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EAF4A-FB13-4AEE-AFF5-5FC7F6C18631}" type="datetimeFigureOut">
              <a:rPr lang="zh-CN" altLang="en-US"/>
              <a:pPr>
                <a:defRPr/>
              </a:pPr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EF3FE-F7D7-463A-9294-74F5655197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0161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83A88-30FE-4B29-9B81-3C81DCD35F24}" type="datetimeFigureOut">
              <a:rPr lang="zh-CN" altLang="en-US"/>
              <a:pPr>
                <a:defRPr/>
              </a:pPr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C55F8-FF0F-4B8D-858D-FAD308652F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3399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CD003-DFED-441A-9A39-E4DF36B9524B}" type="datetimeFigureOut">
              <a:rPr lang="zh-CN" altLang="en-US"/>
              <a:pPr>
                <a:defRPr/>
              </a:pPr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8DADF-4BA4-4A1B-B0FE-673B9208CC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8233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EF145-69D1-4A2D-9EE9-7EA7A977D6C5}" type="datetimeFigureOut">
              <a:rPr lang="zh-CN" altLang="en-US"/>
              <a:pPr>
                <a:defRPr/>
              </a:pPr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FB1CA-5E54-416A-82F4-4CE09CB9F8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6554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62145-E41C-4A97-BA2F-6154115567A9}" type="datetimeFigureOut">
              <a:rPr lang="zh-CN" altLang="en-US"/>
              <a:pPr>
                <a:defRPr/>
              </a:pPr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04CB3-89BB-4995-9B8B-6A665515A6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799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334A0-0525-4F8B-AB4F-4BEF9661E5E6}" type="datetimeFigureOut">
              <a:rPr lang="zh-CN" altLang="en-US"/>
              <a:pPr>
                <a:defRPr/>
              </a:pPr>
              <a:t>2018/12/19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D1330-8EF7-4CA8-B5C3-A882005E74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0496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8C7B8-5361-4965-970E-5CF0CC84811D}" type="datetimeFigureOut">
              <a:rPr lang="zh-CN" altLang="en-US"/>
              <a:pPr>
                <a:defRPr/>
              </a:pPr>
              <a:t>2018/12/19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AEABF-68DF-4758-AF69-35E5601CB9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3288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7CFFB-A546-4AF8-873D-B0A802A69439}" type="datetimeFigureOut">
              <a:rPr lang="zh-CN" altLang="en-US"/>
              <a:pPr>
                <a:defRPr/>
              </a:pPr>
              <a:t>2018/12/19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BABF9-B95F-425A-A14B-2D5B219341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7623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64F06-A6E6-46CA-B11C-329947DDB68D}" type="datetimeFigureOut">
              <a:rPr lang="zh-CN" altLang="en-US"/>
              <a:pPr>
                <a:defRPr/>
              </a:pPr>
              <a:t>2018/12/19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3C259-5244-41E7-AD33-BE5C718FEE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3935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61B45-86C0-44DC-9076-6E6520EDBBCB}" type="datetimeFigureOut">
              <a:rPr lang="zh-CN" altLang="en-US"/>
              <a:pPr>
                <a:defRPr/>
              </a:pPr>
              <a:t>2018/12/19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C72EE-5C32-4EB0-A533-25C36A3BC0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3047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9FC5B-0651-4C56-B97A-FB19CA2FC2B7}" type="datetimeFigureOut">
              <a:rPr lang="zh-CN" altLang="en-US"/>
              <a:pPr>
                <a:defRPr/>
              </a:pPr>
              <a:t>2018/12/19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B4AC8-036D-4F32-A96D-8C32856A4C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6164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DD79B5-3451-4952-A518-8DC8E4AE363F}" type="datetimeFigureOut">
              <a:rPr lang="zh-CN" altLang="en-US"/>
              <a:pPr>
                <a:defRPr/>
              </a:pPr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1CA6F8C-F224-45EF-B62A-99A145A312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空间复杂度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677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    </a:t>
            </a:r>
            <a:r>
              <a:rPr lang="en-US" altLang="zh-CN" b="1" dirty="0" smtClean="0"/>
              <a:t> </a:t>
            </a:r>
            <a:r>
              <a:rPr lang="en-US" altLang="zh-CN" b="1" dirty="0"/>
              <a:t>O(logn)</a:t>
            </a:r>
            <a:r>
              <a:rPr lang="zh-CN" altLang="en-US" b="1" dirty="0"/>
              <a:t>、</a:t>
            </a:r>
            <a:r>
              <a:rPr lang="en-US" altLang="zh-CN" b="1" dirty="0"/>
              <a:t>O(nlogn)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789040"/>
            <a:ext cx="8229600" cy="2337123"/>
          </a:xfrm>
        </p:spPr>
        <p:txBody>
          <a:bodyPr/>
          <a:lstStyle/>
          <a:p>
            <a:r>
              <a:rPr lang="zh-CN" altLang="en-US" b="1" dirty="0" smtClean="0"/>
              <a:t>为什么都是</a:t>
            </a:r>
            <a:r>
              <a:rPr lang="en-US" altLang="zh-CN" b="1" dirty="0" smtClean="0"/>
              <a:t>O(logn)</a:t>
            </a:r>
            <a:r>
              <a:rPr lang="zh-CN" altLang="en-US" b="1" dirty="0" smtClean="0"/>
              <a:t>？</a:t>
            </a:r>
            <a:endParaRPr lang="en-US" altLang="zh-CN" b="1" dirty="0" smtClean="0"/>
          </a:p>
          <a:p>
            <a:r>
              <a:rPr lang="zh-CN" altLang="en-US" b="1" dirty="0"/>
              <a:t>什么情况下是算法复杂度是</a:t>
            </a:r>
            <a:r>
              <a:rPr lang="en-US" altLang="zh-CN" b="1" dirty="0"/>
              <a:t>O(nlogn)</a:t>
            </a:r>
            <a:r>
              <a:rPr lang="zh-CN" altLang="en-US" b="1" dirty="0"/>
              <a:t>？</a:t>
            </a:r>
            <a:endParaRPr lang="zh-CN" altLang="en-US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3551514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340768"/>
            <a:ext cx="2808312" cy="170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2918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C:\Users\Administrator.PC-20180422AMXU\Documents\My Knowledge\temp\26931920-2632-44f3-bc16-50c296057202\128\index_files\2b0dfa9f-f5c5-4d91-919c-d0930dd92db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6700" y="1556792"/>
            <a:ext cx="660082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877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空间复杂度分</a:t>
            </a:r>
            <a:r>
              <a:rPr lang="zh-CN" altLang="en-US" b="1" dirty="0" smtClean="0"/>
              <a:t>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517232"/>
            <a:ext cx="8229600" cy="12241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表</a:t>
            </a:r>
            <a:r>
              <a:rPr lang="zh-CN" altLang="en-US" b="1" dirty="0"/>
              <a:t>示算法的存储空间与数据规模之间的增长关</a:t>
            </a:r>
            <a:r>
              <a:rPr lang="zh-CN" altLang="en-US" b="1" dirty="0" smtClean="0"/>
              <a:t>系，</a:t>
            </a:r>
            <a:r>
              <a:rPr lang="zh-CN" altLang="en-US" dirty="0" smtClean="0"/>
              <a:t>常</a:t>
            </a:r>
            <a:r>
              <a:rPr lang="zh-CN" altLang="en-US" dirty="0"/>
              <a:t>见空间复杂度： </a:t>
            </a:r>
            <a:r>
              <a:rPr lang="en-US" altLang="zh-CN" dirty="0"/>
              <a:t>O(1)</a:t>
            </a:r>
            <a:r>
              <a:rPr lang="zh-CN" altLang="en-US" dirty="0"/>
              <a:t>、</a:t>
            </a:r>
            <a:r>
              <a:rPr lang="en-US" altLang="zh-CN" dirty="0"/>
              <a:t>O(n)</a:t>
            </a:r>
            <a:r>
              <a:rPr lang="zh-CN" altLang="en-US" dirty="0"/>
              <a:t>、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 )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8484" y="1196752"/>
            <a:ext cx="4994101" cy="424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3024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最好、最坏情况时间复杂</a:t>
            </a:r>
            <a:r>
              <a:rPr lang="zh-CN" altLang="en-US" b="1" dirty="0" smtClean="0"/>
              <a:t>度</a:t>
            </a:r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7128792" cy="4557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3045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最好、最坏情况时间复杂度</a:t>
            </a: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7128792" cy="414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1230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 最好情况：数组第一个元素正好是</a:t>
            </a:r>
            <a:r>
              <a:rPr lang="en-US" altLang="zh-CN" dirty="0"/>
              <a:t>x</a:t>
            </a:r>
            <a:r>
              <a:rPr lang="zh-CN" altLang="en-US" dirty="0"/>
              <a:t>，时间复杂度是</a:t>
            </a:r>
            <a:r>
              <a:rPr lang="en-US" altLang="zh-CN" dirty="0"/>
              <a:t>O(1)</a:t>
            </a:r>
          </a:p>
          <a:p>
            <a:r>
              <a:rPr lang="en-US" altLang="zh-CN" dirty="0"/>
              <a:t> </a:t>
            </a:r>
            <a:r>
              <a:rPr lang="zh-CN" altLang="en-US" dirty="0"/>
              <a:t>最坏情况：数组中不存在元素</a:t>
            </a:r>
            <a:r>
              <a:rPr lang="en-US" altLang="zh-CN" dirty="0"/>
              <a:t>x</a:t>
            </a:r>
            <a:r>
              <a:rPr lang="zh-CN" altLang="en-US" dirty="0"/>
              <a:t>，整个数组都要遍历一遍，时间复杂度是</a:t>
            </a:r>
            <a:r>
              <a:rPr lang="en-US" altLang="zh-CN" dirty="0"/>
              <a:t>O(n).</a:t>
            </a:r>
          </a:p>
          <a:p>
            <a:r>
              <a:rPr lang="en-US" altLang="zh-CN" dirty="0"/>
              <a:t> </a:t>
            </a:r>
            <a:r>
              <a:rPr lang="zh-CN" altLang="en-US" b="1" dirty="0"/>
              <a:t>最好情况时间复杂度就是，在最理想的情况下，执行这段代码的时间复杂度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 最坏情况时间复杂度就是，在最糟糕的情况下，执行这段代码的时间复杂度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9660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平均情况时间复杂</a:t>
            </a:r>
            <a:r>
              <a:rPr lang="zh-CN" altLang="en-US" b="1" dirty="0" smtClean="0"/>
              <a:t>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848" y="1340768"/>
            <a:ext cx="8229600" cy="2121099"/>
          </a:xfrm>
        </p:spPr>
        <p:txBody>
          <a:bodyPr/>
          <a:lstStyle/>
          <a:p>
            <a:r>
              <a:rPr lang="zh-CN" altLang="en-US" dirty="0"/>
              <a:t>   有 </a:t>
            </a:r>
            <a:r>
              <a:rPr lang="en-US" altLang="zh-CN" dirty="0"/>
              <a:t>n+1 </a:t>
            </a:r>
            <a:r>
              <a:rPr lang="zh-CN" altLang="en-US" dirty="0"/>
              <a:t>种情况：</a:t>
            </a:r>
            <a:r>
              <a:rPr lang="zh-CN" altLang="en-US" b="1" dirty="0"/>
              <a:t>在数组的 </a:t>
            </a:r>
            <a:r>
              <a:rPr lang="en-US" altLang="zh-CN" b="1" dirty="0"/>
              <a:t>0</a:t>
            </a:r>
            <a:r>
              <a:rPr lang="zh-CN" altLang="en-US" b="1" dirty="0"/>
              <a:t>～</a:t>
            </a:r>
            <a:r>
              <a:rPr lang="en-US" altLang="zh-CN" b="1" dirty="0"/>
              <a:t>n-1 </a:t>
            </a:r>
            <a:r>
              <a:rPr lang="zh-CN" altLang="en-US" b="1" dirty="0"/>
              <a:t>位置中</a:t>
            </a:r>
            <a:r>
              <a:rPr lang="zh-CN" altLang="en-US" dirty="0"/>
              <a:t>和</a:t>
            </a:r>
            <a:r>
              <a:rPr lang="zh-CN" altLang="en-US" b="1" dirty="0"/>
              <a:t>不在数组中</a:t>
            </a:r>
            <a:r>
              <a:rPr lang="zh-CN" altLang="en-US" dirty="0"/>
              <a:t>。我们把每种情况下，查找需要遍历的元素个数累加起来，然后再除以 </a:t>
            </a:r>
            <a:r>
              <a:rPr lang="en-US" altLang="zh-CN" dirty="0"/>
              <a:t>n+1</a:t>
            </a:r>
            <a:r>
              <a:rPr lang="zh-CN" altLang="en-US" dirty="0"/>
              <a:t>，就可以得到需要遍历的元素个数的平均值，即：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38364" y="4171992"/>
            <a:ext cx="53054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4214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91264" cy="1900808"/>
          </a:xfrm>
        </p:spPr>
        <p:txBody>
          <a:bodyPr/>
          <a:lstStyle/>
          <a:p>
            <a:r>
              <a:rPr lang="zh-CN" altLang="en-US" dirty="0"/>
              <a:t>但是实际上不能这么计算，原因是因为每一种出现的概率可能是不同的，所以我虚需要</a:t>
            </a:r>
            <a:r>
              <a:rPr lang="zh-CN" altLang="en-US" dirty="0" smtClean="0"/>
              <a:t>把每一种情</a:t>
            </a:r>
            <a:r>
              <a:rPr lang="zh-CN" altLang="en-US" dirty="0"/>
              <a:t>况的概率考虑进去</a:t>
            </a:r>
            <a:r>
              <a:rPr lang="zh-CN" altLang="en-US" dirty="0" smtClean="0"/>
              <a:t>： </a:t>
            </a:r>
            <a:r>
              <a:rPr lang="zh-CN" altLang="en-US" dirty="0"/>
              <a:t>    </a:t>
            </a:r>
          </a:p>
          <a:p>
            <a:endParaRPr lang="zh-CN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2525" y="3190850"/>
            <a:ext cx="68389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2732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 为什么需要复杂度分</a:t>
            </a:r>
            <a:r>
              <a:rPr lang="zh-CN" altLang="en-US" dirty="0" smtClean="0"/>
              <a:t>析？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评</a:t>
            </a:r>
            <a:r>
              <a:rPr lang="zh-CN" altLang="en-US" dirty="0" smtClean="0"/>
              <a:t>估代码执行的时间？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</a:t>
            </a:r>
            <a:r>
              <a:rPr lang="zh-CN" altLang="en-US" dirty="0"/>
              <a:t>常</a:t>
            </a:r>
            <a:r>
              <a:rPr lang="zh-CN" altLang="en-US" dirty="0" smtClean="0"/>
              <a:t>依</a:t>
            </a:r>
            <a:r>
              <a:rPr lang="zh-CN" altLang="en-US" dirty="0"/>
              <a:t>赖测试环</a:t>
            </a:r>
            <a:r>
              <a:rPr lang="zh-CN" altLang="en-US" dirty="0" smtClean="0"/>
              <a:t>境</a:t>
            </a:r>
            <a:endParaRPr lang="zh-CN" altLang="en-US" dirty="0"/>
          </a:p>
          <a:p>
            <a:pPr lvl="1"/>
            <a:r>
              <a:rPr lang="zh-CN" altLang="en-US" dirty="0" smtClean="0"/>
              <a:t>受</a:t>
            </a:r>
            <a:r>
              <a:rPr lang="zh-CN" altLang="en-US" dirty="0"/>
              <a:t>数据规模的影响很大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因此，需</a:t>
            </a:r>
            <a:r>
              <a:rPr lang="zh-CN" altLang="en-US" dirty="0"/>
              <a:t>要</a:t>
            </a:r>
            <a:r>
              <a:rPr lang="zh-CN" altLang="en-US"/>
              <a:t>一</a:t>
            </a:r>
            <a:r>
              <a:rPr lang="zh-CN" altLang="en-US" smtClean="0"/>
              <a:t>个不运</a:t>
            </a:r>
            <a:r>
              <a:rPr lang="zh-CN" altLang="en-US" dirty="0" smtClean="0"/>
              <a:t>行代码就</a:t>
            </a:r>
            <a:r>
              <a:rPr lang="zh-CN" altLang="en-US" dirty="0"/>
              <a:t>可以</a:t>
            </a:r>
            <a:r>
              <a:rPr lang="zh-CN" altLang="en-US" b="1" dirty="0"/>
              <a:t>粗略地估计</a:t>
            </a:r>
            <a:r>
              <a:rPr lang="zh-CN" altLang="en-US" dirty="0"/>
              <a:t>算法的执行效率</a:t>
            </a:r>
            <a:r>
              <a:rPr lang="zh-CN" altLang="en-US" dirty="0" smtClean="0"/>
              <a:t>的</a:t>
            </a:r>
            <a:r>
              <a:rPr lang="zh-CN" altLang="en-US" dirty="0"/>
              <a:t>办</a:t>
            </a:r>
            <a:r>
              <a:rPr lang="zh-CN" altLang="en-US" dirty="0" smtClean="0"/>
              <a:t>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3838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如何估算时间？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387534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378465"/>
            <a:ext cx="3888432" cy="3778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41142" y="5165957"/>
            <a:ext cx="3065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    T(n)  = </a:t>
            </a:r>
            <a:r>
              <a:rPr lang="zh-CN" altLang="en-US" dirty="0"/>
              <a:t>（</a:t>
            </a:r>
            <a:r>
              <a:rPr lang="en-US" altLang="zh-CN" dirty="0"/>
              <a:t>2n+2</a:t>
            </a:r>
            <a:r>
              <a:rPr lang="zh-CN" altLang="en-US" dirty="0"/>
              <a:t>）* </a:t>
            </a:r>
            <a:r>
              <a:rPr lang="en-US" altLang="zh-CN" dirty="0" smtClean="0"/>
              <a:t>unit_time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50704" y="5350623"/>
            <a:ext cx="3278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   T(n) = (2n^2+2n+3) * unit_time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73773" y="587727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/>
              <a:t>所有代码的执行时间</a:t>
            </a:r>
            <a:r>
              <a:rPr lang="en-US" altLang="zh-CN" b="1" dirty="0"/>
              <a:t>T(n)</a:t>
            </a:r>
            <a:r>
              <a:rPr lang="zh-CN" altLang="en-US" b="1" dirty="0"/>
              <a:t>与每行代码的执行次数成正比。 </a:t>
            </a:r>
            <a:r>
              <a:rPr lang="zh-CN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149249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</a:t>
            </a:r>
            <a:r>
              <a:rPr lang="en-US" altLang="zh-CN" dirty="0" smtClean="0"/>
              <a:t>O</a:t>
            </a:r>
            <a:r>
              <a:rPr lang="zh-CN" altLang="en-US" dirty="0" smtClean="0"/>
              <a:t>复杂度表示法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/>
          <a:lstStyle/>
          <a:p>
            <a:r>
              <a:rPr lang="en-US" altLang="zh-CN" dirty="0" smtClean="0"/>
              <a:t>T(n</a:t>
            </a:r>
            <a:r>
              <a:rPr lang="en-US" altLang="zh-CN" dirty="0"/>
              <a:t>) </a:t>
            </a:r>
            <a:r>
              <a:rPr lang="zh-CN" altLang="en-US" dirty="0"/>
              <a:t>：代码执行的时间；</a:t>
            </a:r>
          </a:p>
          <a:p>
            <a:r>
              <a:rPr lang="en-US" altLang="zh-CN" dirty="0" smtClean="0"/>
              <a:t>n </a:t>
            </a:r>
            <a:r>
              <a:rPr lang="zh-CN" altLang="en-US" dirty="0"/>
              <a:t>：数据规模的大小；</a:t>
            </a:r>
          </a:p>
          <a:p>
            <a:r>
              <a:rPr lang="zh-CN" altLang="en-US" dirty="0"/>
              <a:t> </a:t>
            </a:r>
            <a:r>
              <a:rPr lang="en-US" altLang="zh-CN" dirty="0"/>
              <a:t>f(n) </a:t>
            </a:r>
            <a:r>
              <a:rPr lang="zh-CN" altLang="en-US" dirty="0"/>
              <a:t>：每行代码执行的次数总和。</a:t>
            </a:r>
          </a:p>
          <a:p>
            <a:r>
              <a:rPr lang="zh-CN" altLang="en-US" dirty="0" smtClean="0"/>
              <a:t>公</a:t>
            </a:r>
            <a:r>
              <a:rPr lang="zh-CN" altLang="en-US" dirty="0"/>
              <a:t>式中的 </a:t>
            </a:r>
            <a:r>
              <a:rPr lang="en-US" altLang="zh-CN" dirty="0"/>
              <a:t>O</a:t>
            </a:r>
            <a:r>
              <a:rPr lang="zh-CN" altLang="en-US" dirty="0"/>
              <a:t>，表示代码的执行时间 </a:t>
            </a:r>
            <a:r>
              <a:rPr lang="en-US" altLang="zh-CN" dirty="0"/>
              <a:t>T(n) </a:t>
            </a:r>
            <a:r>
              <a:rPr lang="zh-CN" altLang="en-US" dirty="0"/>
              <a:t>与 </a:t>
            </a:r>
            <a:r>
              <a:rPr lang="en-US" altLang="zh-CN" dirty="0"/>
              <a:t>f(n) </a:t>
            </a:r>
            <a:r>
              <a:rPr lang="zh-CN" altLang="en-US" dirty="0"/>
              <a:t>表达式成正比。</a:t>
            </a:r>
          </a:p>
          <a:p>
            <a:endParaRPr lang="zh-CN" altLang="en-US" dirty="0"/>
          </a:p>
        </p:txBody>
      </p:sp>
      <p:pic>
        <p:nvPicPr>
          <p:cNvPr id="3074" name="Picture 2" descr="C:\Users\Administrator.PC-20180422AMXU\Documents\My Knowledge\temp\26931920-2632-44f3-bc16-50c296057202\128\index_files\28ccac51-fc6f-4ae3-a93f-7e5649662f4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84784"/>
            <a:ext cx="333375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3119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时间复杂度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   </a:t>
            </a:r>
            <a:r>
              <a:rPr lang="zh-CN" altLang="en-US" b="1" dirty="0"/>
              <a:t>大 </a:t>
            </a:r>
            <a:r>
              <a:rPr lang="en-US" altLang="zh-CN" b="1" dirty="0"/>
              <a:t>O </a:t>
            </a:r>
            <a:r>
              <a:rPr lang="zh-CN" altLang="en-US" b="1" dirty="0"/>
              <a:t>时间复杂度表示</a:t>
            </a:r>
            <a:r>
              <a:rPr lang="zh-CN" altLang="en-US" b="1" dirty="0" smtClean="0"/>
              <a:t>法：</a:t>
            </a:r>
            <a:r>
              <a:rPr lang="zh-CN" altLang="en-US" dirty="0" smtClean="0"/>
              <a:t>实</a:t>
            </a:r>
            <a:r>
              <a:rPr lang="zh-CN" altLang="en-US" dirty="0"/>
              <a:t>际</a:t>
            </a:r>
            <a:r>
              <a:rPr lang="zh-CN" altLang="en-US" dirty="0" smtClean="0"/>
              <a:t>上表</a:t>
            </a:r>
            <a:r>
              <a:rPr lang="zh-CN" altLang="en-US" dirty="0"/>
              <a:t>示</a:t>
            </a:r>
            <a:r>
              <a:rPr lang="zh-CN" altLang="en-US" b="1" dirty="0"/>
              <a:t>代码执行时间随数据规模增长的变化趋</a:t>
            </a:r>
            <a:r>
              <a:rPr lang="zh-CN" altLang="en-US" b="1" dirty="0" smtClean="0"/>
              <a:t>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也</a:t>
            </a:r>
            <a:r>
              <a:rPr lang="zh-CN" altLang="en-US" dirty="0"/>
              <a:t>叫作</a:t>
            </a:r>
            <a:r>
              <a:rPr lang="zh-CN" altLang="en-US" b="1" dirty="0"/>
              <a:t>渐进时间复杂度</a:t>
            </a:r>
            <a:r>
              <a:rPr lang="zh-CN" altLang="en-US" dirty="0"/>
              <a:t>（</a:t>
            </a:r>
            <a:r>
              <a:rPr lang="en-US" altLang="zh-CN" dirty="0"/>
              <a:t>asymptotic time complexity</a:t>
            </a:r>
            <a:r>
              <a:rPr lang="zh-CN" altLang="en-US" dirty="0"/>
              <a:t>），简</a:t>
            </a:r>
            <a:r>
              <a:rPr lang="zh-CN" altLang="en-US" dirty="0" smtClean="0"/>
              <a:t>称</a:t>
            </a:r>
            <a:r>
              <a:rPr lang="zh-CN" altLang="en-US" b="1" dirty="0" smtClean="0"/>
              <a:t>时间复杂度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7328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时间复杂度分析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只关注循环执行次数最多的一段代</a:t>
            </a:r>
            <a:r>
              <a:rPr lang="zh-CN" altLang="en-US" b="1" dirty="0" smtClean="0"/>
              <a:t>码</a:t>
            </a:r>
            <a:endParaRPr lang="en-US" altLang="zh-CN" b="1" dirty="0" smtClean="0"/>
          </a:p>
          <a:p>
            <a:r>
              <a:rPr lang="zh-CN" altLang="en-US" dirty="0"/>
              <a:t> </a:t>
            </a:r>
            <a:r>
              <a:rPr lang="zh-CN" altLang="en-US" b="1" dirty="0"/>
              <a:t>加法法则：总复杂度等于量级最大的那段代码的复杂</a:t>
            </a:r>
            <a:r>
              <a:rPr lang="zh-CN" altLang="en-US" b="1" dirty="0" smtClean="0"/>
              <a:t>度</a:t>
            </a:r>
            <a:endParaRPr lang="en-US" altLang="zh-CN" b="1" dirty="0" smtClean="0"/>
          </a:p>
          <a:p>
            <a:r>
              <a:rPr lang="zh-CN" altLang="en-US" b="1" dirty="0"/>
              <a:t>乘法法则：嵌套代码的复杂度等于嵌套内外代码复杂度的乘积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57849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简单划分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   A.</a:t>
            </a:r>
            <a:r>
              <a:rPr lang="zh-CN" altLang="en-US" b="1" dirty="0"/>
              <a:t>多项式量级：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           </a:t>
            </a:r>
            <a:r>
              <a:rPr lang="en-US" altLang="zh-CN" dirty="0"/>
              <a:t>(1)   </a:t>
            </a:r>
            <a:r>
              <a:rPr lang="zh-CN" altLang="en-US" dirty="0"/>
              <a:t>常量阶</a:t>
            </a:r>
            <a:r>
              <a:rPr lang="en-US" altLang="zh-CN" dirty="0"/>
              <a:t>O(1)</a:t>
            </a:r>
          </a:p>
          <a:p>
            <a:pPr marL="0" indent="0">
              <a:buNone/>
            </a:pPr>
            <a:r>
              <a:rPr lang="en-US" altLang="zh-CN" dirty="0"/>
              <a:t>           (2)   </a:t>
            </a:r>
            <a:r>
              <a:rPr lang="zh-CN" altLang="en-US" dirty="0"/>
              <a:t>对数阶</a:t>
            </a:r>
            <a:r>
              <a:rPr lang="en-US" altLang="zh-CN" dirty="0"/>
              <a:t>O(logn)</a:t>
            </a:r>
          </a:p>
          <a:p>
            <a:pPr marL="0" indent="0">
              <a:buNone/>
            </a:pPr>
            <a:r>
              <a:rPr lang="en-US" altLang="zh-CN" dirty="0"/>
              <a:t>           (3)   </a:t>
            </a:r>
            <a:r>
              <a:rPr lang="zh-CN" altLang="en-US" dirty="0"/>
              <a:t>线性阶</a:t>
            </a:r>
            <a:r>
              <a:rPr lang="en-US" altLang="zh-CN" dirty="0"/>
              <a:t>O(n)</a:t>
            </a:r>
          </a:p>
          <a:p>
            <a:pPr marL="0" indent="0">
              <a:buNone/>
            </a:pPr>
            <a:r>
              <a:rPr lang="en-US" altLang="zh-CN" dirty="0"/>
              <a:t>           (4)   </a:t>
            </a:r>
            <a:r>
              <a:rPr lang="zh-CN" altLang="en-US" dirty="0"/>
              <a:t>线性对数阶</a:t>
            </a:r>
            <a:r>
              <a:rPr lang="en-US" altLang="zh-CN" dirty="0"/>
              <a:t>O(nlogn)</a:t>
            </a:r>
          </a:p>
          <a:p>
            <a:pPr marL="0" indent="0">
              <a:buNone/>
            </a:pPr>
            <a:r>
              <a:rPr lang="en-US" altLang="zh-CN" dirty="0"/>
              <a:t>           (5)   </a:t>
            </a:r>
            <a:r>
              <a:rPr lang="zh-CN" altLang="en-US" dirty="0"/>
              <a:t>平方阶</a:t>
            </a:r>
            <a:r>
              <a:rPr lang="en-US" altLang="zh-CN" dirty="0"/>
              <a:t>O(n^2) </a:t>
            </a:r>
            <a:r>
              <a:rPr lang="zh-CN" altLang="en-US" dirty="0"/>
              <a:t>立方阶</a:t>
            </a:r>
            <a:r>
              <a:rPr lang="en-US" altLang="zh-CN" dirty="0"/>
              <a:t>O(n^3) k</a:t>
            </a:r>
            <a:r>
              <a:rPr lang="zh-CN" altLang="en-US" dirty="0"/>
              <a:t>次方阶</a:t>
            </a:r>
            <a:r>
              <a:rPr lang="en-US" altLang="zh-CN" dirty="0"/>
              <a:t>O(n^k)</a:t>
            </a:r>
          </a:p>
          <a:p>
            <a:pPr marL="0" indent="0">
              <a:buNone/>
            </a:pPr>
            <a:r>
              <a:rPr lang="en-US" altLang="zh-CN" dirty="0"/>
              <a:t>   </a:t>
            </a:r>
            <a:r>
              <a:rPr lang="en-US" altLang="zh-CN" b="1" dirty="0"/>
              <a:t>B.</a:t>
            </a:r>
            <a:r>
              <a:rPr lang="zh-CN" altLang="en-US" b="1" dirty="0"/>
              <a:t>非多项式量级</a:t>
            </a:r>
            <a:r>
              <a:rPr lang="zh-CN" altLang="en-US" dirty="0"/>
              <a:t>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441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简单划分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A</a:t>
            </a:r>
            <a:r>
              <a:rPr lang="en-US" altLang="zh-CN" b="1" dirty="0"/>
              <a:t>.</a:t>
            </a:r>
            <a:r>
              <a:rPr lang="zh-CN" altLang="en-US" b="1" dirty="0"/>
              <a:t>多项式量级：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b="1" dirty="0" smtClean="0"/>
              <a:t>B</a:t>
            </a:r>
            <a:r>
              <a:rPr lang="en-US" altLang="zh-CN" b="1" dirty="0"/>
              <a:t>.</a:t>
            </a:r>
            <a:r>
              <a:rPr lang="zh-CN" altLang="en-US" b="1" dirty="0"/>
              <a:t>非多项式量级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zh-CN" altLang="en-US" dirty="0"/>
              <a:t>          （</a:t>
            </a:r>
            <a:r>
              <a:rPr lang="en-US" altLang="zh-CN" dirty="0"/>
              <a:t>1</a:t>
            </a:r>
            <a:r>
              <a:rPr lang="zh-CN" altLang="en-US" dirty="0"/>
              <a:t>）指数阶</a:t>
            </a:r>
            <a:r>
              <a:rPr lang="en-US" altLang="zh-CN" dirty="0"/>
              <a:t>O(2^n)</a:t>
            </a:r>
          </a:p>
          <a:p>
            <a:pPr marL="0" indent="0">
              <a:buNone/>
            </a:pPr>
            <a:r>
              <a:rPr lang="en-US" altLang="zh-CN" dirty="0"/>
              <a:t>            (2)  </a:t>
            </a:r>
            <a:r>
              <a:rPr lang="zh-CN" altLang="en-US" dirty="0"/>
              <a:t>阶乘阶</a:t>
            </a:r>
            <a:r>
              <a:rPr lang="en-US" altLang="zh-CN" dirty="0"/>
              <a:t>O(n!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   当</a:t>
            </a:r>
            <a:r>
              <a:rPr lang="zh-CN" altLang="en-US" b="1" dirty="0"/>
              <a:t>数据规模 </a:t>
            </a:r>
            <a:r>
              <a:rPr lang="en-US" altLang="zh-CN" b="1" dirty="0"/>
              <a:t>n </a:t>
            </a:r>
            <a:r>
              <a:rPr lang="zh-CN" altLang="en-US" b="1" dirty="0"/>
              <a:t>越来越大时，非多项式量级算法的执行时间会急剧增加，求解问题的执行时间会无限增长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0692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实例分析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29131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    代</a:t>
            </a:r>
            <a:r>
              <a:rPr lang="zh-CN" altLang="en-US" b="1" dirty="0"/>
              <a:t>码的执行时间不随 </a:t>
            </a:r>
            <a:r>
              <a:rPr lang="en-US" altLang="zh-CN" b="1" dirty="0"/>
              <a:t>n </a:t>
            </a:r>
            <a:r>
              <a:rPr lang="zh-CN" altLang="en-US" b="1" dirty="0"/>
              <a:t>的增大而增</a:t>
            </a:r>
            <a:r>
              <a:rPr lang="zh-CN" altLang="en-US" b="1" dirty="0" smtClean="0"/>
              <a:t>长。</a:t>
            </a:r>
            <a:r>
              <a:rPr lang="zh-CN" altLang="en-US" dirty="0"/>
              <a:t>   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问</a:t>
            </a:r>
            <a:r>
              <a:rPr lang="zh-CN" altLang="en-US" dirty="0"/>
              <a:t>题：</a:t>
            </a:r>
          </a:p>
          <a:p>
            <a:pPr marL="0" indent="0">
              <a:buNone/>
            </a:pPr>
            <a:r>
              <a:rPr lang="zh-CN" altLang="en-US" dirty="0"/>
              <a:t>           一个算法中不存在循环，递归语句，即使有成千上万行代码，其时间复杂度也是</a:t>
            </a:r>
            <a:r>
              <a:rPr lang="en-US" altLang="zh-CN" dirty="0"/>
              <a:t>O(1)</a:t>
            </a:r>
            <a:r>
              <a:rPr lang="zh-CN" altLang="en-US" dirty="0"/>
              <a:t>吗？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3312368" cy="159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0481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351</Words>
  <Application>Microsoft Office PowerPoint</Application>
  <PresentationFormat>全屏显示(4:3)</PresentationFormat>
  <Paragraphs>57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时间复杂度&amp;空间复杂度</vt:lpstr>
      <vt:lpstr> 为什么需要复杂度分析？</vt:lpstr>
      <vt:lpstr>如何估算时间？</vt:lpstr>
      <vt:lpstr>大O复杂度表示法</vt:lpstr>
      <vt:lpstr>时间复杂度</vt:lpstr>
      <vt:lpstr>时间复杂度分析</vt:lpstr>
      <vt:lpstr>简单划分</vt:lpstr>
      <vt:lpstr>简单划分</vt:lpstr>
      <vt:lpstr>实例分析</vt:lpstr>
      <vt:lpstr>     O(logn)、O(nlogn)</vt:lpstr>
      <vt:lpstr>幻灯片 11</vt:lpstr>
      <vt:lpstr>空间复杂度分析</vt:lpstr>
      <vt:lpstr>最好、最坏情况时间复杂度</vt:lpstr>
      <vt:lpstr>最好、最坏情况时间复杂度</vt:lpstr>
      <vt:lpstr>幻灯片 15</vt:lpstr>
      <vt:lpstr>平均情况时间复杂度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时间复杂度&amp;空间复杂度</dc:title>
  <dc:creator>xb21cn</dc:creator>
  <cp:lastModifiedBy>Administrator</cp:lastModifiedBy>
  <cp:revision>49</cp:revision>
  <dcterms:created xsi:type="dcterms:W3CDTF">2018-12-18T09:03:31Z</dcterms:created>
  <dcterms:modified xsi:type="dcterms:W3CDTF">2018-12-19T03:09:11Z</dcterms:modified>
</cp:coreProperties>
</file>