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79" autoAdjust="0"/>
  </p:normalViewPr>
  <p:slideViewPr>
    <p:cSldViewPr>
      <p:cViewPr varScale="1">
        <p:scale>
          <a:sx n="117" d="100"/>
          <a:sy n="117" d="100"/>
        </p:scale>
        <p:origin x="-96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BD3F-841C-4EA9-A3C5-DACB93FCA911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AA3A3-42EC-493E-A945-748EBDF5F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96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A3A3-42EC-493E-A945-748EBDF5F2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A3A3-42EC-493E-A945-748EBDF5F2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8AA3A3-42EC-493E-A945-748EBDF5F2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4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AD5A4-790C-4C5B-92FB-FAC7A27DF11F}" type="datetimeFigureOut">
              <a:rPr lang="zh-CN" altLang="en-US" smtClean="0"/>
              <a:t>2019/1/25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4361-1E83-4CD9-ABE4-AB4965E3CA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正则表达式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</a:t>
            </a:r>
            <a:r>
              <a:rPr lang="en-US" altLang="zh-CN" dirty="0"/>
              <a:t>Regular Expression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小组成员：蔡宇 高</a:t>
            </a:r>
            <a:r>
              <a:rPr lang="zh-CN" altLang="en-US" sz="2800" dirty="0"/>
              <a:t>世</a:t>
            </a:r>
            <a:r>
              <a:rPr lang="zh-CN" altLang="en-US" sz="2800" dirty="0" smtClean="0"/>
              <a:t>鹏 赵金</a:t>
            </a:r>
            <a:r>
              <a:rPr lang="zh-CN" altLang="en-US" sz="2800" dirty="0" smtClean="0"/>
              <a:t>豪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en-US" dirty="0" smtClean="0"/>
              <a:t>正则表达式分组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之前我们提到了重复限定符，可是只能对单个字符进行重复查找，如果是字符串呢？</a:t>
            </a:r>
            <a:endParaRPr lang="en-US" altLang="zh-CN" dirty="0" smtClean="0"/>
          </a:p>
          <a:p>
            <a:r>
              <a:rPr lang="zh-CN" altLang="en-US" dirty="0"/>
              <a:t>举</a:t>
            </a:r>
            <a:r>
              <a:rPr lang="zh-CN" altLang="en-US" dirty="0" smtClean="0"/>
              <a:t>个例子，如果要查找“</a:t>
            </a:r>
            <a:r>
              <a:rPr lang="en-US" altLang="zh-CN" dirty="0" smtClean="0"/>
              <a:t>abc</a:t>
            </a:r>
            <a:r>
              <a:rPr lang="zh-CN" altLang="en-US" dirty="0" smtClean="0"/>
              <a:t>”字符串三次，该怎么写？这里需要用到“分组”的语法，</a:t>
            </a:r>
            <a:r>
              <a:rPr lang="en-US" altLang="zh-CN" dirty="0" smtClean="0"/>
              <a:t>(xxx){n}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按照以上的例子，只需要写下</a:t>
            </a:r>
            <a:r>
              <a:rPr lang="en-US" altLang="zh-CN" dirty="0" smtClean="0"/>
              <a:t>(abc){3}</a:t>
            </a:r>
            <a:r>
              <a:rPr lang="zh-CN" altLang="en-US" dirty="0" smtClean="0"/>
              <a:t>，意为“匹配</a:t>
            </a:r>
            <a:r>
              <a:rPr lang="en-US" altLang="zh-CN" dirty="0" smtClean="0"/>
              <a:t>abc</a:t>
            </a:r>
            <a:r>
              <a:rPr lang="zh-CN" altLang="en-US" dirty="0" smtClean="0"/>
              <a:t>三次”。</a:t>
            </a:r>
            <a:endParaRPr lang="en-US" altLang="zh-CN" dirty="0"/>
          </a:p>
          <a:p>
            <a:r>
              <a:rPr lang="zh-CN" altLang="en-US" dirty="0" smtClean="0"/>
              <a:t>可是，</a:t>
            </a:r>
            <a:r>
              <a:rPr lang="en-US" altLang="zh-CN" dirty="0" smtClean="0"/>
              <a:t>abc{3}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(abc){3}</a:t>
            </a:r>
            <a:r>
              <a:rPr lang="zh-CN" altLang="en-US" dirty="0" smtClean="0"/>
              <a:t>是一样的吗？</a:t>
            </a:r>
            <a:endParaRPr lang="en-US" altLang="zh-CN" dirty="0" smtClean="0"/>
          </a:p>
          <a:p>
            <a:r>
              <a:rPr lang="zh-CN" altLang="en-US" dirty="0"/>
              <a:t>匹</a:t>
            </a:r>
            <a:r>
              <a:rPr lang="zh-CN" altLang="en-US" dirty="0" smtClean="0"/>
              <a:t>配结果如下：</a:t>
            </a:r>
            <a:endParaRPr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bc{3}---&gt;abccc</a:t>
            </a:r>
          </a:p>
          <a:p>
            <a:r>
              <a:rPr lang="en-US" altLang="zh-CN" dirty="0" smtClean="0"/>
              <a:t>(abc){3}-</a:t>
            </a:r>
            <a:r>
              <a:rPr lang="en-US" altLang="zh-CN" dirty="0" smtClean="0">
                <a:sym typeface="Wingdings" panose="05000000000000000000" pitchFamily="2" charset="2"/>
              </a:rPr>
              <a:t>--&gt;abcabcabc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发现区</a:t>
            </a:r>
            <a:r>
              <a:rPr lang="zh-CN" altLang="en-US" dirty="0" smtClean="0">
                <a:sym typeface="Wingdings" panose="05000000000000000000" pitchFamily="2" charset="2"/>
              </a:rPr>
              <a:t>别了吗？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en-US" dirty="0" smtClean="0"/>
              <a:t>正则表达式反义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前面说过元字符，比如</a:t>
            </a:r>
            <a:r>
              <a:rPr lang="en-US" altLang="zh-CN" dirty="0" smtClean="0"/>
              <a:t>\d</a:t>
            </a:r>
            <a:r>
              <a:rPr lang="zh-CN" altLang="en-US" dirty="0" smtClean="0"/>
              <a:t>是表示数字，那么如果你不想包括数字该如何表示？</a:t>
            </a:r>
            <a:endParaRPr lang="en-US" altLang="zh-CN" dirty="0" smtClean="0"/>
          </a:p>
          <a:p>
            <a:r>
              <a:rPr lang="zh-CN" altLang="en-US" dirty="0"/>
              <a:t>这时</a:t>
            </a:r>
            <a:r>
              <a:rPr lang="zh-CN" altLang="en-US" dirty="0" smtClean="0"/>
              <a:t>候需要用到正则表达式的反义。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3284985"/>
          <a:ext cx="7992888" cy="3240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96444"/>
                <a:gridCol w="3996444"/>
              </a:tblGrid>
              <a:tr h="41439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7251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\W</a:t>
                      </a:r>
                      <a:r>
                        <a:rPr lang="zh-CN" altLang="en-US" dirty="0" smtClean="0"/>
                        <a:t>（大写</a:t>
                      </a:r>
                      <a:r>
                        <a:rPr lang="en-US" altLang="zh-CN" dirty="0" smtClean="0"/>
                        <a:t>W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匹配不是字母、数字、下划线、汉字的字符</a:t>
                      </a:r>
                      <a:endParaRPr lang="zh-CN" altLang="en-US" dirty="0"/>
                    </a:p>
                  </a:txBody>
                  <a:tcPr/>
                </a:tc>
              </a:tr>
              <a:tr h="420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\S</a:t>
                      </a:r>
                      <a:r>
                        <a:rPr lang="zh-CN" altLang="en-US" dirty="0" smtClean="0"/>
                        <a:t>（大写</a:t>
                      </a:r>
                      <a:r>
                        <a:rPr lang="en-US" altLang="zh-CN" dirty="0" smtClean="0"/>
                        <a:t>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匹配任意不是空白符的字符</a:t>
                      </a:r>
                      <a:endParaRPr lang="zh-CN" altLang="en-US" dirty="0"/>
                    </a:p>
                  </a:txBody>
                  <a:tcPr/>
                </a:tc>
              </a:tr>
              <a:tr h="420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\D</a:t>
                      </a:r>
                      <a:r>
                        <a:rPr lang="zh-CN" altLang="en-US" dirty="0" smtClean="0"/>
                        <a:t>（大写</a:t>
                      </a:r>
                      <a:r>
                        <a:rPr lang="en-US" altLang="zh-CN" dirty="0" smtClean="0"/>
                        <a:t>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匹配任意非数字的字符</a:t>
                      </a:r>
                      <a:endParaRPr lang="zh-CN" altLang="en-US" dirty="0"/>
                    </a:p>
                  </a:txBody>
                  <a:tcPr/>
                </a:tc>
              </a:tr>
              <a:tr h="420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\B</a:t>
                      </a:r>
                      <a:r>
                        <a:rPr lang="zh-CN" altLang="en-US" dirty="0" smtClean="0"/>
                        <a:t>（大写</a:t>
                      </a:r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匹配不是单词开头或结束的位置</a:t>
                      </a:r>
                      <a:endParaRPr lang="zh-CN" altLang="en-US" dirty="0"/>
                    </a:p>
                  </a:txBody>
                  <a:tcPr/>
                </a:tc>
              </a:tr>
              <a:tr h="420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[^x]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匹配除了</a:t>
                      </a:r>
                      <a:r>
                        <a:rPr lang="en-US" altLang="zh-CN" dirty="0" smtClean="0"/>
                        <a:t>x</a:t>
                      </a:r>
                      <a:r>
                        <a:rPr lang="zh-CN" altLang="en-US" dirty="0" smtClean="0"/>
                        <a:t>以外的任意字符</a:t>
                      </a:r>
                      <a:endParaRPr lang="zh-CN" altLang="en-US" dirty="0"/>
                    </a:p>
                  </a:txBody>
                  <a:tcPr/>
                </a:tc>
              </a:tr>
              <a:tr h="420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[^abc]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匹配除了</a:t>
                      </a:r>
                      <a:r>
                        <a:rPr lang="en-US" altLang="zh-CN" dirty="0" smtClean="0"/>
                        <a:t>abc</a:t>
                      </a:r>
                      <a:r>
                        <a:rPr lang="zh-CN" altLang="en-US" dirty="0" smtClean="0"/>
                        <a:t>这三个字母外的任意字符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2.8.1 </a:t>
            </a:r>
            <a:r>
              <a:rPr lang="zh-CN" altLang="en-US" dirty="0" smtClean="0"/>
              <a:t>正则表达式后向引用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之前我们讨论了什么是“分组”以及用法，而本小节讨论的“后向引用”和“分组”也密不可分。</a:t>
            </a:r>
            <a:endParaRPr lang="en-US" altLang="zh-CN" dirty="0" smtClean="0"/>
          </a:p>
          <a:p>
            <a:r>
              <a:rPr lang="zh-CN" altLang="en-US" dirty="0"/>
              <a:t>后向引</a:t>
            </a:r>
            <a:r>
              <a:rPr lang="zh-CN" altLang="en-US" dirty="0" smtClean="0"/>
              <a:t>用：用于重复搜索前面某个分组匹配的文本。例如，查找</a:t>
            </a:r>
            <a:r>
              <a:rPr lang="en-US" altLang="zh-CN" dirty="0" smtClean="0"/>
              <a:t>hello world hello</a:t>
            </a:r>
            <a:r>
              <a:rPr lang="zh-CN" altLang="en-US" dirty="0" smtClean="0"/>
              <a:t>中的“</a:t>
            </a:r>
            <a:r>
              <a:rPr lang="en-US" altLang="zh-CN" dirty="0" smtClean="0"/>
              <a:t>hello”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在后向引用中，有一个命名机制，就是对匹配到的内容进行命名。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表示整个正则表达式，分组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表示第一个匹配到的内容的组名，分组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表示第二个匹配到的内容的组名，以此类推，分组</a:t>
            </a:r>
            <a:r>
              <a:rPr lang="en-US" altLang="zh-CN" dirty="0" smtClean="0"/>
              <a:t>N</a:t>
            </a:r>
            <a:r>
              <a:rPr lang="zh-CN" altLang="en-US" dirty="0" smtClean="0"/>
              <a:t>表示第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个匹配到的内容的组名。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2.8.2 </a:t>
            </a:r>
            <a:r>
              <a:rPr lang="zh-CN" altLang="en-US" dirty="0" smtClean="0"/>
              <a:t>正则表达式后向引用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当然，你也可以为捕获到的内容设置一个组名，用法如下：</a:t>
            </a:r>
            <a:r>
              <a:rPr lang="en-US" altLang="zh-CN" dirty="0" smtClean="0"/>
              <a:t>(?&lt;Word&gt;\w+)</a:t>
            </a:r>
            <a:r>
              <a:rPr lang="zh-CN" altLang="en-US" dirty="0" smtClean="0"/>
              <a:t>，这样，就把捕获到的</a:t>
            </a:r>
            <a:r>
              <a:rPr lang="en-US" altLang="zh-CN" dirty="0" smtClean="0"/>
              <a:t>\w+</a:t>
            </a:r>
            <a:r>
              <a:rPr lang="zh-CN" altLang="en-US" dirty="0" smtClean="0"/>
              <a:t>内容指定为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了。</a:t>
            </a:r>
            <a:endParaRPr lang="en-US" altLang="zh-CN" dirty="0" smtClean="0"/>
          </a:p>
          <a:p>
            <a:r>
              <a:rPr lang="en-US" altLang="zh-CN" dirty="0"/>
              <a:t>\k&lt;Word&gt;</a:t>
            </a:r>
            <a:r>
              <a:rPr lang="zh-CN" altLang="en-US" dirty="0"/>
              <a:t>表示引用此名称</a:t>
            </a:r>
            <a:endParaRPr lang="en-US" altLang="zh-CN" dirty="0"/>
          </a:p>
          <a:p>
            <a:r>
              <a:rPr lang="zh-CN" altLang="en-US" dirty="0" smtClean="0"/>
              <a:t>具体的用法见下表：</a:t>
            </a:r>
            <a:endParaRPr lang="en-US" altLang="zh-CN" dirty="0" smtClean="0"/>
          </a:p>
        </p:txBody>
      </p:sp>
      <p:graphicFrame>
        <p:nvGraphicFramePr>
          <p:cNvPr id="5" name="内容占位符 3"/>
          <p:cNvGraphicFramePr/>
          <p:nvPr/>
        </p:nvGraphicFramePr>
        <p:xfrm>
          <a:off x="539552" y="3861048"/>
          <a:ext cx="8229600" cy="2376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8536"/>
                <a:gridCol w="1944216"/>
                <a:gridCol w="4546848"/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分类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代码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语法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94066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捕获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(exp)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exp</a:t>
                      </a:r>
                      <a:r>
                        <a:rPr lang="zh-CN" altLang="en-US" dirty="0" smtClean="0"/>
                        <a:t>，并捕获文本到自动命名的组里</a:t>
                      </a:r>
                      <a:endParaRPr lang="zh-CN" altLang="en-US" dirty="0"/>
                    </a:p>
                  </a:txBody>
                  <a:tcPr/>
                </a:tc>
              </a:tr>
              <a:tr h="5940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(?&lt;name&gt;exp)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exp</a:t>
                      </a:r>
                      <a:r>
                        <a:rPr lang="zh-CN" altLang="en-US" dirty="0" smtClean="0"/>
                        <a:t>，并捕获文本到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组里</a:t>
                      </a:r>
                      <a:endParaRPr lang="zh-CN" altLang="en-US" dirty="0"/>
                    </a:p>
                  </a:txBody>
                  <a:tcPr/>
                </a:tc>
              </a:tr>
              <a:tr h="5940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(?:exp)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匹配</a:t>
                      </a:r>
                      <a:r>
                        <a:rPr lang="en-US" altLang="zh-CN" dirty="0" smtClean="0"/>
                        <a:t>exp</a:t>
                      </a:r>
                      <a:r>
                        <a:rPr lang="zh-CN" altLang="en-US" dirty="0" smtClean="0"/>
                        <a:t>，不捕获文本，也不给其编号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2.9.1 </a:t>
            </a:r>
            <a:r>
              <a:rPr lang="zh-CN" altLang="en-US" dirty="0" smtClean="0"/>
              <a:t>正则表达式零宽断言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什么是“零宽断言”？</a:t>
            </a:r>
            <a:endParaRPr lang="en-US" altLang="zh-CN" dirty="0" smtClean="0"/>
          </a:p>
          <a:p>
            <a:r>
              <a:rPr lang="zh-CN" altLang="en-US" dirty="0"/>
              <a:t>顾名思</a:t>
            </a:r>
            <a:r>
              <a:rPr lang="zh-CN" altLang="en-US" dirty="0" smtClean="0"/>
              <a:t>义，它是一种零宽度的匹配，它匹配到的内容不会保存到匹配结果，只是会匹配一个位置而已。</a:t>
            </a:r>
          </a:p>
          <a:p>
            <a:r>
              <a:rPr lang="en-US" altLang="zh-CN" dirty="0" smtClean="0">
                <a:sym typeface="+mn-ea"/>
              </a:rPr>
              <a:t>简单的说，它用于查找在某些内容之前或之后的东西(但返回结果并不包括这些内容)</a:t>
            </a:r>
            <a:endParaRPr lang="en-US" altLang="zh-CN" dirty="0" smtClean="0"/>
          </a:p>
          <a:p>
            <a:r>
              <a:rPr lang="zh-CN" altLang="en-US" dirty="0" smtClean="0"/>
              <a:t>那“零宽断言”的作用在哪？</a:t>
            </a:r>
            <a:endParaRPr lang="en-US" altLang="zh-CN" dirty="0" smtClean="0"/>
          </a:p>
          <a:p>
            <a:r>
              <a:rPr lang="zh-CN" altLang="en-US" dirty="0" smtClean="0"/>
              <a:t>给指定的位置添加一个限定条件，简单地说，就是“我断定在这个位置之前</a:t>
            </a:r>
            <a:r>
              <a:rPr lang="en-US" altLang="zh-CN" dirty="0" smtClean="0"/>
              <a:t>/</a:t>
            </a:r>
            <a:r>
              <a:rPr lang="zh-CN" altLang="en-US" dirty="0" smtClean="0"/>
              <a:t>之后，有个</a:t>
            </a:r>
            <a:r>
              <a:rPr lang="en-US" altLang="zh-CN" dirty="0" smtClean="0"/>
              <a:t>x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/xxx</a:t>
            </a:r>
            <a:r>
              <a:rPr lang="zh-CN" altLang="en-US" dirty="0" smtClean="0"/>
              <a:t>字符串”。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2.9.2 </a:t>
            </a:r>
            <a:r>
              <a:rPr lang="zh-CN" altLang="en-US" dirty="0" smtClean="0"/>
              <a:t>正则表达式零宽断言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 lnSpcReduction="20000"/>
          </a:bodyPr>
          <a:lstStyle/>
          <a:p>
            <a:r>
              <a:rPr lang="zh-CN" altLang="en-US" dirty="0" smtClean="0"/>
              <a:t>正零宽先行断言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(?=exp)</a:t>
            </a:r>
            <a:r>
              <a:rPr lang="zh-CN" altLang="en-US" dirty="0" smtClean="0">
                <a:sym typeface="Wingdings" panose="05000000000000000000" pitchFamily="2" charset="2"/>
              </a:rPr>
              <a:t>，表示</a:t>
            </a:r>
            <a:r>
              <a:rPr lang="en-US" altLang="zh-CN" dirty="0" smtClean="0">
                <a:sym typeface="Wingdings" panose="05000000000000000000" pitchFamily="2" charset="2"/>
              </a:rPr>
              <a:t>?</a:t>
            </a:r>
            <a:r>
              <a:rPr lang="zh-CN" altLang="en-US" dirty="0" smtClean="0">
                <a:sym typeface="Wingdings" panose="05000000000000000000" pitchFamily="2" charset="2"/>
              </a:rPr>
              <a:t>号的位置</a:t>
            </a:r>
            <a:r>
              <a:rPr lang="en-US" altLang="zh-CN" dirty="0" smtClean="0">
                <a:sym typeface="Wingdings" panose="05000000000000000000" pitchFamily="2" charset="2"/>
              </a:rPr>
              <a:t>=exp</a:t>
            </a:r>
            <a:r>
              <a:rPr lang="zh-CN" altLang="en-US" dirty="0" smtClean="0">
                <a:sym typeface="Wingdings" panose="05000000000000000000" pitchFamily="2" charset="2"/>
              </a:rPr>
              <a:t>表达式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如果为真则成立，否则整个表达式失败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但为什么叫先行？先行就是先执行断言表达式（但不捕获断言内容到结果）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先行断言执行步骤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endParaRPr lang="zh-CN" altLang="en-US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、执行断言表达式查找，找不到则失败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sym typeface="Wingdings" panose="05000000000000000000" pitchFamily="2" charset="2"/>
              </a:rPr>
              <a:t>、再执行断言表达式前面的表达式，找不到表达式失败</a:t>
            </a:r>
            <a:r>
              <a:rPr lang="en-US" altLang="zh-CN" dirty="0" smtClean="0">
                <a:sym typeface="Wingdings" panose="05000000000000000000" pitchFamily="2" charset="2"/>
              </a:rPr>
              <a:t>.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例</a:t>
            </a:r>
            <a:r>
              <a:rPr lang="zh-CN" altLang="en-US" dirty="0" smtClean="0">
                <a:sym typeface="Wingdings" panose="05000000000000000000" pitchFamily="2" charset="2"/>
              </a:rPr>
              <a:t>如：</a:t>
            </a:r>
            <a:r>
              <a:rPr lang="en-US" altLang="zh-CN" dirty="0"/>
              <a:t>\b\w+(?=ing\b</a:t>
            </a:r>
            <a:r>
              <a:rPr lang="en-US" altLang="zh-CN" dirty="0" smtClean="0"/>
              <a:t>)    reading playing</a:t>
            </a:r>
          </a:p>
          <a:p>
            <a:r>
              <a:rPr lang="zh-CN" altLang="en-US" dirty="0" smtClean="0"/>
              <a:t>先分析某个表达式的结束是不是</a:t>
            </a:r>
            <a:r>
              <a:rPr lang="en-US" altLang="zh-CN" dirty="0" smtClean="0"/>
              <a:t>ing</a:t>
            </a:r>
            <a:r>
              <a:rPr lang="zh-CN" altLang="en-US" dirty="0" smtClean="0"/>
              <a:t>，然后再看前面是不是</a:t>
            </a:r>
            <a:r>
              <a:rPr lang="en-US" altLang="zh-CN" dirty="0" smtClean="0"/>
              <a:t>\w+</a:t>
            </a:r>
            <a:r>
              <a:rPr lang="zh-CN" altLang="en-US" dirty="0" smtClean="0"/>
              <a:t>（多个</a:t>
            </a:r>
            <a:r>
              <a:rPr lang="zh-CN" altLang="en-US" dirty="0"/>
              <a:t>字母或数字或下划线或汉字</a:t>
            </a:r>
            <a:r>
              <a:rPr lang="zh-CN" altLang="en-US" dirty="0" smtClean="0"/>
              <a:t>）一直到表达式首，如果条件成立，那么则匹配成功。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2.9.3 </a:t>
            </a:r>
            <a:r>
              <a:rPr lang="zh-CN" altLang="en-US" dirty="0" smtClean="0"/>
              <a:t>正则表达式零宽断言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正回顾后发断言</a:t>
            </a:r>
            <a:r>
              <a:rPr lang="zh-CN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CN" dirty="0" smtClean="0">
                <a:sym typeface="Wingdings" panose="05000000000000000000" pitchFamily="2" charset="2"/>
              </a:rPr>
              <a:t>(?&lt;=exp)</a:t>
            </a:r>
            <a:r>
              <a:rPr lang="zh-CN" altLang="en-US" dirty="0" smtClean="0">
                <a:sym typeface="Wingdings" panose="05000000000000000000" pitchFamily="2" charset="2"/>
              </a:rPr>
              <a:t>，它断言自身出现的位置的前面能匹配表达式</a:t>
            </a:r>
            <a:r>
              <a:rPr lang="en-US" altLang="zh-CN" dirty="0" smtClean="0">
                <a:sym typeface="Wingdings" panose="05000000000000000000" pitchFamily="2" charset="2"/>
              </a:rPr>
              <a:t>exp</a:t>
            </a:r>
            <a:r>
              <a:rPr lang="zh-CN" altLang="en-US" dirty="0" smtClean="0">
                <a:sym typeface="Wingdings" panose="05000000000000000000" pitchFamily="2" charset="2"/>
              </a:rPr>
              <a:t>。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正回顾很好解释，但什么是后发？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后分</a:t>
            </a:r>
            <a:r>
              <a:rPr lang="zh-CN" altLang="en-US" dirty="0">
                <a:sym typeface="Wingdings" panose="05000000000000000000" pitchFamily="2" charset="2"/>
              </a:rPr>
              <a:t>析断言内容叫做</a:t>
            </a:r>
            <a:r>
              <a:rPr lang="zh-CN" altLang="en-US" dirty="0" smtClean="0">
                <a:sym typeface="Wingdings" panose="05000000000000000000" pitchFamily="2" charset="2"/>
              </a:rPr>
              <a:t>“</a:t>
            </a:r>
            <a:r>
              <a:rPr lang="zh-CN" altLang="en-US" dirty="0">
                <a:sym typeface="Wingdings" panose="05000000000000000000" pitchFamily="2" charset="2"/>
              </a:rPr>
              <a:t>后发</a:t>
            </a:r>
            <a:r>
              <a:rPr lang="zh-CN" altLang="en-US" dirty="0" smtClean="0">
                <a:sym typeface="Wingdings" panose="05000000000000000000" pitchFamily="2" charset="2"/>
              </a:rPr>
              <a:t>”。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(?&lt;=\bing)\</a:t>
            </a:r>
            <a:r>
              <a:rPr lang="en-US" altLang="zh-CN" dirty="0"/>
              <a:t>w</a:t>
            </a:r>
            <a:r>
              <a:rPr lang="en-US" altLang="zh-CN" dirty="0" smtClean="0"/>
              <a:t>+\b</a:t>
            </a:r>
          </a:p>
          <a:p>
            <a:r>
              <a:rPr lang="zh-CN" altLang="en-US" dirty="0" smtClean="0"/>
              <a:t>先分析表达式末尾是不是</a:t>
            </a:r>
            <a:r>
              <a:rPr lang="en-US" altLang="zh-CN" dirty="0" smtClean="0"/>
              <a:t>\w+</a:t>
            </a:r>
            <a:r>
              <a:rPr lang="zh-CN" altLang="en-US" dirty="0" smtClean="0"/>
              <a:t>，再回到断言内容，看</a:t>
            </a:r>
            <a:r>
              <a:rPr lang="en-US" altLang="zh-CN" dirty="0" smtClean="0"/>
              <a:t>\w+</a:t>
            </a:r>
            <a:r>
              <a:rPr lang="zh-CN" altLang="en-US" dirty="0" smtClean="0"/>
              <a:t>前面是不是以</a:t>
            </a:r>
            <a:r>
              <a:rPr lang="en-US" altLang="zh-CN" dirty="0" smtClean="0"/>
              <a:t>ing</a:t>
            </a:r>
            <a:r>
              <a:rPr lang="zh-CN" altLang="en-US" dirty="0" smtClean="0"/>
              <a:t>为表达式首部，如果条件符合，则匹配成功。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2.10 </a:t>
            </a:r>
            <a:r>
              <a:rPr lang="zh-CN" altLang="en-US" dirty="0" smtClean="0"/>
              <a:t>正则表达式负向零宽断言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学习</a:t>
            </a:r>
            <a:r>
              <a:rPr lang="zh-CN" altLang="en-US" dirty="0" smtClean="0"/>
              <a:t>了之前零宽断言的内容，这一小节很简单。</a:t>
            </a:r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果说零宽断言是“在某个位置断定它会出现”，那么负向零宽断言就是“在某个</a:t>
            </a:r>
            <a:r>
              <a:rPr lang="zh-CN" altLang="en-US" dirty="0"/>
              <a:t>位</a:t>
            </a:r>
            <a:r>
              <a:rPr lang="zh-CN" altLang="en-US" dirty="0" smtClean="0"/>
              <a:t>置断定它不会出现”。</a:t>
            </a:r>
            <a:endParaRPr lang="en-US" altLang="zh-CN" dirty="0" smtClean="0"/>
          </a:p>
          <a:p>
            <a:r>
              <a:rPr lang="zh-CN" altLang="en-US" dirty="0" smtClean="0"/>
              <a:t>负预测先行断言：</a:t>
            </a:r>
            <a:r>
              <a:rPr lang="en-US" altLang="zh-CN" dirty="0" smtClean="0"/>
              <a:t>(?!exp)</a:t>
            </a:r>
          </a:p>
          <a:p>
            <a:r>
              <a:rPr lang="zh-CN" altLang="en-US" dirty="0" smtClean="0"/>
              <a:t>负预测后发断言：</a:t>
            </a:r>
            <a:r>
              <a:rPr lang="en-US" altLang="zh-CN" dirty="0" smtClean="0"/>
              <a:t>(?&lt;!exp)</a:t>
            </a:r>
          </a:p>
          <a:p>
            <a:r>
              <a:rPr lang="zh-CN" altLang="en-US" dirty="0" smtClean="0"/>
              <a:t>（把零宽断言的</a:t>
            </a:r>
            <a:r>
              <a:rPr lang="en-US" altLang="zh-CN" dirty="0" smtClean="0"/>
              <a:t>=</a:t>
            </a:r>
            <a:r>
              <a:rPr lang="zh-CN" altLang="en-US" dirty="0" smtClean="0"/>
              <a:t>改为了</a:t>
            </a:r>
            <a:r>
              <a:rPr lang="en-US" altLang="zh-CN" dirty="0" smtClean="0"/>
              <a:t>!</a:t>
            </a:r>
            <a:r>
              <a:rPr lang="zh-CN" altLang="en-US" dirty="0" smtClean="0"/>
              <a:t>而已）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2.11.1 </a:t>
            </a:r>
            <a:r>
              <a:rPr lang="zh-CN" altLang="en-US" dirty="0" smtClean="0"/>
              <a:t>贪婪与懒惰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贪婪：尽可能多匹配字符。</a:t>
            </a:r>
            <a:endParaRPr lang="en-US" altLang="zh-CN" dirty="0" smtClean="0"/>
          </a:p>
          <a:p>
            <a:r>
              <a:rPr lang="zh-CN" altLang="en-US" dirty="0"/>
              <a:t>懒</a:t>
            </a:r>
            <a:r>
              <a:rPr lang="zh-CN" altLang="en-US" dirty="0" smtClean="0"/>
              <a:t>惰：尽可能少匹配字符。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如：</a:t>
            </a:r>
            <a:r>
              <a:rPr lang="en-US" altLang="zh-CN" dirty="0" smtClean="0"/>
              <a:t>a.*b </a:t>
            </a:r>
            <a:r>
              <a:rPr lang="zh-CN" altLang="en-US" dirty="0" smtClean="0"/>
              <a:t>属于贪婪模式。</a:t>
            </a:r>
            <a:endParaRPr lang="en-US" altLang="zh-CN" dirty="0" smtClean="0"/>
          </a:p>
          <a:p>
            <a:r>
              <a:rPr lang="zh-CN" altLang="en-US" dirty="0" smtClean="0"/>
              <a:t>它会匹配从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开始到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结束的最长字符串。</a:t>
            </a:r>
            <a:endParaRPr lang="en-US" altLang="zh-CN" dirty="0" smtClean="0"/>
          </a:p>
          <a:p>
            <a:r>
              <a:rPr lang="zh-CN" altLang="en-US" dirty="0" smtClean="0"/>
              <a:t>而 </a:t>
            </a:r>
            <a:r>
              <a:rPr lang="en-US" altLang="zh-CN" dirty="0" smtClean="0"/>
              <a:t>a.*?b</a:t>
            </a:r>
            <a:r>
              <a:rPr lang="zh-CN" altLang="en-US" dirty="0" smtClean="0"/>
              <a:t>，则只会匹配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b</a:t>
            </a:r>
            <a:r>
              <a:rPr lang="zh-CN" altLang="en-US" dirty="0" smtClean="0"/>
              <a:t>最短的字符串。</a:t>
            </a:r>
            <a:endParaRPr lang="en-US" altLang="zh-CN" dirty="0" smtClean="0"/>
          </a:p>
          <a:p>
            <a:r>
              <a:rPr lang="zh-CN" altLang="en-US" dirty="0"/>
              <a:t>下一</a:t>
            </a:r>
            <a:r>
              <a:rPr lang="zh-CN" altLang="en-US" dirty="0" smtClean="0"/>
              <a:t>张幻灯片列出懒惰限定符。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2.11.2 </a:t>
            </a:r>
            <a:r>
              <a:rPr lang="zh-CN" altLang="en-US" dirty="0"/>
              <a:t>贪婪与懒惰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zh-CN" altLang="en-US" dirty="0" smtClean="0"/>
              <a:t>下是懒惰限定符 （反正只要在重复限定符后面加</a:t>
            </a:r>
            <a:r>
              <a:rPr lang="en-US" altLang="zh-CN" dirty="0" smtClean="0"/>
              <a:t>?</a:t>
            </a:r>
            <a:r>
              <a:rPr lang="zh-CN" altLang="en-US" dirty="0" smtClean="0"/>
              <a:t>就对了）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11560" y="2780928"/>
          <a:ext cx="7776864" cy="34563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88432"/>
                <a:gridCol w="3888432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代码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zh-CN" altLang="en-US" sz="2000" dirty="0" smtClean="0"/>
                        <a:t>语法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说明</a:t>
                      </a:r>
                      <a:endParaRPr lang="zh-CN" altLang="en-US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*?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重复任意次，尽可能少重复</a:t>
                      </a:r>
                      <a:endParaRPr lang="zh-CN" altLang="en-US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+?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次或无穷次，尽可能少重复</a:t>
                      </a:r>
                      <a:endParaRPr lang="zh-CN" altLang="en-US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??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0</a:t>
                      </a:r>
                      <a:r>
                        <a:rPr lang="zh-CN" altLang="en-US" sz="2000" dirty="0" smtClean="0"/>
                        <a:t>或</a:t>
                      </a:r>
                      <a:r>
                        <a:rPr lang="en-US" altLang="zh-CN" sz="2000" dirty="0" smtClean="0"/>
                        <a:t>1</a:t>
                      </a:r>
                      <a:r>
                        <a:rPr lang="zh-CN" altLang="en-US" sz="2000" dirty="0" smtClean="0"/>
                        <a:t>次，尽可能少重复</a:t>
                      </a:r>
                      <a:endParaRPr lang="zh-CN" altLang="en-US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{n,m}?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到</a:t>
                      </a:r>
                      <a:r>
                        <a:rPr lang="en-US" altLang="zh-CN" sz="2000" dirty="0" smtClean="0"/>
                        <a:t>m</a:t>
                      </a:r>
                      <a:r>
                        <a:rPr lang="zh-CN" altLang="en-US" sz="2000" dirty="0" smtClean="0"/>
                        <a:t>次，尽可能少重复</a:t>
                      </a:r>
                      <a:endParaRPr lang="zh-CN" altLang="en-US" sz="2000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{n,}?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重复至少</a:t>
                      </a:r>
                      <a:r>
                        <a:rPr lang="en-US" altLang="zh-CN" sz="2000" dirty="0" smtClean="0"/>
                        <a:t>n</a:t>
                      </a:r>
                      <a:r>
                        <a:rPr lang="zh-CN" altLang="en-US" sz="2000" dirty="0" smtClean="0"/>
                        <a:t>次，尽可能少重复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容比例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340768"/>
            <a:ext cx="732313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/>
              <a:t>谢谢观赏！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51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什么是正则表达式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正则表达式</a:t>
            </a:r>
            <a:r>
              <a:rPr lang="zh-CN" altLang="en-US" dirty="0"/>
              <a:t>（英语：</a:t>
            </a:r>
            <a:r>
              <a:rPr lang="en-US" altLang="zh-CN" dirty="0"/>
              <a:t>Regular Expression</a:t>
            </a:r>
            <a:r>
              <a:rPr lang="zh-CN" altLang="en-US" dirty="0"/>
              <a:t>，在代码中常简写为</a:t>
            </a:r>
            <a:r>
              <a:rPr lang="en-US" altLang="zh-CN" dirty="0"/>
              <a:t>regex</a:t>
            </a:r>
            <a:r>
              <a:rPr lang="zh-CN" altLang="en-US" dirty="0"/>
              <a:t>、</a:t>
            </a:r>
            <a:r>
              <a:rPr lang="en-US" altLang="zh-CN" dirty="0"/>
              <a:t>regexp</a:t>
            </a:r>
            <a:r>
              <a:rPr lang="zh-CN" altLang="en-US" dirty="0"/>
              <a:t>或</a:t>
            </a:r>
            <a:r>
              <a:rPr lang="en-US" altLang="zh-CN" dirty="0"/>
              <a:t>RE</a:t>
            </a:r>
            <a:r>
              <a:rPr lang="zh-CN" altLang="en-US" dirty="0"/>
              <a:t>），又称</a:t>
            </a:r>
            <a:r>
              <a:rPr lang="zh-CN" altLang="en-US" b="1" dirty="0"/>
              <a:t>正规表示式</a:t>
            </a:r>
            <a:r>
              <a:rPr lang="zh-CN" altLang="en-US" dirty="0"/>
              <a:t>、</a:t>
            </a:r>
            <a:r>
              <a:rPr lang="zh-CN" altLang="en-US" b="1" dirty="0"/>
              <a:t>正规表示法</a:t>
            </a:r>
            <a:r>
              <a:rPr lang="zh-CN" altLang="en-US" dirty="0"/>
              <a:t>、</a:t>
            </a:r>
            <a:r>
              <a:rPr lang="zh-CN" altLang="en-US" b="1" dirty="0"/>
              <a:t>正规表达式</a:t>
            </a:r>
            <a:r>
              <a:rPr lang="zh-CN" altLang="en-US" dirty="0"/>
              <a:t>、</a:t>
            </a:r>
            <a:r>
              <a:rPr lang="zh-CN" altLang="en-US" b="1" dirty="0"/>
              <a:t>规则表达式</a:t>
            </a:r>
            <a:r>
              <a:rPr lang="zh-CN" altLang="en-US" dirty="0"/>
              <a:t>、</a:t>
            </a:r>
            <a:r>
              <a:rPr lang="zh-CN" altLang="en-US" b="1" dirty="0"/>
              <a:t>常规表示法</a:t>
            </a:r>
            <a:r>
              <a:rPr lang="zh-CN" altLang="en-US" dirty="0"/>
              <a:t>，是计算机科学的一个概念。正则表达式使用单个字符串来描述、匹配一系列匹配某个句法规则的字符串。</a:t>
            </a:r>
            <a:r>
              <a:rPr lang="zh-CN" altLang="en-US" b="1" dirty="0"/>
              <a:t>在很多文本编辑器里，正则表达式通常被用来检索、替换那些匹配某个模式的文本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正则表达式的历史发展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1940</a:t>
            </a:r>
            <a:r>
              <a:rPr lang="zh-CN" altLang="en-US" dirty="0"/>
              <a:t>年，沃伦</a:t>
            </a:r>
            <a:r>
              <a:rPr lang="en-US" altLang="zh-CN" dirty="0"/>
              <a:t>·</a:t>
            </a:r>
            <a:r>
              <a:rPr lang="zh-CN" altLang="en-US" dirty="0"/>
              <a:t>麦卡洛克与</a:t>
            </a:r>
            <a:r>
              <a:rPr lang="en-US" altLang="zh-CN" dirty="0"/>
              <a:t>Walter Pitts</a:t>
            </a:r>
            <a:r>
              <a:rPr lang="zh-CN" altLang="en-US" dirty="0"/>
              <a:t>将神经系统中的神经元描述成小而简单的自动控制元。</a:t>
            </a:r>
          </a:p>
          <a:p>
            <a:r>
              <a:rPr lang="en-US" altLang="zh-CN" dirty="0"/>
              <a:t>1950</a:t>
            </a:r>
            <a:r>
              <a:rPr lang="zh-CN" altLang="en-US" dirty="0"/>
              <a:t>年代，数学家斯蒂芬</a:t>
            </a:r>
            <a:r>
              <a:rPr lang="en-US" altLang="zh-CN" dirty="0"/>
              <a:t>·</a:t>
            </a:r>
            <a:r>
              <a:rPr lang="zh-CN" altLang="en-US" dirty="0"/>
              <a:t>科尔</a:t>
            </a:r>
            <a:r>
              <a:rPr lang="en-US" altLang="zh-CN" dirty="0"/>
              <a:t>·</a:t>
            </a:r>
            <a:r>
              <a:rPr lang="zh-CN" altLang="en-US" dirty="0"/>
              <a:t>克莱尼利用称之为“正则集合”的数学符号来描述此模型。</a:t>
            </a:r>
          </a:p>
          <a:p>
            <a:r>
              <a:rPr lang="zh-CN" altLang="en-US" dirty="0"/>
              <a:t>正则表达式的</a:t>
            </a:r>
            <a:r>
              <a:rPr lang="en-US" altLang="zh-CN" dirty="0"/>
              <a:t>POSIX</a:t>
            </a:r>
            <a:r>
              <a:rPr lang="zh-CN" altLang="en-US" dirty="0"/>
              <a:t>规范，分</a:t>
            </a:r>
            <a:r>
              <a:rPr lang="zh-CN" altLang="en-US" dirty="0" smtClean="0"/>
              <a:t>为：基</a:t>
            </a:r>
            <a:r>
              <a:rPr lang="zh-CN" altLang="en-US" dirty="0"/>
              <a:t>本型正则表达式（</a:t>
            </a:r>
            <a:r>
              <a:rPr lang="en-US" altLang="zh-CN" dirty="0"/>
              <a:t>Basic Regular Expression</a:t>
            </a:r>
            <a:r>
              <a:rPr lang="zh-CN" altLang="en-US" dirty="0"/>
              <a:t>，</a:t>
            </a:r>
            <a:r>
              <a:rPr lang="en-US" altLang="zh-CN" dirty="0"/>
              <a:t>BRE</a:t>
            </a:r>
            <a:r>
              <a:rPr lang="zh-CN" altLang="en-US" dirty="0" smtClean="0"/>
              <a:t>）和扩</a:t>
            </a:r>
            <a:r>
              <a:rPr lang="zh-CN" altLang="en-US" dirty="0"/>
              <a:t>展型正则表达式（</a:t>
            </a:r>
            <a:r>
              <a:rPr lang="en-US" altLang="zh-CN" dirty="0"/>
              <a:t>Extended Regular Express</a:t>
            </a:r>
            <a:r>
              <a:rPr lang="zh-CN" altLang="en-US" dirty="0"/>
              <a:t>，</a:t>
            </a:r>
            <a:r>
              <a:rPr lang="en-US" altLang="zh-CN" dirty="0"/>
              <a:t>ERE</a:t>
            </a:r>
            <a:r>
              <a:rPr lang="zh-CN" altLang="en-US" dirty="0"/>
              <a:t>）两大流派。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正则表达式基本符号与语法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元字符</a:t>
            </a:r>
            <a:endParaRPr lang="en-US" altLang="zh-CN" dirty="0" smtClean="0"/>
          </a:p>
          <a:p>
            <a:r>
              <a:rPr lang="zh-CN" altLang="en-US" dirty="0" smtClean="0"/>
              <a:t>转义符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复限定符</a:t>
            </a:r>
            <a:endParaRPr lang="en-US" altLang="zh-CN" dirty="0" smtClean="0"/>
          </a:p>
          <a:p>
            <a:r>
              <a:rPr lang="zh-CN" altLang="en-US" dirty="0"/>
              <a:t>字符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分支条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r>
              <a:rPr lang="zh-CN" altLang="en-US" dirty="0"/>
              <a:t>分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反</a:t>
            </a:r>
            <a:r>
              <a:rPr lang="zh-CN" altLang="en-US" dirty="0" smtClean="0"/>
              <a:t>义</a:t>
            </a:r>
            <a:endParaRPr lang="en-US" altLang="zh-CN" dirty="0" smtClean="0"/>
          </a:p>
          <a:p>
            <a:r>
              <a:rPr lang="zh-CN" altLang="en-US" dirty="0"/>
              <a:t>后向引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r>
              <a:rPr lang="zh-CN" altLang="en-US" dirty="0"/>
              <a:t>零</a:t>
            </a:r>
            <a:r>
              <a:rPr lang="zh-CN" altLang="en-US" dirty="0" smtClean="0"/>
              <a:t>宽断言</a:t>
            </a:r>
            <a:endParaRPr lang="en-US" altLang="zh-CN" dirty="0" smtClean="0"/>
          </a:p>
          <a:p>
            <a:r>
              <a:rPr lang="zh-CN" altLang="en-US" dirty="0"/>
              <a:t>负</a:t>
            </a:r>
            <a:r>
              <a:rPr lang="zh-CN" altLang="en-US" dirty="0" smtClean="0"/>
              <a:t>向零宽断言</a:t>
            </a:r>
            <a:endParaRPr lang="en-US" altLang="zh-CN" dirty="0" smtClean="0"/>
          </a:p>
          <a:p>
            <a:r>
              <a:rPr lang="zh-CN" altLang="en-US" dirty="0"/>
              <a:t>贪</a:t>
            </a:r>
            <a:r>
              <a:rPr lang="zh-CN" altLang="en-US" dirty="0" smtClean="0"/>
              <a:t>婪与懒惰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正则表达式元字符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923933"/>
              </p:ext>
            </p:extLst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元字符</a:t>
                      </a:r>
                      <a:endParaRPr lang="zh-CN" altLang="en-US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说明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/>
                        <a:t>.</a:t>
                      </a:r>
                      <a:endParaRPr lang="zh-CN" altLang="en-US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匹配除换行符之外的任意字符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>
                          <a:solidFill>
                            <a:srgbClr val="FF0000"/>
                          </a:solidFill>
                        </a:rPr>
                        <a:t>\w</a:t>
                      </a:r>
                      <a:endParaRPr lang="zh-CN" altLang="en-US" sz="2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匹配字母、数字及下划线和汉字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>
                          <a:solidFill>
                            <a:srgbClr val="FF0000"/>
                          </a:solidFill>
                        </a:rPr>
                        <a:t>\s</a:t>
                      </a:r>
                      <a:endParaRPr lang="zh-CN" altLang="en-US" sz="2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匹配任意的空白符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>
                          <a:solidFill>
                            <a:srgbClr val="FF0000"/>
                          </a:solidFill>
                        </a:rPr>
                        <a:t>\d</a:t>
                      </a:r>
                      <a:endParaRPr lang="zh-CN" altLang="en-US" sz="2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匹配数字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>
                          <a:solidFill>
                            <a:srgbClr val="FF0000"/>
                          </a:solidFill>
                        </a:rPr>
                        <a:t>\b</a:t>
                      </a:r>
                      <a:endParaRPr lang="zh-CN" altLang="en-US" sz="2200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匹配单词的开始或结束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/>
                        <a:t>^</a:t>
                      </a:r>
                      <a:endParaRPr lang="zh-CN" altLang="en-US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匹配字符串的开始</a:t>
                      </a:r>
                      <a:endParaRPr lang="zh-CN" altLang="en-US" sz="2200" baseline="0" dirty="0"/>
                    </a:p>
                  </a:txBody>
                  <a:tcPr/>
                </a:tc>
              </a:tr>
              <a:tr h="552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aseline="0" dirty="0" smtClean="0"/>
                        <a:t>$</a:t>
                      </a:r>
                      <a:endParaRPr lang="zh-CN" altLang="en-US" sz="22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aseline="0" dirty="0" smtClean="0"/>
                        <a:t>匹配字符串的结束</a:t>
                      </a:r>
                      <a:endParaRPr lang="zh-CN" altLang="en-US" sz="2200" baseline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正则表达式转义符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如果你本身需要查找“</a:t>
            </a:r>
            <a:r>
              <a:rPr lang="en-US" altLang="zh-CN" dirty="0" smtClean="0"/>
              <a:t>.</a:t>
            </a:r>
            <a:r>
              <a:rPr lang="zh-CN" altLang="en-US" dirty="0" smtClean="0"/>
              <a:t>”或者“</a:t>
            </a:r>
            <a:r>
              <a:rPr lang="en-US" altLang="zh-CN" dirty="0" smtClean="0"/>
              <a:t>*</a:t>
            </a:r>
            <a:r>
              <a:rPr lang="zh-CN" altLang="en-US" dirty="0" smtClean="0"/>
              <a:t>”，那么只需要“</a:t>
            </a:r>
            <a:r>
              <a:rPr lang="en-US" altLang="zh-CN" dirty="0" smtClean="0"/>
              <a:t>\.</a:t>
            </a:r>
            <a:r>
              <a:rPr lang="zh-CN" altLang="en-US" dirty="0" smtClean="0"/>
              <a:t>”和“</a:t>
            </a:r>
            <a:r>
              <a:rPr lang="en-US" altLang="zh-CN" dirty="0" smtClean="0"/>
              <a:t>\*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r>
              <a:rPr lang="zh-CN" altLang="en-US" dirty="0"/>
              <a:t>同</a:t>
            </a:r>
            <a:r>
              <a:rPr lang="zh-CN" altLang="en-US" dirty="0" smtClean="0"/>
              <a:t>理，如果你需要查找“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”，那么，只需“</a:t>
            </a:r>
            <a:r>
              <a:rPr lang="en-US" altLang="zh-CN" dirty="0" smtClean="0"/>
              <a:t>\\</a:t>
            </a:r>
            <a:r>
              <a:rPr lang="zh-CN" altLang="en-US" dirty="0" smtClean="0"/>
              <a:t>”即可。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正则表达式重复限定符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93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代码</a:t>
                      </a:r>
                      <a:r>
                        <a:rPr lang="en-US" altLang="zh-CN" sz="2400" dirty="0" smtClean="0"/>
                        <a:t>/</a:t>
                      </a:r>
                      <a:r>
                        <a:rPr lang="zh-CN" altLang="en-US" sz="2400" dirty="0" smtClean="0"/>
                        <a:t>语法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说明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*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重复零次或者无穷多次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+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重复一次或者无穷多次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重复零次或者一次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{n}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次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{n,}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次或者无穷多次</a:t>
                      </a:r>
                      <a:endParaRPr lang="zh-CN" altLang="en-US" sz="2400" dirty="0"/>
                    </a:p>
                  </a:txBody>
                  <a:tcPr/>
                </a:tc>
              </a:tr>
              <a:tr h="6418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{n,m}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重复</a:t>
                      </a:r>
                      <a:r>
                        <a:rPr lang="en-US" altLang="zh-CN" sz="2400" dirty="0" smtClean="0"/>
                        <a:t>n</a:t>
                      </a:r>
                      <a:r>
                        <a:rPr lang="zh-CN" altLang="en-US" sz="2400" dirty="0" smtClean="0"/>
                        <a:t>到</a:t>
                      </a:r>
                      <a:r>
                        <a:rPr lang="en-US" altLang="zh-CN" sz="2400" dirty="0" smtClean="0"/>
                        <a:t>m</a:t>
                      </a:r>
                      <a:r>
                        <a:rPr lang="zh-CN" altLang="en-US" sz="2400" dirty="0" smtClean="0"/>
                        <a:t>次</a:t>
                      </a:r>
                      <a:endParaRPr lang="zh-C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en-US" dirty="0" smtClean="0"/>
              <a:t>正则表达式字符类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如果你想查找的字符，不在预定义的元字符里，那么，只需要</a:t>
            </a:r>
            <a:r>
              <a:rPr lang="en-US" altLang="zh-CN" dirty="0" smtClean="0"/>
              <a:t>[xxx]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如，你想查找三个标点符号，那么只需要</a:t>
            </a:r>
            <a:r>
              <a:rPr lang="en-US" altLang="zh-CN" dirty="0" smtClean="0"/>
              <a:t>[.?!]</a:t>
            </a:r>
            <a:r>
              <a:rPr lang="zh-CN" altLang="en-US" dirty="0" smtClean="0"/>
              <a:t>即可。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如，你想查找</a:t>
            </a:r>
            <a:r>
              <a:rPr lang="zh-CN" altLang="en-US" dirty="0"/>
              <a:t>阿拉伯数</a:t>
            </a:r>
            <a:r>
              <a:rPr lang="zh-CN" altLang="en-US" dirty="0" smtClean="0"/>
              <a:t>字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</a:t>
            </a:r>
            <a:r>
              <a:rPr lang="en-US" altLang="zh-CN" dirty="0" smtClean="0"/>
              <a:t>9</a:t>
            </a:r>
            <a:r>
              <a:rPr lang="zh-CN" altLang="en-US" dirty="0" smtClean="0"/>
              <a:t>里的任意一个数字，那么只需</a:t>
            </a:r>
            <a:r>
              <a:rPr lang="en-US" altLang="zh-CN" dirty="0" smtClean="0"/>
              <a:t>[0-9]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例</a:t>
            </a:r>
            <a:r>
              <a:rPr lang="zh-CN" altLang="en-US" dirty="0" smtClean="0"/>
              <a:t>如，你想查找小写的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到</a:t>
            </a:r>
            <a:r>
              <a:rPr lang="en-US" altLang="zh-CN" dirty="0" smtClean="0"/>
              <a:t>z</a:t>
            </a:r>
            <a:r>
              <a:rPr lang="zh-CN" altLang="en-US" dirty="0" smtClean="0"/>
              <a:t>的英文字母， </a:t>
            </a:r>
            <a:r>
              <a:rPr lang="en-US" altLang="zh-CN" dirty="0" smtClean="0"/>
              <a:t>[a-z]</a:t>
            </a:r>
            <a:r>
              <a:rPr lang="zh-CN" altLang="en-US" dirty="0" smtClean="0"/>
              <a:t>如此写下就能正确查询。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2236</Words>
  <Application>Microsoft Office PowerPoint</Application>
  <PresentationFormat>全屏显示(4:3)</PresentationFormat>
  <Paragraphs>157</Paragraphs>
  <Slides>20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正则表达式 （Regular Expression）</vt:lpstr>
      <vt:lpstr>内容比例</vt:lpstr>
      <vt:lpstr>1.1 什么是正则表达式</vt:lpstr>
      <vt:lpstr>1.2 正则表达式的历史发展</vt:lpstr>
      <vt:lpstr>2.1 正则表达式基本符号与语法</vt:lpstr>
      <vt:lpstr>2.2 正则表达式元字符</vt:lpstr>
      <vt:lpstr>2.3 正则表达式转义符</vt:lpstr>
      <vt:lpstr>2.4 正则表达式重复限定符</vt:lpstr>
      <vt:lpstr>2.5 正则表达式字符类</vt:lpstr>
      <vt:lpstr>2.6 正则表达式分组</vt:lpstr>
      <vt:lpstr>2.7 正则表达式反义</vt:lpstr>
      <vt:lpstr>2.8.1 正则表达式后向引用(1)</vt:lpstr>
      <vt:lpstr>2.8.2 正则表达式后向引用(2)</vt:lpstr>
      <vt:lpstr>2.9.1 正则表达式零宽断言(1)</vt:lpstr>
      <vt:lpstr>2.9.2 正则表达式零宽断言(2)</vt:lpstr>
      <vt:lpstr>2.9.3 正则表达式零宽断言(3)</vt:lpstr>
      <vt:lpstr>2.10 正则表达式负向零宽断言</vt:lpstr>
      <vt:lpstr>2.11.1 贪婪与懒惰(1)</vt:lpstr>
      <vt:lpstr>2.11.2 贪婪与懒惰(2)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正则表达式 （Regular Expression）</dc:title>
  <dc:creator>xb21cn</dc:creator>
  <cp:lastModifiedBy>xb21cn</cp:lastModifiedBy>
  <cp:revision>36</cp:revision>
  <dcterms:created xsi:type="dcterms:W3CDTF">2019-01-23T08:04:00Z</dcterms:created>
  <dcterms:modified xsi:type="dcterms:W3CDTF">2019-01-25T01:43:38Z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