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0" r:id="rId4"/>
    <p:sldId id="257" r:id="rId5"/>
    <p:sldId id="258" r:id="rId6"/>
    <p:sldId id="259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0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D1CBB8-C971-4AB6-9B61-B5BA5EC2EF1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5DA3D56-D671-4CA6-9414-B557453212C6}">
      <dgm:prSet phldrT="[文字]"/>
      <dgm:spPr/>
      <dgm:t>
        <a:bodyPr/>
        <a:lstStyle/>
        <a:p>
          <a:r>
            <a:rPr lang="zh-TW" altLang="en-US" dirty="0"/>
            <a:t>前處理</a:t>
          </a:r>
        </a:p>
      </dgm:t>
    </dgm:pt>
    <dgm:pt modelId="{8FF317DA-4561-4C64-8BF0-671EBA13FF6B}" type="parTrans" cxnId="{6B7C6A21-12FE-4414-9951-B915A131467C}">
      <dgm:prSet/>
      <dgm:spPr/>
      <dgm:t>
        <a:bodyPr/>
        <a:lstStyle/>
        <a:p>
          <a:endParaRPr lang="zh-TW" altLang="en-US"/>
        </a:p>
      </dgm:t>
    </dgm:pt>
    <dgm:pt modelId="{117EAAD8-C860-4C36-AD40-66199AB36940}" type="sibTrans" cxnId="{6B7C6A21-12FE-4414-9951-B915A131467C}">
      <dgm:prSet/>
      <dgm:spPr/>
      <dgm:t>
        <a:bodyPr/>
        <a:lstStyle/>
        <a:p>
          <a:endParaRPr lang="zh-TW" altLang="en-US"/>
        </a:p>
      </dgm:t>
    </dgm:pt>
    <dgm:pt modelId="{E70D1623-6657-4E1F-9BAB-D1A22F5A2301}">
      <dgm:prSet phldrT="[文字]"/>
      <dgm:spPr/>
      <dgm:t>
        <a:bodyPr/>
        <a:lstStyle/>
        <a:p>
          <a:r>
            <a:rPr lang="zh-TW" altLang="en-US" dirty="0"/>
            <a:t>建模</a:t>
          </a:r>
        </a:p>
      </dgm:t>
    </dgm:pt>
    <dgm:pt modelId="{D2867D3B-76FC-4189-B9BA-29B94D4A9D73}" type="parTrans" cxnId="{EA7843CE-2864-430B-A804-D09192AAA734}">
      <dgm:prSet/>
      <dgm:spPr/>
      <dgm:t>
        <a:bodyPr/>
        <a:lstStyle/>
        <a:p>
          <a:endParaRPr lang="zh-TW" altLang="en-US"/>
        </a:p>
      </dgm:t>
    </dgm:pt>
    <dgm:pt modelId="{6CAE9B74-C79B-4065-BB6B-601358331C9D}" type="sibTrans" cxnId="{EA7843CE-2864-430B-A804-D09192AAA734}">
      <dgm:prSet/>
      <dgm:spPr/>
      <dgm:t>
        <a:bodyPr/>
        <a:lstStyle/>
        <a:p>
          <a:endParaRPr lang="zh-TW" altLang="en-US"/>
        </a:p>
      </dgm:t>
    </dgm:pt>
    <dgm:pt modelId="{3979F4AD-686D-44B2-BD8E-2592B28A60EE}">
      <dgm:prSet phldrT="[文字]"/>
      <dgm:spPr/>
      <dgm:t>
        <a:bodyPr/>
        <a:lstStyle/>
        <a:p>
          <a:r>
            <a:rPr lang="zh-TW" altLang="en-US" dirty="0"/>
            <a:t>測試</a:t>
          </a:r>
          <a:endParaRPr lang="en-US" altLang="zh-TW" dirty="0"/>
        </a:p>
      </dgm:t>
    </dgm:pt>
    <dgm:pt modelId="{6B9278BE-C602-4DE5-9E41-45479A1DD366}" type="parTrans" cxnId="{A9706F2C-07DB-4C6A-A981-76E2BD928BCE}">
      <dgm:prSet/>
      <dgm:spPr/>
      <dgm:t>
        <a:bodyPr/>
        <a:lstStyle/>
        <a:p>
          <a:endParaRPr lang="zh-TW" altLang="en-US"/>
        </a:p>
      </dgm:t>
    </dgm:pt>
    <dgm:pt modelId="{C300E30E-29C3-45C8-AECC-4E41F7335A55}" type="sibTrans" cxnId="{A9706F2C-07DB-4C6A-A981-76E2BD928BCE}">
      <dgm:prSet/>
      <dgm:spPr/>
      <dgm:t>
        <a:bodyPr/>
        <a:lstStyle/>
        <a:p>
          <a:endParaRPr lang="zh-TW" altLang="en-US"/>
        </a:p>
      </dgm:t>
    </dgm:pt>
    <dgm:pt modelId="{4F1EB77D-F2A1-4911-8E50-F3137283D9E3}">
      <dgm:prSet phldrT="[文字]"/>
      <dgm:spPr/>
      <dgm:t>
        <a:bodyPr/>
        <a:lstStyle/>
        <a:p>
          <a:r>
            <a:rPr lang="zh-TW" altLang="en-US" dirty="0"/>
            <a:t>分析</a:t>
          </a:r>
          <a:endParaRPr lang="en-US" altLang="zh-TW" dirty="0"/>
        </a:p>
      </dgm:t>
    </dgm:pt>
    <dgm:pt modelId="{C69CCAD2-B80D-42C6-9ECA-A98E0261E2F3}" type="parTrans" cxnId="{007DC959-1F4A-4359-AF21-FB54AE0D0C1D}">
      <dgm:prSet/>
      <dgm:spPr/>
      <dgm:t>
        <a:bodyPr/>
        <a:lstStyle/>
        <a:p>
          <a:endParaRPr lang="zh-TW" altLang="en-US"/>
        </a:p>
      </dgm:t>
    </dgm:pt>
    <dgm:pt modelId="{662F6C79-D57A-42AB-90EE-2B66DE0B4B99}" type="sibTrans" cxnId="{007DC959-1F4A-4359-AF21-FB54AE0D0C1D}">
      <dgm:prSet/>
      <dgm:spPr/>
      <dgm:t>
        <a:bodyPr/>
        <a:lstStyle/>
        <a:p>
          <a:endParaRPr lang="zh-TW" altLang="en-US"/>
        </a:p>
      </dgm:t>
    </dgm:pt>
    <dgm:pt modelId="{2081281B-2F95-4136-B945-D83DD7C03A62}" type="pres">
      <dgm:prSet presAssocID="{EBD1CBB8-C971-4AB6-9B61-B5BA5EC2EF16}" presName="Name0" presStyleCnt="0">
        <dgm:presLayoutVars>
          <dgm:dir/>
          <dgm:resizeHandles val="exact"/>
        </dgm:presLayoutVars>
      </dgm:prSet>
      <dgm:spPr/>
    </dgm:pt>
    <dgm:pt modelId="{3FB65E14-3809-43B1-8B11-7C5DF3C5433D}" type="pres">
      <dgm:prSet presAssocID="{D5DA3D56-D671-4CA6-9414-B557453212C6}" presName="node" presStyleLbl="node1" presStyleIdx="0" presStyleCnt="4">
        <dgm:presLayoutVars>
          <dgm:bulletEnabled val="1"/>
        </dgm:presLayoutVars>
      </dgm:prSet>
      <dgm:spPr/>
    </dgm:pt>
    <dgm:pt modelId="{31E5270B-1605-4800-A8A8-9717926E0172}" type="pres">
      <dgm:prSet presAssocID="{117EAAD8-C860-4C36-AD40-66199AB36940}" presName="sibTrans" presStyleLbl="sibTrans2D1" presStyleIdx="0" presStyleCnt="3"/>
      <dgm:spPr/>
    </dgm:pt>
    <dgm:pt modelId="{DFC32447-8597-467F-A705-D380EC710B9D}" type="pres">
      <dgm:prSet presAssocID="{117EAAD8-C860-4C36-AD40-66199AB36940}" presName="connectorText" presStyleLbl="sibTrans2D1" presStyleIdx="0" presStyleCnt="3"/>
      <dgm:spPr/>
    </dgm:pt>
    <dgm:pt modelId="{EDC6A861-BB68-4A91-94D3-02FF5A5E77D4}" type="pres">
      <dgm:prSet presAssocID="{E70D1623-6657-4E1F-9BAB-D1A22F5A2301}" presName="node" presStyleLbl="node1" presStyleIdx="1" presStyleCnt="4">
        <dgm:presLayoutVars>
          <dgm:bulletEnabled val="1"/>
        </dgm:presLayoutVars>
      </dgm:prSet>
      <dgm:spPr/>
    </dgm:pt>
    <dgm:pt modelId="{A524D91D-772B-4183-A9F3-7393F0C9A3BD}" type="pres">
      <dgm:prSet presAssocID="{6CAE9B74-C79B-4065-BB6B-601358331C9D}" presName="sibTrans" presStyleLbl="sibTrans2D1" presStyleIdx="1" presStyleCnt="3"/>
      <dgm:spPr/>
    </dgm:pt>
    <dgm:pt modelId="{8556D90E-6435-461E-B7B5-58BC54C48E91}" type="pres">
      <dgm:prSet presAssocID="{6CAE9B74-C79B-4065-BB6B-601358331C9D}" presName="connectorText" presStyleLbl="sibTrans2D1" presStyleIdx="1" presStyleCnt="3"/>
      <dgm:spPr/>
    </dgm:pt>
    <dgm:pt modelId="{26AF54BA-50DB-4249-B2F1-976373F1ADEF}" type="pres">
      <dgm:prSet presAssocID="{3979F4AD-686D-44B2-BD8E-2592B28A60EE}" presName="node" presStyleLbl="node1" presStyleIdx="2" presStyleCnt="4">
        <dgm:presLayoutVars>
          <dgm:bulletEnabled val="1"/>
        </dgm:presLayoutVars>
      </dgm:prSet>
      <dgm:spPr/>
    </dgm:pt>
    <dgm:pt modelId="{C71A383A-8CEF-4A2C-ABA5-1D44DAA73D50}" type="pres">
      <dgm:prSet presAssocID="{C300E30E-29C3-45C8-AECC-4E41F7335A55}" presName="sibTrans" presStyleLbl="sibTrans2D1" presStyleIdx="2" presStyleCnt="3"/>
      <dgm:spPr/>
    </dgm:pt>
    <dgm:pt modelId="{B866DA1D-1002-4ABA-A6C0-6CAB5EB30465}" type="pres">
      <dgm:prSet presAssocID="{C300E30E-29C3-45C8-AECC-4E41F7335A55}" presName="connectorText" presStyleLbl="sibTrans2D1" presStyleIdx="2" presStyleCnt="3"/>
      <dgm:spPr/>
    </dgm:pt>
    <dgm:pt modelId="{3A856A04-1DD9-4131-B137-A5B9B6AE8E5C}" type="pres">
      <dgm:prSet presAssocID="{4F1EB77D-F2A1-4911-8E50-F3137283D9E3}" presName="node" presStyleLbl="node1" presStyleIdx="3" presStyleCnt="4">
        <dgm:presLayoutVars>
          <dgm:bulletEnabled val="1"/>
        </dgm:presLayoutVars>
      </dgm:prSet>
      <dgm:spPr/>
    </dgm:pt>
  </dgm:ptLst>
  <dgm:cxnLst>
    <dgm:cxn modelId="{5004CA15-BCED-4772-936D-055146E4DE71}" type="presOf" srcId="{C300E30E-29C3-45C8-AECC-4E41F7335A55}" destId="{B866DA1D-1002-4ABA-A6C0-6CAB5EB30465}" srcOrd="1" destOrd="0" presId="urn:microsoft.com/office/officeart/2005/8/layout/process1"/>
    <dgm:cxn modelId="{6B7C6A21-12FE-4414-9951-B915A131467C}" srcId="{EBD1CBB8-C971-4AB6-9B61-B5BA5EC2EF16}" destId="{D5DA3D56-D671-4CA6-9414-B557453212C6}" srcOrd="0" destOrd="0" parTransId="{8FF317DA-4561-4C64-8BF0-671EBA13FF6B}" sibTransId="{117EAAD8-C860-4C36-AD40-66199AB36940}"/>
    <dgm:cxn modelId="{A9706F2C-07DB-4C6A-A981-76E2BD928BCE}" srcId="{EBD1CBB8-C971-4AB6-9B61-B5BA5EC2EF16}" destId="{3979F4AD-686D-44B2-BD8E-2592B28A60EE}" srcOrd="2" destOrd="0" parTransId="{6B9278BE-C602-4DE5-9E41-45479A1DD366}" sibTransId="{C300E30E-29C3-45C8-AECC-4E41F7335A55}"/>
    <dgm:cxn modelId="{77A7862C-E74D-4281-881B-C606A8B66729}" type="presOf" srcId="{4F1EB77D-F2A1-4911-8E50-F3137283D9E3}" destId="{3A856A04-1DD9-4131-B137-A5B9B6AE8E5C}" srcOrd="0" destOrd="0" presId="urn:microsoft.com/office/officeart/2005/8/layout/process1"/>
    <dgm:cxn modelId="{D9A53D62-09D9-4FC0-9D15-3D335D44138B}" type="presOf" srcId="{6CAE9B74-C79B-4065-BB6B-601358331C9D}" destId="{A524D91D-772B-4183-A9F3-7393F0C9A3BD}" srcOrd="0" destOrd="0" presId="urn:microsoft.com/office/officeart/2005/8/layout/process1"/>
    <dgm:cxn modelId="{007DC959-1F4A-4359-AF21-FB54AE0D0C1D}" srcId="{EBD1CBB8-C971-4AB6-9B61-B5BA5EC2EF16}" destId="{4F1EB77D-F2A1-4911-8E50-F3137283D9E3}" srcOrd="3" destOrd="0" parTransId="{C69CCAD2-B80D-42C6-9ECA-A98E0261E2F3}" sibTransId="{662F6C79-D57A-42AB-90EE-2B66DE0B4B99}"/>
    <dgm:cxn modelId="{123CC07F-C3D8-4642-B616-AC6BFEDD0E05}" type="presOf" srcId="{3979F4AD-686D-44B2-BD8E-2592B28A60EE}" destId="{26AF54BA-50DB-4249-B2F1-976373F1ADEF}" srcOrd="0" destOrd="0" presId="urn:microsoft.com/office/officeart/2005/8/layout/process1"/>
    <dgm:cxn modelId="{252D6EA1-041D-43DB-8EFF-CC4174803F8E}" type="presOf" srcId="{C300E30E-29C3-45C8-AECC-4E41F7335A55}" destId="{C71A383A-8CEF-4A2C-ABA5-1D44DAA73D50}" srcOrd="0" destOrd="0" presId="urn:microsoft.com/office/officeart/2005/8/layout/process1"/>
    <dgm:cxn modelId="{EAB5C6AE-93C9-4053-8F61-89221FF951DF}" type="presOf" srcId="{D5DA3D56-D671-4CA6-9414-B557453212C6}" destId="{3FB65E14-3809-43B1-8B11-7C5DF3C5433D}" srcOrd="0" destOrd="0" presId="urn:microsoft.com/office/officeart/2005/8/layout/process1"/>
    <dgm:cxn modelId="{EA7843CE-2864-430B-A804-D09192AAA734}" srcId="{EBD1CBB8-C971-4AB6-9B61-B5BA5EC2EF16}" destId="{E70D1623-6657-4E1F-9BAB-D1A22F5A2301}" srcOrd="1" destOrd="0" parTransId="{D2867D3B-76FC-4189-B9BA-29B94D4A9D73}" sibTransId="{6CAE9B74-C79B-4065-BB6B-601358331C9D}"/>
    <dgm:cxn modelId="{0F5169D4-60B1-480A-A63C-521B07DC3B7D}" type="presOf" srcId="{117EAAD8-C860-4C36-AD40-66199AB36940}" destId="{DFC32447-8597-467F-A705-D380EC710B9D}" srcOrd="1" destOrd="0" presId="urn:microsoft.com/office/officeart/2005/8/layout/process1"/>
    <dgm:cxn modelId="{606EA0D7-EA3E-4FCE-8629-5EA824AC088F}" type="presOf" srcId="{EBD1CBB8-C971-4AB6-9B61-B5BA5EC2EF16}" destId="{2081281B-2F95-4136-B945-D83DD7C03A62}" srcOrd="0" destOrd="0" presId="urn:microsoft.com/office/officeart/2005/8/layout/process1"/>
    <dgm:cxn modelId="{9D0E22E4-607F-47D6-B8C7-8BA27F6C4A56}" type="presOf" srcId="{6CAE9B74-C79B-4065-BB6B-601358331C9D}" destId="{8556D90E-6435-461E-B7B5-58BC54C48E91}" srcOrd="1" destOrd="0" presId="urn:microsoft.com/office/officeart/2005/8/layout/process1"/>
    <dgm:cxn modelId="{965F15E5-ECE8-494D-84C6-778FA9C04429}" type="presOf" srcId="{E70D1623-6657-4E1F-9BAB-D1A22F5A2301}" destId="{EDC6A861-BB68-4A91-94D3-02FF5A5E77D4}" srcOrd="0" destOrd="0" presId="urn:microsoft.com/office/officeart/2005/8/layout/process1"/>
    <dgm:cxn modelId="{1982DFF6-2BBF-4B03-B6D1-CD4E7C290261}" type="presOf" srcId="{117EAAD8-C860-4C36-AD40-66199AB36940}" destId="{31E5270B-1605-4800-A8A8-9717926E0172}" srcOrd="0" destOrd="0" presId="urn:microsoft.com/office/officeart/2005/8/layout/process1"/>
    <dgm:cxn modelId="{A4409366-74D4-4AC7-AF9F-73A8B8A357E3}" type="presParOf" srcId="{2081281B-2F95-4136-B945-D83DD7C03A62}" destId="{3FB65E14-3809-43B1-8B11-7C5DF3C5433D}" srcOrd="0" destOrd="0" presId="urn:microsoft.com/office/officeart/2005/8/layout/process1"/>
    <dgm:cxn modelId="{364D92A9-E362-48E2-8849-31F249D2A365}" type="presParOf" srcId="{2081281B-2F95-4136-B945-D83DD7C03A62}" destId="{31E5270B-1605-4800-A8A8-9717926E0172}" srcOrd="1" destOrd="0" presId="urn:microsoft.com/office/officeart/2005/8/layout/process1"/>
    <dgm:cxn modelId="{DA49F31B-842F-4EED-846B-A9D063CEAD5E}" type="presParOf" srcId="{31E5270B-1605-4800-A8A8-9717926E0172}" destId="{DFC32447-8597-467F-A705-D380EC710B9D}" srcOrd="0" destOrd="0" presId="urn:microsoft.com/office/officeart/2005/8/layout/process1"/>
    <dgm:cxn modelId="{76DDEBAC-1CFE-49D6-B92B-02E07C7ABE3C}" type="presParOf" srcId="{2081281B-2F95-4136-B945-D83DD7C03A62}" destId="{EDC6A861-BB68-4A91-94D3-02FF5A5E77D4}" srcOrd="2" destOrd="0" presId="urn:microsoft.com/office/officeart/2005/8/layout/process1"/>
    <dgm:cxn modelId="{B80AF867-98E1-4C1C-A374-C3D2F93B2BB4}" type="presParOf" srcId="{2081281B-2F95-4136-B945-D83DD7C03A62}" destId="{A524D91D-772B-4183-A9F3-7393F0C9A3BD}" srcOrd="3" destOrd="0" presId="urn:microsoft.com/office/officeart/2005/8/layout/process1"/>
    <dgm:cxn modelId="{BAE4F427-785D-4EA0-A463-0085315659C7}" type="presParOf" srcId="{A524D91D-772B-4183-A9F3-7393F0C9A3BD}" destId="{8556D90E-6435-461E-B7B5-58BC54C48E91}" srcOrd="0" destOrd="0" presId="urn:microsoft.com/office/officeart/2005/8/layout/process1"/>
    <dgm:cxn modelId="{16C70E15-EBEE-43FA-AF5A-4F4D27670ED9}" type="presParOf" srcId="{2081281B-2F95-4136-B945-D83DD7C03A62}" destId="{26AF54BA-50DB-4249-B2F1-976373F1ADEF}" srcOrd="4" destOrd="0" presId="urn:microsoft.com/office/officeart/2005/8/layout/process1"/>
    <dgm:cxn modelId="{7E3A1F44-ADC1-4D73-998A-0B9BCE4BB013}" type="presParOf" srcId="{2081281B-2F95-4136-B945-D83DD7C03A62}" destId="{C71A383A-8CEF-4A2C-ABA5-1D44DAA73D50}" srcOrd="5" destOrd="0" presId="urn:microsoft.com/office/officeart/2005/8/layout/process1"/>
    <dgm:cxn modelId="{5F8F47ED-7F02-427A-B1E5-69DDA9EE211A}" type="presParOf" srcId="{C71A383A-8CEF-4A2C-ABA5-1D44DAA73D50}" destId="{B866DA1D-1002-4ABA-A6C0-6CAB5EB30465}" srcOrd="0" destOrd="0" presId="urn:microsoft.com/office/officeart/2005/8/layout/process1"/>
    <dgm:cxn modelId="{D560F456-5B36-4249-ADBA-EEBB7AE8FF36}" type="presParOf" srcId="{2081281B-2F95-4136-B945-D83DD7C03A62}" destId="{3A856A04-1DD9-4131-B137-A5B9B6AE8E5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65E14-3809-43B1-8B11-7C5DF3C5433D}">
      <dsp:nvSpPr>
        <dsp:cNvPr id="0" name=""/>
        <dsp:cNvSpPr/>
      </dsp:nvSpPr>
      <dsp:spPr>
        <a:xfrm>
          <a:off x="3473" y="1740584"/>
          <a:ext cx="1518864" cy="911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前處理</a:t>
          </a:r>
        </a:p>
      </dsp:txBody>
      <dsp:txXfrm>
        <a:off x="30165" y="1767276"/>
        <a:ext cx="1465480" cy="857934"/>
      </dsp:txXfrm>
    </dsp:sp>
    <dsp:sp modelId="{31E5270B-1605-4800-A8A8-9717926E0172}">
      <dsp:nvSpPr>
        <dsp:cNvPr id="0" name=""/>
        <dsp:cNvSpPr/>
      </dsp:nvSpPr>
      <dsp:spPr>
        <a:xfrm>
          <a:off x="1674224" y="2007904"/>
          <a:ext cx="321999" cy="376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1674224" y="2083240"/>
        <a:ext cx="225399" cy="226006"/>
      </dsp:txXfrm>
    </dsp:sp>
    <dsp:sp modelId="{EDC6A861-BB68-4A91-94D3-02FF5A5E77D4}">
      <dsp:nvSpPr>
        <dsp:cNvPr id="0" name=""/>
        <dsp:cNvSpPr/>
      </dsp:nvSpPr>
      <dsp:spPr>
        <a:xfrm>
          <a:off x="2129884" y="1740584"/>
          <a:ext cx="1518864" cy="911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建模</a:t>
          </a:r>
        </a:p>
      </dsp:txBody>
      <dsp:txXfrm>
        <a:off x="2156576" y="1767276"/>
        <a:ext cx="1465480" cy="857934"/>
      </dsp:txXfrm>
    </dsp:sp>
    <dsp:sp modelId="{A524D91D-772B-4183-A9F3-7393F0C9A3BD}">
      <dsp:nvSpPr>
        <dsp:cNvPr id="0" name=""/>
        <dsp:cNvSpPr/>
      </dsp:nvSpPr>
      <dsp:spPr>
        <a:xfrm>
          <a:off x="3800635" y="2007904"/>
          <a:ext cx="321999" cy="376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3800635" y="2083240"/>
        <a:ext cx="225399" cy="226006"/>
      </dsp:txXfrm>
    </dsp:sp>
    <dsp:sp modelId="{26AF54BA-50DB-4249-B2F1-976373F1ADEF}">
      <dsp:nvSpPr>
        <dsp:cNvPr id="0" name=""/>
        <dsp:cNvSpPr/>
      </dsp:nvSpPr>
      <dsp:spPr>
        <a:xfrm>
          <a:off x="4256294" y="1740584"/>
          <a:ext cx="1518864" cy="911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測試</a:t>
          </a:r>
          <a:endParaRPr lang="en-US" altLang="zh-TW" sz="3000" kern="1200" dirty="0"/>
        </a:p>
      </dsp:txBody>
      <dsp:txXfrm>
        <a:off x="4282986" y="1767276"/>
        <a:ext cx="1465480" cy="857934"/>
      </dsp:txXfrm>
    </dsp:sp>
    <dsp:sp modelId="{C71A383A-8CEF-4A2C-ABA5-1D44DAA73D50}">
      <dsp:nvSpPr>
        <dsp:cNvPr id="0" name=""/>
        <dsp:cNvSpPr/>
      </dsp:nvSpPr>
      <dsp:spPr>
        <a:xfrm>
          <a:off x="5927045" y="2007904"/>
          <a:ext cx="321999" cy="376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5927045" y="2083240"/>
        <a:ext cx="225399" cy="226006"/>
      </dsp:txXfrm>
    </dsp:sp>
    <dsp:sp modelId="{3A856A04-1DD9-4131-B137-A5B9B6AE8E5C}">
      <dsp:nvSpPr>
        <dsp:cNvPr id="0" name=""/>
        <dsp:cNvSpPr/>
      </dsp:nvSpPr>
      <dsp:spPr>
        <a:xfrm>
          <a:off x="6382704" y="1740584"/>
          <a:ext cx="1518864" cy="911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分析</a:t>
          </a:r>
          <a:endParaRPr lang="en-US" altLang="zh-TW" sz="3000" kern="1200" dirty="0"/>
        </a:p>
      </dsp:txBody>
      <dsp:txXfrm>
        <a:off x="6409396" y="1767276"/>
        <a:ext cx="1465480" cy="857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B3550E0-1139-4935-9A8D-5F0A1FA6BA49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16340AF-9F01-4A6F-8AB5-4F931A20B64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6510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0E0-1139-4935-9A8D-5F0A1FA6BA49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40AF-9F01-4A6F-8AB5-4F931A20B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17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0E0-1139-4935-9A8D-5F0A1FA6BA49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40AF-9F01-4A6F-8AB5-4F931A20B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59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0E0-1139-4935-9A8D-5F0A1FA6BA49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40AF-9F01-4A6F-8AB5-4F931A20B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5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3550E0-1139-4935-9A8D-5F0A1FA6BA49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6340AF-9F01-4A6F-8AB5-4F931A20B6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41884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0E0-1139-4935-9A8D-5F0A1FA6BA49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40AF-9F01-4A6F-8AB5-4F931A20B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25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0E0-1139-4935-9A8D-5F0A1FA6BA49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40AF-9F01-4A6F-8AB5-4F931A20B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86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0E0-1139-4935-9A8D-5F0A1FA6BA49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40AF-9F01-4A6F-8AB5-4F931A20B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89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0E0-1139-4935-9A8D-5F0A1FA6BA49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40AF-9F01-4A6F-8AB5-4F931A20B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80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3550E0-1139-4935-9A8D-5F0A1FA6BA49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6340AF-9F01-4A6F-8AB5-4F931A20B6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158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3550E0-1139-4935-9A8D-5F0A1FA6BA49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6340AF-9F01-4A6F-8AB5-4F931A20B6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457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B3550E0-1139-4935-9A8D-5F0A1FA6BA49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F16340AF-9F01-4A6F-8AB5-4F931A20B6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272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75303"/>
            <a:ext cx="7772400" cy="1829761"/>
          </a:xfrm>
        </p:spPr>
        <p:txBody>
          <a:bodyPr/>
          <a:lstStyle/>
          <a:p>
            <a:r>
              <a:rPr lang="en-US" altLang="zh-TW" dirty="0"/>
              <a:t>TITANIC</a:t>
            </a:r>
            <a:r>
              <a:rPr lang="zh-TW" altLang="en-US" dirty="0"/>
              <a:t>資料分析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9612" y="1365200"/>
            <a:ext cx="6984776" cy="1199704"/>
          </a:xfrm>
        </p:spPr>
        <p:txBody>
          <a:bodyPr>
            <a:normAutofit/>
          </a:bodyPr>
          <a:lstStyle/>
          <a:p>
            <a:pPr algn="l"/>
            <a:r>
              <a:rPr lang="zh-TW" altLang="en-US" sz="2800" b="1" dirty="0"/>
              <a:t>國立成功大學模組化課程</a:t>
            </a:r>
            <a:endParaRPr lang="en-US" altLang="zh-TW" sz="2800" b="1" dirty="0"/>
          </a:p>
          <a:p>
            <a:pPr algn="l"/>
            <a:r>
              <a:rPr lang="zh-TW" altLang="en-US" sz="2800" b="1" dirty="0"/>
              <a:t>問題導向之資料科學與機器學習應用</a:t>
            </a: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4788024" y="4389536"/>
            <a:ext cx="3091880" cy="1199704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N07041334 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許嘉倪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altLang="zh-TW" sz="2000" b="1" dirty="0">
                <a:solidFill>
                  <a:schemeClr val="tx2"/>
                </a:solidFill>
              </a:rPr>
              <a:t>H34064024</a:t>
            </a:r>
            <a:r>
              <a:rPr lang="zh-TW" altLang="en-US" sz="2000" b="1" dirty="0">
                <a:solidFill>
                  <a:schemeClr val="tx2"/>
                </a:solidFill>
              </a:rPr>
              <a:t> 劉育瑄</a:t>
            </a:r>
            <a:endParaRPr lang="en-US" altLang="zh-TW" sz="2000" b="1" dirty="0">
              <a:solidFill>
                <a:schemeClr val="tx2"/>
              </a:solidFill>
            </a:endParaRP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NA6084030 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曾子秦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實作流程</a:t>
            </a:r>
          </a:p>
        </p:txBody>
      </p:sp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1BB34066-CE66-47EB-A1C8-EF70E00337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564585"/>
              </p:ext>
            </p:extLst>
          </p:nvPr>
        </p:nvGraphicFramePr>
        <p:xfrm>
          <a:off x="914400" y="1412776"/>
          <a:ext cx="7905043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772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28700" y="1891862"/>
            <a:ext cx="7200900" cy="3975538"/>
          </a:xfrm>
        </p:spPr>
        <p:txBody>
          <a:bodyPr>
            <a:normAutofit/>
          </a:bodyPr>
          <a:lstStyle/>
          <a:p>
            <a:r>
              <a:rPr lang="zh-TW" altLang="en-US" dirty="0"/>
              <a:t>將較用不到的欄位刪除</a:t>
            </a:r>
            <a:r>
              <a:rPr lang="en-US" altLang="zh-TW" dirty="0"/>
              <a:t>(</a:t>
            </a:r>
            <a:r>
              <a:rPr lang="zh-TW" altLang="en-US" dirty="0"/>
              <a:t>如</a:t>
            </a:r>
            <a:r>
              <a:rPr lang="en-US" altLang="zh-TW" dirty="0"/>
              <a:t>Cabin</a:t>
            </a:r>
            <a:r>
              <a:rPr lang="zh-TW" altLang="en-US" dirty="0"/>
              <a:t>等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將空白欄位填入中位數</a:t>
            </a:r>
            <a:endParaRPr lang="en-US" altLang="zh-TW" dirty="0"/>
          </a:p>
          <a:p>
            <a:r>
              <a:rPr lang="zh-TW" altLang="en-US" dirty="0"/>
              <a:t>將</a:t>
            </a:r>
            <a:r>
              <a:rPr lang="en-US" altLang="zh-TW" dirty="0"/>
              <a:t>Female</a:t>
            </a:r>
            <a:r>
              <a:rPr lang="zh-TW" altLang="en-US" dirty="0"/>
              <a:t>轉換為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male</a:t>
            </a:r>
            <a:r>
              <a:rPr lang="zh-TW" altLang="en-US" dirty="0"/>
              <a:t>轉換為</a:t>
            </a:r>
            <a:r>
              <a:rPr lang="en-US" altLang="zh-TW" dirty="0"/>
              <a:t>0</a:t>
            </a:r>
          </a:p>
          <a:p>
            <a:r>
              <a:rPr lang="zh-TW" altLang="en-US" dirty="0"/>
              <a:t>將年齡分為</a:t>
            </a:r>
            <a:r>
              <a:rPr lang="en-US" altLang="zh-TW" dirty="0"/>
              <a:t>5</a:t>
            </a:r>
            <a:r>
              <a:rPr lang="zh-TW" altLang="en-US" dirty="0"/>
              <a:t>個區隔</a:t>
            </a:r>
            <a:r>
              <a:rPr lang="en-US" altLang="zh-TW" dirty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i="0" dirty="0"/>
              <a:t>16</a:t>
            </a:r>
            <a:r>
              <a:rPr lang="zh-TW" altLang="en-US" i="0" dirty="0"/>
              <a:t>歲</a:t>
            </a:r>
            <a:r>
              <a:rPr lang="en-US" altLang="zh-TW" i="0" dirty="0"/>
              <a:t>(</a:t>
            </a:r>
            <a:r>
              <a:rPr lang="zh-TW" altLang="en-US" i="0" dirty="0"/>
              <a:t>含</a:t>
            </a:r>
            <a:r>
              <a:rPr lang="en-US" altLang="zh-TW" i="0" dirty="0"/>
              <a:t>)</a:t>
            </a:r>
            <a:r>
              <a:rPr lang="zh-TW" altLang="en-US" i="0" dirty="0"/>
              <a:t>以下</a:t>
            </a:r>
            <a:endParaRPr lang="en-US" altLang="zh-TW" i="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i="0" dirty="0"/>
              <a:t>16</a:t>
            </a:r>
            <a:r>
              <a:rPr lang="zh-TW" altLang="en-US" i="0" dirty="0"/>
              <a:t>歲以上至</a:t>
            </a:r>
            <a:r>
              <a:rPr lang="en-US" altLang="zh-TW" i="0" dirty="0"/>
              <a:t>32</a:t>
            </a:r>
            <a:r>
              <a:rPr lang="zh-TW" altLang="en-US" i="0" dirty="0"/>
              <a:t>歲以下</a:t>
            </a:r>
            <a:r>
              <a:rPr lang="en-US" altLang="zh-TW" i="0" dirty="0"/>
              <a:t>(</a:t>
            </a:r>
            <a:r>
              <a:rPr lang="zh-TW" altLang="en-US" i="0" dirty="0"/>
              <a:t>含</a:t>
            </a:r>
            <a:r>
              <a:rPr lang="en-US" altLang="zh-TW" i="0" dirty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i="0" dirty="0"/>
              <a:t>32</a:t>
            </a:r>
            <a:r>
              <a:rPr lang="zh-TW" altLang="en-US" i="0" dirty="0"/>
              <a:t>歲以上至</a:t>
            </a:r>
            <a:r>
              <a:rPr lang="en-US" altLang="zh-TW" i="0" dirty="0"/>
              <a:t>48</a:t>
            </a:r>
            <a:r>
              <a:rPr lang="zh-TW" altLang="en-US" i="0" dirty="0"/>
              <a:t>歲以下</a:t>
            </a:r>
            <a:r>
              <a:rPr lang="en-US" altLang="zh-TW" i="0" dirty="0"/>
              <a:t>(</a:t>
            </a:r>
            <a:r>
              <a:rPr lang="zh-TW" altLang="en-US" i="0" dirty="0"/>
              <a:t>含</a:t>
            </a:r>
            <a:r>
              <a:rPr lang="en-US" altLang="zh-TW" i="0" dirty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i="0" dirty="0"/>
              <a:t>48</a:t>
            </a:r>
            <a:r>
              <a:rPr lang="zh-TW" altLang="en-US" i="0" dirty="0"/>
              <a:t>歲以上至</a:t>
            </a:r>
            <a:r>
              <a:rPr lang="en-US" altLang="zh-TW" i="0" dirty="0"/>
              <a:t>64</a:t>
            </a:r>
            <a:r>
              <a:rPr lang="zh-TW" altLang="en-US" i="0" dirty="0"/>
              <a:t>歲以下</a:t>
            </a:r>
            <a:r>
              <a:rPr lang="en-US" altLang="zh-TW" i="0" dirty="0"/>
              <a:t>(</a:t>
            </a:r>
            <a:r>
              <a:rPr lang="zh-TW" altLang="en-US" i="0" dirty="0"/>
              <a:t>含</a:t>
            </a:r>
            <a:r>
              <a:rPr lang="en-US" altLang="zh-TW" i="0" dirty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i="0" dirty="0"/>
              <a:t>64</a:t>
            </a:r>
            <a:r>
              <a:rPr lang="zh-TW" altLang="en-US" i="0" dirty="0"/>
              <a:t>歲以上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資料分析</a:t>
            </a:r>
            <a:r>
              <a:rPr lang="en-US" altLang="zh-TW" dirty="0"/>
              <a:t>(</a:t>
            </a:r>
            <a:r>
              <a:rPr lang="zh-TW" altLang="en-US" dirty="0"/>
              <a:t>生還性別分析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95698"/>
            <a:ext cx="4053022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556791"/>
            <a:ext cx="35623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555776" y="5173847"/>
            <a:ext cx="4752528" cy="1080120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1.</a:t>
            </a:r>
            <a:r>
              <a:rPr lang="zh-TW" altLang="en-US" dirty="0">
                <a:solidFill>
                  <a:schemeClr val="tx1"/>
                </a:solidFill>
              </a:rPr>
              <a:t> 由以上圖表中可知，女生生還者比男性多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2.</a:t>
            </a:r>
            <a:r>
              <a:rPr lang="zh-TW" altLang="en-US" dirty="0">
                <a:solidFill>
                  <a:schemeClr val="tx1"/>
                </a:solidFill>
              </a:rPr>
              <a:t> 女性生還者機率高達</a:t>
            </a:r>
            <a:r>
              <a:rPr lang="en-US" altLang="zh-TW" dirty="0">
                <a:solidFill>
                  <a:schemeClr val="tx1"/>
                </a:solidFill>
              </a:rPr>
              <a:t>75%</a:t>
            </a:r>
            <a:r>
              <a:rPr lang="zh-TW" altLang="en-US" dirty="0">
                <a:solidFill>
                  <a:schemeClr val="tx1"/>
                </a:solidFill>
              </a:rPr>
              <a:t>，而男性僅有</a:t>
            </a:r>
            <a:r>
              <a:rPr lang="en-US" altLang="zh-TW" dirty="0">
                <a:solidFill>
                  <a:schemeClr val="tx1"/>
                </a:solidFill>
              </a:rPr>
              <a:t>20%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資料分析</a:t>
            </a:r>
            <a:r>
              <a:rPr lang="en-US" altLang="zh-TW" dirty="0"/>
              <a:t>(</a:t>
            </a:r>
            <a:r>
              <a:rPr lang="zh-TW" altLang="en-US" dirty="0"/>
              <a:t>票價、艙等分析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95936" y="4878646"/>
            <a:ext cx="4036322" cy="1478660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票價如同等於艙等等級，票價越高者，住的艙等越好，能早點接收緊急的消息，也享有較優先逃生的權利，所以生還者較多。</a:t>
            </a: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5935" y="4437112"/>
            <a:ext cx="2395276" cy="236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5935" y="1428750"/>
            <a:ext cx="6872129" cy="2936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29112"/>
            <a:ext cx="7776864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資料分析</a:t>
            </a:r>
            <a:r>
              <a:rPr lang="en-US" altLang="zh-TW" dirty="0"/>
              <a:t>(</a:t>
            </a:r>
            <a:r>
              <a:rPr lang="zh-TW" altLang="en-US" dirty="0"/>
              <a:t>年齡分析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99592" y="4941168"/>
            <a:ext cx="7776864" cy="1584176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tx1"/>
                </a:solidFill>
              </a:rPr>
              <a:t>由上圖中可知，生還者分佈在</a:t>
            </a:r>
            <a:r>
              <a:rPr lang="en-US" altLang="zh-TW" dirty="0">
                <a:solidFill>
                  <a:schemeClr val="tx1"/>
                </a:solidFill>
              </a:rPr>
              <a:t>40</a:t>
            </a:r>
            <a:r>
              <a:rPr lang="zh-TW" altLang="en-US" dirty="0">
                <a:solidFill>
                  <a:schemeClr val="tx1"/>
                </a:solidFill>
              </a:rPr>
              <a:t>歲以下，死亡者則在</a:t>
            </a:r>
            <a:r>
              <a:rPr lang="en-US" altLang="zh-TW" dirty="0">
                <a:solidFill>
                  <a:schemeClr val="tx1"/>
                </a:solidFill>
              </a:rPr>
              <a:t>16</a:t>
            </a:r>
            <a:r>
              <a:rPr lang="zh-TW" altLang="en-US" dirty="0">
                <a:solidFill>
                  <a:schemeClr val="tx1"/>
                </a:solidFill>
              </a:rPr>
              <a:t>歲以上至</a:t>
            </a:r>
            <a:r>
              <a:rPr lang="en-US" altLang="zh-TW" dirty="0">
                <a:solidFill>
                  <a:schemeClr val="tx1"/>
                </a:solidFill>
              </a:rPr>
              <a:t>70</a:t>
            </a:r>
            <a:r>
              <a:rPr lang="zh-TW" altLang="en-US" dirty="0">
                <a:solidFill>
                  <a:schemeClr val="tx1"/>
                </a:solidFill>
              </a:rPr>
              <a:t>歲以下。</a:t>
            </a:r>
            <a:endParaRPr lang="en-US" altLang="zh-TW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tx1"/>
                </a:solidFill>
              </a:rPr>
              <a:t>有</a:t>
            </a:r>
            <a:r>
              <a:rPr lang="en-US" altLang="zh-TW" dirty="0">
                <a:solidFill>
                  <a:schemeClr val="tx1"/>
                </a:solidFill>
              </a:rPr>
              <a:t>0~8</a:t>
            </a:r>
            <a:r>
              <a:rPr lang="zh-TW" altLang="en-US" dirty="0">
                <a:solidFill>
                  <a:schemeClr val="tx1"/>
                </a:solidFill>
              </a:rPr>
              <a:t>歲及</a:t>
            </a:r>
            <a:r>
              <a:rPr lang="en-US" altLang="zh-TW" dirty="0">
                <a:solidFill>
                  <a:schemeClr val="tx1"/>
                </a:solidFill>
              </a:rPr>
              <a:t>72~80</a:t>
            </a:r>
            <a:r>
              <a:rPr lang="zh-TW" altLang="en-US" dirty="0">
                <a:solidFill>
                  <a:schemeClr val="tx1"/>
                </a:solidFill>
              </a:rPr>
              <a:t>歲的生還者，且以</a:t>
            </a:r>
            <a:r>
              <a:rPr lang="en-US" altLang="zh-TW" dirty="0">
                <a:solidFill>
                  <a:schemeClr val="tx1"/>
                </a:solidFill>
              </a:rPr>
              <a:t>20~40</a:t>
            </a:r>
            <a:r>
              <a:rPr lang="zh-TW" altLang="en-US" dirty="0">
                <a:solidFill>
                  <a:schemeClr val="tx1"/>
                </a:solidFill>
              </a:rPr>
              <a:t>歲的生還者佔多數，由此推測，小孩、老人可優先搭船逃生，而</a:t>
            </a:r>
            <a:r>
              <a:rPr lang="en-US" altLang="zh-TW" dirty="0">
                <a:solidFill>
                  <a:schemeClr val="tx1"/>
                </a:solidFill>
              </a:rPr>
              <a:t>20~40</a:t>
            </a:r>
            <a:r>
              <a:rPr lang="zh-TW" altLang="en-US" dirty="0">
                <a:solidFill>
                  <a:schemeClr val="tx1"/>
                </a:solidFill>
              </a:rPr>
              <a:t>歲的生還者有可能是帶著</a:t>
            </a:r>
            <a:r>
              <a:rPr lang="en-US" altLang="zh-TW" dirty="0">
                <a:solidFill>
                  <a:schemeClr val="tx1"/>
                </a:solidFill>
              </a:rPr>
              <a:t>0~8</a:t>
            </a:r>
            <a:r>
              <a:rPr lang="zh-TW" altLang="en-US" dirty="0">
                <a:solidFill>
                  <a:schemeClr val="tx1"/>
                </a:solidFill>
              </a:rPr>
              <a:t>歲的孩童，所以佔最多數。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資料分析</a:t>
            </a:r>
            <a:r>
              <a:rPr lang="en-US" altLang="zh-TW" dirty="0"/>
              <a:t>(</a:t>
            </a:r>
            <a:r>
              <a:rPr lang="zh-TW" altLang="en-US" dirty="0"/>
              <a:t>進一步觀察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1524864"/>
            <a:ext cx="8064896" cy="1008112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在未刪除部份欄位前，可以發現有些特徵有連結的現象，譬如有相同票價的乘客，很有可能是家人或朋友，而且他們有可能一起生存或喪生。</a:t>
            </a: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80162"/>
            <a:ext cx="6264696" cy="353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向右箭號圖說文字 5"/>
          <p:cNvSpPr/>
          <p:nvPr/>
        </p:nvSpPr>
        <p:spPr>
          <a:xfrm flipH="1">
            <a:off x="6767736" y="4829080"/>
            <a:ext cx="2376264" cy="1481127"/>
          </a:xfrm>
          <a:prstGeom prst="rightArrowCallout">
            <a:avLst>
              <a:gd name="adj1" fmla="val 32793"/>
              <a:gd name="adj2" fmla="val 30112"/>
              <a:gd name="adj3" fmla="val 23525"/>
              <a:gd name="adj4" fmla="val 8126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紅框內是一個</a:t>
            </a:r>
            <a:r>
              <a:rPr lang="en-US" altLang="zh-TW" dirty="0">
                <a:solidFill>
                  <a:schemeClr val="tx1"/>
                </a:solidFill>
              </a:rPr>
              <a:t>5</a:t>
            </a:r>
            <a:r>
              <a:rPr lang="zh-TW" altLang="en-US" dirty="0">
                <a:solidFill>
                  <a:schemeClr val="tx1"/>
                </a:solidFill>
              </a:rPr>
              <a:t>人家族，一起喪生。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而藍框內則為</a:t>
            </a:r>
            <a:r>
              <a:rPr lang="en-US" altLang="zh-TW" dirty="0">
                <a:solidFill>
                  <a:schemeClr val="tx1"/>
                </a:solidFill>
              </a:rPr>
              <a:t>3</a:t>
            </a:r>
            <a:r>
              <a:rPr lang="zh-TW" altLang="en-US" dirty="0">
                <a:solidFill>
                  <a:schemeClr val="tx1"/>
                </a:solidFill>
              </a:rPr>
              <a:t>人家族，一起生還。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81A5A-D53C-4111-A4ED-FE7ECC0D4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zh-TW" altLang="en-US" dirty="0"/>
              <a:t>回饋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184BE36-D7A6-433A-A140-6C05743B0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50" y="2780927"/>
            <a:ext cx="1625397" cy="162539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4A54DC77-D134-4D64-B035-1F8FEE5FF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80927"/>
            <a:ext cx="1625397" cy="1625397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06FD8C07-F06F-4CA8-8145-F8CE3CACF546}"/>
              </a:ext>
            </a:extLst>
          </p:cNvPr>
          <p:cNvSpPr txBox="1"/>
          <p:nvPr/>
        </p:nvSpPr>
        <p:spPr>
          <a:xfrm>
            <a:off x="1388254" y="4814225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建立</a:t>
            </a:r>
            <a:r>
              <a:rPr lang="en-US" altLang="zh-TW" sz="2000" dirty="0"/>
              <a:t>python</a:t>
            </a:r>
            <a:r>
              <a:rPr lang="zh-TW" altLang="en-US" sz="2000" dirty="0"/>
              <a:t>基礎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6A2D900-26E6-465A-919B-64C1289C2FEC}"/>
              </a:ext>
            </a:extLst>
          </p:cNvPr>
          <p:cNvSpPr txBox="1"/>
          <p:nvPr/>
        </p:nvSpPr>
        <p:spPr>
          <a:xfrm>
            <a:off x="3746515" y="4814225"/>
            <a:ext cx="246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了解</a:t>
            </a:r>
            <a:r>
              <a:rPr lang="en-US" altLang="zh-TW" sz="2000" dirty="0"/>
              <a:t>AI</a:t>
            </a:r>
            <a:r>
              <a:rPr lang="zh-TW" altLang="en-US" sz="2000" dirty="0"/>
              <a:t>模型如何建立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3C5CF960-16FC-4ED9-A69E-CE6E5335A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636" y="2791411"/>
            <a:ext cx="1625397" cy="1625397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E252D79A-2D11-4464-9C4D-0278FB0BB7F1}"/>
              </a:ext>
            </a:extLst>
          </p:cNvPr>
          <p:cNvSpPr txBox="1"/>
          <p:nvPr/>
        </p:nvSpPr>
        <p:spPr>
          <a:xfrm>
            <a:off x="6408202" y="4814225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增加實作時間</a:t>
            </a:r>
          </a:p>
        </p:txBody>
      </p:sp>
    </p:spTree>
    <p:extLst>
      <p:ext uri="{BB962C8B-B14F-4D97-AF65-F5344CB8AC3E}">
        <p14:creationId xmlns:p14="http://schemas.microsoft.com/office/powerpoint/2010/main" val="2066809209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87</TotalTime>
  <Words>360</Words>
  <Application>Microsoft Office PowerPoint</Application>
  <PresentationFormat>如螢幕大小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Franklin Gothic Book</vt:lpstr>
      <vt:lpstr>Wingdings</vt:lpstr>
      <vt:lpstr>Wingdings 3</vt:lpstr>
      <vt:lpstr>裁剪</vt:lpstr>
      <vt:lpstr>TITANIC資料分析</vt:lpstr>
      <vt:lpstr>實作流程</vt:lpstr>
      <vt:lpstr>資料前處理</vt:lpstr>
      <vt:lpstr>資料分析(生還性別分析)</vt:lpstr>
      <vt:lpstr>資料分析(票價、艙等分析)</vt:lpstr>
      <vt:lpstr>資料分析(年齡分析)</vt:lpstr>
      <vt:lpstr>資料分析(進一步觀察)</vt:lpstr>
      <vt:lpstr>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91583</dc:creator>
  <cp:lastModifiedBy>育瑄 劉</cp:lastModifiedBy>
  <cp:revision>10</cp:revision>
  <dcterms:created xsi:type="dcterms:W3CDTF">2019-07-05T01:22:11Z</dcterms:created>
  <dcterms:modified xsi:type="dcterms:W3CDTF">2019-07-05T04:29:27Z</dcterms:modified>
</cp:coreProperties>
</file>