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4"/>
  </p:notesMasterIdLst>
  <p:sldIdLst>
    <p:sldId id="256" r:id="rId2"/>
    <p:sldId id="257" r:id="rId3"/>
    <p:sldId id="258" r:id="rId4"/>
    <p:sldId id="259" r:id="rId5"/>
    <p:sldId id="268" r:id="rId6"/>
    <p:sldId id="260" r:id="rId7"/>
    <p:sldId id="263" r:id="rId8"/>
    <p:sldId id="261" r:id="rId9"/>
    <p:sldId id="269" r:id="rId10"/>
    <p:sldId id="271" r:id="rId11"/>
    <p:sldId id="270"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ill Sans" panose="020B0604020202020204" charset="0"/>
      <p:regular r:id="rId19"/>
      <p:bold r:id="rId20"/>
    </p:embeddedFont>
    <p:embeddedFont>
      <p:font typeface="Tw Cen MT" panose="020B06020201040206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421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659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08a6af04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08a6af04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08a6af04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08a6af04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07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9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82844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78484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985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40414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24303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96291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32151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51626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451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4144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450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8744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53105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785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143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673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64351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55261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1754909" y="1614936"/>
            <a:ext cx="9755219" cy="1093509"/>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b="1" dirty="0"/>
              <a:t>IMAGE SCRAPPING &amp; classification</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pic>
        <p:nvPicPr>
          <p:cNvPr id="105" name="Google Shape;105;p14"/>
          <p:cNvPicPr preferRelativeResize="0"/>
          <p:nvPr/>
        </p:nvPicPr>
        <p:blipFill rotWithShape="1">
          <a:blip r:embed="rId3">
            <a:alphaModFix/>
          </a:blip>
          <a:srcRect/>
          <a:stretch/>
        </p:blipFill>
        <p:spPr>
          <a:xfrm>
            <a:off x="9723875" y="172700"/>
            <a:ext cx="2348466" cy="787200"/>
          </a:xfrm>
          <a:prstGeom prst="rect">
            <a:avLst/>
          </a:prstGeom>
          <a:noFill/>
          <a:ln>
            <a:noFill/>
          </a:ln>
        </p:spPr>
      </p:pic>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4215962" cy="523220"/>
          </a:xfrm>
          <a:prstGeom prst="rect">
            <a:avLst/>
          </a:prstGeom>
          <a:noFill/>
        </p:spPr>
        <p:txBody>
          <a:bodyPr wrap="none" rtlCol="0">
            <a:spAutoFit/>
          </a:bodyPr>
          <a:lstStyle/>
          <a:p>
            <a:r>
              <a:rPr lang="en-IN" sz="2800" dirty="0">
                <a:solidFill>
                  <a:srgbClr val="0070C0"/>
                </a:solidFill>
              </a:rPr>
              <a:t>Submitted by: </a:t>
            </a:r>
            <a:r>
              <a:rPr lang="en-IN" sz="2800" dirty="0"/>
              <a:t>Nipam</a:t>
            </a:r>
            <a:r>
              <a:rPr lang="en-IN" sz="2800" dirty="0">
                <a:solidFill>
                  <a:srgbClr val="0070C0"/>
                </a:solidFill>
              </a:rPr>
              <a:t> </a:t>
            </a:r>
            <a:r>
              <a:rPr lang="en-IN" sz="2800" dirty="0"/>
              <a:t>Gogoi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2412460" y="341744"/>
            <a:ext cx="8730640" cy="118549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dirty="0"/>
              <a:t>PREDICTIONS</a:t>
            </a:r>
            <a:endParaRPr dirty="0"/>
          </a:p>
        </p:txBody>
      </p:sp>
      <p:pic>
        <p:nvPicPr>
          <p:cNvPr id="8" name="Picture 7">
            <a:extLst>
              <a:ext uri="{FF2B5EF4-FFF2-40B4-BE49-F238E27FC236}">
                <a16:creationId xmlns:a16="http://schemas.microsoft.com/office/drawing/2014/main" id="{8FE108D7-87D7-4A25-BC6D-730E7366364C}"/>
              </a:ext>
            </a:extLst>
          </p:cNvPr>
          <p:cNvPicPr>
            <a:picLocks noChangeAspect="1"/>
          </p:cNvPicPr>
          <p:nvPr/>
        </p:nvPicPr>
        <p:blipFill>
          <a:blip r:embed="rId3"/>
          <a:stretch>
            <a:fillRect/>
          </a:stretch>
        </p:blipFill>
        <p:spPr>
          <a:xfrm>
            <a:off x="940746" y="1995486"/>
            <a:ext cx="6053442" cy="2867025"/>
          </a:xfrm>
          <a:prstGeom prst="rect">
            <a:avLst/>
          </a:prstGeom>
        </p:spPr>
      </p:pic>
      <p:pic>
        <p:nvPicPr>
          <p:cNvPr id="10" name="Picture 9">
            <a:extLst>
              <a:ext uri="{FF2B5EF4-FFF2-40B4-BE49-F238E27FC236}">
                <a16:creationId xmlns:a16="http://schemas.microsoft.com/office/drawing/2014/main" id="{2DB97946-3BA6-4CD3-ABB2-9800C8C950CA}"/>
              </a:ext>
            </a:extLst>
          </p:cNvPr>
          <p:cNvPicPr>
            <a:picLocks noChangeAspect="1"/>
          </p:cNvPicPr>
          <p:nvPr/>
        </p:nvPicPr>
        <p:blipFill>
          <a:blip r:embed="rId4"/>
          <a:stretch>
            <a:fillRect/>
          </a:stretch>
        </p:blipFill>
        <p:spPr>
          <a:xfrm>
            <a:off x="7784939" y="471791"/>
            <a:ext cx="3169959" cy="5914416"/>
          </a:xfrm>
          <a:prstGeom prst="rect">
            <a:avLst/>
          </a:prstGeom>
        </p:spPr>
      </p:pic>
    </p:spTree>
    <p:extLst>
      <p:ext uri="{BB962C8B-B14F-4D97-AF65-F5344CB8AC3E}">
        <p14:creationId xmlns:p14="http://schemas.microsoft.com/office/powerpoint/2010/main" val="160497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194927" y="509046"/>
            <a:ext cx="3525625" cy="83989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CONCLUSION</a:t>
            </a:r>
            <a:endParaRPr dirty="0"/>
          </a:p>
        </p:txBody>
      </p:sp>
      <p:sp>
        <p:nvSpPr>
          <p:cNvPr id="123" name="Google Shape;123;p17"/>
          <p:cNvSpPr txBox="1">
            <a:spLocks noGrp="1"/>
          </p:cNvSpPr>
          <p:nvPr>
            <p:ph idx="1"/>
          </p:nvPr>
        </p:nvSpPr>
        <p:spPr>
          <a:xfrm>
            <a:off x="677334" y="1348941"/>
            <a:ext cx="10484002" cy="4692421"/>
          </a:xfrm>
          <a:prstGeom prst="rect">
            <a:avLst/>
          </a:prstGeom>
          <a:noFill/>
          <a:ln>
            <a:noFill/>
          </a:ln>
        </p:spPr>
        <p:txBody>
          <a:bodyPr spcFirstLastPara="1" wrap="square" lIns="91425" tIns="45700" rIns="91425" bIns="45700" anchor="ctr" anchorCtr="0">
            <a:normAutofit lnSpcReduction="10000"/>
          </a:bodyPr>
          <a:lstStyle/>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Image Data was collected using Web Scrapping from Amazon for Jeans, Sarees and Trousers.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We have used Deep Learning model – Convolutional Neural Network for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is working well and was able to classify the three clothing items properly with 92% overall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We can improve the classification of Jeans and Trousers by increasing the training dataset. For Sarees it was accurately predicted in test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in all three categories there were some extra/unnecessary items other than the main items hence, it could have been removed and we could have got better result. Moreover, training data could have been increased.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1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4223208" y="2768856"/>
            <a:ext cx="4291846"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The idea behind this project is to build a deep learning-based Image Classification model on images that will be scraped from e-commerce portal. This is done to make the model more and more robust.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task is divided into two phases: Data Collection and Mode Building.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need to scrape images from e-commerce portal, Amazon.com. The clothing categories used for scraping will be:</a:t>
            </a:r>
          </a:p>
          <a:p>
            <a:pPr marL="342900" lvl="0" indent="-342900">
              <a:lnSpc>
                <a:spcPct val="107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Sarees (women)</a:t>
            </a:r>
          </a:p>
          <a:p>
            <a:pPr marL="342900" lvl="0" indent="-342900">
              <a:lnSpc>
                <a:spcPct val="107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Trousers (men)</a:t>
            </a:r>
          </a:p>
          <a:p>
            <a:pPr marL="342900" lvl="0" indent="-342900">
              <a:lnSpc>
                <a:spcPct val="107000"/>
              </a:lnSpc>
              <a:spcAft>
                <a:spcPts val="800"/>
              </a:spcAft>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Jeans (men)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need to scrape images of these 3 categories and build your data from it. That data will be provided as an input to your deep learning problem. You need to scrape minimum 200 images of each categories. There is no maximum limit to the data collection.  You are free to apply image augmentation techniques to increase the size of your data but make sure the quality of data is not compromised. </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517631" y="-129628"/>
            <a:ext cx="9905998" cy="147857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677334" y="980389"/>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The Image Data is collected from Amazon.com using </a:t>
            </a:r>
            <a:r>
              <a:rPr lang="en-US" dirty="0" err="1"/>
              <a:t>webscrapping</a:t>
            </a:r>
            <a:r>
              <a:rPr lang="en-US" dirty="0"/>
              <a:t>.</a:t>
            </a:r>
          </a:p>
          <a:p>
            <a:pPr marL="306000" lvl="0" indent="-306000" algn="l" rtl="0">
              <a:spcBef>
                <a:spcPts val="960"/>
              </a:spcBef>
              <a:spcAft>
                <a:spcPts val="0"/>
              </a:spcAft>
              <a:buSzPts val="1656"/>
              <a:buChar char="◼"/>
            </a:pPr>
            <a:r>
              <a:rPr lang="en-US" dirty="0"/>
              <a:t>We have used deep convolutional neural networks in the project.</a:t>
            </a:r>
          </a:p>
          <a:p>
            <a:pPr marL="306000" lvl="0" indent="-306000" algn="l" rtl="0">
              <a:spcBef>
                <a:spcPts val="960"/>
              </a:spcBef>
              <a:spcAft>
                <a:spcPts val="0"/>
              </a:spcAft>
              <a:buSzPts val="1656"/>
              <a:buChar char="◼"/>
            </a:pPr>
            <a:r>
              <a:rPr lang="en-US" dirty="0"/>
              <a:t>3 Categories in the Dataset: Jeans, Trousers and Sarees.</a:t>
            </a:r>
          </a:p>
          <a:p>
            <a:pPr marL="306000" lvl="0" indent="-306000" algn="l" rtl="0">
              <a:spcBef>
                <a:spcPts val="960"/>
              </a:spcBef>
              <a:spcAft>
                <a:spcPts val="0"/>
              </a:spcAft>
              <a:buSzPts val="1656"/>
              <a:buChar char="◼"/>
            </a:pPr>
            <a:r>
              <a:rPr lang="en-US" dirty="0"/>
              <a:t>300 images for each category in the dataset. Total 900 training images.</a:t>
            </a:r>
          </a:p>
          <a:p>
            <a:pPr marL="306000" lvl="0" indent="-306000" algn="l" rtl="0">
              <a:spcBef>
                <a:spcPts val="960"/>
              </a:spcBef>
              <a:spcAft>
                <a:spcPts val="0"/>
              </a:spcAft>
              <a:buSzPts val="1656"/>
              <a:buChar char="◼"/>
            </a:pPr>
            <a:r>
              <a:rPr lang="en-US" dirty="0"/>
              <a:t>Total 129 test images.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3591611" y="-129628"/>
            <a:ext cx="8832017" cy="125803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dirty="0"/>
              <a:t>MODEL SUMMARY</a:t>
            </a:r>
            <a:endParaRPr dirty="0"/>
          </a:p>
        </p:txBody>
      </p:sp>
      <p:pic>
        <p:nvPicPr>
          <p:cNvPr id="3" name="Picture 2">
            <a:extLst>
              <a:ext uri="{FF2B5EF4-FFF2-40B4-BE49-F238E27FC236}">
                <a16:creationId xmlns:a16="http://schemas.microsoft.com/office/drawing/2014/main" id="{FDA2C253-F671-4578-B52D-3DA40DE48A0B}"/>
              </a:ext>
            </a:extLst>
          </p:cNvPr>
          <p:cNvPicPr>
            <a:picLocks noChangeAspect="1"/>
          </p:cNvPicPr>
          <p:nvPr/>
        </p:nvPicPr>
        <p:blipFill>
          <a:blip r:embed="rId3"/>
          <a:stretch>
            <a:fillRect/>
          </a:stretch>
        </p:blipFill>
        <p:spPr>
          <a:xfrm>
            <a:off x="1896894" y="1348941"/>
            <a:ext cx="8433879" cy="5404283"/>
          </a:xfrm>
          <a:prstGeom prst="rect">
            <a:avLst/>
          </a:prstGeom>
        </p:spPr>
      </p:pic>
    </p:spTree>
    <p:extLst>
      <p:ext uri="{BB962C8B-B14F-4D97-AF65-F5344CB8AC3E}">
        <p14:creationId xmlns:p14="http://schemas.microsoft.com/office/powerpoint/2010/main" val="305019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3990682"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4000" dirty="0">
                <a:solidFill>
                  <a:schemeClr val="tx1"/>
                </a:solidFill>
              </a:rPr>
              <a:t>VISUALIZATION</a:t>
            </a:r>
            <a:r>
              <a:rPr lang="en-US" sz="4000" dirty="0">
                <a:solidFill>
                  <a:schemeClr val="accent1"/>
                </a:solidFill>
              </a:rPr>
              <a:t> </a:t>
            </a:r>
            <a:r>
              <a:rPr lang="en-US" sz="4000" dirty="0">
                <a:solidFill>
                  <a:schemeClr val="tx1"/>
                </a:solidFill>
              </a:rPr>
              <a:t>Model performance</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37102" y="341744"/>
            <a:ext cx="9905998" cy="69316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SAMPLE IMAGE DATA</a:t>
            </a:r>
            <a:endParaRPr dirty="0"/>
          </a:p>
        </p:txBody>
      </p:sp>
      <p:pic>
        <p:nvPicPr>
          <p:cNvPr id="5" name="Picture 4">
            <a:extLst>
              <a:ext uri="{FF2B5EF4-FFF2-40B4-BE49-F238E27FC236}">
                <a16:creationId xmlns:a16="http://schemas.microsoft.com/office/drawing/2014/main" id="{2F4E334B-13EB-463B-B034-B68BE279CB1E}"/>
              </a:ext>
            </a:extLst>
          </p:cNvPr>
          <p:cNvPicPr>
            <a:picLocks noChangeAspect="1"/>
          </p:cNvPicPr>
          <p:nvPr/>
        </p:nvPicPr>
        <p:blipFill>
          <a:blip r:embed="rId3"/>
          <a:stretch>
            <a:fillRect/>
          </a:stretch>
        </p:blipFill>
        <p:spPr>
          <a:xfrm>
            <a:off x="1805356" y="1034905"/>
            <a:ext cx="8581288" cy="56990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9"/>
          <p:cNvSpPr txBox="1"/>
          <p:nvPr/>
        </p:nvSpPr>
        <p:spPr>
          <a:xfrm>
            <a:off x="1819373" y="144982"/>
            <a:ext cx="9162854"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600" dirty="0">
                <a:latin typeface="Gill Sans"/>
                <a:ea typeface="Gill Sans"/>
                <a:cs typeface="Gill Sans"/>
                <a:sym typeface="Gill Sans"/>
              </a:rPr>
              <a:t>Training accuracy with epochs</a:t>
            </a:r>
            <a:endParaRPr sz="5600" dirty="0">
              <a:latin typeface="Gill Sans"/>
              <a:ea typeface="Gill Sans"/>
              <a:cs typeface="Gill Sans"/>
              <a:sym typeface="Gill Sans"/>
            </a:endParaRPr>
          </a:p>
        </p:txBody>
      </p:sp>
      <p:pic>
        <p:nvPicPr>
          <p:cNvPr id="4" name="Picture 3">
            <a:extLst>
              <a:ext uri="{FF2B5EF4-FFF2-40B4-BE49-F238E27FC236}">
                <a16:creationId xmlns:a16="http://schemas.microsoft.com/office/drawing/2014/main" id="{06030979-31F9-4CFB-8B3B-FBCB4818D269}"/>
              </a:ext>
            </a:extLst>
          </p:cNvPr>
          <p:cNvPicPr>
            <a:picLocks noChangeAspect="1"/>
          </p:cNvPicPr>
          <p:nvPr/>
        </p:nvPicPr>
        <p:blipFill>
          <a:blip r:embed="rId3"/>
          <a:stretch>
            <a:fillRect/>
          </a:stretch>
        </p:blipFill>
        <p:spPr>
          <a:xfrm>
            <a:off x="2443162" y="1466850"/>
            <a:ext cx="7305675" cy="3924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9"/>
          <p:cNvSpPr txBox="1"/>
          <p:nvPr/>
        </p:nvSpPr>
        <p:spPr>
          <a:xfrm>
            <a:off x="1819372" y="144982"/>
            <a:ext cx="9483365"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600" dirty="0">
                <a:latin typeface="Gill Sans"/>
                <a:ea typeface="Gill Sans"/>
                <a:cs typeface="Gill Sans"/>
                <a:sym typeface="Gill Sans"/>
              </a:rPr>
              <a:t>Training loss with epochs</a:t>
            </a:r>
            <a:endParaRPr sz="5600" dirty="0">
              <a:latin typeface="Gill Sans"/>
              <a:ea typeface="Gill Sans"/>
              <a:cs typeface="Gill Sans"/>
              <a:sym typeface="Gill Sans"/>
            </a:endParaRPr>
          </a:p>
        </p:txBody>
      </p:sp>
      <p:pic>
        <p:nvPicPr>
          <p:cNvPr id="3" name="Picture 2">
            <a:extLst>
              <a:ext uri="{FF2B5EF4-FFF2-40B4-BE49-F238E27FC236}">
                <a16:creationId xmlns:a16="http://schemas.microsoft.com/office/drawing/2014/main" id="{F6759483-A773-4931-ABAF-DA2C31DD0398}"/>
              </a:ext>
            </a:extLst>
          </p:cNvPr>
          <p:cNvPicPr>
            <a:picLocks noChangeAspect="1"/>
          </p:cNvPicPr>
          <p:nvPr/>
        </p:nvPicPr>
        <p:blipFill>
          <a:blip r:embed="rId3"/>
          <a:stretch>
            <a:fillRect/>
          </a:stretch>
        </p:blipFill>
        <p:spPr>
          <a:xfrm>
            <a:off x="2247900" y="1624012"/>
            <a:ext cx="7696200" cy="3609975"/>
          </a:xfrm>
          <a:prstGeom prst="rect">
            <a:avLst/>
          </a:prstGeom>
        </p:spPr>
      </p:pic>
    </p:spTree>
    <p:extLst>
      <p:ext uri="{BB962C8B-B14F-4D97-AF65-F5344CB8AC3E}">
        <p14:creationId xmlns:p14="http://schemas.microsoft.com/office/powerpoint/2010/main" val="2789594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53</TotalTime>
  <Words>412</Words>
  <Application>Microsoft Office PowerPoint</Application>
  <PresentationFormat>Widescreen</PresentationFormat>
  <Paragraphs>31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Tw Cen MT</vt:lpstr>
      <vt:lpstr>Calibri</vt:lpstr>
      <vt:lpstr>Arial</vt:lpstr>
      <vt:lpstr>Gill Sans</vt:lpstr>
      <vt:lpstr>Symbol</vt:lpstr>
      <vt:lpstr>Circuit</vt:lpstr>
      <vt:lpstr>IMAGE SCRAPPING &amp; classification</vt:lpstr>
      <vt:lpstr>INTRODUCTION </vt:lpstr>
      <vt:lpstr>CONCEPTUAL BACKGROUND OF THE DOMAIN PROBLEM </vt:lpstr>
      <vt:lpstr>ANALYTICAL PROBLEM FRAMING </vt:lpstr>
      <vt:lpstr>MODEL SUMMARY</vt:lpstr>
      <vt:lpstr>VISUALIZATION Model performance  </vt:lpstr>
      <vt:lpstr>SAMPLE IMAGE DATA</vt:lpstr>
      <vt:lpstr>PowerPoint Presentation</vt:lpstr>
      <vt:lpstr>PowerPoint Presentation</vt:lpstr>
      <vt:lpstr>PREDICTIONS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Nipam Gogoi</cp:lastModifiedBy>
  <cp:revision>8</cp:revision>
  <dcterms:modified xsi:type="dcterms:W3CDTF">2021-07-25T03:56:51Z</dcterms:modified>
</cp:coreProperties>
</file>