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FCB8-5FF0-4406-897C-753181709E6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7490-906F-441D-8DCD-07BFC66D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8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FCB8-5FF0-4406-897C-753181709E6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7490-906F-441D-8DCD-07BFC66D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8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FCB8-5FF0-4406-897C-753181709E6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7490-906F-441D-8DCD-07BFC66D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17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FCB8-5FF0-4406-897C-753181709E6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7490-906F-441D-8DCD-07BFC66DE5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6301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FCB8-5FF0-4406-897C-753181709E6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7490-906F-441D-8DCD-07BFC66D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03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FCB8-5FF0-4406-897C-753181709E6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7490-906F-441D-8DCD-07BFC66D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90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FCB8-5FF0-4406-897C-753181709E6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7490-906F-441D-8DCD-07BFC66D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3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FCB8-5FF0-4406-897C-753181709E6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7490-906F-441D-8DCD-07BFC66D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91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FCB8-5FF0-4406-897C-753181709E6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7490-906F-441D-8DCD-07BFC66D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7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FCB8-5FF0-4406-897C-753181709E6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7490-906F-441D-8DCD-07BFC66D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5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FCB8-5FF0-4406-897C-753181709E6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7490-906F-441D-8DCD-07BFC66D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4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FCB8-5FF0-4406-897C-753181709E6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7490-906F-441D-8DCD-07BFC66D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0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FCB8-5FF0-4406-897C-753181709E6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7490-906F-441D-8DCD-07BFC66D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3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FCB8-5FF0-4406-897C-753181709E6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7490-906F-441D-8DCD-07BFC66D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0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FCB8-5FF0-4406-897C-753181709E6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7490-906F-441D-8DCD-07BFC66D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0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FCB8-5FF0-4406-897C-753181709E6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7490-906F-441D-8DCD-07BFC66D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2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FCB8-5FF0-4406-897C-753181709E6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7490-906F-441D-8DCD-07BFC66D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5FFFCB8-5FF0-4406-897C-753181709E6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67490-906F-441D-8DCD-07BFC66D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20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0025-6444-401E-9A20-3FD696FD3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5222325" cy="26193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>
                <a:latin typeface="Arial Black" panose="020B0A04020102020204" pitchFamily="34" charset="0"/>
              </a:rPr>
              <a:t>Microfinance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B2E43-5679-4891-B9CC-CE1C6D2B8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2012" y="4786905"/>
            <a:ext cx="5222326" cy="861420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Helvetica Neue"/>
              </a:rPr>
              <a:t>Submitted by: </a:t>
            </a:r>
            <a:r>
              <a:rPr lang="en-US">
                <a:latin typeface="Helvetica Neue"/>
              </a:rPr>
              <a:t>Nipam Nayan Gogoi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D235D7-E555-468D-A368-E23596CCE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5778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AA0BB620-0E1B-444E-B4DA-620EC18FC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2429450D-EE6E-4527-982F-934CA86EE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8060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E313E7C0-ED09-419D-9252-0E1A8E066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40" y="2171700"/>
            <a:ext cx="2936836" cy="271462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8380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A8A4C3E-3E82-4D5F-B60F-374447724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0526" y="1447800"/>
            <a:ext cx="3770784" cy="4572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Business Problem Framing: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Background: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EBEBEB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Microfinance Institution (MFI) is an organization that offers financial services to low income populations.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EBEBEB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 financial services (MFS) are more convenient, efficient, and cost saving than the traditional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high-touch model when delivering microfinance services.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project: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EBEBEB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client is a fixed wireless telecommunications network provider.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They are collaborating with an MFI to provide micro-credit on mobile balances, to be paid back in 5 days.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The sample data is provided to us from our client database.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The client wants predictions that could help them improve their future investments through the accurate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selection of viable customers.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EBEBEB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E1D21C-5E4C-4FDE-8A02-13EA000E21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369270"/>
              </p:ext>
            </p:extLst>
          </p:nvPr>
        </p:nvGraphicFramePr>
        <p:xfrm>
          <a:off x="5299969" y="1924097"/>
          <a:ext cx="6036815" cy="37666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8459">
                  <a:extLst>
                    <a:ext uri="{9D8B030D-6E8A-4147-A177-3AD203B41FA5}">
                      <a16:colId xmlns:a16="http://schemas.microsoft.com/office/drawing/2014/main" val="2064995480"/>
                    </a:ext>
                  </a:extLst>
                </a:gridCol>
                <a:gridCol w="3298356">
                  <a:extLst>
                    <a:ext uri="{9D8B030D-6E8A-4147-A177-3AD203B41FA5}">
                      <a16:colId xmlns:a16="http://schemas.microsoft.com/office/drawing/2014/main" val="2545114748"/>
                    </a:ext>
                  </a:extLst>
                </a:gridCol>
              </a:tblGrid>
              <a:tr h="137377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There are 2 possible loan plans (in </a:t>
                      </a:r>
                      <a:r>
                        <a:rPr lang="en-US" sz="3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Indonesian</a:t>
                      </a:r>
                      <a:r>
                        <a:rPr lang="en-US" sz="3000">
                          <a:effectLst/>
                        </a:rPr>
                        <a:t> Rupiah)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1" marR="11369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84987"/>
                  </a:ext>
                </a:extLst>
              </a:tr>
              <a:tr h="820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Loan amount 	</a:t>
                      </a:r>
                      <a:endParaRPr lang="en-US" sz="3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1" marR="1136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dirty="0">
                          <a:effectLst/>
                        </a:rPr>
                        <a:t>Payback amount</a:t>
                      </a:r>
                      <a:endParaRPr lang="en-US" sz="3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1" marR="113691" marT="0" marB="0"/>
                </a:tc>
                <a:extLst>
                  <a:ext uri="{0D108BD9-81ED-4DB2-BD59-A6C34878D82A}">
                    <a16:rowId xmlns:a16="http://schemas.microsoft.com/office/drawing/2014/main" val="2143273968"/>
                  </a:ext>
                </a:extLst>
              </a:tr>
              <a:tr h="3996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5</a:t>
                      </a:r>
                      <a:endParaRPr lang="en-US" sz="3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1" marR="1136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6</a:t>
                      </a:r>
                      <a:endParaRPr lang="en-US" sz="3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1" marR="113691" marT="0" marB="0"/>
                </a:tc>
                <a:extLst>
                  <a:ext uri="{0D108BD9-81ED-4DB2-BD59-A6C34878D82A}">
                    <a16:rowId xmlns:a16="http://schemas.microsoft.com/office/drawing/2014/main" val="3637010502"/>
                  </a:ext>
                </a:extLst>
              </a:tr>
              <a:tr h="3996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10</a:t>
                      </a:r>
                      <a:endParaRPr lang="en-US" sz="3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1" marR="1136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dirty="0">
                          <a:effectLst/>
                        </a:rPr>
                        <a:t>12</a:t>
                      </a:r>
                      <a:endParaRPr lang="en-US" sz="3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1" marR="113691" marT="0" marB="0"/>
                </a:tc>
                <a:extLst>
                  <a:ext uri="{0D108BD9-81ED-4DB2-BD59-A6C34878D82A}">
                    <a16:rowId xmlns:a16="http://schemas.microsoft.com/office/drawing/2014/main" val="3797397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015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48F0-FE6B-4EA6-9BD9-A2032A9B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710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CHARACTERISTICS: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F553E-FA04-4B4B-9731-ACBB39178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70" y="1825624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Basic info:</a:t>
            </a:r>
          </a:p>
          <a:p>
            <a:r>
              <a:rPr lang="en-US" sz="2000" dirty="0"/>
              <a:t>209593 rows</a:t>
            </a:r>
          </a:p>
          <a:p>
            <a:r>
              <a:rPr lang="en-US" sz="2000" dirty="0"/>
              <a:t>37 columns</a:t>
            </a:r>
          </a:p>
          <a:p>
            <a:r>
              <a:rPr lang="en-US" sz="2000" dirty="0"/>
              <a:t>No null values present</a:t>
            </a:r>
          </a:p>
          <a:p>
            <a:r>
              <a:rPr lang="en-US" sz="2000" dirty="0"/>
              <a:t>Label is the target  column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A14F01-00B0-40D3-A8DA-06F1C80FC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096" y="1171852"/>
            <a:ext cx="6699866" cy="548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4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82D9-0A09-4370-91AD-18A2D18F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F362C-CA88-4ADF-A42C-66949E43D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237174"/>
            <a:ext cx="8946541" cy="4011226"/>
          </a:xfrm>
        </p:spPr>
        <p:txBody>
          <a:bodyPr>
            <a:normAutofit/>
          </a:bodyPr>
          <a:lstStyle/>
          <a:p>
            <a:r>
              <a:rPr lang="en-US" dirty="0"/>
              <a:t>Removed the categorical  columns:- </a:t>
            </a:r>
            <a:r>
              <a:rPr lang="en-US" dirty="0" err="1"/>
              <a:t>msisdn</a:t>
            </a:r>
            <a:r>
              <a:rPr lang="en-US" dirty="0"/>
              <a:t> - mobile number of user, </a:t>
            </a:r>
            <a:r>
              <a:rPr lang="en-US" dirty="0" err="1"/>
              <a:t>pdate</a:t>
            </a:r>
            <a:r>
              <a:rPr lang="en-US" dirty="0"/>
              <a:t> - date, </a:t>
            </a:r>
            <a:r>
              <a:rPr lang="en-US" dirty="0" err="1"/>
              <a:t>pcircle</a:t>
            </a:r>
            <a:r>
              <a:rPr lang="en-US" dirty="0"/>
              <a:t> - telecom circle since these are irrelevant for the Analysis.</a:t>
            </a:r>
          </a:p>
          <a:p>
            <a:r>
              <a:rPr lang="en-US" dirty="0"/>
              <a:t>Outliers are removed based on Z-score.</a:t>
            </a:r>
          </a:p>
          <a:p>
            <a:r>
              <a:rPr lang="en-US" dirty="0"/>
              <a:t>The Dataset was Unbalanced. The label with 1 was 7 times that of 0. It was treated using Oversampling.</a:t>
            </a:r>
          </a:p>
          <a:p>
            <a:r>
              <a:rPr lang="en-US" dirty="0"/>
              <a:t>Further the data was scaled using </a:t>
            </a:r>
            <a:r>
              <a:rPr lang="en-US" dirty="0" err="1"/>
              <a:t>Sklearn</a:t>
            </a:r>
            <a:r>
              <a:rPr lang="en-US" dirty="0"/>
              <a:t> Standard Scaler before Model Building.</a:t>
            </a:r>
          </a:p>
        </p:txBody>
      </p:sp>
    </p:spTree>
    <p:extLst>
      <p:ext uri="{BB962C8B-B14F-4D97-AF65-F5344CB8AC3E}">
        <p14:creationId xmlns:p14="http://schemas.microsoft.com/office/powerpoint/2010/main" val="10774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3B52-B646-4582-9AC5-1C2A349A3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/>
              <a:t>Data visualizations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AF15D1-E9FD-48C9-A080-FD3EF09C2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3248025"/>
            <a:ext cx="4166509" cy="2975794"/>
          </a:xfrm>
        </p:spPr>
        <p:txBody>
          <a:bodyPr>
            <a:normAutofit/>
          </a:bodyPr>
          <a:lstStyle/>
          <a:p>
            <a:r>
              <a:rPr lang="en-IN" dirty="0"/>
              <a:t>Lots of Outlier in the Data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4CBD8-5CDD-420B-90B8-910A8BDFC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92" y="894800"/>
            <a:ext cx="5449889" cy="5068397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798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F701-BBB4-4B70-936F-A871FA03F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/>
              <a:t>Data Visualization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9DD800-F216-446E-B79B-CF019C17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849732"/>
            <a:ext cx="4166509" cy="3374087"/>
          </a:xfrm>
        </p:spPr>
        <p:txBody>
          <a:bodyPr>
            <a:normAutofit/>
          </a:bodyPr>
          <a:lstStyle/>
          <a:p>
            <a:r>
              <a:rPr lang="en-US" dirty="0"/>
              <a:t>Based on the heatmap many columns are somewhat correlated to the target column, but none are strongly correlated.</a:t>
            </a:r>
            <a:endParaRPr lang="en-IN" dirty="0"/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9D55FA-68DB-4EC5-A333-73DBAAC23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180" y="1440426"/>
            <a:ext cx="5449889" cy="4836776"/>
          </a:xfrm>
          <a:prstGeom prst="rect">
            <a:avLst/>
          </a:prstGeom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77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814F5-2F5A-4658-9523-4A810508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98" y="242664"/>
            <a:ext cx="11893617" cy="1612288"/>
          </a:xfrm>
        </p:spPr>
        <p:txBody>
          <a:bodyPr>
            <a:normAutofit fontScale="90000"/>
          </a:bodyPr>
          <a:lstStyle/>
          <a:p>
            <a:r>
              <a:rPr lang="en-US" sz="4900" b="1" dirty="0"/>
              <a:t>Model selection and Results</a:t>
            </a:r>
            <a:br>
              <a:rPr lang="en-US" b="1" dirty="0"/>
            </a:br>
            <a:br>
              <a:rPr lang="en-US" b="1" dirty="0"/>
            </a:br>
            <a:r>
              <a:rPr lang="en-US" sz="2700" b="1" dirty="0"/>
              <a:t>The </a:t>
            </a:r>
            <a:r>
              <a:rPr lang="en-US" sz="2700" b="1" dirty="0" err="1"/>
              <a:t>RandomForrestClassifier</a:t>
            </a:r>
            <a:r>
              <a:rPr lang="en-US" sz="2700" b="1" dirty="0"/>
              <a:t> model was selected because it scored highest on the accuracy score.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A02A6-BAE4-4DC0-B9FD-3E2E6BCEF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857999"/>
            <a:ext cx="8946541" cy="56197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D7FED7-77C8-49EF-AD22-8D394D332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547" y="2812327"/>
            <a:ext cx="7201877" cy="28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5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A6121-8CB0-454F-A34C-4A0F3DC4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3C12A-825E-495F-BD4F-EC5FC885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The data contained outliers which was dealt using Outlier removal before Prediction.</a:t>
            </a:r>
          </a:p>
          <a:p>
            <a:r>
              <a:rPr lang="en-US" dirty="0"/>
              <a:t> It was an Unbalanced Dataset which was dealt using oversampling.</a:t>
            </a:r>
          </a:p>
          <a:p>
            <a:r>
              <a:rPr lang="en-US" dirty="0"/>
              <a:t> Based on the heatmap many columns are somewhat correlated to the target column, but none are strongly correlated.</a:t>
            </a:r>
          </a:p>
          <a:p>
            <a:r>
              <a:rPr lang="en-US" dirty="0"/>
              <a:t> Decision Trees and Random Forest, which is simply a collection of decision trees performed best on the dataset. The precision is accurate with zero False Positive(FP) values but recall is little bit less with a few number of False Negative(FN) values.</a:t>
            </a:r>
          </a:p>
          <a:p>
            <a:r>
              <a:rPr lang="en-US" dirty="0"/>
              <a:t> The Best model performed 98% accuracy on the unseen Test Dataset.</a:t>
            </a:r>
          </a:p>
        </p:txBody>
      </p:sp>
    </p:spTree>
    <p:extLst>
      <p:ext uri="{BB962C8B-B14F-4D97-AF65-F5344CB8AC3E}">
        <p14:creationId xmlns:p14="http://schemas.microsoft.com/office/powerpoint/2010/main" val="907839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CCE1-427E-491E-8D45-77E937030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476" y="2831976"/>
            <a:ext cx="8053358" cy="3524435"/>
          </a:xfrm>
        </p:spPr>
        <p:txBody>
          <a:bodyPr/>
          <a:lstStyle/>
          <a:p>
            <a:pPr algn="ctr"/>
            <a:r>
              <a:rPr lang="en-IN" sz="6600" b="1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BE60-BF4A-483D-8B67-6F74F5B99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7648929"/>
            <a:ext cx="8946541" cy="225564"/>
          </a:xfrm>
        </p:spPr>
        <p:txBody>
          <a:bodyPr>
            <a:normAutofit fontScale="5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4045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533</TotalTime>
  <Words>410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Century Gothic</vt:lpstr>
      <vt:lpstr>Helvetica</vt:lpstr>
      <vt:lpstr>Helvetica Neue</vt:lpstr>
      <vt:lpstr>Wingdings 3</vt:lpstr>
      <vt:lpstr>Ion</vt:lpstr>
      <vt:lpstr>Microfinance Project</vt:lpstr>
      <vt:lpstr>Business Problem Framing:  Background: A Microfinance Institution (MFI) is an organization that offers financial services to low income populations.  Mobile financial services (MFS) are more convenient, efficient, and cost saving than the traditional  high-touch model when delivering microfinance services.   The project: Our client is a fixed wireless telecommunications network provider.  They are collaborating with an MFI to provide micro-credit on mobile balances, to be paid back in 5 days.   The sample data is provided to us from our client database.   The client wants predictions that could help them improve their future investments through the accurate  selection of viable customers. </vt:lpstr>
      <vt:lpstr>DATA CHARACTERISTICS:</vt:lpstr>
      <vt:lpstr>Data Preprocessing</vt:lpstr>
      <vt:lpstr>Data visualizations</vt:lpstr>
      <vt:lpstr>Data Visualization</vt:lpstr>
      <vt:lpstr>Model selection and Results  The RandomForrestClassifier model was selected because it scored highest on the accuracy score.</vt:lpstr>
      <vt:lpstr>Conclusion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9 Microfinance Project</dc:title>
  <dc:creator>Nipam</dc:creator>
  <cp:lastModifiedBy>Nipam Nayan</cp:lastModifiedBy>
  <cp:revision>22</cp:revision>
  <dcterms:created xsi:type="dcterms:W3CDTF">2020-11-22T10:15:38Z</dcterms:created>
  <dcterms:modified xsi:type="dcterms:W3CDTF">2021-02-20T16:27:22Z</dcterms:modified>
</cp:coreProperties>
</file>