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7" r:id="rId11"/>
  </p:sldIdLst>
  <p:sldSz cx="12192000" cy="6858000"/>
  <p:notesSz cx="6858000" cy="9144000"/>
  <p:embeddedFontLst>
    <p:embeddedFont>
      <p:font typeface="Gill Sans" panose="020B0604020202020204" charset="0"/>
      <p:regular r:id="rId13"/>
      <p:bold r:id="rId14"/>
    </p:embeddedFont>
    <p:embeddedFont>
      <p:font typeface="Tw Cen MT" panose="020B06020201040206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8a6af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8a6af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8a6af0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8a6af0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8a6af04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8a6af0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08a6af04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08a6af04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9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82844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78484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985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40414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24303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96291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32151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51626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5" name="Google Shape;95;p13"/>
          <p:cNvSpPr txBox="1">
            <a:spLocks noGrp="1"/>
          </p:cNvSpPr>
          <p:nvPr>
            <p:ph type="title"/>
          </p:nvPr>
        </p:nvSpPr>
        <p:spPr>
          <a:xfrm>
            <a:off x="354000" y="1863133"/>
            <a:ext cx="5393700" cy="1757700"/>
          </a:xfrm>
          <a:prstGeom prst="rect">
            <a:avLst/>
          </a:prstGeom>
        </p:spPr>
        <p:txBody>
          <a:bodyPr spcFirstLastPara="1" wrap="square" lIns="91425" tIns="45700" rIns="91425" bIns="45700" anchor="b" anchorCtr="0">
            <a:normAutofit/>
          </a:bodyPr>
          <a:lstStyle>
            <a:lvl1pPr lvl="0" algn="ctr" rtl="0">
              <a:spcBef>
                <a:spcPts val="0"/>
              </a:spcBef>
              <a:spcAft>
                <a:spcPts val="0"/>
              </a:spcAft>
              <a:buClr>
                <a:schemeClr val="dk1"/>
              </a:buClr>
              <a:buSzPts val="4800"/>
              <a:buNone/>
              <a:defRPr sz="4800">
                <a:solidFill>
                  <a:schemeClr val="dk1"/>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endParaRPr/>
          </a:p>
        </p:txBody>
      </p:sp>
      <p:sp>
        <p:nvSpPr>
          <p:cNvPr id="96" name="Google Shape;96;p13"/>
          <p:cNvSpPr txBox="1">
            <a:spLocks noGrp="1"/>
          </p:cNvSpPr>
          <p:nvPr>
            <p:ph type="subTitle" idx="1"/>
          </p:nvPr>
        </p:nvSpPr>
        <p:spPr>
          <a:xfrm>
            <a:off x="354000" y="3647161"/>
            <a:ext cx="5393700" cy="1794000"/>
          </a:xfrm>
          <a:prstGeom prst="rect">
            <a:avLst/>
          </a:prstGeom>
        </p:spPr>
        <p:txBody>
          <a:bodyPr spcFirstLastPara="1" wrap="square" lIns="91425" tIns="45700" rIns="91425" bIns="45700" anchor="ctr" anchorCtr="0">
            <a:normAutofit/>
          </a:bodyPr>
          <a:lstStyle>
            <a:lvl1pPr lvl="0" algn="ctr" rtl="0">
              <a:lnSpc>
                <a:spcPct val="100000"/>
              </a:lnSpc>
              <a:spcBef>
                <a:spcPts val="360"/>
              </a:spcBef>
              <a:spcAft>
                <a:spcPts val="0"/>
              </a:spcAft>
              <a:buSzPts val="2800"/>
              <a:buNone/>
              <a:defRPr sz="2800"/>
            </a:lvl1pPr>
            <a:lvl2pPr lvl="1" algn="ctr" rtl="0">
              <a:lnSpc>
                <a:spcPct val="100000"/>
              </a:lnSpc>
              <a:spcBef>
                <a:spcPts val="320"/>
              </a:spcBef>
              <a:spcAft>
                <a:spcPts val="0"/>
              </a:spcAft>
              <a:buSzPts val="2800"/>
              <a:buNone/>
              <a:defRPr sz="2800"/>
            </a:lvl2pPr>
            <a:lvl3pPr lvl="2" algn="ctr" rtl="0">
              <a:lnSpc>
                <a:spcPct val="100000"/>
              </a:lnSpc>
              <a:spcBef>
                <a:spcPts val="280"/>
              </a:spcBef>
              <a:spcAft>
                <a:spcPts val="0"/>
              </a:spcAft>
              <a:buSzPts val="2800"/>
              <a:buNone/>
              <a:defRPr sz="2800"/>
            </a:lvl3pPr>
            <a:lvl4pPr lvl="3" algn="ctr" rtl="0">
              <a:lnSpc>
                <a:spcPct val="100000"/>
              </a:lnSpc>
              <a:spcBef>
                <a:spcPts val="240"/>
              </a:spcBef>
              <a:spcAft>
                <a:spcPts val="0"/>
              </a:spcAft>
              <a:buSzPts val="2800"/>
              <a:buNone/>
              <a:defRPr sz="2800"/>
            </a:lvl4pPr>
            <a:lvl5pPr lvl="4" algn="ctr" rtl="0">
              <a:lnSpc>
                <a:spcPct val="100000"/>
              </a:lnSpc>
              <a:spcBef>
                <a:spcPts val="240"/>
              </a:spcBef>
              <a:spcAft>
                <a:spcPts val="0"/>
              </a:spcAft>
              <a:buSzPts val="2800"/>
              <a:buNone/>
              <a:defRPr sz="2800"/>
            </a:lvl5pPr>
            <a:lvl6pPr lvl="5" algn="ctr" rtl="0">
              <a:lnSpc>
                <a:spcPct val="100000"/>
              </a:lnSpc>
              <a:spcBef>
                <a:spcPts val="240"/>
              </a:spcBef>
              <a:spcAft>
                <a:spcPts val="0"/>
              </a:spcAft>
              <a:buSzPts val="2800"/>
              <a:buNone/>
              <a:defRPr sz="2800"/>
            </a:lvl6pPr>
            <a:lvl7pPr lvl="6" algn="ctr" rtl="0">
              <a:lnSpc>
                <a:spcPct val="100000"/>
              </a:lnSpc>
              <a:spcBef>
                <a:spcPts val="240"/>
              </a:spcBef>
              <a:spcAft>
                <a:spcPts val="0"/>
              </a:spcAft>
              <a:buSzPts val="2800"/>
              <a:buNone/>
              <a:defRPr sz="2800"/>
            </a:lvl7pPr>
            <a:lvl8pPr lvl="7" algn="ctr" rtl="0">
              <a:lnSpc>
                <a:spcPct val="100000"/>
              </a:lnSpc>
              <a:spcBef>
                <a:spcPts val="240"/>
              </a:spcBef>
              <a:spcAft>
                <a:spcPts val="0"/>
              </a:spcAft>
              <a:buSzPts val="2800"/>
              <a:buNone/>
              <a:defRPr sz="2800"/>
            </a:lvl8pPr>
            <a:lvl9pPr lvl="8" algn="ctr" rtl="0">
              <a:lnSpc>
                <a:spcPct val="100000"/>
              </a:lnSpc>
              <a:spcBef>
                <a:spcPts val="240"/>
              </a:spcBef>
              <a:spcAft>
                <a:spcPts val="0"/>
              </a:spcAft>
              <a:buSzPts val="2800"/>
              <a:buNone/>
              <a:defRPr sz="2800"/>
            </a:lvl9pPr>
          </a:lstStyle>
          <a:p>
            <a:endParaRPr/>
          </a:p>
        </p:txBody>
      </p:sp>
      <p:sp>
        <p:nvSpPr>
          <p:cNvPr id="97" name="Google Shape;97;p13"/>
          <p:cNvSpPr txBox="1">
            <a:spLocks noGrp="1"/>
          </p:cNvSpPr>
          <p:nvPr>
            <p:ph type="body" idx="2"/>
          </p:nvPr>
        </p:nvSpPr>
        <p:spPr>
          <a:xfrm>
            <a:off x="6586000" y="965600"/>
            <a:ext cx="5115900" cy="4926900"/>
          </a:xfrm>
          <a:prstGeom prst="rect">
            <a:avLst/>
          </a:prstGeom>
        </p:spPr>
        <p:txBody>
          <a:bodyPr spcFirstLastPara="1" wrap="square" lIns="91425" tIns="45700" rIns="91425" bIns="45700" anchor="ctr" anchorCtr="0">
            <a:normAutofit/>
          </a:bodyPr>
          <a:lstStyle>
            <a:lvl1pPr marL="457200" lvl="0" indent="-333756" rtl="0">
              <a:spcBef>
                <a:spcPts val="360"/>
              </a:spcBef>
              <a:spcAft>
                <a:spcPts val="0"/>
              </a:spcAft>
              <a:buClr>
                <a:schemeClr val="lt1"/>
              </a:buClr>
              <a:buSzPts val="1656"/>
              <a:buChar char="◼"/>
              <a:defRPr>
                <a:solidFill>
                  <a:schemeClr val="lt1"/>
                </a:solidFill>
              </a:defRPr>
            </a:lvl1pPr>
            <a:lvl2pPr marL="914400" lvl="1" indent="-322072" rtl="0">
              <a:spcBef>
                <a:spcPts val="600"/>
              </a:spcBef>
              <a:spcAft>
                <a:spcPts val="0"/>
              </a:spcAft>
              <a:buClr>
                <a:schemeClr val="lt1"/>
              </a:buClr>
              <a:buSzPts val="1472"/>
              <a:buChar char="◼"/>
              <a:defRPr>
                <a:solidFill>
                  <a:schemeClr val="lt1"/>
                </a:solidFill>
              </a:defRPr>
            </a:lvl2pPr>
            <a:lvl3pPr marL="1371600" lvl="2" indent="-310388" rtl="0">
              <a:spcBef>
                <a:spcPts val="600"/>
              </a:spcBef>
              <a:spcAft>
                <a:spcPts val="0"/>
              </a:spcAft>
              <a:buClr>
                <a:schemeClr val="lt1"/>
              </a:buClr>
              <a:buSzPts val="1288"/>
              <a:buChar char="◼"/>
              <a:defRPr>
                <a:solidFill>
                  <a:schemeClr val="lt1"/>
                </a:solidFill>
              </a:defRPr>
            </a:lvl3pPr>
            <a:lvl4pPr marL="1828800" lvl="3" indent="-298703" rtl="0">
              <a:spcBef>
                <a:spcPts val="600"/>
              </a:spcBef>
              <a:spcAft>
                <a:spcPts val="0"/>
              </a:spcAft>
              <a:buClr>
                <a:schemeClr val="lt1"/>
              </a:buClr>
              <a:buSzPts val="1104"/>
              <a:buChar char="◼"/>
              <a:defRPr>
                <a:solidFill>
                  <a:schemeClr val="lt1"/>
                </a:solidFill>
              </a:defRPr>
            </a:lvl4pPr>
            <a:lvl5pPr marL="2286000" lvl="4" indent="-298704" rtl="0">
              <a:spcBef>
                <a:spcPts val="600"/>
              </a:spcBef>
              <a:spcAft>
                <a:spcPts val="0"/>
              </a:spcAft>
              <a:buClr>
                <a:schemeClr val="lt1"/>
              </a:buClr>
              <a:buSzPts val="1104"/>
              <a:buChar char="◼"/>
              <a:defRPr>
                <a:solidFill>
                  <a:schemeClr val="lt1"/>
                </a:solidFill>
              </a:defRPr>
            </a:lvl5pPr>
            <a:lvl6pPr marL="2743200" lvl="5" indent="-298704" rtl="0">
              <a:spcBef>
                <a:spcPts val="600"/>
              </a:spcBef>
              <a:spcAft>
                <a:spcPts val="0"/>
              </a:spcAft>
              <a:buClr>
                <a:schemeClr val="lt1"/>
              </a:buClr>
              <a:buSzPts val="1104"/>
              <a:buChar char="◼"/>
              <a:defRPr>
                <a:solidFill>
                  <a:schemeClr val="lt1"/>
                </a:solidFill>
              </a:defRPr>
            </a:lvl6pPr>
            <a:lvl7pPr marL="3200400" lvl="6" indent="-298704" rtl="0">
              <a:spcBef>
                <a:spcPts val="600"/>
              </a:spcBef>
              <a:spcAft>
                <a:spcPts val="0"/>
              </a:spcAft>
              <a:buClr>
                <a:schemeClr val="lt1"/>
              </a:buClr>
              <a:buSzPts val="1104"/>
              <a:buChar char="◼"/>
              <a:defRPr>
                <a:solidFill>
                  <a:schemeClr val="lt1"/>
                </a:solidFill>
              </a:defRPr>
            </a:lvl7pPr>
            <a:lvl8pPr marL="3657600" lvl="7" indent="-298703" rtl="0">
              <a:spcBef>
                <a:spcPts val="600"/>
              </a:spcBef>
              <a:spcAft>
                <a:spcPts val="0"/>
              </a:spcAft>
              <a:buClr>
                <a:schemeClr val="lt1"/>
              </a:buClr>
              <a:buSzPts val="1104"/>
              <a:buChar char="◼"/>
              <a:defRPr>
                <a:solidFill>
                  <a:schemeClr val="lt1"/>
                </a:solidFill>
              </a:defRPr>
            </a:lvl8pPr>
            <a:lvl9pPr marL="4114800" lvl="8" indent="-298703" rtl="0">
              <a:spcBef>
                <a:spcPts val="600"/>
              </a:spcBef>
              <a:spcAft>
                <a:spcPts val="600"/>
              </a:spcAft>
              <a:buClr>
                <a:schemeClr val="lt1"/>
              </a:buClr>
              <a:buSzPts val="1104"/>
              <a:buChar char="◼"/>
              <a:defRPr>
                <a:solidFill>
                  <a:schemeClr val="lt1"/>
                </a:solidFill>
              </a:defRPr>
            </a:lvl9pPr>
          </a:lstStyle>
          <a:p>
            <a:endParaRPr/>
          </a:p>
        </p:txBody>
      </p:sp>
      <p:sp>
        <p:nvSpPr>
          <p:cNvPr id="98" name="Google Shape;98;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451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4144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450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8744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53105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785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143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673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64351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55261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ctrTitle"/>
          </p:nvPr>
        </p:nvSpPr>
        <p:spPr>
          <a:xfrm>
            <a:off x="1754909" y="1614936"/>
            <a:ext cx="7592985" cy="1093509"/>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dirty="0"/>
              <a:t>House Price Prediction</a:t>
            </a:r>
            <a:endParaRPr b="1" dirty="0"/>
          </a:p>
        </p:txBody>
      </p:sp>
      <p:sp>
        <p:nvSpPr>
          <p:cNvPr id="104" name="Google Shape;104;p14"/>
          <p:cNvSpPr txBox="1">
            <a:spLocks noGrp="1"/>
          </p:cNvSpPr>
          <p:nvPr>
            <p:ph type="subTitle" idx="1"/>
          </p:nvPr>
        </p:nvSpPr>
        <p:spPr>
          <a:xfrm>
            <a:off x="1507067" y="7682844"/>
            <a:ext cx="7766936" cy="292231"/>
          </a:xfrm>
          <a:prstGeom prst="rect">
            <a:avLst/>
          </a:prstGeom>
        </p:spPr>
        <p:txBody>
          <a:bodyPr spcFirstLastPara="1" wrap="square" lIns="91425" tIns="45700" rIns="91425" bIns="45700" anchor="t" anchorCtr="0">
            <a:normAutofit fontScale="25000" lnSpcReduction="20000"/>
          </a:bodyPr>
          <a:lstStyle/>
          <a:p>
            <a:pPr marL="0" lvl="0" indent="0" algn="l" rtl="0">
              <a:spcBef>
                <a:spcPts val="320"/>
              </a:spcBef>
              <a:spcAft>
                <a:spcPts val="600"/>
              </a:spcAft>
              <a:buNone/>
            </a:pPr>
            <a:r>
              <a:rPr lang="en-US" sz="3100" dirty="0" err="1">
                <a:solidFill>
                  <a:schemeClr val="lt1"/>
                </a:solidFill>
              </a:rPr>
              <a:t>Vishvendra</a:t>
            </a:r>
            <a:r>
              <a:rPr lang="en-US" sz="3100" dirty="0">
                <a:solidFill>
                  <a:schemeClr val="lt1"/>
                </a:solidFill>
              </a:rPr>
              <a:t> </a:t>
            </a:r>
            <a:r>
              <a:rPr lang="en-US" sz="3100" dirty="0" err="1">
                <a:solidFill>
                  <a:schemeClr val="lt1"/>
                </a:solidFill>
              </a:rPr>
              <a:t>ingh</a:t>
            </a:r>
            <a:endParaRPr lang="en-US" sz="3100" dirty="0">
              <a:solidFill>
                <a:schemeClr val="lt1"/>
              </a:solidFill>
            </a:endParaRPr>
          </a:p>
        </p:txBody>
      </p:sp>
      <p:pic>
        <p:nvPicPr>
          <p:cNvPr id="105" name="Google Shape;105;p14"/>
          <p:cNvPicPr preferRelativeResize="0"/>
          <p:nvPr/>
        </p:nvPicPr>
        <p:blipFill rotWithShape="1">
          <a:blip r:embed="rId3">
            <a:alphaModFix/>
          </a:blip>
          <a:srcRect/>
          <a:stretch/>
        </p:blipFill>
        <p:spPr>
          <a:xfrm>
            <a:off x="9723875" y="172700"/>
            <a:ext cx="2348466" cy="787200"/>
          </a:xfrm>
          <a:prstGeom prst="rect">
            <a:avLst/>
          </a:prstGeom>
          <a:noFill/>
          <a:ln>
            <a:noFill/>
          </a:ln>
        </p:spPr>
      </p:pic>
      <p:sp>
        <p:nvSpPr>
          <p:cNvPr id="2" name="TextBox 1">
            <a:extLst>
              <a:ext uri="{FF2B5EF4-FFF2-40B4-BE49-F238E27FC236}">
                <a16:creationId xmlns:a16="http://schemas.microsoft.com/office/drawing/2014/main" id="{DA527933-DA18-4589-A2D0-D6EF5421F7DD}"/>
              </a:ext>
            </a:extLst>
          </p:cNvPr>
          <p:cNvSpPr txBox="1"/>
          <p:nvPr/>
        </p:nvSpPr>
        <p:spPr>
          <a:xfrm>
            <a:off x="2907567" y="3770722"/>
            <a:ext cx="4215962" cy="523220"/>
          </a:xfrm>
          <a:prstGeom prst="rect">
            <a:avLst/>
          </a:prstGeom>
          <a:noFill/>
        </p:spPr>
        <p:txBody>
          <a:bodyPr wrap="none" rtlCol="0">
            <a:spAutoFit/>
          </a:bodyPr>
          <a:lstStyle/>
          <a:p>
            <a:r>
              <a:rPr lang="en-IN" sz="2800" dirty="0">
                <a:solidFill>
                  <a:srgbClr val="0070C0"/>
                </a:solidFill>
              </a:rPr>
              <a:t>Submitted by: </a:t>
            </a:r>
            <a:r>
              <a:rPr lang="en-IN" sz="2800" dirty="0"/>
              <a:t>Nipam</a:t>
            </a:r>
            <a:r>
              <a:rPr lang="en-IN" sz="2800" dirty="0">
                <a:solidFill>
                  <a:srgbClr val="0070C0"/>
                </a:solidFill>
              </a:rPr>
              <a:t> </a:t>
            </a:r>
            <a:r>
              <a:rPr lang="en-IN" sz="2800" dirty="0"/>
              <a:t>Gogoi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3877875" y="2872550"/>
            <a:ext cx="4838108"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latin typeface="Gill Sans"/>
                <a:ea typeface="Gill Sans"/>
                <a:cs typeface="Gill Sans"/>
                <a:sym typeface="Gill Sans"/>
              </a:rPr>
              <a:t>THANK YOU</a:t>
            </a:r>
            <a:endParaRPr sz="4800" dirty="0">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INTRODUCTION </a:t>
            </a:r>
            <a:endParaRPr dirty="0"/>
          </a:p>
        </p:txBody>
      </p:sp>
      <p:sp>
        <p:nvSpPr>
          <p:cNvPr id="111" name="Google Shape;111;p15"/>
          <p:cNvSpPr txBox="1">
            <a:spLocks noGrp="1"/>
          </p:cNvSpPr>
          <p:nvPr>
            <p:ph idx="1"/>
          </p:nvPr>
        </p:nvSpPr>
        <p:spPr>
          <a:prstGeom prst="rect">
            <a:avLst/>
          </a:prstGeom>
          <a:noFill/>
          <a:ln>
            <a:noFill/>
          </a:ln>
        </p:spPr>
        <p:txBody>
          <a:bodyPr spcFirstLastPara="1" wrap="square" lIns="91425" tIns="45700" rIns="91425" bIns="45700" anchor="ctr" anchorCtr="0">
            <a:normAutofit fontScale="85000" lnSpcReduction="10000"/>
          </a:bodyPr>
          <a:lstStyle/>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CONCEPTUAL BACKGROUND OF THE DOMAIN PROBLEM </a:t>
            </a:r>
            <a:endParaRPr/>
          </a:p>
        </p:txBody>
      </p:sp>
      <p:sp>
        <p:nvSpPr>
          <p:cNvPr id="117" name="Google Shape;117;p16"/>
          <p:cNvSpPr txBox="1">
            <a:spLocks noGrp="1"/>
          </p:cNvSpPr>
          <p:nvPr>
            <p:ph idx="1"/>
          </p:nvPr>
        </p:nvSpPr>
        <p:spPr>
          <a:prstGeom prst="rect">
            <a:avLst/>
          </a:prstGeom>
          <a:noFill/>
          <a:ln>
            <a:noFill/>
          </a:ln>
        </p:spPr>
        <p:txBody>
          <a:bodyPr spcFirstLastPara="1" wrap="square" lIns="91425" tIns="45700" rIns="91425" bIns="45700" anchor="ctr" anchorCtr="0">
            <a:normAutofit fontScale="77500" lnSpcReduction="20000"/>
          </a:bodyPr>
          <a:lstStyle/>
          <a:p>
            <a:r>
              <a:rPr lang="en-IN" dirty="0"/>
              <a:t>A US-based housing company named </a:t>
            </a:r>
            <a:r>
              <a:rPr lang="en-IN" b="1" dirty="0"/>
              <a:t>Surprise Housing </a:t>
            </a:r>
            <a:r>
              <a:rPr lang="en-IN"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IN"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IN" dirty="0"/>
              <a:t> Which variables are important to predict the price of variable? </a:t>
            </a:r>
          </a:p>
          <a:p>
            <a:r>
              <a:rPr lang="en-IN" dirty="0"/>
              <a:t>•How do these variables describe the price of the house?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517631" y="-129628"/>
            <a:ext cx="9905998" cy="147857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b="1" dirty="0"/>
              <a:t>ANALYTICAL PROBLEM FRAMING </a:t>
            </a:r>
            <a:endParaRPr dirty="0"/>
          </a:p>
        </p:txBody>
      </p:sp>
      <p:sp>
        <p:nvSpPr>
          <p:cNvPr id="123" name="Google Shape;123;p17"/>
          <p:cNvSpPr txBox="1">
            <a:spLocks noGrp="1"/>
          </p:cNvSpPr>
          <p:nvPr>
            <p:ph idx="1"/>
          </p:nvPr>
        </p:nvSpPr>
        <p:spPr>
          <a:xfrm>
            <a:off x="677334" y="980389"/>
            <a:ext cx="8596668" cy="5060974"/>
          </a:xfrm>
          <a:prstGeom prst="rect">
            <a:avLst/>
          </a:prstGeom>
          <a:noFill/>
          <a:ln>
            <a:noFill/>
          </a:ln>
        </p:spPr>
        <p:txBody>
          <a:bodyPr spcFirstLastPara="1" wrap="square" lIns="91425" tIns="45700" rIns="91425" bIns="45700" anchor="ctr" anchorCtr="0">
            <a:normAutofit/>
          </a:bodyPr>
          <a:lstStyle/>
          <a:p>
            <a:pPr marL="306000" lvl="0" indent="-306000" algn="l" rtl="0">
              <a:spcBef>
                <a:spcPts val="960"/>
              </a:spcBef>
              <a:spcAft>
                <a:spcPts val="0"/>
              </a:spcAft>
              <a:buSzPts val="1656"/>
              <a:buChar char="◼"/>
            </a:pPr>
            <a:r>
              <a:rPr lang="en-US" dirty="0"/>
              <a:t>It is a multiple linear regression problem.</a:t>
            </a:r>
          </a:p>
          <a:p>
            <a:pPr marL="306000" lvl="0" indent="-306000" algn="l" rtl="0">
              <a:spcBef>
                <a:spcPts val="960"/>
              </a:spcBef>
              <a:spcAft>
                <a:spcPts val="0"/>
              </a:spcAft>
              <a:buSzPts val="1656"/>
              <a:buChar char="◼"/>
            </a:pPr>
            <a:r>
              <a:rPr lang="en-US" dirty="0"/>
              <a:t>We have 1460  records in the dataset. </a:t>
            </a:r>
            <a:endParaRPr dirty="0"/>
          </a:p>
          <a:p>
            <a:pPr marL="306000" lvl="0" indent="-306000" algn="l" rtl="0">
              <a:spcBef>
                <a:spcPts val="960"/>
              </a:spcBef>
              <a:spcAft>
                <a:spcPts val="0"/>
              </a:spcAft>
              <a:buSzPts val="1656"/>
              <a:buChar char="◼"/>
            </a:pPr>
            <a:r>
              <a:rPr lang="en-US" dirty="0"/>
              <a:t>There are some missing values in the dataset.</a:t>
            </a:r>
          </a:p>
          <a:p>
            <a:pPr marL="306000" lvl="0" indent="-306000" algn="l" rtl="0">
              <a:spcBef>
                <a:spcPts val="960"/>
              </a:spcBef>
              <a:spcAft>
                <a:spcPts val="0"/>
              </a:spcAft>
              <a:buSzPts val="1656"/>
              <a:buChar char="◼"/>
            </a:pPr>
            <a:r>
              <a:rPr lang="en-US" dirty="0"/>
              <a:t>There are in total 81 features in the dataset. </a:t>
            </a:r>
          </a:p>
          <a:p>
            <a:pPr marL="306000" lvl="0" indent="-306000" algn="l" rtl="0">
              <a:spcBef>
                <a:spcPts val="960"/>
              </a:spcBef>
              <a:spcAft>
                <a:spcPts val="0"/>
              </a:spcAft>
              <a:buSzPts val="1656"/>
              <a:buChar char="◼"/>
            </a:pPr>
            <a:r>
              <a:rPr lang="en-US" dirty="0"/>
              <a:t>Since the dataset contains text data, numerical data we need to use ANN techniques for predicting price of house.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61" name="Picture 141" descr="Graphs and plots layered on a blue digital screen">
            <a:extLst>
              <a:ext uri="{FF2B5EF4-FFF2-40B4-BE49-F238E27FC236}">
                <a16:creationId xmlns:a16="http://schemas.microsoft.com/office/drawing/2014/main" id="{85806EBF-692B-422A-8449-5A331A969837}"/>
              </a:ext>
            </a:extLst>
          </p:cNvPr>
          <p:cNvPicPr>
            <a:picLocks noChangeAspect="1"/>
          </p:cNvPicPr>
          <p:nvPr/>
        </p:nvPicPr>
        <p:blipFill rotWithShape="1">
          <a:blip r:embed="rId3"/>
          <a:srcRect l="10268" r="309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40" name="Google Shape;140;p18"/>
          <p:cNvSpPr txBox="1">
            <a:spLocks noGrp="1"/>
          </p:cNvSpPr>
          <p:nvPr>
            <p:ph type="title"/>
          </p:nvPr>
        </p:nvSpPr>
        <p:spPr>
          <a:xfrm>
            <a:off x="668867" y="2752928"/>
            <a:ext cx="4088190" cy="2913226"/>
          </a:xfrm>
          <a:prstGeom prst="rect">
            <a:avLst/>
          </a:prstGeom>
        </p:spPr>
        <p:txBody>
          <a:bodyPr spcFirstLastPara="1" vert="horz" lIns="91440" tIns="45720" rIns="91440" bIns="45720" rtlCol="0" anchor="b" anchorCtr="0">
            <a:normAutofit/>
          </a:bodyPr>
          <a:lstStyle/>
          <a:p>
            <a:pPr marL="0" lvl="0" indent="0" algn="r">
              <a:lnSpc>
                <a:spcPct val="90000"/>
              </a:lnSpc>
              <a:spcBef>
                <a:spcPct val="0"/>
              </a:spcBef>
              <a:spcAft>
                <a:spcPts val="0"/>
              </a:spcAft>
              <a:buClr>
                <a:schemeClr val="dk1"/>
              </a:buClr>
              <a:buSzPts val="990"/>
            </a:pPr>
            <a:r>
              <a:rPr lang="en-US" sz="4000" dirty="0">
                <a:solidFill>
                  <a:schemeClr val="tx1"/>
                </a:solidFill>
              </a:rPr>
              <a:t>VISUALIZATION</a:t>
            </a:r>
            <a:r>
              <a:rPr lang="en-US" sz="4000" dirty="0">
                <a:solidFill>
                  <a:schemeClr val="accent1"/>
                </a:solidFill>
              </a:rPr>
              <a:t> </a:t>
            </a:r>
            <a:r>
              <a:rPr lang="en-US" sz="4000" dirty="0">
                <a:solidFill>
                  <a:schemeClr val="tx1"/>
                </a:solidFill>
              </a:rPr>
              <a:t>AND DATA INTERPRETATION</a:t>
            </a:r>
          </a:p>
          <a:p>
            <a:pPr marL="0" lvl="0" indent="0" algn="r">
              <a:lnSpc>
                <a:spcPct val="90000"/>
              </a:lnSpc>
              <a:spcBef>
                <a:spcPct val="0"/>
              </a:spcBef>
              <a:spcAft>
                <a:spcPts val="0"/>
              </a:spcAft>
              <a:buClr>
                <a:schemeClr val="dk1"/>
              </a:buClr>
              <a:buSzPts val="990"/>
            </a:pPr>
            <a:endParaRPr lang="en-US" sz="4100" dirty="0">
              <a:solidFill>
                <a:schemeClr val="accent1"/>
              </a:solidFill>
            </a:endParaRPr>
          </a:p>
          <a:p>
            <a:pPr marL="0" lvl="0" indent="0" algn="r">
              <a:lnSpc>
                <a:spcPct val="90000"/>
              </a:lnSpc>
              <a:spcBef>
                <a:spcPct val="0"/>
              </a:spcBef>
              <a:spcAft>
                <a:spcPts val="0"/>
              </a:spcAft>
            </a:pPr>
            <a:endParaRPr lang="en-US" sz="41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0"/>
                                        </p:tgtEl>
                                        <p:attrNameLst>
                                          <p:attrName>style.visibility</p:attrName>
                                        </p:attrNameLst>
                                      </p:cBhvr>
                                      <p:to>
                                        <p:strVal val="visible"/>
                                      </p:to>
                                    </p:set>
                                    <p:animEffect transition="in" filter="fade">
                                      <p:cBhvr>
                                        <p:cTn id="7" dur="7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9"/>
          <p:cNvSpPr txBox="1"/>
          <p:nvPr/>
        </p:nvSpPr>
        <p:spPr>
          <a:xfrm>
            <a:off x="4368800" y="144982"/>
            <a:ext cx="3918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600" dirty="0">
                <a:solidFill>
                  <a:schemeClr val="tx2"/>
                </a:solidFill>
                <a:latin typeface="Gill Sans"/>
                <a:ea typeface="Gill Sans"/>
                <a:cs typeface="Gill Sans"/>
                <a:sym typeface="Gill Sans"/>
              </a:rPr>
              <a:t>Missing Data</a:t>
            </a:r>
            <a:endParaRPr sz="5600" dirty="0">
              <a:solidFill>
                <a:schemeClr val="tx2"/>
              </a:solidFill>
              <a:latin typeface="Gill Sans"/>
              <a:ea typeface="Gill Sans"/>
              <a:cs typeface="Gill Sans"/>
              <a:sym typeface="Gill Sans"/>
            </a:endParaRPr>
          </a:p>
        </p:txBody>
      </p:sp>
      <p:pic>
        <p:nvPicPr>
          <p:cNvPr id="2" name="Picture 1"/>
          <p:cNvPicPr>
            <a:picLocks noChangeAspect="1"/>
          </p:cNvPicPr>
          <p:nvPr/>
        </p:nvPicPr>
        <p:blipFill>
          <a:blip r:embed="rId3"/>
          <a:stretch>
            <a:fillRect/>
          </a:stretch>
        </p:blipFill>
        <p:spPr>
          <a:xfrm>
            <a:off x="3078494" y="1823479"/>
            <a:ext cx="6499512" cy="31826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37102" y="341744"/>
            <a:ext cx="9905998" cy="69316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Relations &amp; Outliers</a:t>
            </a:r>
            <a:endParaRPr dirty="0"/>
          </a:p>
        </p:txBody>
      </p:sp>
      <p:pic>
        <p:nvPicPr>
          <p:cNvPr id="2" name="Picture 1"/>
          <p:cNvPicPr>
            <a:picLocks noChangeAspect="1"/>
          </p:cNvPicPr>
          <p:nvPr/>
        </p:nvPicPr>
        <p:blipFill>
          <a:blip r:embed="rId3"/>
          <a:stretch>
            <a:fillRect/>
          </a:stretch>
        </p:blipFill>
        <p:spPr>
          <a:xfrm>
            <a:off x="1312178" y="1273181"/>
            <a:ext cx="3546095" cy="2404457"/>
          </a:xfrm>
          <a:prstGeom prst="rect">
            <a:avLst/>
          </a:prstGeom>
        </p:spPr>
      </p:pic>
      <p:pic>
        <p:nvPicPr>
          <p:cNvPr id="4" name="Picture 3"/>
          <p:cNvPicPr>
            <a:picLocks noChangeAspect="1"/>
          </p:cNvPicPr>
          <p:nvPr/>
        </p:nvPicPr>
        <p:blipFill>
          <a:blip r:embed="rId4"/>
          <a:stretch>
            <a:fillRect/>
          </a:stretch>
        </p:blipFill>
        <p:spPr>
          <a:xfrm>
            <a:off x="5642794" y="1273181"/>
            <a:ext cx="3829068" cy="2388574"/>
          </a:xfrm>
          <a:prstGeom prst="rect">
            <a:avLst/>
          </a:prstGeom>
        </p:spPr>
      </p:pic>
      <p:pic>
        <p:nvPicPr>
          <p:cNvPr id="6" name="Picture 5"/>
          <p:cNvPicPr>
            <a:picLocks noChangeAspect="1"/>
          </p:cNvPicPr>
          <p:nvPr/>
        </p:nvPicPr>
        <p:blipFill>
          <a:blip r:embed="rId5"/>
          <a:stretch>
            <a:fillRect/>
          </a:stretch>
        </p:blipFill>
        <p:spPr>
          <a:xfrm>
            <a:off x="1312178" y="4041577"/>
            <a:ext cx="3998107" cy="2497769"/>
          </a:xfrm>
          <a:prstGeom prst="rect">
            <a:avLst/>
          </a:prstGeom>
        </p:spPr>
      </p:pic>
      <p:pic>
        <p:nvPicPr>
          <p:cNvPr id="7" name="Picture 6"/>
          <p:cNvPicPr>
            <a:picLocks noChangeAspect="1"/>
          </p:cNvPicPr>
          <p:nvPr/>
        </p:nvPicPr>
        <p:blipFill>
          <a:blip r:embed="rId6"/>
          <a:stretch>
            <a:fillRect/>
          </a:stretch>
        </p:blipFill>
        <p:spPr>
          <a:xfrm>
            <a:off x="6403525" y="3972813"/>
            <a:ext cx="4372585" cy="2562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VARIOUS MODELS USED FOR VALIDATION </a:t>
            </a:r>
            <a:endParaRPr/>
          </a:p>
        </p:txBody>
      </p:sp>
      <p:sp>
        <p:nvSpPr>
          <p:cNvPr id="3" name="Content Placeholder 2">
            <a:extLst>
              <a:ext uri="{FF2B5EF4-FFF2-40B4-BE49-F238E27FC236}">
                <a16:creationId xmlns:a16="http://schemas.microsoft.com/office/drawing/2014/main" id="{D9BFA747-4F68-40A6-BAF8-3848E841E82D}"/>
              </a:ext>
            </a:extLst>
          </p:cNvPr>
          <p:cNvSpPr>
            <a:spLocks noGrp="1"/>
          </p:cNvSpPr>
          <p:nvPr>
            <p:ph idx="1"/>
          </p:nvPr>
        </p:nvSpPr>
        <p:spPr>
          <a:xfrm>
            <a:off x="677334" y="2160589"/>
            <a:ext cx="9653440" cy="3880773"/>
          </a:xfrm>
        </p:spPr>
        <p:txBody>
          <a:bodyPr>
            <a:normAutofit/>
          </a:bodyPr>
          <a:lstStyle/>
          <a:p>
            <a:r>
              <a:rPr lang="en-IN" sz="2400" dirty="0"/>
              <a:t>Logistic Regression</a:t>
            </a:r>
          </a:p>
          <a:p>
            <a:r>
              <a:rPr lang="en-IN" dirty="0"/>
              <a:t>Lasso Regression </a:t>
            </a:r>
          </a:p>
          <a:p>
            <a:r>
              <a:rPr lang="en-IN" dirty="0"/>
              <a:t>Ridge Regression</a:t>
            </a:r>
          </a:p>
          <a:p>
            <a:r>
              <a:rPr lang="en-IN" sz="2400" dirty="0"/>
              <a:t>Ensemble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687062" y="573932"/>
            <a:ext cx="8596668" cy="98249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FINAL </a:t>
            </a:r>
            <a:r>
              <a:rPr lang="en-US" dirty="0" err="1"/>
              <a:t>OutPUT</a:t>
            </a:r>
            <a:endParaRPr dirty="0"/>
          </a:p>
        </p:txBody>
      </p:sp>
      <p:pic>
        <p:nvPicPr>
          <p:cNvPr id="2" name="Picture 1"/>
          <p:cNvPicPr>
            <a:picLocks noChangeAspect="1"/>
          </p:cNvPicPr>
          <p:nvPr/>
        </p:nvPicPr>
        <p:blipFill>
          <a:blip r:embed="rId3"/>
          <a:stretch>
            <a:fillRect/>
          </a:stretch>
        </p:blipFill>
        <p:spPr>
          <a:xfrm>
            <a:off x="1965474" y="2050952"/>
            <a:ext cx="4067743" cy="3458058"/>
          </a:xfrm>
          <a:prstGeom prst="rect">
            <a:avLst/>
          </a:prstGeom>
        </p:spPr>
      </p:pic>
      <p:pic>
        <p:nvPicPr>
          <p:cNvPr id="3" name="Picture 2"/>
          <p:cNvPicPr>
            <a:picLocks noChangeAspect="1"/>
          </p:cNvPicPr>
          <p:nvPr/>
        </p:nvPicPr>
        <p:blipFill>
          <a:blip r:embed="rId4"/>
          <a:stretch>
            <a:fillRect/>
          </a:stretch>
        </p:blipFill>
        <p:spPr>
          <a:xfrm>
            <a:off x="7544654" y="2050952"/>
            <a:ext cx="2219635" cy="3458058"/>
          </a:xfrm>
          <a:prstGeom prst="rect">
            <a:avLst/>
          </a:prstGeom>
        </p:spPr>
      </p:pic>
      <p:sp>
        <p:nvSpPr>
          <p:cNvPr id="4" name="Rectangle 3"/>
          <p:cNvSpPr/>
          <p:nvPr/>
        </p:nvSpPr>
        <p:spPr>
          <a:xfrm>
            <a:off x="2883684" y="5655117"/>
            <a:ext cx="164019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Lasso</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222107" y="5655117"/>
            <a:ext cx="2864728"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Ensemble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36</TotalTime>
  <Words>380</Words>
  <Application>Microsoft Office PowerPoint</Application>
  <PresentationFormat>Widescreen</PresentationFormat>
  <Paragraphs>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Arial</vt:lpstr>
      <vt:lpstr>Gill Sans</vt:lpstr>
      <vt:lpstr>Circuit</vt:lpstr>
      <vt:lpstr>House Price Prediction</vt:lpstr>
      <vt:lpstr>INTRODUCTION </vt:lpstr>
      <vt:lpstr>CONCEPTUAL BACKGROUND OF THE DOMAIN PROBLEM </vt:lpstr>
      <vt:lpstr>ANALYTICAL PROBLEM FRAMING </vt:lpstr>
      <vt:lpstr>VISUALIZATION AND DATA INTERPRETATION  </vt:lpstr>
      <vt:lpstr>PowerPoint Presentation</vt:lpstr>
      <vt:lpstr>Relations &amp; Outliers</vt:lpstr>
      <vt:lpstr>VARIOUS MODELS USED FOR VALIDATION </vt:lpstr>
      <vt:lpstr>FINAL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Nipam Nayan</dc:creator>
  <cp:lastModifiedBy>Nipam Gogoi</cp:lastModifiedBy>
  <cp:revision>7</cp:revision>
  <dcterms:modified xsi:type="dcterms:W3CDTF">2021-07-24T17:08:06Z</dcterms:modified>
</cp:coreProperties>
</file>