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5" r:id="rId4"/>
    <p:sldId id="266" r:id="rId5"/>
    <p:sldId id="262" r:id="rId6"/>
    <p:sldId id="263" r:id="rId7"/>
    <p:sldId id="26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ECFF"/>
    <a:srgbClr val="5BAD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CEB29-63B4-4E3C-B784-F51B5499E2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24991B-7A59-4412-BBC5-A1B2796FC0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A47819-25C3-427F-A3D2-EE63A7BE7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B759E-12FB-42B7-9936-D5D5ABD1E760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9D11AC-CA00-461F-B719-EE19F363F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86BF3-CCEB-4EA1-9446-BA203983D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65532-EE28-4706-B82A-0479097D6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539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42369-6F97-4466-9356-949A4B293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75E55C-1251-4966-AA5A-9549604F48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8C5365-FCE0-41B6-AD2D-EFC94069F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B759E-12FB-42B7-9936-D5D5ABD1E760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1A3904-D9E0-4AF6-9DF0-BD1F2E034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64FEC3-CA5A-42B7-8189-0F6D7F778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65532-EE28-4706-B82A-0479097D6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527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8807D3-238D-4D48-8958-A3097D7596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73BF87-B879-416F-AB24-C8532ECF28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5F9C43-D66C-4C32-91F8-FE4AE702A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B759E-12FB-42B7-9936-D5D5ABD1E760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293200-7B4B-45D5-8143-A3F52516F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903D21-1050-4E1D-B02C-C3CBEC3C8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65532-EE28-4706-B82A-0479097D6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076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33776-FFC6-425C-BC0C-13DFB4944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FE0ED-0159-45F2-8DA9-D301F0E6F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3B2436-9E87-484D-8C7E-8607B3830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B759E-12FB-42B7-9936-D5D5ABD1E760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9182F7-2CBA-41F3-8AA3-08EF39F25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D2D87-2D1A-4AC7-B031-EFBEDB76A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65532-EE28-4706-B82A-0479097D6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24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78D27-59D8-4F54-864E-EA07E8861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181B37-E52B-4800-B3CD-A2A8FF25DC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D50246-D9FF-4E97-A417-83267859E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B759E-12FB-42B7-9936-D5D5ABD1E760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8BCDB9-9B8D-4DA7-8B45-2406B5472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9ADDCE-02FD-47CC-B885-19554C49F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65532-EE28-4706-B82A-0479097D6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68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A1B11-83E2-45A5-A37D-93AAA47F1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E3559F-17A9-4DF5-9B45-D2E45137C5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F81693-9203-492B-B9EB-6606A18A08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0392F2-F065-4BC2-91E5-94EE0FF36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B759E-12FB-42B7-9936-D5D5ABD1E760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20D5BB-77FE-45B6-B1D0-6011EDEFF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8D0BEC-E3EC-4B45-8F04-459012330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65532-EE28-4706-B82A-0479097D6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012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D8283-B637-4E8C-BC29-BDF083F4A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13BD51-93D5-4116-8751-07334EE5AF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645899-267A-4CFE-86CD-D6398A1D85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47C96C-2951-4320-8FD6-B043B80F7B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36A63B-8E21-4C85-84A4-9F62BDDBEB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07A90B-BE7C-4AB3-9BA3-D4E322A6B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B759E-12FB-42B7-9936-D5D5ABD1E760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C55847-B1D2-46CE-90A2-3CE0DB1F8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652B48-5735-4069-806E-153E4744F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65532-EE28-4706-B82A-0479097D6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544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CD05D-46F6-4366-9D6A-352290888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AD8096-3A89-4C48-87DF-CCFFF9FAE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B759E-12FB-42B7-9936-D5D5ABD1E760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3392AD-282D-467F-B3B4-FA1A8189B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590BD-3E7B-493B-ACEC-0E8155707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65532-EE28-4706-B82A-0479097D6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624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FF19B0-BAA0-416F-A8B8-850816106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B759E-12FB-42B7-9936-D5D5ABD1E760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57ECAF-E520-487F-A877-70069E64A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DC2375-0064-4534-B481-8BA5E4374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65532-EE28-4706-B82A-0479097D6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224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15EDA-3300-4128-A29E-CA6CBB50B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C23F5-6AD5-4D6E-B87B-6B2B94FD95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BC0DA4-7205-4289-820B-4657F4727C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A7019C-A3B2-423A-8641-3D7C211F3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B759E-12FB-42B7-9936-D5D5ABD1E760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19B0FA-CFD7-43E3-8B8D-A439FF62F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8233C9-CB0E-47CE-8C13-F6E73B403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65532-EE28-4706-B82A-0479097D6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348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969D0-5D26-4EB0-9D64-5F5408750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A81DB4-6831-495C-9EF8-6D260833EC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430AA6-50C4-4013-86DA-CC98267F98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0E8C9C-619A-4771-874C-00C5B97ED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B759E-12FB-42B7-9936-D5D5ABD1E760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358A5F-2A24-45F8-8B3E-4771B8414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7A6569-5580-4006-A3E7-5C8F08F93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65532-EE28-4706-B82A-0479097D6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734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2EAC80-C127-4499-979D-9C4BF0189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4ECC4E-C31E-4948-B58D-0A0F29D30D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2092C7-07E6-4592-A6D3-E3011D2785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FB759E-12FB-42B7-9936-D5D5ABD1E760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61DEBA-521E-4F75-9840-A0F65127DE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044FD0-C23A-4E60-83E8-6A606AEE86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D65532-EE28-4706-B82A-0479097D6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001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1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>
            <a:extLst>
              <a:ext uri="{FF2B5EF4-FFF2-40B4-BE49-F238E27FC236}">
                <a16:creationId xmlns:a16="http://schemas.microsoft.com/office/drawing/2014/main" id="{CDE4232F-FBBC-4793-A99F-EA270179C3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968" t="29345" r="53846" b="42735"/>
          <a:stretch/>
        </p:blipFill>
        <p:spPr bwMode="auto">
          <a:xfrm>
            <a:off x="6693638" y="3825625"/>
            <a:ext cx="253759" cy="24622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5AC88D66-E98E-425E-ABB6-0CD182C050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6128" y="3689581"/>
            <a:ext cx="772290" cy="51486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317A8240-F7E4-4EB5-92D7-308CC5F4A0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9284" y="3679684"/>
            <a:ext cx="772290" cy="51486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DF85F90-7F41-4B9E-9EB8-4B65186F0E35}"/>
              </a:ext>
            </a:extLst>
          </p:cNvPr>
          <p:cNvSpPr txBox="1"/>
          <p:nvPr/>
        </p:nvSpPr>
        <p:spPr>
          <a:xfrm>
            <a:off x="1689285" y="700541"/>
            <a:ext cx="1842149" cy="5232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>
                <a:latin typeface="Britannic Bold" panose="020B0903060703020204" pitchFamily="34" charset="0"/>
              </a:rPr>
              <a:t>TRANSFER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DDE681-706F-4BC5-81F2-66B1A5D0A5E8}"/>
              </a:ext>
            </a:extLst>
          </p:cNvPr>
          <p:cNvSpPr txBox="1"/>
          <p:nvPr/>
        </p:nvSpPr>
        <p:spPr>
          <a:xfrm>
            <a:off x="2736526" y="1708660"/>
            <a:ext cx="1341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rgbClr val="002060"/>
                </a:solidFill>
                <a:latin typeface="Franklin Gothic Heavy" panose="020B0903020102020204" pitchFamily="34" charset="0"/>
                <a:cs typeface="Calibri" panose="020F0502020204030204" pitchFamily="34" charset="0"/>
              </a:rPr>
              <a:t>From account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5FC9E0-9BA8-4315-ABB8-F75880F4D6D2}"/>
              </a:ext>
            </a:extLst>
          </p:cNvPr>
          <p:cNvSpPr txBox="1"/>
          <p:nvPr/>
        </p:nvSpPr>
        <p:spPr>
          <a:xfrm>
            <a:off x="4575347" y="1742039"/>
            <a:ext cx="1648590" cy="276999"/>
          </a:xfrm>
          <a:prstGeom prst="rect">
            <a:avLst/>
          </a:prstGeom>
          <a:noFill/>
          <a:ln w="3175"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94419C-96A7-4CBC-A624-7208E297F3B9}"/>
              </a:ext>
            </a:extLst>
          </p:cNvPr>
          <p:cNvSpPr txBox="1"/>
          <p:nvPr/>
        </p:nvSpPr>
        <p:spPr>
          <a:xfrm>
            <a:off x="2783247" y="2395019"/>
            <a:ext cx="12948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  <a:latin typeface="Franklin Gothic Heavy" panose="020B0903020102020204" pitchFamily="34" charset="0"/>
                <a:cs typeface="Calibri" panose="020F0502020204030204" pitchFamily="34" charset="0"/>
              </a:rPr>
              <a:t>To account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078F44-2267-4DA1-8CBA-B8BC57C42B90}"/>
              </a:ext>
            </a:extLst>
          </p:cNvPr>
          <p:cNvSpPr txBox="1"/>
          <p:nvPr/>
        </p:nvSpPr>
        <p:spPr>
          <a:xfrm>
            <a:off x="4578674" y="2441737"/>
            <a:ext cx="1648590" cy="276999"/>
          </a:xfrm>
          <a:prstGeom prst="rect">
            <a:avLst/>
          </a:prstGeom>
          <a:noFill/>
          <a:ln w="3175"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C265DF-0780-46FF-B1B5-7EB164B06E23}"/>
              </a:ext>
            </a:extLst>
          </p:cNvPr>
          <p:cNvSpPr txBox="1"/>
          <p:nvPr/>
        </p:nvSpPr>
        <p:spPr>
          <a:xfrm>
            <a:off x="2736526" y="3086364"/>
            <a:ext cx="14950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  <a:latin typeface="Franklin Gothic Heavy" panose="020B0903020102020204" pitchFamily="34" charset="0"/>
                <a:cs typeface="Calibri" panose="020F0502020204030204" pitchFamily="34" charset="0"/>
              </a:rPr>
              <a:t>Amount $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CE2DF1-42B2-4A0B-8768-95FEE95AEAAB}"/>
              </a:ext>
            </a:extLst>
          </p:cNvPr>
          <p:cNvSpPr txBox="1"/>
          <p:nvPr/>
        </p:nvSpPr>
        <p:spPr>
          <a:xfrm>
            <a:off x="4578674" y="3090446"/>
            <a:ext cx="974471" cy="276999"/>
          </a:xfrm>
          <a:prstGeom prst="rect">
            <a:avLst/>
          </a:prstGeom>
          <a:noFill/>
          <a:ln w="3175"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9099F7-F702-4648-8E5E-81C4BBADE433}"/>
              </a:ext>
            </a:extLst>
          </p:cNvPr>
          <p:cNvSpPr txBox="1"/>
          <p:nvPr/>
        </p:nvSpPr>
        <p:spPr>
          <a:xfrm>
            <a:off x="2736526" y="3766048"/>
            <a:ext cx="18421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  <a:latin typeface="Franklin Gothic Heavy" panose="020B0903020102020204" pitchFamily="34" charset="0"/>
                <a:cs typeface="Calibri" panose="020F0502020204030204" pitchFamily="34" charset="0"/>
              </a:rPr>
              <a:t>Schedule for date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05232E-5124-42F5-AC96-4DA83300F7C1}"/>
              </a:ext>
            </a:extLst>
          </p:cNvPr>
          <p:cNvSpPr txBox="1"/>
          <p:nvPr/>
        </p:nvSpPr>
        <p:spPr>
          <a:xfrm>
            <a:off x="4578674" y="3382282"/>
            <a:ext cx="10745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sz="8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0.1 – 10000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733011D-9D44-4704-9845-628E001326F1}"/>
              </a:ext>
            </a:extLst>
          </p:cNvPr>
          <p:cNvSpPr txBox="1"/>
          <p:nvPr/>
        </p:nvSpPr>
        <p:spPr>
          <a:xfrm>
            <a:off x="5130877" y="3796826"/>
            <a:ext cx="974471" cy="276999"/>
          </a:xfrm>
          <a:prstGeom prst="rect">
            <a:avLst/>
          </a:prstGeom>
          <a:noFill/>
          <a:ln w="3175"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EBF8C93A-C6D9-4718-BAD1-D23CD5741E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1693" y="1733053"/>
            <a:ext cx="383224" cy="299334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653A2CFA-4FEA-41E5-BF8E-B0A55129BFF7}"/>
              </a:ext>
            </a:extLst>
          </p:cNvPr>
          <p:cNvSpPr txBox="1"/>
          <p:nvPr/>
        </p:nvSpPr>
        <p:spPr>
          <a:xfrm>
            <a:off x="2733199" y="4389559"/>
            <a:ext cx="18421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  <a:latin typeface="Franklin Gothic Heavy" panose="020B0903020102020204" pitchFamily="34" charset="0"/>
                <a:cs typeface="Calibri" panose="020F0502020204030204" pitchFamily="34" charset="0"/>
              </a:rPr>
              <a:t>Frequency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2EBAF1E7-095A-4463-8020-A5FFBE0312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3916" y="2428389"/>
            <a:ext cx="383224" cy="299334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A77928B6-3ECF-4617-820E-DBFF4DEA823E}"/>
              </a:ext>
            </a:extLst>
          </p:cNvPr>
          <p:cNvSpPr/>
          <p:nvPr/>
        </p:nvSpPr>
        <p:spPr>
          <a:xfrm>
            <a:off x="1689285" y="700541"/>
            <a:ext cx="8669464" cy="5684597"/>
          </a:xfrm>
          <a:prstGeom prst="rect">
            <a:avLst/>
          </a:prstGeom>
          <a:gradFill>
            <a:gsLst>
              <a:gs pos="70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99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31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1D782BA-0786-4F09-BD22-AB855BAACC89}"/>
              </a:ext>
            </a:extLst>
          </p:cNvPr>
          <p:cNvSpPr/>
          <p:nvPr/>
        </p:nvSpPr>
        <p:spPr>
          <a:xfrm>
            <a:off x="7420724" y="5344052"/>
            <a:ext cx="808464" cy="261257"/>
          </a:xfrm>
          <a:prstGeom prst="roundRect">
            <a:avLst/>
          </a:prstGeom>
          <a:solidFill>
            <a:srgbClr val="00B050"/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Next</a:t>
            </a:r>
          </a:p>
        </p:txBody>
      </p:sp>
      <p:pic>
        <p:nvPicPr>
          <p:cNvPr id="3" name="Graphic 2" descr="Help with solid fill">
            <a:extLst>
              <a:ext uri="{FF2B5EF4-FFF2-40B4-BE49-F238E27FC236}">
                <a16:creationId xmlns:a16="http://schemas.microsoft.com/office/drawing/2014/main" id="{44D88670-9872-4627-8E7A-414D7B7C2FB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336887" y="3823518"/>
            <a:ext cx="238460" cy="238460"/>
          </a:xfrm>
          <a:prstGeom prst="rect">
            <a:avLst/>
          </a:prstGeom>
        </p:spPr>
      </p:pic>
      <p:pic>
        <p:nvPicPr>
          <p:cNvPr id="33" name="Graphic 32" descr="Money with solid fill">
            <a:extLst>
              <a:ext uri="{FF2B5EF4-FFF2-40B4-BE49-F238E27FC236}">
                <a16:creationId xmlns:a16="http://schemas.microsoft.com/office/drawing/2014/main" id="{1E08D9F3-D53A-4CF0-BB64-9B6E07EE12F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134876" y="1751833"/>
            <a:ext cx="307776" cy="307776"/>
          </a:xfrm>
          <a:prstGeom prst="rect">
            <a:avLst/>
          </a:prstGeom>
        </p:spPr>
      </p:pic>
      <p:pic>
        <p:nvPicPr>
          <p:cNvPr id="34" name="Graphic 33" descr="Home with solid fill">
            <a:extLst>
              <a:ext uri="{FF2B5EF4-FFF2-40B4-BE49-F238E27FC236}">
                <a16:creationId xmlns:a16="http://schemas.microsoft.com/office/drawing/2014/main" id="{E6B48654-2422-44D3-B0E5-FDDEC8DE56F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153391" y="2435774"/>
            <a:ext cx="249012" cy="249012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708B68D2-CB7F-43F4-B1BF-F569FFE7C7AD}"/>
              </a:ext>
            </a:extLst>
          </p:cNvPr>
          <p:cNvSpPr txBox="1"/>
          <p:nvPr/>
        </p:nvSpPr>
        <p:spPr>
          <a:xfrm>
            <a:off x="7337721" y="3806723"/>
            <a:ext cx="974471" cy="276999"/>
          </a:xfrm>
          <a:prstGeom prst="rect">
            <a:avLst/>
          </a:prstGeom>
          <a:noFill/>
          <a:ln w="3175"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1216626-6E59-4BE5-A282-76672CF07F12}"/>
              </a:ext>
            </a:extLst>
          </p:cNvPr>
          <p:cNvSpPr txBox="1"/>
          <p:nvPr/>
        </p:nvSpPr>
        <p:spPr>
          <a:xfrm>
            <a:off x="4620107" y="3806723"/>
            <a:ext cx="5107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2060"/>
                </a:solidFill>
                <a:latin typeface="Franklin Gothic Heavy" panose="020B0903020102020204" pitchFamily="34" charset="0"/>
                <a:cs typeface="Calibri" panose="020F0502020204030204" pitchFamily="34" charset="0"/>
              </a:rPr>
              <a:t>Start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1C8F693-42EA-4541-AD4C-234EF95FB102}"/>
              </a:ext>
            </a:extLst>
          </p:cNvPr>
          <p:cNvSpPr txBox="1"/>
          <p:nvPr/>
        </p:nvSpPr>
        <p:spPr>
          <a:xfrm>
            <a:off x="6806701" y="3827604"/>
            <a:ext cx="5107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solidFill>
                  <a:srgbClr val="002060"/>
                </a:solidFill>
                <a:latin typeface="Franklin Gothic Heavy" panose="020B0903020102020204" pitchFamily="34" charset="0"/>
                <a:cs typeface="Calibri" panose="020F0502020204030204" pitchFamily="34" charset="0"/>
              </a:rPr>
              <a:t>End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A8EB845-B598-4479-937B-7E1BDECD7DB7}"/>
              </a:ext>
            </a:extLst>
          </p:cNvPr>
          <p:cNvSpPr txBox="1"/>
          <p:nvPr/>
        </p:nvSpPr>
        <p:spPr>
          <a:xfrm>
            <a:off x="4564222" y="4389559"/>
            <a:ext cx="1648590" cy="276999"/>
          </a:xfrm>
          <a:prstGeom prst="rect">
            <a:avLst/>
          </a:prstGeom>
          <a:noFill/>
          <a:ln w="3175"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4424DFB2-1A94-43D7-B904-8AA4C26D39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3915" y="4382341"/>
            <a:ext cx="383224" cy="299334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B4F0AF90-B5EF-4588-B983-934E116D4118}"/>
              </a:ext>
            </a:extLst>
          </p:cNvPr>
          <p:cNvSpPr txBox="1"/>
          <p:nvPr/>
        </p:nvSpPr>
        <p:spPr>
          <a:xfrm>
            <a:off x="4501776" y="4688966"/>
            <a:ext cx="10745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Limit 2 times/week</a:t>
            </a:r>
          </a:p>
        </p:txBody>
      </p:sp>
      <p:pic>
        <p:nvPicPr>
          <p:cNvPr id="42" name="Graphic 41" descr="Help with solid fill">
            <a:extLst>
              <a:ext uri="{FF2B5EF4-FFF2-40B4-BE49-F238E27FC236}">
                <a16:creationId xmlns:a16="http://schemas.microsoft.com/office/drawing/2014/main" id="{86C935E9-0B32-4CFD-BB59-C77509B747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325762" y="4417158"/>
            <a:ext cx="238460" cy="238460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D41A4BC7-321A-44DB-8E51-B001A5D2FF55}"/>
              </a:ext>
            </a:extLst>
          </p:cNvPr>
          <p:cNvSpPr txBox="1"/>
          <p:nvPr/>
        </p:nvSpPr>
        <p:spPr>
          <a:xfrm>
            <a:off x="3723636" y="5344052"/>
            <a:ext cx="32237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Note:  Between your account and U.S. bank account only</a:t>
            </a:r>
          </a:p>
        </p:txBody>
      </p:sp>
    </p:spTree>
    <p:extLst>
      <p:ext uri="{BB962C8B-B14F-4D97-AF65-F5344CB8AC3E}">
        <p14:creationId xmlns:p14="http://schemas.microsoft.com/office/powerpoint/2010/main" val="3492426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>
            <a:extLst>
              <a:ext uri="{FF2B5EF4-FFF2-40B4-BE49-F238E27FC236}">
                <a16:creationId xmlns:a16="http://schemas.microsoft.com/office/drawing/2014/main" id="{CDE4232F-FBBC-4793-A99F-EA270179C3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968" t="29345" r="53846" b="42735"/>
          <a:stretch/>
        </p:blipFill>
        <p:spPr bwMode="auto">
          <a:xfrm>
            <a:off x="6693638" y="3825625"/>
            <a:ext cx="253759" cy="24622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5AC88D66-E98E-425E-ABB6-0CD182C050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6128" y="3689581"/>
            <a:ext cx="772290" cy="51486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317A8240-F7E4-4EB5-92D7-308CC5F4A0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9284" y="3679684"/>
            <a:ext cx="772290" cy="51486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DF85F90-7F41-4B9E-9EB8-4B65186F0E35}"/>
              </a:ext>
            </a:extLst>
          </p:cNvPr>
          <p:cNvSpPr txBox="1"/>
          <p:nvPr/>
        </p:nvSpPr>
        <p:spPr>
          <a:xfrm>
            <a:off x="1689285" y="700541"/>
            <a:ext cx="1842149" cy="5232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>
                <a:latin typeface="Britannic Bold" panose="020B0903060703020204" pitchFamily="34" charset="0"/>
              </a:rPr>
              <a:t>TRANSFER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DDE681-706F-4BC5-81F2-66B1A5D0A5E8}"/>
              </a:ext>
            </a:extLst>
          </p:cNvPr>
          <p:cNvSpPr txBox="1"/>
          <p:nvPr/>
        </p:nvSpPr>
        <p:spPr>
          <a:xfrm>
            <a:off x="2736526" y="1708660"/>
            <a:ext cx="1341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rgbClr val="002060"/>
                </a:solidFill>
                <a:latin typeface="Franklin Gothic Heavy" panose="020B0903020102020204" pitchFamily="34" charset="0"/>
                <a:cs typeface="Calibri" panose="020F0502020204030204" pitchFamily="34" charset="0"/>
              </a:rPr>
              <a:t>From account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5FC9E0-9BA8-4315-ABB8-F75880F4D6D2}"/>
              </a:ext>
            </a:extLst>
          </p:cNvPr>
          <p:cNvSpPr txBox="1"/>
          <p:nvPr/>
        </p:nvSpPr>
        <p:spPr>
          <a:xfrm>
            <a:off x="4575347" y="1742039"/>
            <a:ext cx="1648590" cy="276999"/>
          </a:xfrm>
          <a:prstGeom prst="rect">
            <a:avLst/>
          </a:prstGeom>
          <a:noFill/>
          <a:ln w="3175"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94419C-96A7-4CBC-A624-7208E297F3B9}"/>
              </a:ext>
            </a:extLst>
          </p:cNvPr>
          <p:cNvSpPr txBox="1"/>
          <p:nvPr/>
        </p:nvSpPr>
        <p:spPr>
          <a:xfrm>
            <a:off x="2783247" y="2395019"/>
            <a:ext cx="12948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  <a:latin typeface="Franklin Gothic Heavy" panose="020B0903020102020204" pitchFamily="34" charset="0"/>
                <a:cs typeface="Calibri" panose="020F0502020204030204" pitchFamily="34" charset="0"/>
              </a:rPr>
              <a:t>To account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078F44-2267-4DA1-8CBA-B8BC57C42B90}"/>
              </a:ext>
            </a:extLst>
          </p:cNvPr>
          <p:cNvSpPr txBox="1"/>
          <p:nvPr/>
        </p:nvSpPr>
        <p:spPr>
          <a:xfrm>
            <a:off x="4578674" y="2441737"/>
            <a:ext cx="1648590" cy="276999"/>
          </a:xfrm>
          <a:prstGeom prst="rect">
            <a:avLst/>
          </a:prstGeom>
          <a:noFill/>
          <a:ln w="3175"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C265DF-0780-46FF-B1B5-7EB164B06E23}"/>
              </a:ext>
            </a:extLst>
          </p:cNvPr>
          <p:cNvSpPr txBox="1"/>
          <p:nvPr/>
        </p:nvSpPr>
        <p:spPr>
          <a:xfrm>
            <a:off x="2736526" y="3086364"/>
            <a:ext cx="14950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  <a:latin typeface="Franklin Gothic Heavy" panose="020B0903020102020204" pitchFamily="34" charset="0"/>
                <a:cs typeface="Calibri" panose="020F0502020204030204" pitchFamily="34" charset="0"/>
              </a:rPr>
              <a:t>Amount $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CE2DF1-42B2-4A0B-8768-95FEE95AEAAB}"/>
              </a:ext>
            </a:extLst>
          </p:cNvPr>
          <p:cNvSpPr txBox="1"/>
          <p:nvPr/>
        </p:nvSpPr>
        <p:spPr>
          <a:xfrm>
            <a:off x="4578674" y="3090446"/>
            <a:ext cx="974471" cy="276999"/>
          </a:xfrm>
          <a:prstGeom prst="rect">
            <a:avLst/>
          </a:prstGeom>
          <a:noFill/>
          <a:ln w="3175"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$500.00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9099F7-F702-4648-8E5E-81C4BBADE433}"/>
              </a:ext>
            </a:extLst>
          </p:cNvPr>
          <p:cNvSpPr txBox="1"/>
          <p:nvPr/>
        </p:nvSpPr>
        <p:spPr>
          <a:xfrm>
            <a:off x="2736526" y="3766048"/>
            <a:ext cx="18421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  <a:latin typeface="Franklin Gothic Heavy" panose="020B0903020102020204" pitchFamily="34" charset="0"/>
                <a:cs typeface="Calibri" panose="020F0502020204030204" pitchFamily="34" charset="0"/>
              </a:rPr>
              <a:t>Schedule for date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05232E-5124-42F5-AC96-4DA83300F7C1}"/>
              </a:ext>
            </a:extLst>
          </p:cNvPr>
          <p:cNvSpPr txBox="1"/>
          <p:nvPr/>
        </p:nvSpPr>
        <p:spPr>
          <a:xfrm>
            <a:off x="4578674" y="3382282"/>
            <a:ext cx="10745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sz="8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0.1 – 10000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733011D-9D44-4704-9845-628E001326F1}"/>
              </a:ext>
            </a:extLst>
          </p:cNvPr>
          <p:cNvSpPr txBox="1"/>
          <p:nvPr/>
        </p:nvSpPr>
        <p:spPr>
          <a:xfrm>
            <a:off x="5130877" y="3796826"/>
            <a:ext cx="974471" cy="276999"/>
          </a:xfrm>
          <a:prstGeom prst="rect">
            <a:avLst/>
          </a:prstGeom>
          <a:noFill/>
          <a:ln w="3175"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EBF8C93A-C6D9-4718-BAD1-D23CD5741E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1693" y="1733053"/>
            <a:ext cx="383224" cy="299334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653A2CFA-4FEA-41E5-BF8E-B0A55129BFF7}"/>
              </a:ext>
            </a:extLst>
          </p:cNvPr>
          <p:cNvSpPr txBox="1"/>
          <p:nvPr/>
        </p:nvSpPr>
        <p:spPr>
          <a:xfrm>
            <a:off x="2733199" y="4389559"/>
            <a:ext cx="18421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  <a:latin typeface="Franklin Gothic Heavy" panose="020B0903020102020204" pitchFamily="34" charset="0"/>
                <a:cs typeface="Calibri" panose="020F0502020204030204" pitchFamily="34" charset="0"/>
              </a:rPr>
              <a:t>Frequency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2EBAF1E7-095A-4463-8020-A5FFBE0312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3916" y="2428389"/>
            <a:ext cx="383224" cy="299334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A77928B6-3ECF-4617-820E-DBFF4DEA823E}"/>
              </a:ext>
            </a:extLst>
          </p:cNvPr>
          <p:cNvSpPr/>
          <p:nvPr/>
        </p:nvSpPr>
        <p:spPr>
          <a:xfrm>
            <a:off x="1689285" y="700541"/>
            <a:ext cx="8669464" cy="5684597"/>
          </a:xfrm>
          <a:prstGeom prst="rect">
            <a:avLst/>
          </a:prstGeom>
          <a:gradFill>
            <a:gsLst>
              <a:gs pos="70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99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31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1D782BA-0786-4F09-BD22-AB855BAACC89}"/>
              </a:ext>
            </a:extLst>
          </p:cNvPr>
          <p:cNvSpPr/>
          <p:nvPr/>
        </p:nvSpPr>
        <p:spPr>
          <a:xfrm>
            <a:off x="7366660" y="5467533"/>
            <a:ext cx="808464" cy="261257"/>
          </a:xfrm>
          <a:prstGeom prst="roundRect">
            <a:avLst/>
          </a:prstGeom>
          <a:solidFill>
            <a:srgbClr val="00B050"/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Next</a:t>
            </a:r>
          </a:p>
        </p:txBody>
      </p:sp>
      <p:pic>
        <p:nvPicPr>
          <p:cNvPr id="3" name="Graphic 2" descr="Help with solid fill">
            <a:extLst>
              <a:ext uri="{FF2B5EF4-FFF2-40B4-BE49-F238E27FC236}">
                <a16:creationId xmlns:a16="http://schemas.microsoft.com/office/drawing/2014/main" id="{44D88670-9872-4627-8E7A-414D7B7C2FB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336887" y="3823518"/>
            <a:ext cx="238460" cy="238460"/>
          </a:xfrm>
          <a:prstGeom prst="rect">
            <a:avLst/>
          </a:prstGeom>
        </p:spPr>
      </p:pic>
      <p:pic>
        <p:nvPicPr>
          <p:cNvPr id="33" name="Graphic 32" descr="Money with solid fill">
            <a:extLst>
              <a:ext uri="{FF2B5EF4-FFF2-40B4-BE49-F238E27FC236}">
                <a16:creationId xmlns:a16="http://schemas.microsoft.com/office/drawing/2014/main" id="{1E08D9F3-D53A-4CF0-BB64-9B6E07EE12F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134876" y="1751833"/>
            <a:ext cx="307776" cy="307776"/>
          </a:xfrm>
          <a:prstGeom prst="rect">
            <a:avLst/>
          </a:prstGeom>
        </p:spPr>
      </p:pic>
      <p:pic>
        <p:nvPicPr>
          <p:cNvPr id="34" name="Graphic 33" descr="Home with solid fill">
            <a:extLst>
              <a:ext uri="{FF2B5EF4-FFF2-40B4-BE49-F238E27FC236}">
                <a16:creationId xmlns:a16="http://schemas.microsoft.com/office/drawing/2014/main" id="{E6B48654-2422-44D3-B0E5-FDDEC8DE56F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153391" y="2435774"/>
            <a:ext cx="249012" cy="249012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708B68D2-CB7F-43F4-B1BF-F569FFE7C7AD}"/>
              </a:ext>
            </a:extLst>
          </p:cNvPr>
          <p:cNvSpPr txBox="1"/>
          <p:nvPr/>
        </p:nvSpPr>
        <p:spPr>
          <a:xfrm>
            <a:off x="7337721" y="3806723"/>
            <a:ext cx="974471" cy="276999"/>
          </a:xfrm>
          <a:prstGeom prst="rect">
            <a:avLst/>
          </a:prstGeom>
          <a:noFill/>
          <a:ln w="3175"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1216626-6E59-4BE5-A282-76672CF07F12}"/>
              </a:ext>
            </a:extLst>
          </p:cNvPr>
          <p:cNvSpPr txBox="1"/>
          <p:nvPr/>
        </p:nvSpPr>
        <p:spPr>
          <a:xfrm>
            <a:off x="4620107" y="3806723"/>
            <a:ext cx="5107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2060"/>
                </a:solidFill>
                <a:latin typeface="Franklin Gothic Heavy" panose="020B0903020102020204" pitchFamily="34" charset="0"/>
                <a:cs typeface="Calibri" panose="020F0502020204030204" pitchFamily="34" charset="0"/>
              </a:rPr>
              <a:t>Start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1C8F693-42EA-4541-AD4C-234EF95FB102}"/>
              </a:ext>
            </a:extLst>
          </p:cNvPr>
          <p:cNvSpPr txBox="1"/>
          <p:nvPr/>
        </p:nvSpPr>
        <p:spPr>
          <a:xfrm>
            <a:off x="6806701" y="3827604"/>
            <a:ext cx="5107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solidFill>
                  <a:srgbClr val="002060"/>
                </a:solidFill>
                <a:latin typeface="Franklin Gothic Heavy" panose="020B0903020102020204" pitchFamily="34" charset="0"/>
                <a:cs typeface="Calibri" panose="020F0502020204030204" pitchFamily="34" charset="0"/>
              </a:rPr>
              <a:t>End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A8EB845-B598-4479-937B-7E1BDECD7DB7}"/>
              </a:ext>
            </a:extLst>
          </p:cNvPr>
          <p:cNvSpPr txBox="1"/>
          <p:nvPr/>
        </p:nvSpPr>
        <p:spPr>
          <a:xfrm>
            <a:off x="4564222" y="4389559"/>
            <a:ext cx="1648590" cy="276999"/>
          </a:xfrm>
          <a:prstGeom prst="rect">
            <a:avLst/>
          </a:prstGeom>
          <a:noFill/>
          <a:ln w="3175"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4424DFB2-1A94-43D7-B904-8AA4C26D39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3915" y="4382341"/>
            <a:ext cx="383224" cy="299334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B4F0AF90-B5EF-4588-B983-934E116D4118}"/>
              </a:ext>
            </a:extLst>
          </p:cNvPr>
          <p:cNvSpPr txBox="1"/>
          <p:nvPr/>
        </p:nvSpPr>
        <p:spPr>
          <a:xfrm>
            <a:off x="4501776" y="4688966"/>
            <a:ext cx="10745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Limit 2 times/week</a:t>
            </a:r>
          </a:p>
        </p:txBody>
      </p:sp>
      <p:pic>
        <p:nvPicPr>
          <p:cNvPr id="42" name="Graphic 41" descr="Help with solid fill">
            <a:extLst>
              <a:ext uri="{FF2B5EF4-FFF2-40B4-BE49-F238E27FC236}">
                <a16:creationId xmlns:a16="http://schemas.microsoft.com/office/drawing/2014/main" id="{86C935E9-0B32-4CFD-BB59-C77509B747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325762" y="4417158"/>
            <a:ext cx="238460" cy="238460"/>
          </a:xfrm>
          <a:prstGeom prst="rect">
            <a:avLst/>
          </a:prstGeom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1D02C6E9-1EDA-4064-BD47-EA0546C44DF1}"/>
              </a:ext>
            </a:extLst>
          </p:cNvPr>
          <p:cNvGrpSpPr/>
          <p:nvPr/>
        </p:nvGrpSpPr>
        <p:grpSpPr>
          <a:xfrm>
            <a:off x="4570466" y="2027772"/>
            <a:ext cx="2011793" cy="838002"/>
            <a:chOff x="4575347" y="2016437"/>
            <a:chExt cx="2011793" cy="838002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B5B2A6F6-3A49-4FF3-A319-DD2A59B2D063}"/>
                </a:ext>
              </a:extLst>
            </p:cNvPr>
            <p:cNvSpPr txBox="1"/>
            <p:nvPr/>
          </p:nvSpPr>
          <p:spPr>
            <a:xfrm>
              <a:off x="4575347" y="2016437"/>
              <a:ext cx="2011792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Checking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BFD30797-8121-4E93-9802-68233E9A5BEB}"/>
                </a:ext>
              </a:extLst>
            </p:cNvPr>
            <p:cNvSpPr txBox="1"/>
            <p:nvPr/>
          </p:nvSpPr>
          <p:spPr>
            <a:xfrm>
              <a:off x="4575347" y="2294250"/>
              <a:ext cx="2011792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Saving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F8A519B-ECC9-404B-A33F-213D46F44E83}"/>
                </a:ext>
              </a:extLst>
            </p:cNvPr>
            <p:cNvSpPr txBox="1"/>
            <p:nvPr/>
          </p:nvSpPr>
          <p:spPr>
            <a:xfrm>
              <a:off x="4577188" y="2577440"/>
              <a:ext cx="2009952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Credit Card</a:t>
              </a:r>
            </a:p>
          </p:txBody>
        </p:sp>
      </p:grpSp>
      <p:pic>
        <p:nvPicPr>
          <p:cNvPr id="46" name="Picture 45">
            <a:extLst>
              <a:ext uri="{FF2B5EF4-FFF2-40B4-BE49-F238E27FC236}">
                <a16:creationId xmlns:a16="http://schemas.microsoft.com/office/drawing/2014/main" id="{2E2D072B-D9BC-4EE1-8D5D-B1953603CF51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89520" t="10805" r="807" b="75288"/>
          <a:stretch/>
        </p:blipFill>
        <p:spPr bwMode="auto">
          <a:xfrm>
            <a:off x="6125599" y="3791808"/>
            <a:ext cx="1850916" cy="1497354"/>
          </a:xfrm>
          <a:prstGeom prst="rect">
            <a:avLst/>
          </a:prstGeom>
          <a:ln>
            <a:solidFill>
              <a:schemeClr val="accent4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E1B1888E-1BF4-4348-8652-0FE833931374}"/>
              </a:ext>
            </a:extLst>
          </p:cNvPr>
          <p:cNvSpPr txBox="1"/>
          <p:nvPr/>
        </p:nvSpPr>
        <p:spPr>
          <a:xfrm>
            <a:off x="3654273" y="5472520"/>
            <a:ext cx="32237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Note:  Between your account and U.S. bank account only</a:t>
            </a:r>
          </a:p>
        </p:txBody>
      </p:sp>
    </p:spTree>
    <p:extLst>
      <p:ext uri="{BB962C8B-B14F-4D97-AF65-F5344CB8AC3E}">
        <p14:creationId xmlns:p14="http://schemas.microsoft.com/office/powerpoint/2010/main" val="3358809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>
            <a:extLst>
              <a:ext uri="{FF2B5EF4-FFF2-40B4-BE49-F238E27FC236}">
                <a16:creationId xmlns:a16="http://schemas.microsoft.com/office/drawing/2014/main" id="{CDE4232F-FBBC-4793-A99F-EA270179C3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968" t="29345" r="53846" b="42735"/>
          <a:stretch/>
        </p:blipFill>
        <p:spPr bwMode="auto">
          <a:xfrm>
            <a:off x="6693638" y="3825625"/>
            <a:ext cx="253759" cy="24622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5AC88D66-E98E-425E-ABB6-0CD182C050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6128" y="3689581"/>
            <a:ext cx="772290" cy="51486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317A8240-F7E4-4EB5-92D7-308CC5F4A0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9284" y="3679684"/>
            <a:ext cx="772290" cy="51486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DF85F90-7F41-4B9E-9EB8-4B65186F0E35}"/>
              </a:ext>
            </a:extLst>
          </p:cNvPr>
          <p:cNvSpPr txBox="1"/>
          <p:nvPr/>
        </p:nvSpPr>
        <p:spPr>
          <a:xfrm>
            <a:off x="1689285" y="700541"/>
            <a:ext cx="1842149" cy="5232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>
                <a:latin typeface="Britannic Bold" panose="020B0903060703020204" pitchFamily="34" charset="0"/>
              </a:rPr>
              <a:t>TRANSFER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DDE681-706F-4BC5-81F2-66B1A5D0A5E8}"/>
              </a:ext>
            </a:extLst>
          </p:cNvPr>
          <p:cNvSpPr txBox="1"/>
          <p:nvPr/>
        </p:nvSpPr>
        <p:spPr>
          <a:xfrm>
            <a:off x="2736526" y="1708660"/>
            <a:ext cx="1341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rgbClr val="002060"/>
                </a:solidFill>
                <a:latin typeface="Franklin Gothic Heavy" panose="020B0903020102020204" pitchFamily="34" charset="0"/>
                <a:cs typeface="Calibri" panose="020F0502020204030204" pitchFamily="34" charset="0"/>
              </a:rPr>
              <a:t>From account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5FC9E0-9BA8-4315-ABB8-F75880F4D6D2}"/>
              </a:ext>
            </a:extLst>
          </p:cNvPr>
          <p:cNvSpPr txBox="1"/>
          <p:nvPr/>
        </p:nvSpPr>
        <p:spPr>
          <a:xfrm>
            <a:off x="4575347" y="1742039"/>
            <a:ext cx="1648590" cy="276999"/>
          </a:xfrm>
          <a:prstGeom prst="rect">
            <a:avLst/>
          </a:prstGeom>
          <a:noFill/>
          <a:ln w="3175"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94419C-96A7-4CBC-A624-7208E297F3B9}"/>
              </a:ext>
            </a:extLst>
          </p:cNvPr>
          <p:cNvSpPr txBox="1"/>
          <p:nvPr/>
        </p:nvSpPr>
        <p:spPr>
          <a:xfrm>
            <a:off x="2783247" y="2395019"/>
            <a:ext cx="12948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  <a:latin typeface="Franklin Gothic Heavy" panose="020B0903020102020204" pitchFamily="34" charset="0"/>
                <a:cs typeface="Calibri" panose="020F0502020204030204" pitchFamily="34" charset="0"/>
              </a:rPr>
              <a:t>To account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078F44-2267-4DA1-8CBA-B8BC57C42B90}"/>
              </a:ext>
            </a:extLst>
          </p:cNvPr>
          <p:cNvSpPr txBox="1"/>
          <p:nvPr/>
        </p:nvSpPr>
        <p:spPr>
          <a:xfrm>
            <a:off x="4578674" y="2441737"/>
            <a:ext cx="1648590" cy="276999"/>
          </a:xfrm>
          <a:prstGeom prst="rect">
            <a:avLst/>
          </a:prstGeom>
          <a:noFill/>
          <a:ln w="3175"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C265DF-0780-46FF-B1B5-7EB164B06E23}"/>
              </a:ext>
            </a:extLst>
          </p:cNvPr>
          <p:cNvSpPr txBox="1"/>
          <p:nvPr/>
        </p:nvSpPr>
        <p:spPr>
          <a:xfrm>
            <a:off x="2736526" y="3086364"/>
            <a:ext cx="14950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  <a:latin typeface="Franklin Gothic Heavy" panose="020B0903020102020204" pitchFamily="34" charset="0"/>
                <a:cs typeface="Calibri" panose="020F0502020204030204" pitchFamily="34" charset="0"/>
              </a:rPr>
              <a:t>Amount $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CE2DF1-42B2-4A0B-8768-95FEE95AEAAB}"/>
              </a:ext>
            </a:extLst>
          </p:cNvPr>
          <p:cNvSpPr txBox="1"/>
          <p:nvPr/>
        </p:nvSpPr>
        <p:spPr>
          <a:xfrm>
            <a:off x="4578674" y="3090446"/>
            <a:ext cx="974471" cy="276999"/>
          </a:xfrm>
          <a:prstGeom prst="rect">
            <a:avLst/>
          </a:prstGeom>
          <a:noFill/>
          <a:ln w="3175"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$500.00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9099F7-F702-4648-8E5E-81C4BBADE433}"/>
              </a:ext>
            </a:extLst>
          </p:cNvPr>
          <p:cNvSpPr txBox="1"/>
          <p:nvPr/>
        </p:nvSpPr>
        <p:spPr>
          <a:xfrm>
            <a:off x="2736526" y="3766048"/>
            <a:ext cx="18421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  <a:latin typeface="Franklin Gothic Heavy" panose="020B0903020102020204" pitchFamily="34" charset="0"/>
                <a:cs typeface="Calibri" panose="020F0502020204030204" pitchFamily="34" charset="0"/>
              </a:rPr>
              <a:t>Schedule for date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05232E-5124-42F5-AC96-4DA83300F7C1}"/>
              </a:ext>
            </a:extLst>
          </p:cNvPr>
          <p:cNvSpPr txBox="1"/>
          <p:nvPr/>
        </p:nvSpPr>
        <p:spPr>
          <a:xfrm>
            <a:off x="4578674" y="3382282"/>
            <a:ext cx="10745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sz="8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0.1 – 10000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733011D-9D44-4704-9845-628E001326F1}"/>
              </a:ext>
            </a:extLst>
          </p:cNvPr>
          <p:cNvSpPr txBox="1"/>
          <p:nvPr/>
        </p:nvSpPr>
        <p:spPr>
          <a:xfrm>
            <a:off x="5130877" y="3796826"/>
            <a:ext cx="974471" cy="276999"/>
          </a:xfrm>
          <a:prstGeom prst="rect">
            <a:avLst/>
          </a:prstGeom>
          <a:noFill/>
          <a:ln w="3175"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01/21/2021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EBF8C93A-C6D9-4718-BAD1-D23CD5741E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1693" y="1733053"/>
            <a:ext cx="383224" cy="299334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653A2CFA-4FEA-41E5-BF8E-B0A55129BFF7}"/>
              </a:ext>
            </a:extLst>
          </p:cNvPr>
          <p:cNvSpPr txBox="1"/>
          <p:nvPr/>
        </p:nvSpPr>
        <p:spPr>
          <a:xfrm>
            <a:off x="2733199" y="4389559"/>
            <a:ext cx="18421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  <a:latin typeface="Franklin Gothic Heavy" panose="020B0903020102020204" pitchFamily="34" charset="0"/>
                <a:cs typeface="Calibri" panose="020F0502020204030204" pitchFamily="34" charset="0"/>
              </a:rPr>
              <a:t>Frequency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2EBAF1E7-095A-4463-8020-A5FFBE0312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3916" y="2428389"/>
            <a:ext cx="383224" cy="299334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A77928B6-3ECF-4617-820E-DBFF4DEA823E}"/>
              </a:ext>
            </a:extLst>
          </p:cNvPr>
          <p:cNvSpPr/>
          <p:nvPr/>
        </p:nvSpPr>
        <p:spPr>
          <a:xfrm>
            <a:off x="1689285" y="704151"/>
            <a:ext cx="8669464" cy="5684597"/>
          </a:xfrm>
          <a:prstGeom prst="rect">
            <a:avLst/>
          </a:prstGeom>
          <a:gradFill>
            <a:gsLst>
              <a:gs pos="70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99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31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Graphic 2" descr="Help with solid fill">
            <a:extLst>
              <a:ext uri="{FF2B5EF4-FFF2-40B4-BE49-F238E27FC236}">
                <a16:creationId xmlns:a16="http://schemas.microsoft.com/office/drawing/2014/main" id="{44D88670-9872-4627-8E7A-414D7B7C2FB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336887" y="3823518"/>
            <a:ext cx="238460" cy="238460"/>
          </a:xfrm>
          <a:prstGeom prst="rect">
            <a:avLst/>
          </a:prstGeom>
        </p:spPr>
      </p:pic>
      <p:pic>
        <p:nvPicPr>
          <p:cNvPr id="33" name="Graphic 32" descr="Money with solid fill">
            <a:extLst>
              <a:ext uri="{FF2B5EF4-FFF2-40B4-BE49-F238E27FC236}">
                <a16:creationId xmlns:a16="http://schemas.microsoft.com/office/drawing/2014/main" id="{1E08D9F3-D53A-4CF0-BB64-9B6E07EE12F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134876" y="1751833"/>
            <a:ext cx="307776" cy="307776"/>
          </a:xfrm>
          <a:prstGeom prst="rect">
            <a:avLst/>
          </a:prstGeom>
        </p:spPr>
      </p:pic>
      <p:pic>
        <p:nvPicPr>
          <p:cNvPr id="34" name="Graphic 33" descr="Home with solid fill">
            <a:extLst>
              <a:ext uri="{FF2B5EF4-FFF2-40B4-BE49-F238E27FC236}">
                <a16:creationId xmlns:a16="http://schemas.microsoft.com/office/drawing/2014/main" id="{E6B48654-2422-44D3-B0E5-FDDEC8DE56F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153391" y="2435774"/>
            <a:ext cx="249012" cy="249012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708B68D2-CB7F-43F4-B1BF-F569FFE7C7AD}"/>
              </a:ext>
            </a:extLst>
          </p:cNvPr>
          <p:cNvSpPr txBox="1"/>
          <p:nvPr/>
        </p:nvSpPr>
        <p:spPr>
          <a:xfrm>
            <a:off x="7337721" y="3806723"/>
            <a:ext cx="974471" cy="276999"/>
          </a:xfrm>
          <a:prstGeom prst="rect">
            <a:avLst/>
          </a:prstGeom>
          <a:noFill/>
          <a:ln w="3175"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1216626-6E59-4BE5-A282-76672CF07F12}"/>
              </a:ext>
            </a:extLst>
          </p:cNvPr>
          <p:cNvSpPr txBox="1"/>
          <p:nvPr/>
        </p:nvSpPr>
        <p:spPr>
          <a:xfrm>
            <a:off x="4620107" y="3806723"/>
            <a:ext cx="5107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2060"/>
                </a:solidFill>
                <a:latin typeface="Franklin Gothic Heavy" panose="020B0903020102020204" pitchFamily="34" charset="0"/>
                <a:cs typeface="Calibri" panose="020F0502020204030204" pitchFamily="34" charset="0"/>
              </a:rPr>
              <a:t>Start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1C8F693-42EA-4541-AD4C-234EF95FB102}"/>
              </a:ext>
            </a:extLst>
          </p:cNvPr>
          <p:cNvSpPr txBox="1"/>
          <p:nvPr/>
        </p:nvSpPr>
        <p:spPr>
          <a:xfrm>
            <a:off x="6806701" y="3827604"/>
            <a:ext cx="5107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solidFill>
                  <a:srgbClr val="002060"/>
                </a:solidFill>
                <a:latin typeface="Franklin Gothic Heavy" panose="020B0903020102020204" pitchFamily="34" charset="0"/>
                <a:cs typeface="Calibri" panose="020F0502020204030204" pitchFamily="34" charset="0"/>
              </a:rPr>
              <a:t>End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A8EB845-B598-4479-937B-7E1BDECD7DB7}"/>
              </a:ext>
            </a:extLst>
          </p:cNvPr>
          <p:cNvSpPr txBox="1"/>
          <p:nvPr/>
        </p:nvSpPr>
        <p:spPr>
          <a:xfrm>
            <a:off x="4564222" y="4389559"/>
            <a:ext cx="1648590" cy="276999"/>
          </a:xfrm>
          <a:prstGeom prst="rect">
            <a:avLst/>
          </a:prstGeom>
          <a:noFill/>
          <a:ln w="3175"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4424DFB2-1A94-43D7-B904-8AA4C26D39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3915" y="4382341"/>
            <a:ext cx="383224" cy="299334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B4F0AF90-B5EF-4588-B983-934E116D4118}"/>
              </a:ext>
            </a:extLst>
          </p:cNvPr>
          <p:cNvSpPr txBox="1"/>
          <p:nvPr/>
        </p:nvSpPr>
        <p:spPr>
          <a:xfrm>
            <a:off x="4501776" y="4688966"/>
            <a:ext cx="10745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Limit 2 times/week</a:t>
            </a:r>
          </a:p>
        </p:txBody>
      </p:sp>
      <p:pic>
        <p:nvPicPr>
          <p:cNvPr id="42" name="Graphic 41" descr="Help with solid fill">
            <a:extLst>
              <a:ext uri="{FF2B5EF4-FFF2-40B4-BE49-F238E27FC236}">
                <a16:creationId xmlns:a16="http://schemas.microsoft.com/office/drawing/2014/main" id="{86C935E9-0B32-4CFD-BB59-C77509B747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325762" y="4417158"/>
            <a:ext cx="238460" cy="238460"/>
          </a:xfrm>
          <a:prstGeom prst="rect">
            <a:avLst/>
          </a:prstGeom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F512EEF1-F80E-4561-ADFF-A6D7453A210C}"/>
              </a:ext>
            </a:extLst>
          </p:cNvPr>
          <p:cNvGrpSpPr/>
          <p:nvPr/>
        </p:nvGrpSpPr>
        <p:grpSpPr>
          <a:xfrm>
            <a:off x="4798429" y="4078887"/>
            <a:ext cx="1652843" cy="830585"/>
            <a:chOff x="4575346" y="4073825"/>
            <a:chExt cx="1652843" cy="830585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345555E8-ACC1-4DD8-8DE0-E99A6A8E4639}"/>
                </a:ext>
              </a:extLst>
            </p:cNvPr>
            <p:cNvSpPr/>
            <p:nvPr/>
          </p:nvSpPr>
          <p:spPr>
            <a:xfrm>
              <a:off x="4575346" y="4073825"/>
              <a:ext cx="1652843" cy="315987"/>
            </a:xfrm>
            <a:prstGeom prst="rect">
              <a:avLst/>
            </a:prstGeom>
            <a:ln w="9525"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Error!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7754639F-9C33-45B4-AD9D-E6FD5FCD4128}"/>
                </a:ext>
              </a:extLst>
            </p:cNvPr>
            <p:cNvSpPr/>
            <p:nvPr/>
          </p:nvSpPr>
          <p:spPr>
            <a:xfrm>
              <a:off x="4582020" y="4390662"/>
              <a:ext cx="1645243" cy="51374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cs typeface="Times New Roman" panose="02020603050405020304" pitchFamily="18" charset="0"/>
                </a:rPr>
                <a:t>Can’t process it. Please check the schedule is not more than 30 da</a:t>
              </a:r>
              <a:r>
                <a:rPr lang="en-US" sz="800" dirty="0">
                  <a:solidFill>
                    <a:schemeClr val="tx1"/>
                  </a:solidFill>
                  <a:cs typeface="Times New Roman" panose="02020603050405020304" pitchFamily="18" charset="0"/>
                </a:rPr>
                <a:t>ys</a:t>
              </a:r>
              <a:endParaRPr lang="en-US" sz="1050" dirty="0">
                <a:solidFill>
                  <a:schemeClr val="tx1"/>
                </a:solidFill>
                <a:cs typeface="Times New Roman" panose="02020603050405020304" pitchFamily="18" charset="0"/>
              </a:endParaRPr>
            </a:p>
          </p:txBody>
        </p:sp>
        <p:pic>
          <p:nvPicPr>
            <p:cNvPr id="45" name="Graphic 44" descr="Close with solid fill">
              <a:extLst>
                <a:ext uri="{FF2B5EF4-FFF2-40B4-BE49-F238E27FC236}">
                  <a16:creationId xmlns:a16="http://schemas.microsoft.com/office/drawing/2014/main" id="{64A3BB40-3FFD-42D8-86EF-AE42A6C46B4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4743265" y="4134381"/>
              <a:ext cx="195830" cy="195830"/>
            </a:xfrm>
            <a:prstGeom prst="rect">
              <a:avLst/>
            </a:prstGeom>
          </p:spPr>
        </p:pic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BC3101F3-9158-43DD-8ACC-0FF75903BAA9}"/>
              </a:ext>
            </a:extLst>
          </p:cNvPr>
          <p:cNvSpPr txBox="1"/>
          <p:nvPr/>
        </p:nvSpPr>
        <p:spPr>
          <a:xfrm>
            <a:off x="3723636" y="5450838"/>
            <a:ext cx="32237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Note:  Between your account and U.S. bank account only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C184CF69-5B74-41F4-84EB-DD50EB56ADE5}"/>
              </a:ext>
            </a:extLst>
          </p:cNvPr>
          <p:cNvSpPr/>
          <p:nvPr/>
        </p:nvSpPr>
        <p:spPr>
          <a:xfrm>
            <a:off x="7440377" y="5498426"/>
            <a:ext cx="808464" cy="261257"/>
          </a:xfrm>
          <a:prstGeom prst="roundRect">
            <a:avLst/>
          </a:prstGeom>
          <a:solidFill>
            <a:srgbClr val="00B050"/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Next</a:t>
            </a:r>
          </a:p>
        </p:txBody>
      </p:sp>
    </p:spTree>
    <p:extLst>
      <p:ext uri="{BB962C8B-B14F-4D97-AF65-F5344CB8AC3E}">
        <p14:creationId xmlns:p14="http://schemas.microsoft.com/office/powerpoint/2010/main" val="1452229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>
            <a:extLst>
              <a:ext uri="{FF2B5EF4-FFF2-40B4-BE49-F238E27FC236}">
                <a16:creationId xmlns:a16="http://schemas.microsoft.com/office/drawing/2014/main" id="{CDE4232F-FBBC-4793-A99F-EA270179C3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968" t="29345" r="53846" b="42735"/>
          <a:stretch/>
        </p:blipFill>
        <p:spPr bwMode="auto">
          <a:xfrm>
            <a:off x="6693638" y="3825625"/>
            <a:ext cx="253759" cy="24622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5AC88D66-E98E-425E-ABB6-0CD182C050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6128" y="3689581"/>
            <a:ext cx="772290" cy="51486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317A8240-F7E4-4EB5-92D7-308CC5F4A0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9284" y="3679684"/>
            <a:ext cx="772290" cy="51486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DF85F90-7F41-4B9E-9EB8-4B65186F0E35}"/>
              </a:ext>
            </a:extLst>
          </p:cNvPr>
          <p:cNvSpPr txBox="1"/>
          <p:nvPr/>
        </p:nvSpPr>
        <p:spPr>
          <a:xfrm>
            <a:off x="1689285" y="700541"/>
            <a:ext cx="1842149" cy="5232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>
                <a:latin typeface="Britannic Bold" panose="020B0903060703020204" pitchFamily="34" charset="0"/>
              </a:rPr>
              <a:t>TRANSFER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DDE681-706F-4BC5-81F2-66B1A5D0A5E8}"/>
              </a:ext>
            </a:extLst>
          </p:cNvPr>
          <p:cNvSpPr txBox="1"/>
          <p:nvPr/>
        </p:nvSpPr>
        <p:spPr>
          <a:xfrm>
            <a:off x="2736526" y="1708660"/>
            <a:ext cx="1341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rgbClr val="002060"/>
                </a:solidFill>
                <a:latin typeface="Franklin Gothic Heavy" panose="020B0903020102020204" pitchFamily="34" charset="0"/>
                <a:cs typeface="Calibri" panose="020F0502020204030204" pitchFamily="34" charset="0"/>
              </a:rPr>
              <a:t>From account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5FC9E0-9BA8-4315-ABB8-F75880F4D6D2}"/>
              </a:ext>
            </a:extLst>
          </p:cNvPr>
          <p:cNvSpPr txBox="1"/>
          <p:nvPr/>
        </p:nvSpPr>
        <p:spPr>
          <a:xfrm>
            <a:off x="4575347" y="1742039"/>
            <a:ext cx="1648590" cy="276999"/>
          </a:xfrm>
          <a:prstGeom prst="rect">
            <a:avLst/>
          </a:prstGeom>
          <a:noFill/>
          <a:ln w="3175"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94419C-96A7-4CBC-A624-7208E297F3B9}"/>
              </a:ext>
            </a:extLst>
          </p:cNvPr>
          <p:cNvSpPr txBox="1"/>
          <p:nvPr/>
        </p:nvSpPr>
        <p:spPr>
          <a:xfrm>
            <a:off x="2783247" y="2395019"/>
            <a:ext cx="12948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  <a:latin typeface="Franklin Gothic Heavy" panose="020B0903020102020204" pitchFamily="34" charset="0"/>
                <a:cs typeface="Calibri" panose="020F0502020204030204" pitchFamily="34" charset="0"/>
              </a:rPr>
              <a:t>To account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078F44-2267-4DA1-8CBA-B8BC57C42B90}"/>
              </a:ext>
            </a:extLst>
          </p:cNvPr>
          <p:cNvSpPr txBox="1"/>
          <p:nvPr/>
        </p:nvSpPr>
        <p:spPr>
          <a:xfrm>
            <a:off x="4578674" y="2441737"/>
            <a:ext cx="1648590" cy="276999"/>
          </a:xfrm>
          <a:prstGeom prst="rect">
            <a:avLst/>
          </a:prstGeom>
          <a:noFill/>
          <a:ln w="3175"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C265DF-0780-46FF-B1B5-7EB164B06E23}"/>
              </a:ext>
            </a:extLst>
          </p:cNvPr>
          <p:cNvSpPr txBox="1"/>
          <p:nvPr/>
        </p:nvSpPr>
        <p:spPr>
          <a:xfrm>
            <a:off x="2736526" y="3086364"/>
            <a:ext cx="14950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  <a:latin typeface="Franklin Gothic Heavy" panose="020B0903020102020204" pitchFamily="34" charset="0"/>
                <a:cs typeface="Calibri" panose="020F0502020204030204" pitchFamily="34" charset="0"/>
              </a:rPr>
              <a:t>Amount $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CE2DF1-42B2-4A0B-8768-95FEE95AEAAB}"/>
              </a:ext>
            </a:extLst>
          </p:cNvPr>
          <p:cNvSpPr txBox="1"/>
          <p:nvPr/>
        </p:nvSpPr>
        <p:spPr>
          <a:xfrm>
            <a:off x="4578674" y="3090446"/>
            <a:ext cx="974471" cy="276999"/>
          </a:xfrm>
          <a:prstGeom prst="rect">
            <a:avLst/>
          </a:prstGeom>
          <a:noFill/>
          <a:ln w="3175"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$500.00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9099F7-F702-4648-8E5E-81C4BBADE433}"/>
              </a:ext>
            </a:extLst>
          </p:cNvPr>
          <p:cNvSpPr txBox="1"/>
          <p:nvPr/>
        </p:nvSpPr>
        <p:spPr>
          <a:xfrm>
            <a:off x="2736526" y="3766048"/>
            <a:ext cx="18421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  <a:latin typeface="Franklin Gothic Heavy" panose="020B0903020102020204" pitchFamily="34" charset="0"/>
                <a:cs typeface="Calibri" panose="020F0502020204030204" pitchFamily="34" charset="0"/>
              </a:rPr>
              <a:t>Schedule for date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05232E-5124-42F5-AC96-4DA83300F7C1}"/>
              </a:ext>
            </a:extLst>
          </p:cNvPr>
          <p:cNvSpPr txBox="1"/>
          <p:nvPr/>
        </p:nvSpPr>
        <p:spPr>
          <a:xfrm>
            <a:off x="4578674" y="3382282"/>
            <a:ext cx="10745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sz="8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0.1 – 10000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733011D-9D44-4704-9845-628E001326F1}"/>
              </a:ext>
            </a:extLst>
          </p:cNvPr>
          <p:cNvSpPr txBox="1"/>
          <p:nvPr/>
        </p:nvSpPr>
        <p:spPr>
          <a:xfrm>
            <a:off x="5130877" y="3796826"/>
            <a:ext cx="974471" cy="276999"/>
          </a:xfrm>
          <a:prstGeom prst="rect">
            <a:avLst/>
          </a:prstGeom>
          <a:noFill/>
          <a:ln w="3175"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12/20/2021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EBF8C93A-C6D9-4718-BAD1-D23CD5741E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1693" y="1733053"/>
            <a:ext cx="383224" cy="299334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653A2CFA-4FEA-41E5-BF8E-B0A55129BFF7}"/>
              </a:ext>
            </a:extLst>
          </p:cNvPr>
          <p:cNvSpPr txBox="1"/>
          <p:nvPr/>
        </p:nvSpPr>
        <p:spPr>
          <a:xfrm>
            <a:off x="2733199" y="4389559"/>
            <a:ext cx="18421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  <a:latin typeface="Franklin Gothic Heavy" panose="020B0903020102020204" pitchFamily="34" charset="0"/>
                <a:cs typeface="Calibri" panose="020F0502020204030204" pitchFamily="34" charset="0"/>
              </a:rPr>
              <a:t>Frequency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2EBAF1E7-095A-4463-8020-A5FFBE0312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3916" y="2428389"/>
            <a:ext cx="383224" cy="299334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A77928B6-3ECF-4617-820E-DBFF4DEA823E}"/>
              </a:ext>
            </a:extLst>
          </p:cNvPr>
          <p:cNvSpPr/>
          <p:nvPr/>
        </p:nvSpPr>
        <p:spPr>
          <a:xfrm>
            <a:off x="1689285" y="700541"/>
            <a:ext cx="8669464" cy="5684597"/>
          </a:xfrm>
          <a:prstGeom prst="rect">
            <a:avLst/>
          </a:prstGeom>
          <a:gradFill>
            <a:gsLst>
              <a:gs pos="70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99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31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Graphic 2" descr="Help with solid fill">
            <a:extLst>
              <a:ext uri="{FF2B5EF4-FFF2-40B4-BE49-F238E27FC236}">
                <a16:creationId xmlns:a16="http://schemas.microsoft.com/office/drawing/2014/main" id="{44D88670-9872-4627-8E7A-414D7B7C2FB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336887" y="3823518"/>
            <a:ext cx="238460" cy="238460"/>
          </a:xfrm>
          <a:prstGeom prst="rect">
            <a:avLst/>
          </a:prstGeom>
        </p:spPr>
      </p:pic>
      <p:pic>
        <p:nvPicPr>
          <p:cNvPr id="33" name="Graphic 32" descr="Money with solid fill">
            <a:extLst>
              <a:ext uri="{FF2B5EF4-FFF2-40B4-BE49-F238E27FC236}">
                <a16:creationId xmlns:a16="http://schemas.microsoft.com/office/drawing/2014/main" id="{1E08D9F3-D53A-4CF0-BB64-9B6E07EE12F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134876" y="1751833"/>
            <a:ext cx="307776" cy="307776"/>
          </a:xfrm>
          <a:prstGeom prst="rect">
            <a:avLst/>
          </a:prstGeom>
        </p:spPr>
      </p:pic>
      <p:pic>
        <p:nvPicPr>
          <p:cNvPr id="34" name="Graphic 33" descr="Home with solid fill">
            <a:extLst>
              <a:ext uri="{FF2B5EF4-FFF2-40B4-BE49-F238E27FC236}">
                <a16:creationId xmlns:a16="http://schemas.microsoft.com/office/drawing/2014/main" id="{E6B48654-2422-44D3-B0E5-FDDEC8DE56F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153391" y="2435774"/>
            <a:ext cx="249012" cy="249012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708B68D2-CB7F-43F4-B1BF-F569FFE7C7AD}"/>
              </a:ext>
            </a:extLst>
          </p:cNvPr>
          <p:cNvSpPr txBox="1"/>
          <p:nvPr/>
        </p:nvSpPr>
        <p:spPr>
          <a:xfrm>
            <a:off x="7337721" y="3806723"/>
            <a:ext cx="974471" cy="276999"/>
          </a:xfrm>
          <a:prstGeom prst="rect">
            <a:avLst/>
          </a:prstGeom>
          <a:noFill/>
          <a:ln w="3175"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06/30/2022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1216626-6E59-4BE5-A282-76672CF07F12}"/>
              </a:ext>
            </a:extLst>
          </p:cNvPr>
          <p:cNvSpPr txBox="1"/>
          <p:nvPr/>
        </p:nvSpPr>
        <p:spPr>
          <a:xfrm>
            <a:off x="4620107" y="3806723"/>
            <a:ext cx="5107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2060"/>
                </a:solidFill>
                <a:latin typeface="Franklin Gothic Heavy" panose="020B0903020102020204" pitchFamily="34" charset="0"/>
                <a:cs typeface="Calibri" panose="020F0502020204030204" pitchFamily="34" charset="0"/>
              </a:rPr>
              <a:t>Start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1C8F693-42EA-4541-AD4C-234EF95FB102}"/>
              </a:ext>
            </a:extLst>
          </p:cNvPr>
          <p:cNvSpPr txBox="1"/>
          <p:nvPr/>
        </p:nvSpPr>
        <p:spPr>
          <a:xfrm>
            <a:off x="6806701" y="3827604"/>
            <a:ext cx="5107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solidFill>
                  <a:srgbClr val="002060"/>
                </a:solidFill>
                <a:latin typeface="Franklin Gothic Heavy" panose="020B0903020102020204" pitchFamily="34" charset="0"/>
                <a:cs typeface="Calibri" panose="020F0502020204030204" pitchFamily="34" charset="0"/>
              </a:rPr>
              <a:t>End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A8EB845-B598-4479-937B-7E1BDECD7DB7}"/>
              </a:ext>
            </a:extLst>
          </p:cNvPr>
          <p:cNvSpPr txBox="1"/>
          <p:nvPr/>
        </p:nvSpPr>
        <p:spPr>
          <a:xfrm>
            <a:off x="4564222" y="4389559"/>
            <a:ext cx="1648590" cy="276999"/>
          </a:xfrm>
          <a:prstGeom prst="rect">
            <a:avLst/>
          </a:prstGeom>
          <a:noFill/>
          <a:ln w="3175"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4424DFB2-1A94-43D7-B904-8AA4C26D39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3915" y="4382341"/>
            <a:ext cx="383224" cy="299334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B4F0AF90-B5EF-4588-B983-934E116D4118}"/>
              </a:ext>
            </a:extLst>
          </p:cNvPr>
          <p:cNvSpPr txBox="1"/>
          <p:nvPr/>
        </p:nvSpPr>
        <p:spPr>
          <a:xfrm>
            <a:off x="4501776" y="4688966"/>
            <a:ext cx="10745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Limit 2 times/week</a:t>
            </a:r>
          </a:p>
        </p:txBody>
      </p:sp>
      <p:pic>
        <p:nvPicPr>
          <p:cNvPr id="42" name="Graphic 41" descr="Help with solid fill">
            <a:extLst>
              <a:ext uri="{FF2B5EF4-FFF2-40B4-BE49-F238E27FC236}">
                <a16:creationId xmlns:a16="http://schemas.microsoft.com/office/drawing/2014/main" id="{86C935E9-0B32-4CFD-BB59-C77509B747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325762" y="4417158"/>
            <a:ext cx="238460" cy="238460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BC3101F3-9158-43DD-8ACC-0FF75903BAA9}"/>
              </a:ext>
            </a:extLst>
          </p:cNvPr>
          <p:cNvSpPr txBox="1"/>
          <p:nvPr/>
        </p:nvSpPr>
        <p:spPr>
          <a:xfrm>
            <a:off x="3723636" y="5450838"/>
            <a:ext cx="32237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Note:  Between your account and U.S. bank account only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C184CF69-5B74-41F4-84EB-DD50EB56ADE5}"/>
              </a:ext>
            </a:extLst>
          </p:cNvPr>
          <p:cNvSpPr/>
          <p:nvPr/>
        </p:nvSpPr>
        <p:spPr>
          <a:xfrm>
            <a:off x="7440377" y="5498426"/>
            <a:ext cx="808464" cy="261257"/>
          </a:xfrm>
          <a:prstGeom prst="roundRect">
            <a:avLst/>
          </a:prstGeom>
          <a:solidFill>
            <a:srgbClr val="00B050"/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Next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0D039D1B-8B7E-48C2-A3F2-CC3D749C1C05}"/>
              </a:ext>
            </a:extLst>
          </p:cNvPr>
          <p:cNvGrpSpPr/>
          <p:nvPr/>
        </p:nvGrpSpPr>
        <p:grpSpPr>
          <a:xfrm>
            <a:off x="4575346" y="4644662"/>
            <a:ext cx="1991771" cy="838002"/>
            <a:chOff x="4595368" y="2016437"/>
            <a:chExt cx="1991771" cy="838002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EA4CB8C1-93ED-4236-9207-1B7170C84681}"/>
                </a:ext>
              </a:extLst>
            </p:cNvPr>
            <p:cNvSpPr txBox="1"/>
            <p:nvPr/>
          </p:nvSpPr>
          <p:spPr>
            <a:xfrm>
              <a:off x="4595369" y="2016437"/>
              <a:ext cx="1991770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Once a week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5DBB6E3A-FAF5-419B-89AC-3FCE31545AB2}"/>
                </a:ext>
              </a:extLst>
            </p:cNvPr>
            <p:cNvSpPr txBox="1"/>
            <p:nvPr/>
          </p:nvSpPr>
          <p:spPr>
            <a:xfrm>
              <a:off x="4595369" y="2294250"/>
              <a:ext cx="1991770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Biweekly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6DFD4A56-69C9-4567-B58E-015904D64079}"/>
                </a:ext>
              </a:extLst>
            </p:cNvPr>
            <p:cNvSpPr txBox="1"/>
            <p:nvPr/>
          </p:nvSpPr>
          <p:spPr>
            <a:xfrm>
              <a:off x="4595368" y="2577440"/>
              <a:ext cx="1991771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Once a Month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45551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DF85F90-7F41-4B9E-9EB8-4B65186F0E35}"/>
              </a:ext>
            </a:extLst>
          </p:cNvPr>
          <p:cNvSpPr txBox="1"/>
          <p:nvPr/>
        </p:nvSpPr>
        <p:spPr>
          <a:xfrm>
            <a:off x="1689285" y="700541"/>
            <a:ext cx="1842149" cy="52322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>
                <a:latin typeface="Britannic Bold" panose="020B0903060703020204" pitchFamily="34" charset="0"/>
              </a:rPr>
              <a:t>Review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DDE681-706F-4BC5-81F2-66B1A5D0A5E8}"/>
              </a:ext>
            </a:extLst>
          </p:cNvPr>
          <p:cNvSpPr txBox="1"/>
          <p:nvPr/>
        </p:nvSpPr>
        <p:spPr>
          <a:xfrm>
            <a:off x="2736525" y="1468475"/>
            <a:ext cx="1341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rgbClr val="002060"/>
                </a:solidFill>
                <a:latin typeface="Franklin Gothic Heavy" panose="020B0903020102020204" pitchFamily="34" charset="0"/>
                <a:cs typeface="Calibri" panose="020F0502020204030204" pitchFamily="34" charset="0"/>
              </a:rPr>
              <a:t>From account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5FC9E0-9BA8-4315-ABB8-F75880F4D6D2}"/>
              </a:ext>
            </a:extLst>
          </p:cNvPr>
          <p:cNvSpPr txBox="1"/>
          <p:nvPr/>
        </p:nvSpPr>
        <p:spPr>
          <a:xfrm>
            <a:off x="3746601" y="1858466"/>
            <a:ext cx="1648590" cy="276999"/>
          </a:xfrm>
          <a:prstGeom prst="rect">
            <a:avLst/>
          </a:prstGeom>
          <a:noFill/>
          <a:ln w="3175"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94419C-96A7-4CBC-A624-7208E297F3B9}"/>
              </a:ext>
            </a:extLst>
          </p:cNvPr>
          <p:cNvSpPr txBox="1"/>
          <p:nvPr/>
        </p:nvSpPr>
        <p:spPr>
          <a:xfrm>
            <a:off x="2783246" y="2328732"/>
            <a:ext cx="12948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  <a:latin typeface="Franklin Gothic Heavy" panose="020B0903020102020204" pitchFamily="34" charset="0"/>
                <a:cs typeface="Calibri" panose="020F0502020204030204" pitchFamily="34" charset="0"/>
              </a:rPr>
              <a:t>To account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078F44-2267-4DA1-8CBA-B8BC57C42B90}"/>
              </a:ext>
            </a:extLst>
          </p:cNvPr>
          <p:cNvSpPr txBox="1"/>
          <p:nvPr/>
        </p:nvSpPr>
        <p:spPr>
          <a:xfrm>
            <a:off x="3735187" y="2630613"/>
            <a:ext cx="1648590" cy="276999"/>
          </a:xfrm>
          <a:prstGeom prst="rect">
            <a:avLst/>
          </a:prstGeom>
          <a:noFill/>
          <a:ln w="3175"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C265DF-0780-46FF-B1B5-7EB164B06E23}"/>
              </a:ext>
            </a:extLst>
          </p:cNvPr>
          <p:cNvSpPr txBox="1"/>
          <p:nvPr/>
        </p:nvSpPr>
        <p:spPr>
          <a:xfrm>
            <a:off x="2736526" y="3026298"/>
            <a:ext cx="14950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  <a:latin typeface="Franklin Gothic Heavy" panose="020B0903020102020204" pitchFamily="34" charset="0"/>
                <a:cs typeface="Calibri" panose="020F0502020204030204" pitchFamily="34" charset="0"/>
              </a:rPr>
              <a:t>Amount $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CE2DF1-42B2-4A0B-8768-95FEE95AEAAB}"/>
              </a:ext>
            </a:extLst>
          </p:cNvPr>
          <p:cNvSpPr txBox="1"/>
          <p:nvPr/>
        </p:nvSpPr>
        <p:spPr>
          <a:xfrm>
            <a:off x="3735187" y="3276508"/>
            <a:ext cx="974471" cy="276999"/>
          </a:xfrm>
          <a:prstGeom prst="rect">
            <a:avLst/>
          </a:prstGeom>
          <a:noFill/>
          <a:ln w="3175"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$500.00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9099F7-F702-4648-8E5E-81C4BBADE433}"/>
              </a:ext>
            </a:extLst>
          </p:cNvPr>
          <p:cNvSpPr txBox="1"/>
          <p:nvPr/>
        </p:nvSpPr>
        <p:spPr>
          <a:xfrm>
            <a:off x="2736526" y="3766048"/>
            <a:ext cx="18421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  <a:latin typeface="Franklin Gothic Heavy" panose="020B0903020102020204" pitchFamily="34" charset="0"/>
                <a:cs typeface="Calibri" panose="020F0502020204030204" pitchFamily="34" charset="0"/>
              </a:rPr>
              <a:t>Schedule for date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733011D-9D44-4704-9845-628E001326F1}"/>
              </a:ext>
            </a:extLst>
          </p:cNvPr>
          <p:cNvSpPr txBox="1"/>
          <p:nvPr/>
        </p:nvSpPr>
        <p:spPr>
          <a:xfrm>
            <a:off x="3735186" y="4073825"/>
            <a:ext cx="974471" cy="276999"/>
          </a:xfrm>
          <a:prstGeom prst="rect">
            <a:avLst/>
          </a:prstGeom>
          <a:noFill/>
          <a:ln w="3175"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12/21/2021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53A2CFA-4FEA-41E5-BF8E-B0A55129BFF7}"/>
              </a:ext>
            </a:extLst>
          </p:cNvPr>
          <p:cNvSpPr txBox="1"/>
          <p:nvPr/>
        </p:nvSpPr>
        <p:spPr>
          <a:xfrm>
            <a:off x="2736525" y="4383979"/>
            <a:ext cx="18421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  <a:latin typeface="Franklin Gothic Heavy" panose="020B0903020102020204" pitchFamily="34" charset="0"/>
                <a:cs typeface="Calibri" panose="020F0502020204030204" pitchFamily="34" charset="0"/>
              </a:rPr>
              <a:t>Frequency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13EB419-DD02-4814-A24B-00DD5F123CCF}"/>
              </a:ext>
            </a:extLst>
          </p:cNvPr>
          <p:cNvSpPr txBox="1"/>
          <p:nvPr/>
        </p:nvSpPr>
        <p:spPr>
          <a:xfrm>
            <a:off x="3735186" y="4743192"/>
            <a:ext cx="1648590" cy="276999"/>
          </a:xfrm>
          <a:prstGeom prst="rect">
            <a:avLst/>
          </a:prstGeom>
          <a:noFill/>
          <a:ln w="3175"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Once a week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77928B6-3ECF-4617-820E-DBFF4DEA823E}"/>
              </a:ext>
            </a:extLst>
          </p:cNvPr>
          <p:cNvSpPr/>
          <p:nvPr/>
        </p:nvSpPr>
        <p:spPr>
          <a:xfrm>
            <a:off x="1689285" y="711208"/>
            <a:ext cx="8669464" cy="5684597"/>
          </a:xfrm>
          <a:prstGeom prst="rect">
            <a:avLst/>
          </a:prstGeom>
          <a:gradFill>
            <a:gsLst>
              <a:gs pos="0">
                <a:schemeClr val="accent1">
                  <a:lumMod val="45000"/>
                  <a:lumOff val="55000"/>
                  <a:alpha val="0"/>
                </a:schemeClr>
              </a:gs>
              <a:gs pos="100000">
                <a:schemeClr val="accent4">
                  <a:lumMod val="40000"/>
                  <a:lumOff val="60000"/>
                  <a:alpha val="40000"/>
                </a:schemeClr>
              </a:gs>
            </a:gsLst>
            <a:lin ang="5400000" scaled="1"/>
          </a:gradFill>
          <a:ln w="3175">
            <a:solidFill>
              <a:srgbClr val="FFC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7917E924-9D56-4BCF-8932-28DBFF465801}"/>
              </a:ext>
            </a:extLst>
          </p:cNvPr>
          <p:cNvSpPr/>
          <p:nvPr/>
        </p:nvSpPr>
        <p:spPr>
          <a:xfrm>
            <a:off x="7083822" y="5828642"/>
            <a:ext cx="808464" cy="261257"/>
          </a:xfrm>
          <a:prstGeom prst="roundRect">
            <a:avLst/>
          </a:prstGeom>
          <a:solidFill>
            <a:srgbClr val="00B050"/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Next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FBB26631-3629-49E6-B7E9-BD826A2F7ADD}"/>
              </a:ext>
            </a:extLst>
          </p:cNvPr>
          <p:cNvSpPr/>
          <p:nvPr/>
        </p:nvSpPr>
        <p:spPr>
          <a:xfrm>
            <a:off x="8004897" y="5825659"/>
            <a:ext cx="808464" cy="261257"/>
          </a:xfrm>
          <a:prstGeom prst="roundRect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Cancel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1A77F0DC-B09A-4650-8371-03E7063581DF}"/>
              </a:ext>
            </a:extLst>
          </p:cNvPr>
          <p:cNvSpPr/>
          <p:nvPr/>
        </p:nvSpPr>
        <p:spPr>
          <a:xfrm>
            <a:off x="6162747" y="5828642"/>
            <a:ext cx="808464" cy="261257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Back</a:t>
            </a:r>
          </a:p>
        </p:txBody>
      </p:sp>
    </p:spTree>
    <p:extLst>
      <p:ext uri="{BB962C8B-B14F-4D97-AF65-F5344CB8AC3E}">
        <p14:creationId xmlns:p14="http://schemas.microsoft.com/office/powerpoint/2010/main" val="3461854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DF85F90-7F41-4B9E-9EB8-4B65186F0E35}"/>
              </a:ext>
            </a:extLst>
          </p:cNvPr>
          <p:cNvSpPr txBox="1"/>
          <p:nvPr/>
        </p:nvSpPr>
        <p:spPr>
          <a:xfrm>
            <a:off x="1695959" y="700541"/>
            <a:ext cx="1842149" cy="52322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>
                <a:latin typeface="Britannic Bold" panose="020B0903060703020204" pitchFamily="34" charset="0"/>
              </a:rPr>
              <a:t>Confirm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DDE681-706F-4BC5-81F2-66B1A5D0A5E8}"/>
              </a:ext>
            </a:extLst>
          </p:cNvPr>
          <p:cNvSpPr txBox="1"/>
          <p:nvPr/>
        </p:nvSpPr>
        <p:spPr>
          <a:xfrm>
            <a:off x="2736525" y="1468475"/>
            <a:ext cx="1341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rgbClr val="002060"/>
                </a:solidFill>
                <a:latin typeface="Franklin Gothic Heavy" panose="020B0903020102020204" pitchFamily="34" charset="0"/>
                <a:cs typeface="Calibri" panose="020F0502020204030204" pitchFamily="34" charset="0"/>
              </a:rPr>
              <a:t>From account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5FC9E0-9BA8-4315-ABB8-F75880F4D6D2}"/>
              </a:ext>
            </a:extLst>
          </p:cNvPr>
          <p:cNvSpPr txBox="1"/>
          <p:nvPr/>
        </p:nvSpPr>
        <p:spPr>
          <a:xfrm>
            <a:off x="3746601" y="1858466"/>
            <a:ext cx="1648590" cy="276999"/>
          </a:xfrm>
          <a:prstGeom prst="rect">
            <a:avLst/>
          </a:prstGeom>
          <a:noFill/>
          <a:ln w="3175"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94419C-96A7-4CBC-A624-7208E297F3B9}"/>
              </a:ext>
            </a:extLst>
          </p:cNvPr>
          <p:cNvSpPr txBox="1"/>
          <p:nvPr/>
        </p:nvSpPr>
        <p:spPr>
          <a:xfrm>
            <a:off x="2783246" y="2328732"/>
            <a:ext cx="12948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  <a:latin typeface="Franklin Gothic Heavy" panose="020B0903020102020204" pitchFamily="34" charset="0"/>
                <a:cs typeface="Calibri" panose="020F0502020204030204" pitchFamily="34" charset="0"/>
              </a:rPr>
              <a:t>To account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078F44-2267-4DA1-8CBA-B8BC57C42B90}"/>
              </a:ext>
            </a:extLst>
          </p:cNvPr>
          <p:cNvSpPr txBox="1"/>
          <p:nvPr/>
        </p:nvSpPr>
        <p:spPr>
          <a:xfrm>
            <a:off x="3735187" y="2630613"/>
            <a:ext cx="1648590" cy="276999"/>
          </a:xfrm>
          <a:prstGeom prst="rect">
            <a:avLst/>
          </a:prstGeom>
          <a:noFill/>
          <a:ln w="3175"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C265DF-0780-46FF-B1B5-7EB164B06E23}"/>
              </a:ext>
            </a:extLst>
          </p:cNvPr>
          <p:cNvSpPr txBox="1"/>
          <p:nvPr/>
        </p:nvSpPr>
        <p:spPr>
          <a:xfrm>
            <a:off x="2736526" y="3026298"/>
            <a:ext cx="14950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  <a:latin typeface="Franklin Gothic Heavy" panose="020B0903020102020204" pitchFamily="34" charset="0"/>
                <a:cs typeface="Calibri" panose="020F0502020204030204" pitchFamily="34" charset="0"/>
              </a:rPr>
              <a:t>Amount $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CE2DF1-42B2-4A0B-8768-95FEE95AEAAB}"/>
              </a:ext>
            </a:extLst>
          </p:cNvPr>
          <p:cNvSpPr txBox="1"/>
          <p:nvPr/>
        </p:nvSpPr>
        <p:spPr>
          <a:xfrm>
            <a:off x="3735187" y="3276508"/>
            <a:ext cx="974471" cy="276999"/>
          </a:xfrm>
          <a:prstGeom prst="rect">
            <a:avLst/>
          </a:prstGeom>
          <a:noFill/>
          <a:ln w="3175"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$500.00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9099F7-F702-4648-8E5E-81C4BBADE433}"/>
              </a:ext>
            </a:extLst>
          </p:cNvPr>
          <p:cNvSpPr txBox="1"/>
          <p:nvPr/>
        </p:nvSpPr>
        <p:spPr>
          <a:xfrm>
            <a:off x="2736526" y="3766048"/>
            <a:ext cx="18421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  <a:latin typeface="Franklin Gothic Heavy" panose="020B0903020102020204" pitchFamily="34" charset="0"/>
                <a:cs typeface="Calibri" panose="020F0502020204030204" pitchFamily="34" charset="0"/>
              </a:rPr>
              <a:t>Schedule for date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733011D-9D44-4704-9845-628E001326F1}"/>
              </a:ext>
            </a:extLst>
          </p:cNvPr>
          <p:cNvSpPr txBox="1"/>
          <p:nvPr/>
        </p:nvSpPr>
        <p:spPr>
          <a:xfrm>
            <a:off x="3735186" y="4073825"/>
            <a:ext cx="974471" cy="276999"/>
          </a:xfrm>
          <a:prstGeom prst="rect">
            <a:avLst/>
          </a:prstGeom>
          <a:noFill/>
          <a:ln w="3175"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12/21/2021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53A2CFA-4FEA-41E5-BF8E-B0A55129BFF7}"/>
              </a:ext>
            </a:extLst>
          </p:cNvPr>
          <p:cNvSpPr txBox="1"/>
          <p:nvPr/>
        </p:nvSpPr>
        <p:spPr>
          <a:xfrm>
            <a:off x="2736525" y="4383979"/>
            <a:ext cx="18421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  <a:latin typeface="Franklin Gothic Heavy" panose="020B0903020102020204" pitchFamily="34" charset="0"/>
                <a:cs typeface="Calibri" panose="020F0502020204030204" pitchFamily="34" charset="0"/>
              </a:rPr>
              <a:t>Frequency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13EB419-DD02-4814-A24B-00DD5F123CCF}"/>
              </a:ext>
            </a:extLst>
          </p:cNvPr>
          <p:cNvSpPr txBox="1"/>
          <p:nvPr/>
        </p:nvSpPr>
        <p:spPr>
          <a:xfrm>
            <a:off x="3735186" y="4743192"/>
            <a:ext cx="1648590" cy="276999"/>
          </a:xfrm>
          <a:prstGeom prst="rect">
            <a:avLst/>
          </a:prstGeom>
          <a:noFill/>
          <a:ln w="3175"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Weekly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77928B6-3ECF-4617-820E-DBFF4DEA823E}"/>
              </a:ext>
            </a:extLst>
          </p:cNvPr>
          <p:cNvSpPr/>
          <p:nvPr/>
        </p:nvSpPr>
        <p:spPr>
          <a:xfrm>
            <a:off x="1689286" y="696180"/>
            <a:ext cx="8669464" cy="5684597"/>
          </a:xfrm>
          <a:prstGeom prst="rect">
            <a:avLst/>
          </a:prstGeom>
          <a:gradFill>
            <a:gsLst>
              <a:gs pos="0">
                <a:schemeClr val="accent1">
                  <a:lumMod val="45000"/>
                  <a:lumOff val="55000"/>
                  <a:alpha val="0"/>
                </a:schemeClr>
              </a:gs>
              <a:gs pos="100000">
                <a:srgbClr val="92D050">
                  <a:alpha val="30000"/>
                </a:srgbClr>
              </a:gs>
            </a:gsLst>
            <a:lin ang="5400000" scaled="1"/>
          </a:gradFill>
          <a:ln w="31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69D2F6E-5EEA-4C7B-8601-EA38DA8CB3DF}"/>
              </a:ext>
            </a:extLst>
          </p:cNvPr>
          <p:cNvGrpSpPr/>
          <p:nvPr/>
        </p:nvGrpSpPr>
        <p:grpSpPr>
          <a:xfrm>
            <a:off x="6350209" y="5828642"/>
            <a:ext cx="2589963" cy="261258"/>
            <a:chOff x="5242250" y="5828642"/>
            <a:chExt cx="2589963" cy="261258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7917E924-9D56-4BCF-8932-28DBFF465801}"/>
                </a:ext>
              </a:extLst>
            </p:cNvPr>
            <p:cNvSpPr/>
            <p:nvPr/>
          </p:nvSpPr>
          <p:spPr>
            <a:xfrm>
              <a:off x="7023749" y="5828643"/>
              <a:ext cx="808464" cy="261257"/>
            </a:xfrm>
            <a:prstGeom prst="roundRect">
              <a:avLst/>
            </a:prstGeom>
            <a:solidFill>
              <a:srgbClr val="00B050"/>
            </a:solidFill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Confirm</a:t>
              </a:r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FBB26631-3629-49E6-B7E9-BD826A2F7ADD}"/>
                </a:ext>
              </a:extLst>
            </p:cNvPr>
            <p:cNvSpPr/>
            <p:nvPr/>
          </p:nvSpPr>
          <p:spPr>
            <a:xfrm>
              <a:off x="6136044" y="5828642"/>
              <a:ext cx="808464" cy="261257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Cancel</a:t>
              </a:r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1A77F0DC-B09A-4650-8371-03E7063581DF}"/>
                </a:ext>
              </a:extLst>
            </p:cNvPr>
            <p:cNvSpPr/>
            <p:nvPr/>
          </p:nvSpPr>
          <p:spPr>
            <a:xfrm>
              <a:off x="5242250" y="5828642"/>
              <a:ext cx="808464" cy="261257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Back</a:t>
              </a:r>
            </a:p>
          </p:txBody>
        </p:sp>
      </p:grpSp>
      <p:pic>
        <p:nvPicPr>
          <p:cNvPr id="14" name="Graphic 13" descr="Money with solid fill">
            <a:extLst>
              <a:ext uri="{FF2B5EF4-FFF2-40B4-BE49-F238E27FC236}">
                <a16:creationId xmlns:a16="http://schemas.microsoft.com/office/drawing/2014/main" id="{6D599336-EC34-401F-834D-60AF942B45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78091" y="1426493"/>
            <a:ext cx="358142" cy="358142"/>
          </a:xfrm>
          <a:prstGeom prst="rect">
            <a:avLst/>
          </a:prstGeom>
        </p:spPr>
      </p:pic>
      <p:pic>
        <p:nvPicPr>
          <p:cNvPr id="18" name="Graphic 17" descr="Home with solid fill">
            <a:extLst>
              <a:ext uri="{FF2B5EF4-FFF2-40B4-BE49-F238E27FC236}">
                <a16:creationId xmlns:a16="http://schemas.microsoft.com/office/drawing/2014/main" id="{536B8E08-DC44-4052-A139-90D644B7E1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31136" y="2290508"/>
            <a:ext cx="307025" cy="30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213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DF85F90-7F41-4B9E-9EB8-4B65186F0E35}"/>
              </a:ext>
            </a:extLst>
          </p:cNvPr>
          <p:cNvSpPr txBox="1"/>
          <p:nvPr/>
        </p:nvSpPr>
        <p:spPr>
          <a:xfrm>
            <a:off x="1695959" y="700541"/>
            <a:ext cx="4598050" cy="52322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>
                <a:latin typeface="Britannic Bold" panose="020B0903060703020204" pitchFamily="34" charset="0"/>
              </a:rPr>
              <a:t>Transaction Confirmation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DDE681-706F-4BC5-81F2-66B1A5D0A5E8}"/>
              </a:ext>
            </a:extLst>
          </p:cNvPr>
          <p:cNvSpPr txBox="1"/>
          <p:nvPr/>
        </p:nvSpPr>
        <p:spPr>
          <a:xfrm>
            <a:off x="2736525" y="2663191"/>
            <a:ext cx="1341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rgbClr val="002060"/>
                </a:solidFill>
                <a:latin typeface="Franklin Gothic Heavy" panose="020B0903020102020204" pitchFamily="34" charset="0"/>
                <a:cs typeface="Calibri" panose="020F0502020204030204" pitchFamily="34" charset="0"/>
              </a:rPr>
              <a:t>From account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5FC9E0-9BA8-4315-ABB8-F75880F4D6D2}"/>
              </a:ext>
            </a:extLst>
          </p:cNvPr>
          <p:cNvSpPr txBox="1"/>
          <p:nvPr/>
        </p:nvSpPr>
        <p:spPr>
          <a:xfrm>
            <a:off x="3746601" y="3053182"/>
            <a:ext cx="1648590" cy="276999"/>
          </a:xfrm>
          <a:prstGeom prst="rect">
            <a:avLst/>
          </a:prstGeom>
          <a:noFill/>
          <a:ln w="3175"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94419C-96A7-4CBC-A624-7208E297F3B9}"/>
              </a:ext>
            </a:extLst>
          </p:cNvPr>
          <p:cNvSpPr txBox="1"/>
          <p:nvPr/>
        </p:nvSpPr>
        <p:spPr>
          <a:xfrm>
            <a:off x="2783246" y="3523448"/>
            <a:ext cx="12948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  <a:latin typeface="Franklin Gothic Heavy" panose="020B0903020102020204" pitchFamily="34" charset="0"/>
                <a:cs typeface="Calibri" panose="020F0502020204030204" pitchFamily="34" charset="0"/>
              </a:rPr>
              <a:t>To account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078F44-2267-4DA1-8CBA-B8BC57C42B90}"/>
              </a:ext>
            </a:extLst>
          </p:cNvPr>
          <p:cNvSpPr txBox="1"/>
          <p:nvPr/>
        </p:nvSpPr>
        <p:spPr>
          <a:xfrm>
            <a:off x="3735187" y="3825329"/>
            <a:ext cx="1648590" cy="276999"/>
          </a:xfrm>
          <a:prstGeom prst="rect">
            <a:avLst/>
          </a:prstGeom>
          <a:noFill/>
          <a:ln w="3175"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C265DF-0780-46FF-B1B5-7EB164B06E23}"/>
              </a:ext>
            </a:extLst>
          </p:cNvPr>
          <p:cNvSpPr txBox="1"/>
          <p:nvPr/>
        </p:nvSpPr>
        <p:spPr>
          <a:xfrm>
            <a:off x="2736526" y="4221014"/>
            <a:ext cx="14950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  <a:latin typeface="Franklin Gothic Heavy" panose="020B0903020102020204" pitchFamily="34" charset="0"/>
                <a:cs typeface="Calibri" panose="020F0502020204030204" pitchFamily="34" charset="0"/>
              </a:rPr>
              <a:t>Amount $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CE2DF1-42B2-4A0B-8768-95FEE95AEAAB}"/>
              </a:ext>
            </a:extLst>
          </p:cNvPr>
          <p:cNvSpPr txBox="1"/>
          <p:nvPr/>
        </p:nvSpPr>
        <p:spPr>
          <a:xfrm>
            <a:off x="3735187" y="4471224"/>
            <a:ext cx="974471" cy="276999"/>
          </a:xfrm>
          <a:prstGeom prst="rect">
            <a:avLst/>
          </a:prstGeom>
          <a:noFill/>
          <a:ln w="3175"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$500.00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9099F7-F702-4648-8E5E-81C4BBADE433}"/>
              </a:ext>
            </a:extLst>
          </p:cNvPr>
          <p:cNvSpPr txBox="1"/>
          <p:nvPr/>
        </p:nvSpPr>
        <p:spPr>
          <a:xfrm>
            <a:off x="2736526" y="4960764"/>
            <a:ext cx="18421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  <a:latin typeface="Franklin Gothic Heavy" panose="020B0903020102020204" pitchFamily="34" charset="0"/>
                <a:cs typeface="Calibri" panose="020F0502020204030204" pitchFamily="34" charset="0"/>
              </a:rPr>
              <a:t>Schedule for date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733011D-9D44-4704-9845-628E001326F1}"/>
              </a:ext>
            </a:extLst>
          </p:cNvPr>
          <p:cNvSpPr txBox="1"/>
          <p:nvPr/>
        </p:nvSpPr>
        <p:spPr>
          <a:xfrm>
            <a:off x="3735186" y="5268541"/>
            <a:ext cx="974471" cy="276999"/>
          </a:xfrm>
          <a:prstGeom prst="rect">
            <a:avLst/>
          </a:prstGeom>
          <a:noFill/>
          <a:ln w="3175"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12/21/2021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53A2CFA-4FEA-41E5-BF8E-B0A55129BFF7}"/>
              </a:ext>
            </a:extLst>
          </p:cNvPr>
          <p:cNvSpPr txBox="1"/>
          <p:nvPr/>
        </p:nvSpPr>
        <p:spPr>
          <a:xfrm>
            <a:off x="2736525" y="5578695"/>
            <a:ext cx="18421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  <a:latin typeface="Franklin Gothic Heavy" panose="020B0903020102020204" pitchFamily="34" charset="0"/>
                <a:cs typeface="Calibri" panose="020F0502020204030204" pitchFamily="34" charset="0"/>
              </a:rPr>
              <a:t>Frequency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13EB419-DD02-4814-A24B-00DD5F123CCF}"/>
              </a:ext>
            </a:extLst>
          </p:cNvPr>
          <p:cNvSpPr txBox="1"/>
          <p:nvPr/>
        </p:nvSpPr>
        <p:spPr>
          <a:xfrm>
            <a:off x="3735186" y="5937908"/>
            <a:ext cx="1648590" cy="276999"/>
          </a:xfrm>
          <a:prstGeom prst="rect">
            <a:avLst/>
          </a:prstGeom>
          <a:noFill/>
          <a:ln w="3175"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Weekly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77928B6-3ECF-4617-820E-DBFF4DEA823E}"/>
              </a:ext>
            </a:extLst>
          </p:cNvPr>
          <p:cNvSpPr/>
          <p:nvPr/>
        </p:nvSpPr>
        <p:spPr>
          <a:xfrm>
            <a:off x="1695959" y="700541"/>
            <a:ext cx="8669464" cy="5684597"/>
          </a:xfrm>
          <a:prstGeom prst="rect">
            <a:avLst/>
          </a:prstGeom>
          <a:gradFill>
            <a:gsLst>
              <a:gs pos="0">
                <a:schemeClr val="accent1">
                  <a:lumMod val="45000"/>
                  <a:lumOff val="55000"/>
                  <a:alpha val="0"/>
                </a:schemeClr>
              </a:gs>
              <a:gs pos="100000">
                <a:srgbClr val="92D050">
                  <a:alpha val="30000"/>
                </a:srgbClr>
              </a:gs>
            </a:gsLst>
            <a:lin ang="5400000" scaled="1"/>
          </a:gradFill>
          <a:ln w="31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Graphic 13" descr="Money with solid fill">
            <a:extLst>
              <a:ext uri="{FF2B5EF4-FFF2-40B4-BE49-F238E27FC236}">
                <a16:creationId xmlns:a16="http://schemas.microsoft.com/office/drawing/2014/main" id="{6D599336-EC34-401F-834D-60AF942B45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78091" y="2621209"/>
            <a:ext cx="358142" cy="358142"/>
          </a:xfrm>
          <a:prstGeom prst="rect">
            <a:avLst/>
          </a:prstGeom>
        </p:spPr>
      </p:pic>
      <p:pic>
        <p:nvPicPr>
          <p:cNvPr id="18" name="Graphic 17" descr="Home with solid fill">
            <a:extLst>
              <a:ext uri="{FF2B5EF4-FFF2-40B4-BE49-F238E27FC236}">
                <a16:creationId xmlns:a16="http://schemas.microsoft.com/office/drawing/2014/main" id="{536B8E08-DC44-4052-A139-90D644B7E1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31136" y="3485224"/>
            <a:ext cx="307025" cy="30702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742AA4D-312F-44C0-9D2E-6F32C41DAD76}"/>
              </a:ext>
            </a:extLst>
          </p:cNvPr>
          <p:cNvSpPr txBox="1"/>
          <p:nvPr/>
        </p:nvSpPr>
        <p:spPr>
          <a:xfrm>
            <a:off x="2529618" y="1615807"/>
            <a:ext cx="4518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Your transaction was completed successfully! 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EFE85DE9-73EB-4BA1-A296-DB54B856356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0128" t="26496" r="64904" b="65812"/>
          <a:stretch/>
        </p:blipFill>
        <p:spPr bwMode="auto">
          <a:xfrm>
            <a:off x="2086033" y="1599121"/>
            <a:ext cx="443585" cy="38601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1E5DA14D-96AD-40B5-B9E4-F9D8C5AB5AF7}"/>
              </a:ext>
            </a:extLst>
          </p:cNvPr>
          <p:cNvSpPr txBox="1"/>
          <p:nvPr/>
        </p:nvSpPr>
        <p:spPr>
          <a:xfrm>
            <a:off x="2736524" y="2116788"/>
            <a:ext cx="15885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  <a:latin typeface="Franklin Gothic Heavy" panose="020B0903020102020204" pitchFamily="34" charset="0"/>
                <a:cs typeface="Calibri" panose="020F0502020204030204" pitchFamily="34" charset="0"/>
              </a:rPr>
              <a:t>Transaction ID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E76D15C-8BA5-4713-9449-9D51C03FC148}"/>
              </a:ext>
            </a:extLst>
          </p:cNvPr>
          <p:cNvSpPr txBox="1"/>
          <p:nvPr/>
        </p:nvSpPr>
        <p:spPr>
          <a:xfrm>
            <a:off x="4222421" y="2143172"/>
            <a:ext cx="1648590" cy="276999"/>
          </a:xfrm>
          <a:prstGeom prst="rect">
            <a:avLst/>
          </a:prstGeom>
          <a:noFill/>
          <a:ln w="3175"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123456789</a:t>
            </a:r>
          </a:p>
        </p:txBody>
      </p:sp>
    </p:spTree>
    <p:extLst>
      <p:ext uri="{BB962C8B-B14F-4D97-AF65-F5344CB8AC3E}">
        <p14:creationId xmlns:p14="http://schemas.microsoft.com/office/powerpoint/2010/main" val="19270319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267</Words>
  <Application>Microsoft Office PowerPoint</Application>
  <PresentationFormat>Widescreen</PresentationFormat>
  <Paragraphs>122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Britannic Bold</vt:lpstr>
      <vt:lpstr>Calibri</vt:lpstr>
      <vt:lpstr>Calibri Light</vt:lpstr>
      <vt:lpstr>Franklin Gothic Heavy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jim.m.chen@outlook.com</dc:creator>
  <cp:lastModifiedBy>jim.m.chen@outlook.com</cp:lastModifiedBy>
  <cp:revision>53</cp:revision>
  <dcterms:created xsi:type="dcterms:W3CDTF">2021-12-20T15:49:16Z</dcterms:created>
  <dcterms:modified xsi:type="dcterms:W3CDTF">2021-12-21T02:52:03Z</dcterms:modified>
</cp:coreProperties>
</file>