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C734"/>
    <a:srgbClr val="EC6A1F"/>
    <a:srgbClr val="FFFF00"/>
    <a:srgbClr val="1C57A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3FF6-C2B0-4698-90DB-B7BC33C68B2E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274A-8DA8-4344-BF71-E5BAA93D5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3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3FF6-C2B0-4698-90DB-B7BC33C68B2E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274A-8DA8-4344-BF71-E5BAA93D5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5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3FF6-C2B0-4698-90DB-B7BC33C68B2E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274A-8DA8-4344-BF71-E5BAA93D5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9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3FF6-C2B0-4698-90DB-B7BC33C68B2E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274A-8DA8-4344-BF71-E5BAA93D5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2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3FF6-C2B0-4698-90DB-B7BC33C68B2E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274A-8DA8-4344-BF71-E5BAA93D5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3FF6-C2B0-4698-90DB-B7BC33C68B2E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274A-8DA8-4344-BF71-E5BAA93D5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1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3FF6-C2B0-4698-90DB-B7BC33C68B2E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274A-8DA8-4344-BF71-E5BAA93D5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3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3FF6-C2B0-4698-90DB-B7BC33C68B2E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274A-8DA8-4344-BF71-E5BAA93D5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9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3FF6-C2B0-4698-90DB-B7BC33C68B2E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274A-8DA8-4344-BF71-E5BAA93D5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3FF6-C2B0-4698-90DB-B7BC33C68B2E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274A-8DA8-4344-BF71-E5BAA93D5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8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3FF6-C2B0-4698-90DB-B7BC33C68B2E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274A-8DA8-4344-BF71-E5BAA93D5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3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83FF6-C2B0-4698-90DB-B7BC33C68B2E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9274A-8DA8-4344-BF71-E5BAA93D5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7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059052"/>
              </p:ext>
            </p:extLst>
          </p:nvPr>
        </p:nvGraphicFramePr>
        <p:xfrm>
          <a:off x="800100" y="419100"/>
          <a:ext cx="10287000" cy="6134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0"/>
                <a:gridCol w="5143500"/>
              </a:tblGrid>
              <a:tr h="3067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i="1" kern="1200" spc="3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Higher service levels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1" kern="1200" spc="300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Bound to have better service levels due to Standardized infrastructure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Higher up time during patching</a:t>
                      </a:r>
                    </a:p>
                    <a:p>
                      <a:pPr algn="l"/>
                      <a:endParaRPr lang="en-US" sz="24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i="1" kern="1200" spc="6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Increased agility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1" kern="1200" spc="600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Faster aligning business need.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Faster provisioning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Faster / Automatic  scale up and scale down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C6A1F"/>
                    </a:solidFill>
                  </a:tcPr>
                </a:tc>
              </a:tr>
              <a:tr h="3067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i="1" kern="1200" spc="3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Reduced complexity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1" kern="1200" spc="300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Faster upgrades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Standardizing the Database operating systems.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Easy manageability of Database infrastructure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US" sz="24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1C57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i="1" kern="1200" spc="6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Cost Reduction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1" kern="1200" spc="600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servers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Capital investment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Server Operations cost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Saving</a:t>
                      </a:r>
                      <a:r>
                        <a:rPr lang="en-US" sz="24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on Power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4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Environment friendly</a:t>
                      </a:r>
                      <a:endParaRPr lang="en-US" sz="2400" b="1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18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35638" y="0"/>
            <a:ext cx="12213458" cy="8020049"/>
            <a:chOff x="535638" y="0"/>
            <a:chExt cx="12213458" cy="8020049"/>
          </a:xfrm>
        </p:grpSpPr>
        <p:grpSp>
          <p:nvGrpSpPr>
            <p:cNvPr id="17" name="Group 16"/>
            <p:cNvGrpSpPr/>
            <p:nvPr/>
          </p:nvGrpSpPr>
          <p:grpSpPr>
            <a:xfrm>
              <a:off x="535638" y="0"/>
              <a:ext cx="12213458" cy="8020049"/>
              <a:chOff x="529288" y="0"/>
              <a:chExt cx="12213458" cy="8020049"/>
            </a:xfrm>
          </p:grpSpPr>
          <p:sp>
            <p:nvSpPr>
              <p:cNvPr id="7" name="Freeform 6"/>
              <p:cNvSpPr/>
              <p:nvPr/>
            </p:nvSpPr>
            <p:spPr>
              <a:xfrm>
                <a:off x="7965363" y="5453633"/>
                <a:ext cx="4726829" cy="2566416"/>
              </a:xfrm>
              <a:custGeom>
                <a:avLst/>
                <a:gdLst>
                  <a:gd name="connsiteX0" fmla="*/ 0 w 4726829"/>
                  <a:gd name="connsiteY0" fmla="*/ 256642 h 2566416"/>
                  <a:gd name="connsiteX1" fmla="*/ 256642 w 4726829"/>
                  <a:gd name="connsiteY1" fmla="*/ 0 h 2566416"/>
                  <a:gd name="connsiteX2" fmla="*/ 4470187 w 4726829"/>
                  <a:gd name="connsiteY2" fmla="*/ 0 h 2566416"/>
                  <a:gd name="connsiteX3" fmla="*/ 4726829 w 4726829"/>
                  <a:gd name="connsiteY3" fmla="*/ 256642 h 2566416"/>
                  <a:gd name="connsiteX4" fmla="*/ 4726829 w 4726829"/>
                  <a:gd name="connsiteY4" fmla="*/ 2309774 h 2566416"/>
                  <a:gd name="connsiteX5" fmla="*/ 4470187 w 4726829"/>
                  <a:gd name="connsiteY5" fmla="*/ 2566416 h 2566416"/>
                  <a:gd name="connsiteX6" fmla="*/ 256642 w 4726829"/>
                  <a:gd name="connsiteY6" fmla="*/ 2566416 h 2566416"/>
                  <a:gd name="connsiteX7" fmla="*/ 0 w 4726829"/>
                  <a:gd name="connsiteY7" fmla="*/ 2309774 h 2566416"/>
                  <a:gd name="connsiteX8" fmla="*/ 0 w 4726829"/>
                  <a:gd name="connsiteY8" fmla="*/ 256642 h 2566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26829" h="2566416">
                    <a:moveTo>
                      <a:pt x="0" y="256642"/>
                    </a:moveTo>
                    <a:cubicBezTo>
                      <a:pt x="0" y="114903"/>
                      <a:pt x="114903" y="0"/>
                      <a:pt x="256642" y="0"/>
                    </a:cubicBezTo>
                    <a:lnTo>
                      <a:pt x="4470187" y="0"/>
                    </a:lnTo>
                    <a:cubicBezTo>
                      <a:pt x="4611926" y="0"/>
                      <a:pt x="4726829" y="114903"/>
                      <a:pt x="4726829" y="256642"/>
                    </a:cubicBezTo>
                    <a:lnTo>
                      <a:pt x="4726829" y="2309774"/>
                    </a:lnTo>
                    <a:cubicBezTo>
                      <a:pt x="4726829" y="2451513"/>
                      <a:pt x="4611926" y="2566416"/>
                      <a:pt x="4470187" y="2566416"/>
                    </a:cubicBezTo>
                    <a:lnTo>
                      <a:pt x="256642" y="2566416"/>
                    </a:lnTo>
                    <a:cubicBezTo>
                      <a:pt x="114903" y="2566416"/>
                      <a:pt x="0" y="2451513"/>
                      <a:pt x="0" y="2309774"/>
                    </a:cubicBezTo>
                    <a:lnTo>
                      <a:pt x="0" y="256642"/>
                    </a:lnTo>
                    <a:close/>
                  </a:path>
                </a:pathLst>
              </a:custGeom>
              <a:solidFill>
                <a:srgbClr val="1C57A3">
                  <a:alpha val="90000"/>
                </a:srgbClr>
              </a:solid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46814" tIns="457200" rIns="128767" bIns="91440" numCol="1" spcCol="1270" anchor="t" anchorCtr="0">
                <a:normAutofit/>
              </a:bodyPr>
              <a:lstStyle/>
              <a:p>
                <a:pPr marL="342900" lvl="1" indent="-342900" algn="l" defTabSz="844550" rtl="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Blip>
                    <a:blip r:embed="rId2"/>
                  </a:buBlip>
                </a:pPr>
                <a:r>
                  <a:rPr lang="en-US" sz="2200" b="1" kern="1200" dirty="0" smtClean="0">
                    <a:solidFill>
                      <a:schemeClr val="tx1"/>
                    </a:solidFill>
                    <a:latin typeface="+mj-lt"/>
                  </a:rPr>
                  <a:t>Faster upgrades</a:t>
                </a:r>
                <a:endParaRPr lang="en-US" sz="2200" b="1" kern="1200" dirty="0">
                  <a:solidFill>
                    <a:schemeClr val="tx1"/>
                  </a:solidFill>
                  <a:latin typeface="+mj-lt"/>
                </a:endParaRPr>
              </a:p>
              <a:p>
                <a:pPr marL="342900" lvl="1" indent="-342900" algn="l" defTabSz="844550" rtl="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Blip>
                    <a:blip r:embed="rId2"/>
                  </a:buBlip>
                </a:pPr>
                <a:r>
                  <a:rPr lang="en-US" sz="2200" b="1" kern="1200" dirty="0" smtClean="0">
                    <a:solidFill>
                      <a:schemeClr val="tx1"/>
                    </a:solidFill>
                    <a:latin typeface="+mj-lt"/>
                  </a:rPr>
                  <a:t>Standardizing the Database operating systems.</a:t>
                </a:r>
              </a:p>
              <a:p>
                <a:pPr marL="342900" lvl="1" indent="-342900" algn="l" defTabSz="844550" rtl="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Blip>
                    <a:blip r:embed="rId2"/>
                  </a:buBlip>
                </a:pPr>
                <a:r>
                  <a:rPr lang="en-US" sz="2200" b="1" kern="1200" dirty="0" smtClean="0">
                    <a:solidFill>
                      <a:schemeClr val="tx1"/>
                    </a:solidFill>
                    <a:latin typeface="+mj-lt"/>
                  </a:rPr>
                  <a:t>Easy Manageability of Database infrastructure </a:t>
                </a: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29288" y="5453633"/>
                <a:ext cx="4671323" cy="2566416"/>
              </a:xfrm>
              <a:custGeom>
                <a:avLst/>
                <a:gdLst>
                  <a:gd name="connsiteX0" fmla="*/ 0 w 4671323"/>
                  <a:gd name="connsiteY0" fmla="*/ 256642 h 2566416"/>
                  <a:gd name="connsiteX1" fmla="*/ 256642 w 4671323"/>
                  <a:gd name="connsiteY1" fmla="*/ 0 h 2566416"/>
                  <a:gd name="connsiteX2" fmla="*/ 4414681 w 4671323"/>
                  <a:gd name="connsiteY2" fmla="*/ 0 h 2566416"/>
                  <a:gd name="connsiteX3" fmla="*/ 4671323 w 4671323"/>
                  <a:gd name="connsiteY3" fmla="*/ 256642 h 2566416"/>
                  <a:gd name="connsiteX4" fmla="*/ 4671323 w 4671323"/>
                  <a:gd name="connsiteY4" fmla="*/ 2309774 h 2566416"/>
                  <a:gd name="connsiteX5" fmla="*/ 4414681 w 4671323"/>
                  <a:gd name="connsiteY5" fmla="*/ 2566416 h 2566416"/>
                  <a:gd name="connsiteX6" fmla="*/ 256642 w 4671323"/>
                  <a:gd name="connsiteY6" fmla="*/ 2566416 h 2566416"/>
                  <a:gd name="connsiteX7" fmla="*/ 0 w 4671323"/>
                  <a:gd name="connsiteY7" fmla="*/ 2309774 h 2566416"/>
                  <a:gd name="connsiteX8" fmla="*/ 0 w 4671323"/>
                  <a:gd name="connsiteY8" fmla="*/ 256642 h 2566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71323" h="2566416">
                    <a:moveTo>
                      <a:pt x="0" y="256642"/>
                    </a:moveTo>
                    <a:cubicBezTo>
                      <a:pt x="0" y="114903"/>
                      <a:pt x="114903" y="0"/>
                      <a:pt x="256642" y="0"/>
                    </a:cubicBezTo>
                    <a:lnTo>
                      <a:pt x="4414681" y="0"/>
                    </a:lnTo>
                    <a:cubicBezTo>
                      <a:pt x="4556420" y="0"/>
                      <a:pt x="4671323" y="114903"/>
                      <a:pt x="4671323" y="256642"/>
                    </a:cubicBezTo>
                    <a:lnTo>
                      <a:pt x="4671323" y="2309774"/>
                    </a:lnTo>
                    <a:cubicBezTo>
                      <a:pt x="4671323" y="2451513"/>
                      <a:pt x="4556420" y="2566416"/>
                      <a:pt x="4414681" y="2566416"/>
                    </a:cubicBezTo>
                    <a:lnTo>
                      <a:pt x="256642" y="2566416"/>
                    </a:lnTo>
                    <a:cubicBezTo>
                      <a:pt x="114903" y="2566416"/>
                      <a:pt x="0" y="2451513"/>
                      <a:pt x="0" y="2309774"/>
                    </a:cubicBezTo>
                    <a:lnTo>
                      <a:pt x="0" y="256642"/>
                    </a:lnTo>
                    <a:close/>
                  </a:path>
                </a:pathLst>
              </a:custGeom>
              <a:solidFill>
                <a:srgbClr val="FF0000">
                  <a:alpha val="90000"/>
                </a:srgbClr>
              </a:solid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7816" tIns="457200" rIns="1549213" bIns="147816" numCol="1" spcCol="1270" anchor="t" anchorCtr="0">
                <a:normAutofit lnSpcReduction="10000"/>
              </a:bodyPr>
              <a:lstStyle/>
              <a:p>
                <a:pPr marL="342900" lvl="1" indent="-342900" algn="l" defTabSz="844550" rtl="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Blip>
                    <a:blip r:embed="rId2"/>
                  </a:buBlip>
                </a:pPr>
                <a:r>
                  <a:rPr lang="en-US" sz="2200" b="1" kern="1200" dirty="0" smtClean="0">
                    <a:solidFill>
                      <a:schemeClr val="tx1"/>
                    </a:solidFill>
                    <a:latin typeface="+mj-lt"/>
                  </a:rPr>
                  <a:t>Less servers </a:t>
                </a:r>
                <a:endParaRPr lang="en-US" sz="2200" b="1" kern="1200" dirty="0">
                  <a:solidFill>
                    <a:schemeClr val="tx1"/>
                  </a:solidFill>
                  <a:latin typeface="+mj-lt"/>
                </a:endParaRPr>
              </a:p>
              <a:p>
                <a:pPr marL="342900" lvl="1" indent="-342900" algn="l" defTabSz="844550" rtl="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Blip>
                    <a:blip r:embed="rId2"/>
                  </a:buBlip>
                </a:pPr>
                <a:r>
                  <a:rPr lang="en-US" sz="2200" b="1" kern="1200" dirty="0" smtClean="0">
                    <a:solidFill>
                      <a:schemeClr val="tx1"/>
                    </a:solidFill>
                    <a:latin typeface="+mj-lt"/>
                  </a:rPr>
                  <a:t>less Capital investment</a:t>
                </a:r>
              </a:p>
              <a:p>
                <a:pPr marL="342900" lvl="1" indent="-342900" algn="l" defTabSz="844550" rtl="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Blip>
                    <a:blip r:embed="rId2"/>
                  </a:buBlip>
                </a:pPr>
                <a:r>
                  <a:rPr lang="en-US" sz="2200" b="1" kern="1200" dirty="0" smtClean="0">
                    <a:solidFill>
                      <a:schemeClr val="tx1"/>
                    </a:solidFill>
                    <a:latin typeface="+mj-lt"/>
                  </a:rPr>
                  <a:t>Less Server Operations cost</a:t>
                </a:r>
              </a:p>
              <a:p>
                <a:pPr marL="342900" lvl="1" indent="-342900" algn="l" defTabSz="844550" rtl="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Blip>
                    <a:blip r:embed="rId2"/>
                  </a:buBlip>
                </a:pPr>
                <a:r>
                  <a:rPr lang="en-US" sz="2200" b="1" kern="1200" dirty="0" smtClean="0">
                    <a:solidFill>
                      <a:schemeClr val="tx1"/>
                    </a:solidFill>
                    <a:latin typeface="+mj-lt"/>
                  </a:rPr>
                  <a:t>Savings on Power</a:t>
                </a:r>
              </a:p>
              <a:p>
                <a:pPr marL="342900" lvl="1" indent="-342900" algn="l" defTabSz="844550" rtl="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Blip>
                    <a:blip r:embed="rId2"/>
                  </a:buBlip>
                </a:pPr>
                <a:r>
                  <a:rPr lang="en-US" sz="2200" b="1" kern="1200" dirty="0" smtClean="0">
                    <a:solidFill>
                      <a:schemeClr val="tx1"/>
                    </a:solidFill>
                    <a:latin typeface="+mj-lt"/>
                  </a:rPr>
                  <a:t>Environment friendly</a:t>
                </a: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8051891" y="0"/>
                <a:ext cx="4690855" cy="2566416"/>
              </a:xfrm>
              <a:custGeom>
                <a:avLst/>
                <a:gdLst>
                  <a:gd name="connsiteX0" fmla="*/ 0 w 4690855"/>
                  <a:gd name="connsiteY0" fmla="*/ 256642 h 2566416"/>
                  <a:gd name="connsiteX1" fmla="*/ 256642 w 4690855"/>
                  <a:gd name="connsiteY1" fmla="*/ 0 h 2566416"/>
                  <a:gd name="connsiteX2" fmla="*/ 4434213 w 4690855"/>
                  <a:gd name="connsiteY2" fmla="*/ 0 h 2566416"/>
                  <a:gd name="connsiteX3" fmla="*/ 4690855 w 4690855"/>
                  <a:gd name="connsiteY3" fmla="*/ 256642 h 2566416"/>
                  <a:gd name="connsiteX4" fmla="*/ 4690855 w 4690855"/>
                  <a:gd name="connsiteY4" fmla="*/ 2309774 h 2566416"/>
                  <a:gd name="connsiteX5" fmla="*/ 4434213 w 4690855"/>
                  <a:gd name="connsiteY5" fmla="*/ 2566416 h 2566416"/>
                  <a:gd name="connsiteX6" fmla="*/ 256642 w 4690855"/>
                  <a:gd name="connsiteY6" fmla="*/ 2566416 h 2566416"/>
                  <a:gd name="connsiteX7" fmla="*/ 0 w 4690855"/>
                  <a:gd name="connsiteY7" fmla="*/ 2309774 h 2566416"/>
                  <a:gd name="connsiteX8" fmla="*/ 0 w 4690855"/>
                  <a:gd name="connsiteY8" fmla="*/ 256642 h 2566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90855" h="2566416">
                    <a:moveTo>
                      <a:pt x="0" y="256642"/>
                    </a:moveTo>
                    <a:cubicBezTo>
                      <a:pt x="0" y="114903"/>
                      <a:pt x="114903" y="0"/>
                      <a:pt x="256642" y="0"/>
                    </a:cubicBezTo>
                    <a:lnTo>
                      <a:pt x="4434213" y="0"/>
                    </a:lnTo>
                    <a:cubicBezTo>
                      <a:pt x="4575952" y="0"/>
                      <a:pt x="4690855" y="114903"/>
                      <a:pt x="4690855" y="256642"/>
                    </a:cubicBezTo>
                    <a:lnTo>
                      <a:pt x="4690855" y="2309774"/>
                    </a:lnTo>
                    <a:cubicBezTo>
                      <a:pt x="4690855" y="2451513"/>
                      <a:pt x="4575952" y="2566416"/>
                      <a:pt x="4434213" y="2566416"/>
                    </a:cubicBezTo>
                    <a:lnTo>
                      <a:pt x="256642" y="2566416"/>
                    </a:lnTo>
                    <a:cubicBezTo>
                      <a:pt x="114903" y="2566416"/>
                      <a:pt x="0" y="2451513"/>
                      <a:pt x="0" y="2309774"/>
                    </a:cubicBezTo>
                    <a:lnTo>
                      <a:pt x="0" y="256642"/>
                    </a:lnTo>
                    <a:close/>
                  </a:path>
                </a:pathLst>
              </a:custGeom>
              <a:solidFill>
                <a:srgbClr val="EC6A1F">
                  <a:alpha val="90000"/>
                </a:srgbClr>
              </a:solid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36022" tIns="411480" rIns="128767" bIns="770370" numCol="1" spcCol="1270" anchor="t" anchorCtr="0">
                <a:noAutofit/>
              </a:bodyPr>
              <a:lstStyle/>
              <a:p>
                <a:pPr marL="342900" lvl="1" indent="-342900" algn="l" defTabSz="844550" rtl="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Blip>
                    <a:blip r:embed="rId2"/>
                  </a:buBlip>
                </a:pPr>
                <a:r>
                  <a:rPr lang="en-US" sz="2200" b="1" kern="1200" dirty="0" smtClean="0">
                    <a:solidFill>
                      <a:schemeClr val="tx1"/>
                    </a:solidFill>
                    <a:effectLst/>
                    <a:latin typeface="+mj-lt"/>
                  </a:rPr>
                  <a:t>Faster aligning business need.</a:t>
                </a:r>
                <a:endParaRPr lang="en-US" sz="2200" kern="1200" dirty="0">
                  <a:solidFill>
                    <a:schemeClr val="tx1"/>
                  </a:solidFill>
                  <a:latin typeface="+mj-lt"/>
                </a:endParaRPr>
              </a:p>
              <a:p>
                <a:pPr marL="342900" lvl="1" indent="-342900" algn="l" defTabSz="844550" rtl="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Blip>
                    <a:blip r:embed="rId2"/>
                  </a:buBlip>
                </a:pPr>
                <a:r>
                  <a:rPr lang="en-US" sz="2200" b="1" kern="1200" dirty="0" smtClean="0">
                    <a:solidFill>
                      <a:schemeClr val="tx1"/>
                    </a:solidFill>
                    <a:effectLst/>
                    <a:latin typeface="+mj-lt"/>
                  </a:rPr>
                  <a:t>Faster provisioning</a:t>
                </a:r>
              </a:p>
              <a:p>
                <a:pPr marL="342900" lvl="1" indent="-342900" algn="l" defTabSz="844550" rtl="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Blip>
                    <a:blip r:embed="rId2"/>
                  </a:buBlip>
                </a:pPr>
                <a:r>
                  <a:rPr lang="en-US" sz="2200" b="1" kern="1200" dirty="0" smtClean="0">
                    <a:solidFill>
                      <a:schemeClr val="tx1"/>
                    </a:solidFill>
                    <a:effectLst/>
                    <a:latin typeface="+mj-lt"/>
                  </a:rPr>
                  <a:t>Faster / Automatic  scale up and scale down </a:t>
                </a: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610031" y="0"/>
                <a:ext cx="4554922" cy="2566416"/>
              </a:xfrm>
              <a:custGeom>
                <a:avLst/>
                <a:gdLst>
                  <a:gd name="connsiteX0" fmla="*/ 0 w 4554922"/>
                  <a:gd name="connsiteY0" fmla="*/ 256642 h 2566416"/>
                  <a:gd name="connsiteX1" fmla="*/ 256642 w 4554922"/>
                  <a:gd name="connsiteY1" fmla="*/ 0 h 2566416"/>
                  <a:gd name="connsiteX2" fmla="*/ 4298280 w 4554922"/>
                  <a:gd name="connsiteY2" fmla="*/ 0 h 2566416"/>
                  <a:gd name="connsiteX3" fmla="*/ 4554922 w 4554922"/>
                  <a:gd name="connsiteY3" fmla="*/ 256642 h 2566416"/>
                  <a:gd name="connsiteX4" fmla="*/ 4554922 w 4554922"/>
                  <a:gd name="connsiteY4" fmla="*/ 2309774 h 2566416"/>
                  <a:gd name="connsiteX5" fmla="*/ 4298280 w 4554922"/>
                  <a:gd name="connsiteY5" fmla="*/ 2566416 h 2566416"/>
                  <a:gd name="connsiteX6" fmla="*/ 256642 w 4554922"/>
                  <a:gd name="connsiteY6" fmla="*/ 2566416 h 2566416"/>
                  <a:gd name="connsiteX7" fmla="*/ 0 w 4554922"/>
                  <a:gd name="connsiteY7" fmla="*/ 2309774 h 2566416"/>
                  <a:gd name="connsiteX8" fmla="*/ 0 w 4554922"/>
                  <a:gd name="connsiteY8" fmla="*/ 256642 h 2566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54922" h="2566416">
                    <a:moveTo>
                      <a:pt x="0" y="256642"/>
                    </a:moveTo>
                    <a:cubicBezTo>
                      <a:pt x="0" y="114903"/>
                      <a:pt x="114903" y="0"/>
                      <a:pt x="256642" y="0"/>
                    </a:cubicBezTo>
                    <a:lnTo>
                      <a:pt x="4298280" y="0"/>
                    </a:lnTo>
                    <a:cubicBezTo>
                      <a:pt x="4440019" y="0"/>
                      <a:pt x="4554922" y="114903"/>
                      <a:pt x="4554922" y="256642"/>
                    </a:cubicBezTo>
                    <a:lnTo>
                      <a:pt x="4554922" y="2309774"/>
                    </a:lnTo>
                    <a:cubicBezTo>
                      <a:pt x="4554922" y="2451513"/>
                      <a:pt x="4440019" y="2566416"/>
                      <a:pt x="4298280" y="2566416"/>
                    </a:cubicBezTo>
                    <a:lnTo>
                      <a:pt x="256642" y="2566416"/>
                    </a:lnTo>
                    <a:cubicBezTo>
                      <a:pt x="114903" y="2566416"/>
                      <a:pt x="0" y="2451513"/>
                      <a:pt x="0" y="2309774"/>
                    </a:cubicBezTo>
                    <a:lnTo>
                      <a:pt x="0" y="256642"/>
                    </a:lnTo>
                    <a:close/>
                  </a:path>
                </a:pathLst>
              </a:custGeom>
              <a:solidFill>
                <a:srgbClr val="92D050">
                  <a:alpha val="90000"/>
                </a:srgbClr>
              </a:solid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8766" tIns="274320" rIns="1495243" bIns="770370" numCol="1" spcCol="1270" anchor="t" anchorCtr="0">
                <a:noAutofit/>
              </a:bodyPr>
              <a:lstStyle/>
              <a:p>
                <a:pPr marL="342900" lvl="1" indent="-342900" algn="l" defTabSz="844550" rtl="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Blip>
                    <a:blip r:embed="rId2"/>
                  </a:buBlip>
                </a:pPr>
                <a:r>
                  <a:rPr lang="en-US" sz="2200" b="1" kern="1200" dirty="0" smtClean="0">
                    <a:solidFill>
                      <a:schemeClr val="tx1"/>
                    </a:solidFill>
                    <a:latin typeface="+mj-lt"/>
                  </a:rPr>
                  <a:t>Bound to have better service levels due to Standardized infrastructure </a:t>
                </a:r>
                <a:endParaRPr lang="en-US" sz="2200" b="1" kern="1200" dirty="0">
                  <a:solidFill>
                    <a:schemeClr val="tx1"/>
                  </a:solidFill>
                  <a:latin typeface="+mj-lt"/>
                </a:endParaRPr>
              </a:p>
              <a:p>
                <a:pPr marL="342900" lvl="1" indent="-342900" algn="l" defTabSz="844550" rtl="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Blip>
                    <a:blip r:embed="rId2"/>
                  </a:buBlip>
                </a:pPr>
                <a:r>
                  <a:rPr lang="en-US" sz="2200" b="1" kern="1200" dirty="0" smtClean="0">
                    <a:solidFill>
                      <a:schemeClr val="tx1"/>
                    </a:solidFill>
                    <a:latin typeface="+mj-lt"/>
                  </a:rPr>
                  <a:t>Higher up time during   patching</a:t>
                </a: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2962217" y="495242"/>
                <a:ext cx="3472681" cy="3472681"/>
              </a:xfrm>
              <a:custGeom>
                <a:avLst/>
                <a:gdLst>
                  <a:gd name="connsiteX0" fmla="*/ 0 w 3472681"/>
                  <a:gd name="connsiteY0" fmla="*/ 3472681 h 3472681"/>
                  <a:gd name="connsiteX1" fmla="*/ 3472681 w 3472681"/>
                  <a:gd name="connsiteY1" fmla="*/ 0 h 3472681"/>
                  <a:gd name="connsiteX2" fmla="*/ 3472681 w 3472681"/>
                  <a:gd name="connsiteY2" fmla="*/ 3472681 h 3472681"/>
                  <a:gd name="connsiteX3" fmla="*/ 0 w 3472681"/>
                  <a:gd name="connsiteY3" fmla="*/ 3472681 h 3472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2681" h="3472681">
                    <a:moveTo>
                      <a:pt x="0" y="3472681"/>
                    </a:moveTo>
                    <a:cubicBezTo>
                      <a:pt x="0" y="1554772"/>
                      <a:pt x="1554772" y="0"/>
                      <a:pt x="3472681" y="0"/>
                    </a:cubicBezTo>
                    <a:lnTo>
                      <a:pt x="3472681" y="3472681"/>
                    </a:lnTo>
                    <a:lnTo>
                      <a:pt x="0" y="3472681"/>
                    </a:lnTo>
                    <a:close/>
                  </a:path>
                </a:pathLst>
              </a:custGeom>
              <a:solidFill>
                <a:srgbClr val="92D0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85800" tIns="1287381" rIns="270256" bIns="548640" numCol="1" spcCol="1270" anchor="ctr" anchorCtr="0">
                <a:noAutofit/>
              </a:bodyPr>
              <a:lstStyle/>
              <a:p>
                <a:pPr lvl="0" algn="ctr" defTabSz="16891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3200" b="1" kern="12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Higher Service Levels</a:t>
                </a:r>
                <a:endParaRPr lang="en-US" sz="3200" b="1" kern="1200" spc="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6550051" y="495241"/>
                <a:ext cx="3472681" cy="3472681"/>
              </a:xfrm>
              <a:custGeom>
                <a:avLst/>
                <a:gdLst>
                  <a:gd name="connsiteX0" fmla="*/ 0 w 3472681"/>
                  <a:gd name="connsiteY0" fmla="*/ 3472681 h 3472681"/>
                  <a:gd name="connsiteX1" fmla="*/ 3472681 w 3472681"/>
                  <a:gd name="connsiteY1" fmla="*/ 0 h 3472681"/>
                  <a:gd name="connsiteX2" fmla="*/ 3472681 w 3472681"/>
                  <a:gd name="connsiteY2" fmla="*/ 3472681 h 3472681"/>
                  <a:gd name="connsiteX3" fmla="*/ 0 w 3472681"/>
                  <a:gd name="connsiteY3" fmla="*/ 3472681 h 3472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2681" h="3472681">
                    <a:moveTo>
                      <a:pt x="0" y="0"/>
                    </a:moveTo>
                    <a:cubicBezTo>
                      <a:pt x="1917909" y="0"/>
                      <a:pt x="3472681" y="1554772"/>
                      <a:pt x="3472681" y="3472681"/>
                    </a:cubicBezTo>
                    <a:lnTo>
                      <a:pt x="0" y="347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C6A1F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4320" tIns="1244709" rIns="685800" bIns="548640" numCol="1" spcCol="1270" anchor="ctr" anchorCtr="0">
                <a:noAutofit/>
              </a:bodyPr>
              <a:lstStyle/>
              <a:p>
                <a:pPr lvl="0" algn="ctr" defTabSz="8572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3200" b="1" kern="1200" spc="300" baseline="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Increased agility</a:t>
                </a:r>
                <a:endParaRPr lang="en-US" sz="3200" b="1" kern="1200" spc="300" baseline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6550051" y="4090224"/>
                <a:ext cx="3472681" cy="3472682"/>
              </a:xfrm>
              <a:custGeom>
                <a:avLst/>
                <a:gdLst>
                  <a:gd name="connsiteX0" fmla="*/ 0 w 3472681"/>
                  <a:gd name="connsiteY0" fmla="*/ 3472681 h 3472681"/>
                  <a:gd name="connsiteX1" fmla="*/ 3472681 w 3472681"/>
                  <a:gd name="connsiteY1" fmla="*/ 0 h 3472681"/>
                  <a:gd name="connsiteX2" fmla="*/ 3472681 w 3472681"/>
                  <a:gd name="connsiteY2" fmla="*/ 3472681 h 3472681"/>
                  <a:gd name="connsiteX3" fmla="*/ 0 w 3472681"/>
                  <a:gd name="connsiteY3" fmla="*/ 3472681 h 3472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2681" h="3472681">
                    <a:moveTo>
                      <a:pt x="3472681" y="0"/>
                    </a:moveTo>
                    <a:cubicBezTo>
                      <a:pt x="3472681" y="1917909"/>
                      <a:pt x="1917909" y="3472681"/>
                      <a:pt x="0" y="3472681"/>
                    </a:cubicBezTo>
                    <a:lnTo>
                      <a:pt x="0" y="0"/>
                    </a:lnTo>
                    <a:lnTo>
                      <a:pt x="3472681" y="0"/>
                    </a:lnTo>
                    <a:close/>
                  </a:path>
                </a:pathLst>
              </a:custGeom>
              <a:solidFill>
                <a:srgbClr val="1C57A3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548641" rIns="685800" bIns="1200005" numCol="1" spcCol="1270" anchor="ctr" anchorCtr="0">
                <a:noAutofit/>
              </a:bodyPr>
              <a:lstStyle/>
              <a:p>
                <a:pPr lvl="0" algn="ctr" defTabSz="14224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3200" b="1" kern="12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Reduced Complexity</a:t>
                </a:r>
                <a:endParaRPr lang="en-US" sz="3200" b="1" kern="1200" spc="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2962217" y="4090225"/>
                <a:ext cx="3472681" cy="3472681"/>
              </a:xfrm>
              <a:custGeom>
                <a:avLst/>
                <a:gdLst>
                  <a:gd name="connsiteX0" fmla="*/ 0 w 3472681"/>
                  <a:gd name="connsiteY0" fmla="*/ 3472681 h 3472681"/>
                  <a:gd name="connsiteX1" fmla="*/ 3472681 w 3472681"/>
                  <a:gd name="connsiteY1" fmla="*/ 0 h 3472681"/>
                  <a:gd name="connsiteX2" fmla="*/ 3472681 w 3472681"/>
                  <a:gd name="connsiteY2" fmla="*/ 3472681 h 3472681"/>
                  <a:gd name="connsiteX3" fmla="*/ 0 w 3472681"/>
                  <a:gd name="connsiteY3" fmla="*/ 3472681 h 3472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2681" h="3472681">
                    <a:moveTo>
                      <a:pt x="3472681" y="3472681"/>
                    </a:moveTo>
                    <a:cubicBezTo>
                      <a:pt x="1554772" y="3472681"/>
                      <a:pt x="0" y="1917909"/>
                      <a:pt x="0" y="0"/>
                    </a:cubicBezTo>
                    <a:lnTo>
                      <a:pt x="3472681" y="0"/>
                    </a:lnTo>
                    <a:lnTo>
                      <a:pt x="3472681" y="3472681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85800" tIns="457200" rIns="182879" bIns="1244709" numCol="1" spcCol="1270" anchor="ctr" anchorCtr="0">
                <a:noAutofit/>
              </a:bodyPr>
              <a:lstStyle/>
              <a:p>
                <a:pPr lvl="0" algn="ctr" defTabSz="14224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3200" b="1" kern="12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Cost Reduction</a:t>
                </a:r>
                <a:endParaRPr lang="en-US" sz="3200" b="1" kern="1200" spc="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6961" y="3501643"/>
              <a:ext cx="2726288" cy="9638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579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17245" y="-152400"/>
            <a:ext cx="11321555" cy="7010400"/>
            <a:chOff x="717245" y="-152400"/>
            <a:chExt cx="11321555" cy="7010400"/>
          </a:xfrm>
        </p:grpSpPr>
        <p:grpSp>
          <p:nvGrpSpPr>
            <p:cNvPr id="19" name="Group 18"/>
            <p:cNvGrpSpPr/>
            <p:nvPr/>
          </p:nvGrpSpPr>
          <p:grpSpPr>
            <a:xfrm>
              <a:off x="717245" y="-152400"/>
              <a:ext cx="11321555" cy="7010400"/>
              <a:chOff x="717245" y="-152400"/>
              <a:chExt cx="11321555" cy="701040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717246" y="4762507"/>
                <a:ext cx="11282240" cy="2095493"/>
              </a:xfrm>
              <a:prstGeom prst="roundRect">
                <a:avLst/>
              </a:prstGeom>
              <a:solidFill>
                <a:srgbClr val="93C734"/>
              </a:solidFill>
              <a:ln cap="rnd">
                <a:noFill/>
                <a:rou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 algn="ctr">
                  <a:buBlip>
                    <a:blip r:embed="rId3"/>
                  </a:buBlip>
                </a:pPr>
                <a:endParaRPr lang="en-US" dirty="0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6385070" y="2211446"/>
                <a:ext cx="5614416" cy="2429134"/>
              </a:xfrm>
              <a:prstGeom prst="roundRect">
                <a:avLst/>
              </a:prstGeom>
              <a:solidFill>
                <a:srgbClr val="EC6A1F"/>
              </a:solidFill>
              <a:ln cap="rnd">
                <a:noFill/>
                <a:rou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2011680" tIns="640080" rtlCol="0" anchor="ctr"/>
              <a:lstStyle/>
              <a:p>
                <a:pPr marL="285750" indent="-285750">
                  <a:buBlip>
                    <a:blip r:embed="rId3"/>
                  </a:buBlip>
                </a:pPr>
                <a:endParaRPr lang="en-US" dirty="0" smtClean="0"/>
              </a:p>
              <a:p>
                <a:pPr marL="285750" indent="-285750">
                  <a:buBlip>
                    <a:blip r:embed="rId3"/>
                  </a:buBlip>
                </a:pPr>
                <a:r>
                  <a:rPr lang="en-US" dirty="0" smtClean="0"/>
                  <a:t>Database Grouping.</a:t>
                </a:r>
              </a:p>
              <a:p>
                <a:pPr marL="285750" indent="-285750">
                  <a:buBlip>
                    <a:blip r:embed="rId3"/>
                  </a:buBlip>
                </a:pPr>
                <a:r>
                  <a:rPr lang="en-US" dirty="0" smtClean="0"/>
                  <a:t>Security requirements.</a:t>
                </a:r>
              </a:p>
              <a:p>
                <a:pPr marL="285750" indent="-285750">
                  <a:buBlip>
                    <a:blip r:embed="rId3"/>
                  </a:buBlip>
                </a:pPr>
                <a:r>
                  <a:rPr lang="en-US" dirty="0" smtClean="0"/>
                  <a:t>Server requirements</a:t>
                </a:r>
              </a:p>
              <a:p>
                <a:pPr marL="285750" indent="-285750">
                  <a:buBlip>
                    <a:blip r:embed="rId3"/>
                  </a:buBlip>
                </a:pPr>
                <a:r>
                  <a:rPr lang="en-US" dirty="0" smtClean="0"/>
                  <a:t>Storage requirements.</a:t>
                </a:r>
              </a:p>
              <a:p>
                <a:pPr marL="285750" indent="-285750">
                  <a:buBlip>
                    <a:blip r:embed="rId3"/>
                  </a:buBlip>
                </a:pPr>
                <a:r>
                  <a:rPr lang="en-US" dirty="0" smtClean="0"/>
                  <a:t>Tool for </a:t>
                </a:r>
                <a:r>
                  <a:rPr lang="en-US" dirty="0" err="1" smtClean="0"/>
                  <a:t>DaaS</a:t>
                </a:r>
                <a:r>
                  <a:rPr lang="en-US" dirty="0" smtClean="0"/>
                  <a:t> for faster implementation and better support.</a:t>
                </a:r>
              </a:p>
              <a:p>
                <a:pPr marL="285750" indent="-285750" algn="ctr">
                  <a:buBlip>
                    <a:blip r:embed="rId3"/>
                  </a:buBlip>
                </a:pPr>
                <a:endParaRPr lang="en-US" dirty="0" smtClean="0"/>
              </a:p>
              <a:p>
                <a:pPr marL="285750" indent="-285750" algn="ctr">
                  <a:buBlip>
                    <a:blip r:embed="rId3"/>
                  </a:buBlip>
                </a:pPr>
                <a:endParaRPr lang="en-US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6424384" y="-152400"/>
                <a:ext cx="5614416" cy="2252199"/>
              </a:xfrm>
              <a:prstGeom prst="roundRect">
                <a:avLst/>
              </a:prstGeom>
              <a:solidFill>
                <a:srgbClr val="FFFF00"/>
              </a:solidFill>
              <a:ln cap="rnd">
                <a:noFill/>
                <a:rou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1463040" rtlCol="0" anchor="ctr">
                <a:noAutofit/>
              </a:bodyPr>
              <a:lstStyle/>
              <a:p>
                <a:pPr marL="285750" indent="-285750">
                  <a:buBlip>
                    <a:blip r:embed="rId3"/>
                  </a:buBlip>
                </a:pPr>
                <a:r>
                  <a:rPr lang="en-US" dirty="0" smtClean="0"/>
                  <a:t>Present infrastructure Detail study</a:t>
                </a:r>
              </a:p>
              <a:p>
                <a:pPr marL="285750" indent="-285750">
                  <a:buBlip>
                    <a:blip r:embed="rId3"/>
                  </a:buBlip>
                </a:pPr>
                <a:r>
                  <a:rPr lang="en-US" dirty="0" smtClean="0"/>
                  <a:t>Specific requirements of certain application if any</a:t>
                </a:r>
              </a:p>
              <a:p>
                <a:pPr marL="285750" indent="-285750">
                  <a:buBlip>
                    <a:blip r:embed="rId3"/>
                  </a:buBlip>
                </a:pPr>
                <a:r>
                  <a:rPr lang="en-US" dirty="0" smtClean="0"/>
                  <a:t>Security setup for this infrastructure 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717245" y="2211446"/>
                <a:ext cx="5617029" cy="2429134"/>
              </a:xfrm>
              <a:prstGeom prst="roundRect">
                <a:avLst/>
              </a:prstGeom>
              <a:solidFill>
                <a:srgbClr val="1C57A3"/>
              </a:solidFill>
              <a:ln cap="rnd">
                <a:noFill/>
                <a:rou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640080" rIns="1737360" rtlCol="0" anchor="ctr"/>
              <a:lstStyle/>
              <a:p>
                <a:pPr marL="285750" indent="-285750">
                  <a:buBlip>
                    <a:blip r:embed="rId3"/>
                  </a:buBlip>
                </a:pPr>
                <a:r>
                  <a:rPr lang="en-US" dirty="0"/>
                  <a:t>Monitor the database growth</a:t>
                </a:r>
              </a:p>
              <a:p>
                <a:pPr marL="285750" indent="-285750">
                  <a:buBlip>
                    <a:blip r:embed="rId3"/>
                  </a:buBlip>
                </a:pPr>
                <a:r>
                  <a:rPr lang="en-US" dirty="0"/>
                  <a:t>Optimize storage and CPU utilization on basis of real usage.</a:t>
                </a:r>
              </a:p>
              <a:p>
                <a:pPr marL="285750" indent="-285750">
                  <a:buBlip>
                    <a:blip r:embed="rId3"/>
                  </a:buBlip>
                </a:pPr>
                <a:r>
                  <a:rPr lang="en-US" dirty="0"/>
                  <a:t>Monitor security Breech</a:t>
                </a:r>
              </a:p>
              <a:p>
                <a:pPr marL="285750" indent="-285750">
                  <a:buBlip>
                    <a:blip r:embed="rId3"/>
                  </a:buBlip>
                </a:pPr>
                <a:r>
                  <a:rPr lang="en-US" dirty="0"/>
                  <a:t>Create Seed database for adding new database groups.</a:t>
                </a:r>
              </a:p>
              <a:p>
                <a:pPr marL="285750" indent="-285750">
                  <a:buBlip>
                    <a:blip r:embed="rId3"/>
                  </a:buBlip>
                </a:pPr>
                <a:endParaRPr lang="en-US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727075" y="-152400"/>
                <a:ext cx="5617029" cy="2252201"/>
              </a:xfrm>
              <a:prstGeom prst="roundRect">
                <a:avLst/>
              </a:prstGeom>
              <a:solidFill>
                <a:srgbClr val="FF0000"/>
              </a:solidFill>
              <a:ln cap="rnd">
                <a:noFill/>
                <a:rou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Blip>
                    <a:blip r:embed="rId3"/>
                  </a:buBlip>
                </a:pPr>
                <a:endParaRPr lang="en-US" dirty="0" smtClean="0"/>
              </a:p>
              <a:p>
                <a:pPr marL="285750" indent="-285750">
                  <a:buBlip>
                    <a:blip r:embed="rId3"/>
                  </a:buBlip>
                </a:pPr>
                <a:r>
                  <a:rPr lang="en-US" dirty="0" smtClean="0"/>
                  <a:t>What is objective of consolidation </a:t>
                </a:r>
              </a:p>
              <a:p>
                <a:pPr marL="285750" indent="-285750">
                  <a:buBlip>
                    <a:blip r:embed="rId3"/>
                  </a:buBlip>
                </a:pPr>
                <a:r>
                  <a:rPr lang="en-US" dirty="0" smtClean="0"/>
                  <a:t>Probability of successful consolidation</a:t>
                </a:r>
              </a:p>
              <a:p>
                <a:pPr marL="285750" indent="-285750">
                  <a:buBlip>
                    <a:blip r:embed="rId3"/>
                  </a:buBlip>
                </a:pPr>
                <a:r>
                  <a:rPr lang="en-US" dirty="0" smtClean="0"/>
                  <a:t>What is the present Infrastructure</a:t>
                </a:r>
              </a:p>
              <a:p>
                <a:pPr marL="285750" indent="-285750">
                  <a:buBlip>
                    <a:blip r:embed="rId3"/>
                  </a:buBlip>
                </a:pPr>
                <a:r>
                  <a:rPr lang="en-US" dirty="0" smtClean="0"/>
                  <a:t>What is present SLA ?</a:t>
                </a:r>
              </a:p>
              <a:p>
                <a:pPr marL="285750" indent="-285750">
                  <a:buBlip>
                    <a:blip r:embed="rId3"/>
                  </a:buBlip>
                </a:pPr>
                <a:r>
                  <a:rPr lang="en-US" dirty="0" smtClean="0"/>
                  <a:t>What is present support cost?</a:t>
                </a:r>
                <a:endParaRPr lang="en-US" dirty="0"/>
              </a:p>
            </p:txBody>
          </p:sp>
          <p:graphicFrame>
            <p:nvGraphicFramePr>
              <p:cNvPr id="4" name="Object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26090427"/>
                  </p:ext>
                </p:extLst>
              </p:nvPr>
            </p:nvGraphicFramePr>
            <p:xfrm>
              <a:off x="4076101" y="501648"/>
              <a:ext cx="4620367" cy="4283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5" name="CorelDRAW" r:id="rId4" imgW="3310920" imgH="3072960" progId="CorelDraw.Graphic.16">
                      <p:embed/>
                    </p:oleObj>
                  </mc:Choice>
                  <mc:Fallback>
                    <p:oleObj name="CorelDRAW" r:id="rId4" imgW="3310920" imgH="3072960" progId="CorelDraw.Graphic.16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076101" y="501648"/>
                            <a:ext cx="4620367" cy="428316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Box 9"/>
              <p:cNvSpPr txBox="1"/>
              <p:nvPr/>
            </p:nvSpPr>
            <p:spPr>
              <a:xfrm>
                <a:off x="1039833" y="-54666"/>
                <a:ext cx="26446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spc="600" dirty="0" smtClean="0">
                    <a:solidFill>
                      <a:schemeClr val="bg1"/>
                    </a:solidFill>
                  </a:rPr>
                  <a:t>Feasibility</a:t>
                </a:r>
                <a:endParaRPr lang="en-US" sz="2800" b="1" spc="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9063318" y="-54666"/>
                <a:ext cx="27067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800" spc="6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b="1" dirty="0"/>
                  <a:t>Assessment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801052" y="2187880"/>
                <a:ext cx="30228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800" spc="6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b="1" dirty="0"/>
                  <a:t>Architecture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39833" y="2246582"/>
                <a:ext cx="21466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800" b="1" spc="6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dirty="0"/>
                  <a:t>Manage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545103" y="4772211"/>
                <a:ext cx="36844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800" b="1" spc="6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dirty="0"/>
                  <a:t>Implementation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039833" y="5131579"/>
                <a:ext cx="5385005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Blip>
                    <a:blip r:embed="rId3"/>
                  </a:buBlip>
                </a:pPr>
                <a:r>
                  <a:rPr lang="en-US" dirty="0"/>
                  <a:t>Implementing Storage and infrastructure</a:t>
                </a:r>
              </a:p>
              <a:p>
                <a:pPr marL="285750" indent="-285750">
                  <a:buBlip>
                    <a:blip r:embed="rId3"/>
                  </a:buBlip>
                </a:pPr>
                <a:r>
                  <a:rPr lang="en-US" dirty="0"/>
                  <a:t>Implementing database provisioning </a:t>
                </a:r>
                <a:r>
                  <a:rPr lang="en-US" dirty="0" smtClean="0"/>
                  <a:t>applications</a:t>
                </a:r>
              </a:p>
              <a:p>
                <a:pPr marL="285750" indent="-285750">
                  <a:buBlip>
                    <a:blip r:embed="rId3"/>
                  </a:buBlip>
                </a:pPr>
                <a:r>
                  <a:rPr lang="en-US" dirty="0" smtClean="0"/>
                  <a:t>Group Database and create Seed Database for each.</a:t>
                </a:r>
                <a:endParaRPr lang="en-US" dirty="0"/>
              </a:p>
              <a:p>
                <a:pPr marL="285750" indent="-285750">
                  <a:buBlip>
                    <a:blip r:embed="rId3"/>
                  </a:buBlip>
                </a:pPr>
                <a:r>
                  <a:rPr lang="en-US" dirty="0"/>
                  <a:t>Provision databases as per application needs</a:t>
                </a:r>
              </a:p>
              <a:p>
                <a:pPr marL="285750" indent="-285750">
                  <a:buBlip>
                    <a:blip r:embed="rId3"/>
                  </a:buBlip>
                </a:pPr>
                <a:r>
                  <a:rPr lang="en-US" dirty="0"/>
                  <a:t>Migration of the Databases  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385070" y="5238200"/>
                <a:ext cx="5566232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Blip>
                    <a:blip r:embed="rId3"/>
                  </a:buBlip>
                </a:pPr>
                <a:r>
                  <a:rPr lang="en-US" dirty="0" smtClean="0"/>
                  <a:t>Setup monitoring tools.</a:t>
                </a:r>
              </a:p>
              <a:p>
                <a:pPr marL="285750" indent="-285750">
                  <a:buBlip>
                    <a:blip r:embed="rId3"/>
                  </a:buBlip>
                </a:pPr>
                <a:r>
                  <a:rPr lang="en-US" dirty="0" smtClean="0"/>
                  <a:t>Test </a:t>
                </a:r>
                <a:r>
                  <a:rPr lang="en-US" dirty="0"/>
                  <a:t>the load and fine tuning of the Database </a:t>
                </a:r>
                <a:r>
                  <a:rPr lang="en-US" dirty="0" smtClean="0"/>
                  <a:t>Infrastructure.</a:t>
                </a:r>
              </a:p>
              <a:p>
                <a:pPr marL="285750" indent="-285750">
                  <a:buBlip>
                    <a:blip r:embed="rId3"/>
                  </a:buBlip>
                </a:pPr>
                <a:r>
                  <a:rPr lang="en-US" dirty="0" smtClean="0"/>
                  <a:t>Performance monitor and changes as per requirements</a:t>
                </a:r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704163">
                <a:off x="5450115" y="2001470"/>
                <a:ext cx="1626737" cy="18745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1938" y="1325182"/>
              <a:ext cx="1984891" cy="7017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7298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275</Words>
  <Application>Microsoft Office PowerPoint</Application>
  <PresentationFormat>Widescreen</PresentationFormat>
  <Paragraphs>70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CorelDRAW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Mistry</dc:creator>
  <cp:keywords>Database Consolidation;Nippon ITS</cp:keywords>
  <cp:lastModifiedBy>Vinay Mistry</cp:lastModifiedBy>
  <cp:revision>34</cp:revision>
  <dcterms:created xsi:type="dcterms:W3CDTF">2014-11-04T05:23:36Z</dcterms:created>
  <dcterms:modified xsi:type="dcterms:W3CDTF">2014-11-08T18:17:05Z</dcterms:modified>
</cp:coreProperties>
</file>