
<file path=[Content_Types].xml><?xml version="1.0" encoding="utf-8"?>
<Types xmlns="http://schemas.openxmlformats.org/package/2006/content-types">
  <Default Extension="mp3" ContentType="audio/mpeg"/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C6A1E"/>
    <a:srgbClr val="2AA9E0"/>
    <a:srgbClr val="93C7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120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10" Type="http://schemas.openxmlformats.org/officeDocument/2006/relationships/image" Target="../media/image15.wmf"/><Relationship Id="rId4" Type="http://schemas.openxmlformats.org/officeDocument/2006/relationships/image" Target="../media/image9.wmf"/><Relationship Id="rId9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1DBBD-4F56-41D7-B227-413291DBD713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19CF7-50DD-41FC-B89E-EAFEF1A84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45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6000"/>
    </mc:Choice>
    <mc:Fallback xmlns="">
      <p:transition advClick="0" advTm="6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1DBBD-4F56-41D7-B227-413291DBD713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19CF7-50DD-41FC-B89E-EAFEF1A84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0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6000"/>
    </mc:Choice>
    <mc:Fallback xmlns="">
      <p:transition advClick="0" advTm="6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1DBBD-4F56-41D7-B227-413291DBD713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19CF7-50DD-41FC-B89E-EAFEF1A84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1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6000"/>
    </mc:Choice>
    <mc:Fallback xmlns="">
      <p:transition advClick="0" advTm="6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1DBBD-4F56-41D7-B227-413291DBD713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19CF7-50DD-41FC-B89E-EAFEF1A84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0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6000"/>
    </mc:Choice>
    <mc:Fallback xmlns="">
      <p:transition advClick="0" advTm="6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1DBBD-4F56-41D7-B227-413291DBD713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19CF7-50DD-41FC-B89E-EAFEF1A84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87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6000"/>
    </mc:Choice>
    <mc:Fallback xmlns="">
      <p:transition advClick="0" advTm="6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1DBBD-4F56-41D7-B227-413291DBD713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19CF7-50DD-41FC-B89E-EAFEF1A84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6000"/>
    </mc:Choice>
    <mc:Fallback xmlns="">
      <p:transition advClick="0" advTm="6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1DBBD-4F56-41D7-B227-413291DBD713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19CF7-50DD-41FC-B89E-EAFEF1A84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7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6000"/>
    </mc:Choice>
    <mc:Fallback xmlns="">
      <p:transition advClick="0" advTm="6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1DBBD-4F56-41D7-B227-413291DBD713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19CF7-50DD-41FC-B89E-EAFEF1A84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2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6000"/>
    </mc:Choice>
    <mc:Fallback xmlns="">
      <p:transition advClick="0" advTm="6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1DBBD-4F56-41D7-B227-413291DBD713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19CF7-50DD-41FC-B89E-EAFEF1A84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7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6000"/>
    </mc:Choice>
    <mc:Fallback xmlns="">
      <p:transition advClick="0" advTm="6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1DBBD-4F56-41D7-B227-413291DBD713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19CF7-50DD-41FC-B89E-EAFEF1A84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22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6000"/>
    </mc:Choice>
    <mc:Fallback xmlns="">
      <p:transition advClick="0" advTm="6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1DBBD-4F56-41D7-B227-413291DBD713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19CF7-50DD-41FC-B89E-EAFEF1A84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9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6000"/>
    </mc:Choice>
    <mc:Fallback xmlns="">
      <p:transition advClick="0" advTm="6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F70F6-C9D9-46A0-A04A-4CD1B0A49403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F3D71-5D44-4D67-8805-514B04D33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710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10" advClick="0" advTm="6000"/>
    </mc:Choice>
    <mc:Fallback xmlns="">
      <p:transition advClick="0" advTm="6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3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.wmf"/><Relationship Id="rId20" Type="http://schemas.openxmlformats.org/officeDocument/2006/relationships/image" Target="../media/image14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image" Target="../media/image4.png"/><Relationship Id="rId10" Type="http://schemas.openxmlformats.org/officeDocument/2006/relationships/image" Target="../media/image9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6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1.wmf"/><Relationship Id="rId22" Type="http://schemas.openxmlformats.org/officeDocument/2006/relationships/image" Target="../media/image15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023" y="3995972"/>
            <a:ext cx="9144000" cy="981916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Nippon IT Solutions</a:t>
            </a:r>
            <a:endParaRPr lang="en-US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005" y="2048746"/>
            <a:ext cx="3168037" cy="1570708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918446" y="690312"/>
            <a:ext cx="9144000" cy="9819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n-lt"/>
              </a:rPr>
              <a:t>Hey heard of database company?</a:t>
            </a:r>
            <a:endParaRPr lang="en-US" dirty="0">
              <a:latin typeface="+mn-lt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918446" y="2209830"/>
            <a:ext cx="9144000" cy="9819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n-lt"/>
              </a:rPr>
              <a:t>No?</a:t>
            </a:r>
            <a:endParaRPr lang="en-US" dirty="0">
              <a:latin typeface="+mn-lt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645023" y="786478"/>
            <a:ext cx="9144000" cy="9819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n-lt"/>
              </a:rPr>
              <a:t>Let us get Introduced than</a:t>
            </a:r>
            <a:endParaRPr lang="en-US" dirty="0">
              <a:latin typeface="+mn-lt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660948" y="5146598"/>
            <a:ext cx="9144000" cy="63551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+mn-lt"/>
              </a:rPr>
              <a:t>A Database Services Company</a:t>
            </a:r>
            <a:endParaRPr lang="en-US" sz="4000" dirty="0">
              <a:latin typeface="+mn-lt"/>
            </a:endParaRPr>
          </a:p>
        </p:txBody>
      </p:sp>
      <p:pic>
        <p:nvPicPr>
          <p:cNvPr id="13" name="Breakfast_in_Paris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1371600" y="691398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7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50"/>
                            </p:stCondLst>
                            <p:childTnLst>
                              <p:par>
                                <p:cTn id="13" presetID="2" presetClass="exit" presetSubtype="4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25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500"/>
                            </p:stCondLst>
                            <p:childTnLst>
                              <p:par>
                                <p:cTn id="23" presetID="2" presetClass="exit" presetSubtype="8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4500"/>
                            </p:stCondLst>
                            <p:childTnLst>
                              <p:par>
                                <p:cTn id="3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500"/>
                            </p:stCondLst>
                            <p:childTnLst>
                              <p:par>
                                <p:cTn id="3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8500"/>
                            </p:stCondLst>
                            <p:childTnLst>
                              <p:par>
                                <p:cTn id="40" presetID="6" presetClass="entr" presetSubtype="16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1250"/>
                            </p:stCondLst>
                            <p:childTnLst>
                              <p:par>
                                <p:cTn id="44" presetID="45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4250"/>
                            </p:stCondLst>
                            <p:childTnLst>
                              <p:par>
                                <p:cTn id="60" presetID="21" presetClass="exit" presetSubtype="1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1" presetClass="exit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1" presetClass="exit" presetSubtype="1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1" presetClass="exit" presetSubtype="1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7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2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  <p:bldLst>
      <p:bldP spid="2" grpId="0"/>
      <p:bldP spid="2" grpId="1"/>
      <p:bldP spid="2" grpId="2"/>
      <p:bldP spid="6" grpId="0"/>
      <p:bldP spid="6" grpId="1"/>
      <p:bldP spid="7" grpId="0"/>
      <p:bldP spid="7" grpId="1"/>
      <p:bldP spid="8" grpId="0"/>
      <p:bldP spid="8" grpId="1"/>
      <p:bldP spid="9" grpId="0"/>
      <p:bldP spid="9" grpId="1"/>
      <p:bldP spid="9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64123" y="190657"/>
            <a:ext cx="23430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 are 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26" name="Picture 2" descr="Who Are W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014"/>
          <a:stretch/>
        </p:blipFill>
        <p:spPr bwMode="auto">
          <a:xfrm>
            <a:off x="5048957" y="3791390"/>
            <a:ext cx="6287738" cy="2851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 rot="16200000">
            <a:off x="4016544" y="1970142"/>
            <a:ext cx="20210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Dynamic</a:t>
            </a:r>
            <a:endParaRPr lang="en-US" sz="3600" b="0" cap="none" spc="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08466" y="1831642"/>
            <a:ext cx="25269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rgbClr val="EC6A1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Youthful</a:t>
            </a:r>
            <a:endParaRPr lang="en-US" sz="5400" b="0" cap="none" spc="0" dirty="0">
              <a:ln w="0"/>
              <a:solidFill>
                <a:srgbClr val="EC6A1E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64182" y="2895963"/>
            <a:ext cx="5400389" cy="923330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 smtClean="0">
                <a:ln w="0"/>
                <a:solidFill>
                  <a:srgbClr val="2AA9E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TechnologyHungry</a:t>
            </a:r>
            <a:endParaRPr lang="en-US" sz="5400" b="0" cap="none" spc="0" dirty="0">
              <a:ln w="0"/>
              <a:solidFill>
                <a:srgbClr val="2AA9E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92323" y="2477883"/>
            <a:ext cx="94410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New</a:t>
            </a:r>
            <a:endParaRPr lang="en-US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 rot="16200000">
            <a:off x="2616286" y="2585568"/>
            <a:ext cx="371358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dirty="0" err="1" smtClean="0">
                <a:ln w="0"/>
                <a:solidFill>
                  <a:srgbClr val="93C73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NipponITS</a:t>
            </a:r>
            <a:endParaRPr lang="en-US" sz="6600" dirty="0">
              <a:ln w="0"/>
              <a:solidFill>
                <a:srgbClr val="93C73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57" y="2368367"/>
            <a:ext cx="2211764" cy="109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28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"/>
    </mc:Choice>
    <mc:Fallback xmlns="">
      <p:transition advClick="0" advTm="1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0" presetID="2" presetClass="entr" presetSubtype="4" accel="50000" fill="hold" grpId="0" nodeType="afterEffect" p14:presetBounceEnd="7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0000">
                                          <p:cBhvr additive="base">
                                            <p:cTn id="12" dur="2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0000">
                                          <p:cBhvr additive="base">
                                            <p:cTn id="13" dur="2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15" presetID="2" presetClass="entr" presetSubtype="12" accel="50000" fill="hold" grpId="0" nodeType="afterEffect" p14:presetBounceEnd="7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0000">
                                          <p:cBhvr additive="base">
                                            <p:cTn id="17" dur="2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0000">
                                          <p:cBhvr additive="base">
                                            <p:cTn id="18" dur="2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20" presetID="2" presetClass="entr" presetSubtype="6" accel="50000" fill="hold" grpId="0" nodeType="afterEffect" p14:presetBounceEnd="7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0000">
                                          <p:cBhvr additive="base">
                                            <p:cTn id="22" dur="2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0000">
                                          <p:cBhvr additive="base">
                                            <p:cTn id="23" dur="2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25" presetID="2" presetClass="entr" presetSubtype="2" accel="50000" fill="hold" grpId="0" nodeType="afterEffect" p14:presetBounceEnd="7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0000">
                                          <p:cBhvr additive="base">
                                            <p:cTn id="27" dur="2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0000">
                                          <p:cBhvr additive="base">
                                            <p:cTn id="28" dur="2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0000"/>
                                </p:stCondLst>
                                <p:childTnLst>
                                  <p:par>
                                    <p:cTn id="30" presetID="2" presetClass="entr" presetSubtype="4" accel="50000" fill="hold" grpId="0" nodeType="afterEffect" p14:presetBounceEnd="7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0000">
                                          <p:cBhvr additive="base">
                                            <p:cTn id="32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0000">
                                          <p:cBhvr additive="base">
                                            <p:cTn id="33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8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Clr clrSpc="rgb" dir="cw">
                                          <p:cBhvr override="childStyle">
                                            <p:cTn id="35" dur="2000" fill="hold"/>
                                            <p:tgtEl>
                                              <p:spTgt spid="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92D05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36" dur="2000" fill="hold"/>
                                            <p:tgtEl>
                                              <p:spTgt spid="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92D050"/>
                                          </p:to>
                                        </p:animClr>
                                        <p:set>
                                          <p:cBhvr>
                                            <p:cTn id="37" dur="2000" fill="hold"/>
                                            <p:tgtEl>
                                              <p:spTgt spid="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anim to="1.5" calcmode="lin" valueType="num">
                                          <p:cBhvr override="childStyle">
                                            <p:cTn id="38" dur="2000" fill="hold"/>
                                            <p:tgtEl>
                                              <p:spTgt spid="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style.fontSize</p:attrName>
                                            </p:attrNameLst>
                                          </p:cBhvr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6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in)">
                                          <p:cBhvr>
                                            <p:cTn id="41" dur="20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6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in)">
                                          <p:cBhvr>
                                            <p:cTn id="44" dur="2000"/>
                                            <p:tgtEl>
                                              <p:spTgt spid="10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12800"/>
                                </p:stCondLst>
                                <p:childTnLst>
                                  <p:par>
                                    <p:cTn id="46" presetID="26" presetClass="emph" presetSubtype="0" repeatCount="300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" dur="2000" tmFilter="0, 0; .2, .5; .8, .5; 1, 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8" dur="1000" autoRev="1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9" presetID="26" presetClass="emph" presetSubtype="0" repeatCount="3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0" dur="2000" tmFilter="0, 0; .2, .5; .8, .5; 1, 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1" dur="1000" autoRev="1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2" presetID="26" presetClass="emph" presetSubtype="0" repeatCount="3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3" dur="2000" tmFilter="0, 0; .2, .5; .8, .5; 1, 0"/>
                                            <p:tgtEl>
                                              <p:spTgt spid="1026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4" dur="1000" autoRev="1" fill="hold"/>
                                            <p:tgtEl>
                                              <p:spTgt spid="102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18800"/>
                                </p:stCondLst>
                                <p:childTnLst>
                                  <p:par>
                                    <p:cTn id="56" presetID="21" presetClass="exit" presetSubtype="1" fill="hold" grpId="2" nodeType="afterEffect">
                                      <p:stCondLst>
                                        <p:cond delay="40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wheel(1)">
                                          <p:cBhvr>
                                            <p:cTn id="57" dur="2000"/>
                                            <p:tgtEl>
                                              <p:spTgt spid="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1999"/>
                                              </p:stCondLst>
                                            </p:cTn>
                                            <p:tgtEl>
                                              <p:spTgt spid="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21" presetClass="exit" presetSubtype="1" fill="hold" grpId="1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Effect transition="out" filter="wheel(1)">
                                          <p:cBhvr>
                                            <p:cTn id="60" dur="2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199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2" presetID="21" presetClass="exit" presetSubtype="1" fill="hold" grpId="1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Effect transition="out" filter="wheel(1)">
                                          <p:cBhvr>
                                            <p:cTn id="63" dur="2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19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5" presetID="21" presetClass="exit" presetSubtype="1" fill="hold" grpId="1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Effect transition="out" filter="wheel(1)">
                                          <p:cBhvr>
                                            <p:cTn id="66" dur="2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19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8" presetID="21" presetClass="exit" presetSubtype="1" fill="hold" grpId="1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Effect transition="out" filter="wheel(1)">
                                          <p:cBhvr>
                                            <p:cTn id="69" dur="2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1999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21" presetClass="exit" presetSubtype="1" fill="hold" grpId="2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Effect transition="out" filter="wheel(1)">
                                          <p:cBhvr>
                                            <p:cTn id="72" dur="20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199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4" presetID="21" presetClass="exit" presetSubtype="1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Effect transition="out" filter="wheel(1)">
                                          <p:cBhvr>
                                            <p:cTn id="75" dur="20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1999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7" presetID="21" presetClass="exit" presetSubtype="1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Effect transition="out" filter="wheel(1)">
                                          <p:cBhvr>
                                            <p:cTn id="78" dur="2000"/>
                                            <p:tgtEl>
                                              <p:spTgt spid="102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1999"/>
                                              </p:stCondLst>
                                            </p:cTn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build="allAtOnce"/>
          <p:bldP spid="5" grpId="1" build="allAtOnce"/>
          <p:bldP spid="5" grpId="2" build="allAtOnce"/>
          <p:bldP spid="7" grpId="0"/>
          <p:bldP spid="7" grpId="1"/>
          <p:bldP spid="8" grpId="0"/>
          <p:bldP spid="8" grpId="1"/>
          <p:bldP spid="9" grpId="0"/>
          <p:bldP spid="9" grpId="1"/>
          <p:bldP spid="10" grpId="0"/>
          <p:bldP spid="10" grpId="1"/>
          <p:bldP spid="11" grpId="0"/>
          <p:bldP spid="11" grpId="1"/>
          <p:bldP spid="11" grpId="2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0" presetID="2" presetClass="entr" presetSubtype="4" ac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2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15" presetID="2" presetClass="entr" presetSubtype="12" ac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2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2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20" presetID="2" presetClass="entr" presetSubtype="6" ac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2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2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25" presetID="2" presetClass="entr" presetSubtype="2" ac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2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2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0000"/>
                                </p:stCondLst>
                                <p:childTnLst>
                                  <p:par>
                                    <p:cTn id="30" presetID="2" presetClass="entr" presetSubtype="4" ac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8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Clr clrSpc="rgb" dir="cw">
                                          <p:cBhvr override="childStyle">
                                            <p:cTn id="35" dur="2000" fill="hold"/>
                                            <p:tgtEl>
                                              <p:spTgt spid="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92D05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36" dur="2000" fill="hold"/>
                                            <p:tgtEl>
                                              <p:spTgt spid="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92D050"/>
                                          </p:to>
                                        </p:animClr>
                                        <p:set>
                                          <p:cBhvr>
                                            <p:cTn id="37" dur="2000" fill="hold"/>
                                            <p:tgtEl>
                                              <p:spTgt spid="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anim to="1.5" calcmode="lin" valueType="num">
                                          <p:cBhvr override="childStyle">
                                            <p:cTn id="38" dur="2000" fill="hold"/>
                                            <p:tgtEl>
                                              <p:spTgt spid="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style.fontSize</p:attrName>
                                            </p:attrNameLst>
                                          </p:cBhvr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6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in)">
                                          <p:cBhvr>
                                            <p:cTn id="41" dur="20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6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in)">
                                          <p:cBhvr>
                                            <p:cTn id="44" dur="2000"/>
                                            <p:tgtEl>
                                              <p:spTgt spid="10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12800"/>
                                </p:stCondLst>
                                <p:childTnLst>
                                  <p:par>
                                    <p:cTn id="46" presetID="26" presetClass="emph" presetSubtype="0" repeatCount="300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" dur="2000" tmFilter="0, 0; .2, .5; .8, .5; 1, 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8" dur="1000" autoRev="1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9" presetID="26" presetClass="emph" presetSubtype="0" repeatCount="3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0" dur="2000" tmFilter="0, 0; .2, .5; .8, .5; 1, 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1" dur="1000" autoRev="1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2" presetID="26" presetClass="emph" presetSubtype="0" repeatCount="3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3" dur="2000" tmFilter="0, 0; .2, .5; .8, .5; 1, 0"/>
                                            <p:tgtEl>
                                              <p:spTgt spid="1026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4" dur="1000" autoRev="1" fill="hold"/>
                                            <p:tgtEl>
                                              <p:spTgt spid="102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18800"/>
                                </p:stCondLst>
                                <p:childTnLst>
                                  <p:par>
                                    <p:cTn id="56" presetID="21" presetClass="exit" presetSubtype="1" fill="hold" grpId="2" nodeType="afterEffect">
                                      <p:stCondLst>
                                        <p:cond delay="40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wheel(1)">
                                          <p:cBhvr>
                                            <p:cTn id="57" dur="2000"/>
                                            <p:tgtEl>
                                              <p:spTgt spid="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1999"/>
                                              </p:stCondLst>
                                            </p:cTn>
                                            <p:tgtEl>
                                              <p:spTgt spid="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21" presetClass="exit" presetSubtype="1" fill="hold" grpId="1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Effect transition="out" filter="wheel(1)">
                                          <p:cBhvr>
                                            <p:cTn id="60" dur="2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199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2" presetID="21" presetClass="exit" presetSubtype="1" fill="hold" grpId="1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Effect transition="out" filter="wheel(1)">
                                          <p:cBhvr>
                                            <p:cTn id="63" dur="2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19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5" presetID="21" presetClass="exit" presetSubtype="1" fill="hold" grpId="1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Effect transition="out" filter="wheel(1)">
                                          <p:cBhvr>
                                            <p:cTn id="66" dur="2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19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8" presetID="21" presetClass="exit" presetSubtype="1" fill="hold" grpId="1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Effect transition="out" filter="wheel(1)">
                                          <p:cBhvr>
                                            <p:cTn id="69" dur="2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1999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21" presetClass="exit" presetSubtype="1" fill="hold" grpId="2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Effect transition="out" filter="wheel(1)">
                                          <p:cBhvr>
                                            <p:cTn id="72" dur="20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199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4" presetID="21" presetClass="exit" presetSubtype="1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Effect transition="out" filter="wheel(1)">
                                          <p:cBhvr>
                                            <p:cTn id="75" dur="20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1999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7" presetID="21" presetClass="exit" presetSubtype="1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Effect transition="out" filter="wheel(1)">
                                          <p:cBhvr>
                                            <p:cTn id="78" dur="2000"/>
                                            <p:tgtEl>
                                              <p:spTgt spid="102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1999"/>
                                              </p:stCondLst>
                                            </p:cTn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build="allAtOnce"/>
          <p:bldP spid="5" grpId="1" build="allAtOnce"/>
          <p:bldP spid="5" grpId="2" build="allAtOnce"/>
          <p:bldP spid="7" grpId="0"/>
          <p:bldP spid="7" grpId="1"/>
          <p:bldP spid="8" grpId="0"/>
          <p:bldP spid="8" grpId="1"/>
          <p:bldP spid="9" grpId="0"/>
          <p:bldP spid="9" grpId="1"/>
          <p:bldP spid="10" grpId="0"/>
          <p:bldP spid="10" grpId="1"/>
          <p:bldP spid="11" grpId="0"/>
          <p:bldP spid="11" grpId="1"/>
          <p:bldP spid="11" grpId="2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1860" y="257892"/>
            <a:ext cx="37564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 we do 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 rot="16200000">
            <a:off x="1816803" y="3134591"/>
            <a:ext cx="4316507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0" cap="none" spc="600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</a:t>
            </a:r>
            <a:endParaRPr lang="en-US" sz="6600" b="0" cap="none" spc="60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603" y="3464965"/>
            <a:ext cx="2095651" cy="103902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29055" y="1742268"/>
            <a:ext cx="3342040" cy="751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9000"/>
              </a:lnSpc>
            </a:pPr>
            <a:r>
              <a:rPr lang="en-US" sz="3600" kern="1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Administration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5049201" y="4400901"/>
            <a:ext cx="3757425" cy="708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9000"/>
              </a:lnSpc>
            </a:pPr>
            <a:r>
              <a:rPr lang="en-US" sz="3600" kern="1400" dirty="0">
                <a:ln w="0"/>
                <a:solidFill>
                  <a:srgbClr val="EC6A1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Implementation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5713773" y="2656362"/>
            <a:ext cx="2518013" cy="708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9000"/>
              </a:lnSpc>
            </a:pPr>
            <a:r>
              <a:rPr lang="en-US" sz="3600" kern="1400" dirty="0">
                <a:ln w="0"/>
                <a:solidFill>
                  <a:srgbClr val="EC6A1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Upgrades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03972" y="2222272"/>
            <a:ext cx="2550630" cy="708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9000"/>
              </a:lnSpc>
            </a:pPr>
            <a:r>
              <a:rPr lang="en-US" sz="3600" kern="1400" dirty="0">
                <a:ln w="0"/>
                <a:solidFill>
                  <a:srgbClr val="2AA9E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Migration</a:t>
            </a:r>
          </a:p>
        </p:txBody>
      </p:sp>
      <p:sp>
        <p:nvSpPr>
          <p:cNvPr id="30" name="Rectangle 29"/>
          <p:cNvSpPr/>
          <p:nvPr/>
        </p:nvSpPr>
        <p:spPr>
          <a:xfrm rot="16200000">
            <a:off x="3416523" y="3794555"/>
            <a:ext cx="2270173" cy="751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9000"/>
              </a:lnSpc>
            </a:pPr>
            <a:r>
              <a:rPr lang="en-US" sz="3600" kern="1400" dirty="0">
                <a:ln w="0"/>
                <a:solidFill>
                  <a:srgbClr val="EC6A1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Consulting</a:t>
            </a:r>
            <a:r>
              <a:rPr lang="en-US" sz="3600" kern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390095" y="2397958"/>
            <a:ext cx="2549159" cy="708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9000"/>
              </a:lnSpc>
            </a:pPr>
            <a:r>
              <a:rPr lang="en-US" sz="3600" kern="14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RemoteDBA</a:t>
            </a:r>
            <a:r>
              <a:rPr lang="en-US" sz="3600" kern="1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973525" y="3158664"/>
            <a:ext cx="1534870" cy="708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9000"/>
              </a:lnSpc>
            </a:pPr>
            <a:r>
              <a:rPr lang="en-US" sz="3600" kern="1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Tuning </a:t>
            </a:r>
            <a:endParaRPr lang="en-US" sz="3600" kern="14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546434" y="2849970"/>
            <a:ext cx="2499916" cy="751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9000"/>
              </a:lnSpc>
            </a:pPr>
            <a:r>
              <a:rPr lang="en-US" sz="3600" kern="1400" dirty="0">
                <a:ln w="0"/>
                <a:solidFill>
                  <a:srgbClr val="EC6A1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Assessment</a:t>
            </a:r>
            <a:r>
              <a:rPr lang="en-US" sz="3600" kern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529055" y="4986629"/>
            <a:ext cx="4702274" cy="708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9000"/>
              </a:lnSpc>
            </a:pPr>
            <a:r>
              <a:rPr lang="en-US" sz="3600" kern="1400" dirty="0" smtClean="0">
                <a:ln w="0"/>
                <a:solidFill>
                  <a:srgbClr val="2AA9E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Enterprise Manager12c</a:t>
            </a:r>
            <a:endParaRPr lang="en-US" sz="3600" kern="1400" dirty="0">
              <a:ln w="0"/>
              <a:solidFill>
                <a:srgbClr val="2AA9E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555337" y="3620841"/>
            <a:ext cx="2862194" cy="751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9000"/>
              </a:lnSpc>
            </a:pPr>
            <a:r>
              <a:rPr lang="en-US" sz="3600" kern="1400" dirty="0">
                <a:ln w="0"/>
                <a:solidFill>
                  <a:srgbClr val="2AA9E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Consolidation</a:t>
            </a:r>
            <a:r>
              <a:rPr lang="en-US" sz="3600" kern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489603" y="2245381"/>
            <a:ext cx="1986058" cy="751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9000"/>
              </a:lnSpc>
            </a:pPr>
            <a:r>
              <a:rPr lang="en-US" sz="3600" kern="1400" dirty="0">
                <a:ln w="0"/>
                <a:solidFill>
                  <a:srgbClr val="93C73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EXADATA</a:t>
            </a:r>
            <a:r>
              <a:rPr lang="en-US" sz="3600" kern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38" name="Rectangle 37"/>
          <p:cNvSpPr/>
          <p:nvPr/>
        </p:nvSpPr>
        <p:spPr>
          <a:xfrm>
            <a:off x="8212110" y="1770226"/>
            <a:ext cx="2906440" cy="708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9000"/>
              </a:lnSpc>
            </a:pPr>
            <a:r>
              <a:rPr lang="en-US" sz="3600" kern="1400" dirty="0" smtClean="0">
                <a:ln w="0"/>
                <a:solidFill>
                  <a:srgbClr val="2AA9E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Infrastructure</a:t>
            </a:r>
            <a:endParaRPr lang="en-US" sz="3600" kern="1400" dirty="0">
              <a:ln w="0"/>
              <a:solidFill>
                <a:srgbClr val="2AA9E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 rot="16200000">
            <a:off x="10110232" y="3369817"/>
            <a:ext cx="2813784" cy="751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9000"/>
              </a:lnSpc>
            </a:pPr>
            <a:r>
              <a:rPr lang="en-US" sz="3600" kern="1400" dirty="0">
                <a:ln w="0"/>
                <a:solidFill>
                  <a:srgbClr val="EC6A1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Development</a:t>
            </a:r>
            <a:r>
              <a:rPr lang="en-US" sz="3600" kern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950341" y="4296690"/>
            <a:ext cx="3608552" cy="708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9000"/>
              </a:lnSpc>
            </a:pPr>
            <a:r>
              <a:rPr lang="en-US" sz="3600" kern="1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Training</a:t>
            </a:r>
            <a:endParaRPr lang="en-US" sz="3600" kern="14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9376226" y="4929642"/>
            <a:ext cx="2709396" cy="751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9000"/>
              </a:lnSpc>
            </a:pPr>
            <a:r>
              <a:rPr lang="en-US" sz="3600" kern="1400" dirty="0">
                <a:ln w="0"/>
                <a:solidFill>
                  <a:srgbClr val="93C73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DB</a:t>
            </a:r>
            <a:r>
              <a:rPr lang="en-US" sz="3600" kern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 </a:t>
            </a:r>
            <a:r>
              <a:rPr lang="en-US" sz="3600" kern="1400" dirty="0">
                <a:ln w="0"/>
                <a:solidFill>
                  <a:srgbClr val="93C73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Modeling</a:t>
            </a:r>
            <a:r>
              <a:rPr lang="en-US" sz="3600" kern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198257" y="3779783"/>
            <a:ext cx="1122422" cy="708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9000"/>
              </a:lnSpc>
            </a:pPr>
            <a:r>
              <a:rPr lang="en-US" sz="3600" kern="1400" dirty="0" err="1">
                <a:ln w="0"/>
                <a:solidFill>
                  <a:srgbClr val="93C73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DaaS</a:t>
            </a:r>
            <a:endParaRPr lang="en-US" sz="3600" kern="1400" dirty="0">
              <a:ln w="0"/>
              <a:solidFill>
                <a:srgbClr val="93C73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pic>
        <p:nvPicPr>
          <p:cNvPr id="1026" name="Picture 2" descr="Database Service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20" t="2542" r="2947" b="4164"/>
          <a:stretch/>
        </p:blipFill>
        <p:spPr bwMode="auto">
          <a:xfrm>
            <a:off x="0" y="1957455"/>
            <a:ext cx="3646959" cy="3404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294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45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0"/>
                            </p:stCondLst>
                            <p:childTnLst>
                              <p:par>
                                <p:cTn id="2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8000"/>
                            </p:stCondLst>
                            <p:childTnLst>
                              <p:par>
                                <p:cTn id="123" presetID="28" presetClass="emph" presetSubtype="0" fill="remove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4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125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26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127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28" presetID="6" presetClass="emph" presetSubtype="0" autoRev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129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0" presetID="6" presetClass="emph" presetSubtype="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131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2" presetID="6" presetClass="emph" presetSubtype="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133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4" presetID="6" presetClass="emph" presetSubtype="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135" dur="2000" fill="hold"/>
                                        <p:tgtEl>
                                          <p:spTgt spid="3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6" presetID="6" presetClass="emph" presetSubtype="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137" dur="2000" fill="hold"/>
                                        <p:tgtEl>
                                          <p:spTgt spid="3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8" presetID="6" presetClass="emph" presetSubtype="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139" dur="2000" fill="hold"/>
                                        <p:tgtEl>
                                          <p:spTgt spid="4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40" presetID="6" presetClass="emph" presetSubtype="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141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42" presetID="6" presetClass="emph" presetSubtype="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143" dur="2000" fill="hold"/>
                                        <p:tgtEl>
                                          <p:spTgt spid="3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44" presetID="6" presetClass="emph" presetSubtype="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145" dur="2000" fill="hold"/>
                                        <p:tgtEl>
                                          <p:spTgt spid="4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46" presetID="6" presetClass="emph" presetSubtype="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147" dur="2000" fill="hold"/>
                                        <p:tgtEl>
                                          <p:spTgt spid="4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48" presetID="6" presetClass="emph" presetSubtype="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149" dur="2000" fill="hold"/>
                                        <p:tgtEl>
                                          <p:spTgt spid="3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0" presetID="6" presetClass="emph" presetSubtype="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151" dur="2000" fill="hold"/>
                                        <p:tgtEl>
                                          <p:spTgt spid="3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2" presetID="6" presetClass="emph" presetSubtype="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153" dur="2000" fill="hold"/>
                                        <p:tgtEl>
                                          <p:spTgt spid="3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4" presetID="6" presetClass="emph" presetSubtype="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155" dur="2000" fill="hold"/>
                                        <p:tgtEl>
                                          <p:spTgt spid="3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6" presetID="6" presetClass="emph" presetSubtype="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157" dur="200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8" presetID="6" presetClass="emph" presetSubtype="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159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60" presetID="6" presetClass="emph" presetSubtype="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161" dur="2000" fill="hold"/>
                                        <p:tgtEl>
                                          <p:spTgt spid="3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4000"/>
                            </p:stCondLst>
                            <p:childTnLst>
                              <p:par>
                                <p:cTn id="163" presetID="21" presetClass="exit" presetSubtype="1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6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21" presetClass="exit" presetSubtype="1" fill="hold" grpId="2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6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21" presetClass="exit" presetSubtype="1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70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21" presetClass="exit" presetSubtype="1" fill="hold" grpId="3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7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21" presetClass="exit" presetSubtype="1" fill="hold" grpId="2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7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21" presetClass="exit" presetSubtype="1" fill="hold" grpId="2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7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21" presetClass="exit" presetSubtype="1" fill="hold" grpId="2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8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21" presetClass="exit" presetSubtype="1" fill="hold" grpId="2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85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21" presetClass="exit" presetSubtype="1" fill="hold" grpId="2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88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21" presetClass="exit" presetSubtype="1" fill="hold" grpId="2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9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21" presetClass="exit" presetSubtype="1" fill="hold" grpId="2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94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21" presetClass="exit" presetSubtype="1" fill="hold" grpId="2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97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21" presetClass="exit" presetSubtype="1" fill="hold" grpId="2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00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21" presetClass="exit" presetSubtype="1" fill="hold" grpId="2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03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21" presetClass="exit" presetSubtype="1" fill="hold" grpId="2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06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21" presetClass="exit" presetSubtype="1" fill="hold" grpId="2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09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21" presetClass="exit" presetSubtype="1" fill="hold" grpId="2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1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21" presetClass="exit" presetSubtype="1" fill="hold" grpId="2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15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21" presetClass="exit" presetSubtype="1" fill="hold" grpId="2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1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21" presetClass="exit" presetSubtype="1" fill="hold" grpId="2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21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4" grpId="1" build="allAtOnce"/>
      <p:bldP spid="4" grpId="2" build="allAtOnce"/>
      <p:bldP spid="5" grpId="0"/>
      <p:bldP spid="5" grpId="2"/>
      <p:bldP spid="5" grpId="3"/>
      <p:bldP spid="7" grpId="0"/>
      <p:bldP spid="7" grpId="1"/>
      <p:bldP spid="7" grpId="2"/>
      <p:bldP spid="8" grpId="0"/>
      <p:bldP spid="8" grpId="1"/>
      <p:bldP spid="8" grpId="2"/>
      <p:bldP spid="9" grpId="0"/>
      <p:bldP spid="9" grpId="1"/>
      <p:bldP spid="9" grpId="2"/>
      <p:bldP spid="10" grpId="0"/>
      <p:bldP spid="10" grpId="1"/>
      <p:bldP spid="10" grpId="2"/>
      <p:bldP spid="30" grpId="0"/>
      <p:bldP spid="30" grpId="1"/>
      <p:bldP spid="30" grpId="2"/>
      <p:bldP spid="31" grpId="0"/>
      <p:bldP spid="31" grpId="1"/>
      <p:bldP spid="31" grpId="2"/>
      <p:bldP spid="32" grpId="0"/>
      <p:bldP spid="32" grpId="1"/>
      <p:bldP spid="32" grpId="2"/>
      <p:bldP spid="33" grpId="0"/>
      <p:bldP spid="33" grpId="1"/>
      <p:bldP spid="33" grpId="2"/>
      <p:bldP spid="34" grpId="0"/>
      <p:bldP spid="34" grpId="1"/>
      <p:bldP spid="34" grpId="2"/>
      <p:bldP spid="35" grpId="0"/>
      <p:bldP spid="35" grpId="1"/>
      <p:bldP spid="35" grpId="2"/>
      <p:bldP spid="36" grpId="0"/>
      <p:bldP spid="36" grpId="1"/>
      <p:bldP spid="36" grpId="2"/>
      <p:bldP spid="38" grpId="0"/>
      <p:bldP spid="38" grpId="1"/>
      <p:bldP spid="38" grpId="2"/>
      <p:bldP spid="39" grpId="0"/>
      <p:bldP spid="39" grpId="1"/>
      <p:bldP spid="39" grpId="2"/>
      <p:bldP spid="40" grpId="0"/>
      <p:bldP spid="40" grpId="1"/>
      <p:bldP spid="40" grpId="2"/>
      <p:bldP spid="41" grpId="0"/>
      <p:bldP spid="41" grpId="1"/>
      <p:bldP spid="41" grpId="2"/>
      <p:bldP spid="42" grpId="0"/>
      <p:bldP spid="42" grpId="1"/>
      <p:bldP spid="42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8436758"/>
              </p:ext>
            </p:extLst>
          </p:nvPr>
        </p:nvGraphicFramePr>
        <p:xfrm>
          <a:off x="5242127" y="5399979"/>
          <a:ext cx="2115424" cy="9959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0" name="PHOTO-PAINT" r:id="rId3" imgW="357840" imgH="167400" progId="CorelPHOTOPAINT.Image.16">
                  <p:embed/>
                </p:oleObj>
              </mc:Choice>
              <mc:Fallback>
                <p:oleObj name="PHOTO-PAINT" r:id="rId3" imgW="357840" imgH="167400" progId="CorelPHOTOPAINT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42127" y="5399979"/>
                        <a:ext cx="2115424" cy="9959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0168028"/>
              </p:ext>
            </p:extLst>
          </p:nvPr>
        </p:nvGraphicFramePr>
        <p:xfrm>
          <a:off x="3307808" y="5166951"/>
          <a:ext cx="1847778" cy="6372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" name="PHOTO-PAINT" r:id="rId5" imgW="310680" imgH="106560" progId="CorelPHOTOPAINT.Image.16">
                  <p:embed/>
                </p:oleObj>
              </mc:Choice>
              <mc:Fallback>
                <p:oleObj name="PHOTO-PAINT" r:id="rId5" imgW="310680" imgH="106560" progId="CorelPHOTOPAINT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07808" y="5166951"/>
                        <a:ext cx="1847778" cy="6372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7717748"/>
              </p:ext>
            </p:extLst>
          </p:nvPr>
        </p:nvGraphicFramePr>
        <p:xfrm>
          <a:off x="2445304" y="1929048"/>
          <a:ext cx="2677912" cy="578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" name="PHOTO-PAINT" r:id="rId7" imgW="385560" imgH="82080" progId="CorelPHOTOPAINT.Image.16">
                  <p:embed/>
                </p:oleObj>
              </mc:Choice>
              <mc:Fallback>
                <p:oleObj name="PHOTO-PAINT" r:id="rId7" imgW="385560" imgH="82080" progId="CorelPHOTOPAINT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45304" y="1929048"/>
                        <a:ext cx="2677912" cy="5781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3307292"/>
              </p:ext>
            </p:extLst>
          </p:nvPr>
        </p:nvGraphicFramePr>
        <p:xfrm>
          <a:off x="1624968" y="2999771"/>
          <a:ext cx="2978826" cy="688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3" name="PHOTO-PAINT" r:id="rId9" imgW="402120" imgH="91440" progId="CorelPHOTOPAINT.Image.16">
                  <p:embed/>
                </p:oleObj>
              </mc:Choice>
              <mc:Fallback>
                <p:oleObj name="PHOTO-PAINT" r:id="rId9" imgW="402120" imgH="91440" progId="CorelPHOTOPAINT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24968" y="2999771"/>
                        <a:ext cx="2978826" cy="688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5055971"/>
              </p:ext>
            </p:extLst>
          </p:nvPr>
        </p:nvGraphicFramePr>
        <p:xfrm>
          <a:off x="4807959" y="1120333"/>
          <a:ext cx="2861570" cy="7237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4" name="PHOTO-PAINT" r:id="rId11" imgW="569880" imgH="142920" progId="CorelPHOTOPAINT.Image.16">
                  <p:embed/>
                </p:oleObj>
              </mc:Choice>
              <mc:Fallback>
                <p:oleObj name="PHOTO-PAINT" r:id="rId11" imgW="569880" imgH="142920" progId="CorelPHOTOPAINT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807959" y="1120333"/>
                        <a:ext cx="2861570" cy="7237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9945615"/>
              </p:ext>
            </p:extLst>
          </p:nvPr>
        </p:nvGraphicFramePr>
        <p:xfrm>
          <a:off x="7431439" y="4850239"/>
          <a:ext cx="3040444" cy="73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5" name="PHOTO-PAINT" r:id="rId13" imgW="373320" imgH="89640" progId="CorelPHOTOPAINT.Image.16">
                  <p:embed/>
                </p:oleObj>
              </mc:Choice>
              <mc:Fallback>
                <p:oleObj name="PHOTO-PAINT" r:id="rId13" imgW="373320" imgH="89640" progId="CorelPHOTOPAINT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431439" y="4850239"/>
                        <a:ext cx="3040444" cy="730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1064483"/>
              </p:ext>
            </p:extLst>
          </p:nvPr>
        </p:nvGraphicFramePr>
        <p:xfrm>
          <a:off x="7930407" y="4130329"/>
          <a:ext cx="1870911" cy="5393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6" name="PHOTO-PAINT" r:id="rId15" imgW="321480" imgH="91440" progId="CorelPHOTOPAINT.Image.16">
                  <p:embed/>
                </p:oleObj>
              </mc:Choice>
              <mc:Fallback>
                <p:oleObj name="PHOTO-PAINT" r:id="rId15" imgW="321480" imgH="91440" progId="CorelPHOTOPAINT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930407" y="4130329"/>
                        <a:ext cx="1870911" cy="5393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2483290"/>
              </p:ext>
            </p:extLst>
          </p:nvPr>
        </p:nvGraphicFramePr>
        <p:xfrm>
          <a:off x="1776302" y="4130329"/>
          <a:ext cx="2812835" cy="595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7" name="PHOTO-PAINT" r:id="rId17" imgW="393120" imgH="82080" progId="CorelPHOTOPAINT.Image.16">
                  <p:embed/>
                </p:oleObj>
              </mc:Choice>
              <mc:Fallback>
                <p:oleObj name="PHOTO-PAINT" r:id="rId17" imgW="393120" imgH="82080" progId="CorelPHOTOPAINT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776302" y="4130329"/>
                        <a:ext cx="2812835" cy="5950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73692"/>
              </p:ext>
            </p:extLst>
          </p:nvPr>
        </p:nvGraphicFramePr>
        <p:xfrm>
          <a:off x="8050448" y="3020588"/>
          <a:ext cx="2636602" cy="782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8" name="PHOTO-PAINT" r:id="rId19" imgW="447840" imgH="131040" progId="CorelPHOTOPAINT.Image.16">
                  <p:embed/>
                </p:oleObj>
              </mc:Choice>
              <mc:Fallback>
                <p:oleObj name="PHOTO-PAINT" r:id="rId19" imgW="447840" imgH="131040" progId="CorelPHOTOPAINT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8050448" y="3020588"/>
                        <a:ext cx="2636602" cy="782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1224436"/>
              </p:ext>
            </p:extLst>
          </p:nvPr>
        </p:nvGraphicFramePr>
        <p:xfrm>
          <a:off x="7730703" y="2084896"/>
          <a:ext cx="2052653" cy="5393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9" name="PHOTO-PAINT" r:id="rId21" imgW="304560" imgH="79200" progId="CorelPHOTOPAINT.Image.16">
                  <p:embed/>
                </p:oleObj>
              </mc:Choice>
              <mc:Fallback>
                <p:oleObj name="PHOTO-PAINT" r:id="rId21" imgW="304560" imgH="79200" progId="CorelPHOTOPAINT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730703" y="2084896"/>
                        <a:ext cx="2052653" cy="5393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373" y="3046079"/>
            <a:ext cx="2973456" cy="148737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665633" y="104670"/>
            <a:ext cx="8936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Database Products We Support</a:t>
            </a:r>
          </a:p>
        </p:txBody>
      </p:sp>
    </p:spTree>
    <p:extLst>
      <p:ext uri="{BB962C8B-B14F-4D97-AF65-F5344CB8AC3E}">
        <p14:creationId xmlns:p14="http://schemas.microsoft.com/office/powerpoint/2010/main" val="187271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6000"/>
    </mc:Choice>
    <mc:Fallback xmlns="">
      <p:transition advClick="0" advTm="6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5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5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50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000"/>
                            </p:stCondLst>
                            <p:childTnLst>
                              <p:par>
                                <p:cTn id="4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00"/>
                            </p:stCondLst>
                            <p:childTnLst>
                              <p:par>
                                <p:cTn id="5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8000"/>
                            </p:stCondLst>
                            <p:childTnLst>
                              <p:par>
                                <p:cTn id="5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8500"/>
                            </p:stCondLst>
                            <p:childTnLst>
                              <p:par>
                                <p:cTn id="6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6" presetClass="emph" presetSubtype="0" autoRev="1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animScale>
                                      <p:cBhvr>
                                        <p:cTn id="65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6" presetClass="emph" presetSubtype="0" autoRev="1" fill="hold" grpId="3" nodeType="withEffect">
                                  <p:stCondLst>
                                    <p:cond delay="4000"/>
                                  </p:stCondLst>
                                  <p:childTnLst>
                                    <p:animScale>
                                      <p:cBhvr>
                                        <p:cTn id="67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6" presetClass="emph" presetSubtype="0" autoRev="1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Scale>
                                      <p:cBhvr>
                                        <p:cTn id="69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6" presetClass="emph" presetSubtype="0" autoRev="1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Scale>
                                      <p:cBhvr>
                                        <p:cTn id="71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6" presetClass="emph" presetSubtype="0" autoRev="1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Scale>
                                      <p:cBhvr>
                                        <p:cTn id="73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6" presetClass="emph" presetSubtype="0" autoRev="1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Scale>
                                      <p:cBhvr>
                                        <p:cTn id="75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6" presetClass="emph" presetSubtype="0" autoRev="1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Scale>
                                      <p:cBhvr>
                                        <p:cTn id="77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6" presetClass="emph" presetSubtype="0" autoRev="1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Scale>
                                      <p:cBhvr>
                                        <p:cTn id="79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0" presetID="6" presetClass="emph" presetSubtype="0" autoRev="1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Scale>
                                      <p:cBhvr>
                                        <p:cTn id="81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6" presetClass="emph" presetSubtype="0" autoRev="1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Scale>
                                      <p:cBhvr>
                                        <p:cTn id="83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6" presetClass="emph" presetSubtype="0" autoRev="1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Scale>
                                      <p:cBhvr>
                                        <p:cTn id="85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6" presetID="6" presetClass="emph" presetSubtype="0" autoRev="1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Scale>
                                      <p:cBhvr>
                                        <p:cTn id="87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500"/>
                            </p:stCondLst>
                            <p:childTnLst>
                              <p:par>
                                <p:cTn id="89" presetID="21" presetClass="exit" presetSubtype="1" fill="hold" grpId="2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0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9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0" presetClass="exit" presetSubtype="0" fill="hold" grpId="4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9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0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9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0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10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20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10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0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10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0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1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0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1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20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1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0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12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20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12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0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12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17" grpId="2"/>
      <p:bldP spid="17" grpId="3"/>
      <p:bldP spid="17" grpId="4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Get in tou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0"/>
            <a:ext cx="2556474" cy="153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23826" y="2648545"/>
            <a:ext cx="3951087" cy="1790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sng" strike="noStrike" cap="none" normalizeH="0" baseline="0" dirty="0" smtClean="0">
                <a:ln>
                  <a:noFill/>
                </a:ln>
                <a:solidFill>
                  <a:srgbClr val="93C734"/>
                </a:solidFill>
                <a:effectLst/>
                <a:latin typeface="Calibri" panose="020F0502020204030204" pitchFamily="34" charset="0"/>
              </a:rPr>
              <a:t>Address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5, Vishal Apartment, S. V. P. Road,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Kandivali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West,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Mumbai - 400 067.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Maharashtra.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India.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499475" y="2737047"/>
            <a:ext cx="2674938" cy="1368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sng" strike="noStrike" cap="none" normalizeH="0" baseline="0" dirty="0" smtClean="0">
                <a:ln>
                  <a:noFill/>
                </a:ln>
                <a:solidFill>
                  <a:srgbClr val="93C734"/>
                </a:solidFill>
                <a:effectLst/>
                <a:latin typeface="Calibri" panose="020F0502020204030204" pitchFamily="34" charset="0"/>
              </a:rPr>
              <a:t>Direct Contact</a:t>
            </a:r>
            <a:endParaRPr kumimoji="0" lang="en-US" altLang="en-US" sz="16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+91 (0) 9821 884629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+91 (0) 22 28633327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sng" strike="noStrike" cap="none" normalizeH="0" baseline="0" dirty="0" smtClean="0">
                <a:ln>
                  <a:noFill/>
                </a:ln>
                <a:solidFill>
                  <a:srgbClr val="93C734"/>
                </a:solidFill>
                <a:effectLst/>
                <a:latin typeface="Calibri" panose="020F0502020204030204" pitchFamily="34" charset="0"/>
              </a:rPr>
              <a:t>Fax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+91 (0) 22 28085940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060730" y="2632870"/>
            <a:ext cx="3644105" cy="18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sng" strike="noStrike" cap="none" normalizeH="0" baseline="0" dirty="0" smtClean="0">
                <a:ln>
                  <a:noFill/>
                </a:ln>
                <a:solidFill>
                  <a:srgbClr val="93C734"/>
                </a:solidFill>
                <a:effectLst/>
                <a:latin typeface="Calibri" panose="020F0502020204030204" pitchFamily="34" charset="0"/>
              </a:rPr>
              <a:t>Email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For general information and feedback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sng" strike="noStrike" cap="none" normalizeH="0" baseline="0" dirty="0" smtClean="0">
                <a:ln>
                  <a:noFill/>
                </a:ln>
                <a:solidFill>
                  <a:srgbClr val="085296"/>
                </a:solidFill>
                <a:effectLst/>
                <a:latin typeface="Calibri" panose="020F0502020204030204" pitchFamily="34" charset="0"/>
              </a:rPr>
              <a:t>information@nipponitsolutions.com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For Database Services,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kumimoji="0" lang="en-US" altLang="en-US" sz="1600" b="0" i="0" u="sng" strike="noStrike" cap="none" normalizeH="0" baseline="0" dirty="0" smtClean="0">
                <a:ln>
                  <a:noFill/>
                </a:ln>
                <a:solidFill>
                  <a:srgbClr val="085296"/>
                </a:solidFill>
                <a:effectLst/>
                <a:latin typeface="Calibri" panose="020F0502020204030204" pitchFamily="34" charset="0"/>
              </a:rPr>
              <a:t>sales-database@nipponitsolutions.com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For Application Services,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kumimoji="0" lang="en-US" altLang="en-US" sz="1600" b="0" i="0" u="sng" strike="noStrike" cap="none" normalizeH="0" baseline="0" dirty="0" smtClean="0">
                <a:ln>
                  <a:noFill/>
                </a:ln>
                <a:solidFill>
                  <a:srgbClr val="085296"/>
                </a:solidFill>
                <a:effectLst/>
                <a:latin typeface="Calibri" panose="020F0502020204030204" pitchFamily="34" charset="0"/>
              </a:rPr>
              <a:t>sales-application@nipponitsolutions.com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102" name="Picture 6" descr="linkedin_white_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424" y="5299768"/>
            <a:ext cx="317500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pic>
        <p:nvPicPr>
          <p:cNvPr id="4103" name="Picture 7" descr="facebook_white_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424" y="5663404"/>
            <a:ext cx="317500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pic>
        <p:nvPicPr>
          <p:cNvPr id="4104" name="Picture 8" descr="google_re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424" y="6031009"/>
            <a:ext cx="317500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968382" y="4858444"/>
            <a:ext cx="1828800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sng" strike="noStrike" cap="none" normalizeH="0" baseline="0" smtClean="0">
                <a:ln>
                  <a:noFill/>
                </a:ln>
                <a:solidFill>
                  <a:srgbClr val="93C734"/>
                </a:solidFill>
                <a:effectLst/>
                <a:latin typeface="Calibri" panose="020F0502020204030204" pitchFamily="34" charset="0"/>
              </a:rPr>
              <a:t>Social Media</a:t>
            </a:r>
            <a:endParaRPr kumimoji="0" lang="en-US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3677149" y="1287264"/>
            <a:ext cx="4411266" cy="938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sng" strike="noStrike" cap="none" normalizeH="0" baseline="0" dirty="0" smtClean="0">
                <a:ln>
                  <a:noFill/>
                </a:ln>
                <a:solidFill>
                  <a:srgbClr val="93C734"/>
                </a:solidFill>
                <a:effectLst/>
                <a:latin typeface="Calibri" panose="020F0502020204030204" pitchFamily="34" charset="0"/>
              </a:rPr>
              <a:t>Web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Nippionitsolutions.com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109" name="Picture 13" descr="new_nippon_logo_pub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6713" y="198437"/>
            <a:ext cx="230346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4340924" y="5636774"/>
            <a:ext cx="1238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NipponITS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340924" y="5299947"/>
            <a:ext cx="3069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/company/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nippon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-it-solutions-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315920" y="6005093"/>
            <a:ext cx="41423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/+NipponTechnocraftITSolutionsMumbai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541574" y="2967335"/>
            <a:ext cx="71088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 </a:t>
            </a:r>
            <a:r>
              <a:rPr 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F</a:t>
            </a:r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or Your Time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38681" y="368002"/>
            <a:ext cx="58079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Want to contact us?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298732" y="6488668"/>
            <a:ext cx="431387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i="1" dirty="0" smtClean="0"/>
              <a:t>Music </a:t>
            </a:r>
            <a:r>
              <a:rPr lang="en-IN" i="1" dirty="0"/>
              <a:t>by Oleg </a:t>
            </a:r>
            <a:r>
              <a:rPr lang="en-IN" i="1" dirty="0" err="1"/>
              <a:t>Somov</a:t>
            </a:r>
            <a:r>
              <a:rPr lang="en-IN" i="1" dirty="0"/>
              <a:t> - www.dievantile.com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1697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6000"/>
    </mc:Choice>
    <mc:Fallback xmlns="">
      <p:transition advClick="0" advTm="6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xit" presetSubtype="0" accel="100000" fill="hold" nodeType="afterEffect">
                                  <p:stCondLst>
                                    <p:cond delay="15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9" presetClass="exit" presetSubtype="0" accel="100000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9" presetClass="exit" presetSubtype="0" accel="100000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9" presetClass="exit" presetSubtype="0" accel="100000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9" presetClass="exit" presetSubtype="0" accel="100000" fill="hold" nodeType="withEffect">
                                  <p:stCondLst>
                                    <p:cond delay="15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9" presetClass="exit" presetSubtype="0" accel="100000" fill="hold" nodeType="withEffect">
                                  <p:stCondLst>
                                    <p:cond delay="15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9" presetClass="exit" presetSubtype="0" accel="100000" fill="hold" nodeType="withEffect">
                                  <p:stCondLst>
                                    <p:cond delay="15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9" presetClass="exit" presetSubtype="0" accel="100000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9" presetClass="exit" presetSubtype="0" accel="100000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9" presetClass="exit" presetSubtype="0" accel="100000" fill="hold" nodeType="withEffect">
                                  <p:stCondLst>
                                    <p:cond delay="15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9" presetClass="exit" presetSubtype="0" accel="100000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9" presetClass="exit" presetSubtype="0" accel="100000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49" presetClass="exit" presetSubtype="0" accel="100000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49" presetClass="exit" presetSubtype="0" accel="100000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8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500"/>
                            </p:stCondLst>
                            <p:childTnLst>
                              <p:par>
                                <p:cTn id="90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3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9500"/>
                            </p:stCondLst>
                            <p:childTnLst>
                              <p:par>
                                <p:cTn id="94" presetID="16" presetClass="entr" presetSubtype="21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969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6000"/>
    </mc:Choice>
    <mc:Fallback xmlns="">
      <p:transition advClick="0" advTm="6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</TotalTime>
  <Words>89</Words>
  <Application>Microsoft Office PowerPoint</Application>
  <PresentationFormat>Widescreen</PresentationFormat>
  <Paragraphs>44</Paragraphs>
  <Slides>6</Slides>
  <Notes>0</Notes>
  <HiddenSlides>0</HiddenSlides>
  <MMClips>1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PHOTO-PAINT</vt:lpstr>
      <vt:lpstr>Nippon IT Solutions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Nippon IT Solutions</dc:title>
  <dc:creator>Vinay Mistry</dc:creator>
  <cp:lastModifiedBy>Vinay Mistry</cp:lastModifiedBy>
  <cp:revision>44</cp:revision>
  <dcterms:created xsi:type="dcterms:W3CDTF">2015-01-05T09:30:24Z</dcterms:created>
  <dcterms:modified xsi:type="dcterms:W3CDTF">2015-01-07T13:12:26Z</dcterms:modified>
</cp:coreProperties>
</file>