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2"/>
  </p:notesMasterIdLst>
  <p:handoutMasterIdLst>
    <p:handoutMasterId r:id="rId13"/>
  </p:handoutMasterIdLst>
  <p:sldIdLst>
    <p:sldId id="256" r:id="rId2"/>
    <p:sldId id="275" r:id="rId3"/>
    <p:sldId id="276" r:id="rId4"/>
    <p:sldId id="277" r:id="rId5"/>
    <p:sldId id="278" r:id="rId6"/>
    <p:sldId id="279" r:id="rId7"/>
    <p:sldId id="280" r:id="rId8"/>
    <p:sldId id="281" r:id="rId9"/>
    <p:sldId id="283"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A9E0"/>
    <a:srgbClr val="EC6A1E"/>
    <a:srgbClr val="93C7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15" autoAdjust="0"/>
    <p:restoredTop sz="94660"/>
  </p:normalViewPr>
  <p:slideViewPr>
    <p:cSldViewPr snapToGrid="0">
      <p:cViewPr varScale="1">
        <p:scale>
          <a:sx n="61" d="100"/>
          <a:sy n="61" d="100"/>
        </p:scale>
        <p:origin x="108" y="1056"/>
      </p:cViewPr>
      <p:guideLst>
        <p:guide orient="horz" pos="2160"/>
        <p:guide pos="3840"/>
      </p:guideLst>
    </p:cSldViewPr>
  </p:slideViewPr>
  <p:notesTextViewPr>
    <p:cViewPr>
      <p:scale>
        <a:sx n="3" d="2"/>
        <a:sy n="3" d="2"/>
      </p:scale>
      <p:origin x="0" y="0"/>
    </p:cViewPr>
  </p:notesTextViewPr>
  <p:notesViewPr>
    <p:cSldViewPr snapToGrid="0">
      <p:cViewPr varScale="1">
        <p:scale>
          <a:sx n="80" d="100"/>
          <a:sy n="80" d="100"/>
        </p:scale>
        <p:origin x="19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CB33F5-140C-4730-9BFA-D449C7E2E866}" type="doc">
      <dgm:prSet loTypeId="urn:microsoft.com/office/officeart/2005/8/layout/hList6" loCatId="list" qsTypeId="urn:microsoft.com/office/officeart/2005/8/quickstyle/simple1" qsCatId="simple" csTypeId="urn:microsoft.com/office/officeart/2005/8/colors/colorful1" csCatId="colorful" phldr="1"/>
      <dgm:spPr/>
    </dgm:pt>
    <dgm:pt modelId="{4F0DA45D-670E-4C07-99D9-9BA0444A8B13}">
      <dgm:prSet phldrT="[Text]"/>
      <dgm:spPr>
        <a:solidFill>
          <a:srgbClr val="93C734"/>
        </a:solidFill>
      </dgm:spPr>
      <dgm:t>
        <a:bodyPr/>
        <a:lstStyle/>
        <a:p>
          <a:pPr>
            <a:spcAft>
              <a:spcPct val="35000"/>
            </a:spcAft>
          </a:pPr>
          <a:r>
            <a:rPr lang="en-IN" b="1" dirty="0" smtClean="0">
              <a:solidFill>
                <a:schemeClr val="tx1"/>
              </a:solidFill>
              <a:effectLst>
                <a:outerShdw blurRad="38100" dist="38100" dir="2700000" algn="tl">
                  <a:srgbClr val="000000">
                    <a:alpha val="43137"/>
                  </a:srgbClr>
                </a:outerShdw>
              </a:effectLst>
            </a:rPr>
            <a:t>Consulting</a:t>
          </a:r>
          <a:endParaRPr lang="en-IN" b="1" dirty="0">
            <a:solidFill>
              <a:schemeClr val="tx1"/>
            </a:solidFill>
            <a:effectLst>
              <a:outerShdw blurRad="38100" dist="38100" dir="2700000" algn="tl">
                <a:srgbClr val="000000">
                  <a:alpha val="43137"/>
                </a:srgbClr>
              </a:outerShdw>
            </a:effectLst>
          </a:endParaRPr>
        </a:p>
      </dgm:t>
    </dgm:pt>
    <dgm:pt modelId="{9ECE503F-0D33-40B2-B44D-7E8B9A785870}" type="parTrans" cxnId="{A2EBA06E-FF6D-4A55-9751-EF8389D4C7C4}">
      <dgm:prSet/>
      <dgm:spPr/>
      <dgm:t>
        <a:bodyPr/>
        <a:lstStyle/>
        <a:p>
          <a:endParaRPr lang="en-IN">
            <a:solidFill>
              <a:schemeClr val="tx1"/>
            </a:solidFill>
          </a:endParaRPr>
        </a:p>
      </dgm:t>
    </dgm:pt>
    <dgm:pt modelId="{2B183D70-F21F-490A-9B01-0142B8F55AF4}" type="sibTrans" cxnId="{A2EBA06E-FF6D-4A55-9751-EF8389D4C7C4}">
      <dgm:prSet/>
      <dgm:spPr/>
      <dgm:t>
        <a:bodyPr/>
        <a:lstStyle/>
        <a:p>
          <a:endParaRPr lang="en-IN">
            <a:solidFill>
              <a:schemeClr val="tx1"/>
            </a:solidFill>
          </a:endParaRPr>
        </a:p>
      </dgm:t>
    </dgm:pt>
    <dgm:pt modelId="{9D176FAE-0A5D-47B6-815D-BCA164CD6817}">
      <dgm:prSet phldrT="[Text]"/>
      <dgm:spPr>
        <a:solidFill>
          <a:srgbClr val="EC6A1E"/>
        </a:solidFill>
      </dgm:spPr>
      <dgm:t>
        <a:bodyPr/>
        <a:lstStyle/>
        <a:p>
          <a:r>
            <a:rPr lang="en-IN" b="1" dirty="0" smtClean="0">
              <a:solidFill>
                <a:schemeClr val="tx1"/>
              </a:solidFill>
              <a:effectLst>
                <a:outerShdw blurRad="38100" dist="38100" dir="2700000" algn="tl">
                  <a:srgbClr val="000000">
                    <a:alpha val="43137"/>
                  </a:srgbClr>
                </a:outerShdw>
              </a:effectLst>
            </a:rPr>
            <a:t>Implementation</a:t>
          </a:r>
          <a:endParaRPr lang="en-IN" b="1" dirty="0">
            <a:solidFill>
              <a:schemeClr val="tx1"/>
            </a:solidFill>
            <a:effectLst>
              <a:outerShdw blurRad="38100" dist="38100" dir="2700000" algn="tl">
                <a:srgbClr val="000000">
                  <a:alpha val="43137"/>
                </a:srgbClr>
              </a:outerShdw>
            </a:effectLst>
          </a:endParaRPr>
        </a:p>
      </dgm:t>
    </dgm:pt>
    <dgm:pt modelId="{3A263E12-FFC0-4C0F-851A-92B435BB619F}" type="parTrans" cxnId="{B4FA60BB-358B-4BCC-91E5-304010128090}">
      <dgm:prSet/>
      <dgm:spPr/>
      <dgm:t>
        <a:bodyPr/>
        <a:lstStyle/>
        <a:p>
          <a:endParaRPr lang="en-IN">
            <a:solidFill>
              <a:schemeClr val="tx1"/>
            </a:solidFill>
          </a:endParaRPr>
        </a:p>
      </dgm:t>
    </dgm:pt>
    <dgm:pt modelId="{08389358-B15F-4C59-BB4E-646A075CAB33}" type="sibTrans" cxnId="{B4FA60BB-358B-4BCC-91E5-304010128090}">
      <dgm:prSet/>
      <dgm:spPr/>
      <dgm:t>
        <a:bodyPr/>
        <a:lstStyle/>
        <a:p>
          <a:endParaRPr lang="en-IN">
            <a:solidFill>
              <a:schemeClr val="tx1"/>
            </a:solidFill>
          </a:endParaRPr>
        </a:p>
      </dgm:t>
    </dgm:pt>
    <dgm:pt modelId="{D82D6DB6-A367-4D0F-B12F-C755B46EF8DF}">
      <dgm:prSet phldrT="[Text]"/>
      <dgm:spPr>
        <a:solidFill>
          <a:srgbClr val="93C734"/>
        </a:solidFill>
      </dgm:spPr>
      <dgm:t>
        <a:bodyPr/>
        <a:lstStyle/>
        <a:p>
          <a:r>
            <a:rPr lang="en-IN" b="1" dirty="0" smtClean="0">
              <a:solidFill>
                <a:schemeClr val="tx1"/>
              </a:solidFill>
              <a:effectLst>
                <a:outerShdw blurRad="38100" dist="38100" dir="2700000" algn="tl">
                  <a:srgbClr val="000000">
                    <a:alpha val="43137"/>
                  </a:srgbClr>
                </a:outerShdw>
              </a:effectLst>
            </a:rPr>
            <a:t>Support</a:t>
          </a:r>
          <a:endParaRPr lang="en-IN" b="1" dirty="0">
            <a:solidFill>
              <a:schemeClr val="tx1"/>
            </a:solidFill>
            <a:effectLst>
              <a:outerShdw blurRad="38100" dist="38100" dir="2700000" algn="tl">
                <a:srgbClr val="000000">
                  <a:alpha val="43137"/>
                </a:srgbClr>
              </a:outerShdw>
            </a:effectLst>
          </a:endParaRPr>
        </a:p>
      </dgm:t>
    </dgm:pt>
    <dgm:pt modelId="{142CE90C-84CB-49FA-B655-26EB98D690FD}" type="parTrans" cxnId="{E834C510-4253-407E-A202-7DBC25F9E4CE}">
      <dgm:prSet/>
      <dgm:spPr/>
      <dgm:t>
        <a:bodyPr/>
        <a:lstStyle/>
        <a:p>
          <a:endParaRPr lang="en-IN">
            <a:solidFill>
              <a:schemeClr val="tx1"/>
            </a:solidFill>
          </a:endParaRPr>
        </a:p>
      </dgm:t>
    </dgm:pt>
    <dgm:pt modelId="{8A740BB7-0DF5-4349-B991-46AE1727A332}" type="sibTrans" cxnId="{E834C510-4253-407E-A202-7DBC25F9E4CE}">
      <dgm:prSet/>
      <dgm:spPr/>
      <dgm:t>
        <a:bodyPr/>
        <a:lstStyle/>
        <a:p>
          <a:endParaRPr lang="en-IN">
            <a:solidFill>
              <a:schemeClr val="tx1"/>
            </a:solidFill>
          </a:endParaRPr>
        </a:p>
      </dgm:t>
    </dgm:pt>
    <dgm:pt modelId="{08859BC2-B529-41B6-824E-DDCD7F78AD15}">
      <dgm:prSet/>
      <dgm:spPr>
        <a:solidFill>
          <a:srgbClr val="93C734"/>
        </a:solidFill>
      </dgm:spPr>
      <dgm:t>
        <a:bodyPr/>
        <a:lstStyle/>
        <a:p>
          <a:pPr>
            <a:spcAft>
              <a:spcPts val="600"/>
            </a:spcAft>
          </a:pPr>
          <a:r>
            <a:rPr lang="en-IN" b="0" dirty="0" smtClean="0">
              <a:solidFill>
                <a:schemeClr val="tx1"/>
              </a:solidFill>
            </a:rPr>
            <a:t>DW &amp; BI Strategy</a:t>
          </a:r>
          <a:endParaRPr lang="en-IN" b="0" dirty="0">
            <a:solidFill>
              <a:schemeClr val="tx1"/>
            </a:solidFill>
          </a:endParaRPr>
        </a:p>
      </dgm:t>
    </dgm:pt>
    <dgm:pt modelId="{233D67C9-B00F-4EFA-A95C-396BE94FF99C}" type="parTrans" cxnId="{783C3E1A-2506-4F45-92C6-540A9A10D453}">
      <dgm:prSet/>
      <dgm:spPr/>
      <dgm:t>
        <a:bodyPr/>
        <a:lstStyle/>
        <a:p>
          <a:endParaRPr lang="en-IN">
            <a:solidFill>
              <a:schemeClr val="tx1"/>
            </a:solidFill>
          </a:endParaRPr>
        </a:p>
      </dgm:t>
    </dgm:pt>
    <dgm:pt modelId="{3DB96B3D-DA50-4832-81F9-1DBE287670E7}" type="sibTrans" cxnId="{783C3E1A-2506-4F45-92C6-540A9A10D453}">
      <dgm:prSet/>
      <dgm:spPr/>
      <dgm:t>
        <a:bodyPr/>
        <a:lstStyle/>
        <a:p>
          <a:endParaRPr lang="en-IN">
            <a:solidFill>
              <a:schemeClr val="tx1"/>
            </a:solidFill>
          </a:endParaRPr>
        </a:p>
      </dgm:t>
    </dgm:pt>
    <dgm:pt modelId="{1C25928A-B1CB-4EBE-9628-771616537D09}">
      <dgm:prSet/>
      <dgm:spPr>
        <a:solidFill>
          <a:srgbClr val="93C734"/>
        </a:solidFill>
      </dgm:spPr>
      <dgm:t>
        <a:bodyPr/>
        <a:lstStyle/>
        <a:p>
          <a:pPr>
            <a:spcAft>
              <a:spcPts val="600"/>
            </a:spcAft>
          </a:pPr>
          <a:r>
            <a:rPr lang="en-IN" b="0" dirty="0" smtClean="0">
              <a:solidFill>
                <a:schemeClr val="tx1"/>
              </a:solidFill>
            </a:rPr>
            <a:t>Business requirements</a:t>
          </a:r>
          <a:endParaRPr lang="en-IN" b="0" dirty="0">
            <a:solidFill>
              <a:schemeClr val="tx1"/>
            </a:solidFill>
          </a:endParaRPr>
        </a:p>
      </dgm:t>
    </dgm:pt>
    <dgm:pt modelId="{DEDA3339-7C81-4B21-804C-6F8B585FE279}" type="parTrans" cxnId="{87D2F852-0298-4558-9992-FBB63FDA3FA7}">
      <dgm:prSet/>
      <dgm:spPr/>
      <dgm:t>
        <a:bodyPr/>
        <a:lstStyle/>
        <a:p>
          <a:endParaRPr lang="en-IN">
            <a:solidFill>
              <a:schemeClr val="tx1"/>
            </a:solidFill>
          </a:endParaRPr>
        </a:p>
      </dgm:t>
    </dgm:pt>
    <dgm:pt modelId="{2F3B8FE9-3DC7-4588-9D4F-1F7F3A30B387}" type="sibTrans" cxnId="{87D2F852-0298-4558-9992-FBB63FDA3FA7}">
      <dgm:prSet/>
      <dgm:spPr/>
      <dgm:t>
        <a:bodyPr/>
        <a:lstStyle/>
        <a:p>
          <a:endParaRPr lang="en-IN">
            <a:solidFill>
              <a:schemeClr val="tx1"/>
            </a:solidFill>
          </a:endParaRPr>
        </a:p>
      </dgm:t>
    </dgm:pt>
    <dgm:pt modelId="{1C1CF8C8-0CC4-4567-86A3-7F5371BEFB0D}">
      <dgm:prSet/>
      <dgm:spPr>
        <a:solidFill>
          <a:srgbClr val="93C734"/>
        </a:solidFill>
      </dgm:spPr>
      <dgm:t>
        <a:bodyPr/>
        <a:lstStyle/>
        <a:p>
          <a:pPr>
            <a:spcAft>
              <a:spcPts val="600"/>
            </a:spcAft>
          </a:pPr>
          <a:r>
            <a:rPr lang="en-IN" b="0" dirty="0" smtClean="0">
              <a:solidFill>
                <a:schemeClr val="tx1"/>
              </a:solidFill>
            </a:rPr>
            <a:t>Dimensional Modelling</a:t>
          </a:r>
          <a:endParaRPr lang="en-IN" b="0" dirty="0">
            <a:solidFill>
              <a:schemeClr val="tx1"/>
            </a:solidFill>
          </a:endParaRPr>
        </a:p>
      </dgm:t>
    </dgm:pt>
    <dgm:pt modelId="{C7120D81-D841-4437-BDDE-8AC5C63726DA}" type="parTrans" cxnId="{19F3E1BF-FAF4-43EE-8A47-64EFD6443156}">
      <dgm:prSet/>
      <dgm:spPr/>
      <dgm:t>
        <a:bodyPr/>
        <a:lstStyle/>
        <a:p>
          <a:endParaRPr lang="en-IN">
            <a:solidFill>
              <a:schemeClr val="tx1"/>
            </a:solidFill>
          </a:endParaRPr>
        </a:p>
      </dgm:t>
    </dgm:pt>
    <dgm:pt modelId="{590E0C2B-8A0D-4A51-849C-BAA7EA7778A7}" type="sibTrans" cxnId="{19F3E1BF-FAF4-43EE-8A47-64EFD6443156}">
      <dgm:prSet/>
      <dgm:spPr/>
      <dgm:t>
        <a:bodyPr/>
        <a:lstStyle/>
        <a:p>
          <a:endParaRPr lang="en-IN">
            <a:solidFill>
              <a:schemeClr val="tx1"/>
            </a:solidFill>
          </a:endParaRPr>
        </a:p>
      </dgm:t>
    </dgm:pt>
    <dgm:pt modelId="{E264AD2E-5CD4-4764-90B2-9CA48642A284}">
      <dgm:prSet/>
      <dgm:spPr>
        <a:solidFill>
          <a:srgbClr val="93C734"/>
        </a:solidFill>
      </dgm:spPr>
      <dgm:t>
        <a:bodyPr/>
        <a:lstStyle/>
        <a:p>
          <a:pPr>
            <a:spcAft>
              <a:spcPts val="600"/>
            </a:spcAft>
          </a:pPr>
          <a:r>
            <a:rPr lang="en-IN" b="0" dirty="0" smtClean="0">
              <a:solidFill>
                <a:schemeClr val="tx1"/>
              </a:solidFill>
            </a:rPr>
            <a:t>Dimensional Model Design Review</a:t>
          </a:r>
          <a:endParaRPr lang="en-IN" b="0" dirty="0">
            <a:solidFill>
              <a:schemeClr val="tx1"/>
            </a:solidFill>
          </a:endParaRPr>
        </a:p>
      </dgm:t>
    </dgm:pt>
    <dgm:pt modelId="{384EB9F2-2AC2-47A7-9757-E8883C327E1D}" type="parTrans" cxnId="{D26B01D0-1BFC-4A18-90BA-6651BFE5E60A}">
      <dgm:prSet/>
      <dgm:spPr/>
      <dgm:t>
        <a:bodyPr/>
        <a:lstStyle/>
        <a:p>
          <a:endParaRPr lang="en-IN">
            <a:solidFill>
              <a:schemeClr val="tx1"/>
            </a:solidFill>
          </a:endParaRPr>
        </a:p>
      </dgm:t>
    </dgm:pt>
    <dgm:pt modelId="{12106FA6-C5C4-46D0-BC45-09E27DA0ED4D}" type="sibTrans" cxnId="{D26B01D0-1BFC-4A18-90BA-6651BFE5E60A}">
      <dgm:prSet/>
      <dgm:spPr/>
      <dgm:t>
        <a:bodyPr/>
        <a:lstStyle/>
        <a:p>
          <a:endParaRPr lang="en-IN">
            <a:solidFill>
              <a:schemeClr val="tx1"/>
            </a:solidFill>
          </a:endParaRPr>
        </a:p>
      </dgm:t>
    </dgm:pt>
    <dgm:pt modelId="{6153AAA3-B15C-4C2A-9796-4FBCCCAB3764}">
      <dgm:prSet phldrT="[Text]"/>
      <dgm:spPr>
        <a:solidFill>
          <a:srgbClr val="EC6A1E"/>
        </a:solidFill>
      </dgm:spPr>
      <dgm:t>
        <a:bodyPr/>
        <a:lstStyle/>
        <a:p>
          <a:r>
            <a:rPr lang="en-IN" dirty="0" smtClean="0">
              <a:solidFill>
                <a:schemeClr val="tx1"/>
              </a:solidFill>
            </a:rPr>
            <a:t>DW-Database</a:t>
          </a:r>
          <a:endParaRPr lang="en-IN" dirty="0">
            <a:solidFill>
              <a:schemeClr val="tx1"/>
            </a:solidFill>
          </a:endParaRPr>
        </a:p>
      </dgm:t>
    </dgm:pt>
    <dgm:pt modelId="{30FA49C6-BCBD-404A-BB76-6128C408860C}" type="parTrans" cxnId="{4EA3A4D2-1ABC-48E3-9D74-7AD2D1837050}">
      <dgm:prSet/>
      <dgm:spPr/>
      <dgm:t>
        <a:bodyPr/>
        <a:lstStyle/>
        <a:p>
          <a:endParaRPr lang="en-IN">
            <a:solidFill>
              <a:schemeClr val="tx1"/>
            </a:solidFill>
          </a:endParaRPr>
        </a:p>
      </dgm:t>
    </dgm:pt>
    <dgm:pt modelId="{4C1BE8B0-8ECC-4BE2-82D2-636EA113A625}" type="sibTrans" cxnId="{4EA3A4D2-1ABC-48E3-9D74-7AD2D1837050}">
      <dgm:prSet/>
      <dgm:spPr/>
      <dgm:t>
        <a:bodyPr/>
        <a:lstStyle/>
        <a:p>
          <a:endParaRPr lang="en-IN">
            <a:solidFill>
              <a:schemeClr val="tx1"/>
            </a:solidFill>
          </a:endParaRPr>
        </a:p>
      </dgm:t>
    </dgm:pt>
    <dgm:pt modelId="{7C3511B3-AF97-45B8-9291-9AB65CA4AF88}">
      <dgm:prSet phldrT="[Text]"/>
      <dgm:spPr>
        <a:solidFill>
          <a:srgbClr val="2AA9E0"/>
        </a:solidFill>
      </dgm:spPr>
      <dgm:t>
        <a:bodyPr/>
        <a:lstStyle/>
        <a:p>
          <a:r>
            <a:rPr lang="en-IN" b="1" dirty="0" smtClean="0">
              <a:solidFill>
                <a:schemeClr val="tx1"/>
              </a:solidFill>
              <a:effectLst>
                <a:outerShdw blurRad="38100" dist="38100" dir="2700000" algn="tl">
                  <a:srgbClr val="000000">
                    <a:alpha val="43137"/>
                  </a:srgbClr>
                </a:outerShdw>
              </a:effectLst>
            </a:rPr>
            <a:t>Development</a:t>
          </a:r>
          <a:endParaRPr lang="en-IN" b="1" dirty="0">
            <a:solidFill>
              <a:schemeClr val="tx1"/>
            </a:solidFill>
            <a:effectLst>
              <a:outerShdw blurRad="38100" dist="38100" dir="2700000" algn="tl">
                <a:srgbClr val="000000">
                  <a:alpha val="43137"/>
                </a:srgbClr>
              </a:outerShdw>
            </a:effectLst>
          </a:endParaRPr>
        </a:p>
      </dgm:t>
    </dgm:pt>
    <dgm:pt modelId="{B9BF1429-823F-4571-9A4E-9B34140649A0}" type="parTrans" cxnId="{A944A243-A870-4F26-88C5-54F7223C1769}">
      <dgm:prSet/>
      <dgm:spPr/>
      <dgm:t>
        <a:bodyPr/>
        <a:lstStyle/>
        <a:p>
          <a:endParaRPr lang="en-IN">
            <a:solidFill>
              <a:schemeClr val="tx1"/>
            </a:solidFill>
          </a:endParaRPr>
        </a:p>
      </dgm:t>
    </dgm:pt>
    <dgm:pt modelId="{CEA4814D-078A-4C8F-948C-C3B522910F5D}" type="sibTrans" cxnId="{A944A243-A870-4F26-88C5-54F7223C1769}">
      <dgm:prSet/>
      <dgm:spPr/>
      <dgm:t>
        <a:bodyPr/>
        <a:lstStyle/>
        <a:p>
          <a:endParaRPr lang="en-IN">
            <a:solidFill>
              <a:schemeClr val="tx1"/>
            </a:solidFill>
          </a:endParaRPr>
        </a:p>
      </dgm:t>
    </dgm:pt>
    <dgm:pt modelId="{B0CD49F5-6CB7-430F-832D-F128142A6789}">
      <dgm:prSet phldrT="[Text]"/>
      <dgm:spPr>
        <a:solidFill>
          <a:srgbClr val="EC6A1E"/>
        </a:solidFill>
      </dgm:spPr>
      <dgm:t>
        <a:bodyPr/>
        <a:lstStyle/>
        <a:p>
          <a:r>
            <a:rPr lang="en-IN" dirty="0" smtClean="0">
              <a:solidFill>
                <a:schemeClr val="tx1"/>
              </a:solidFill>
            </a:rPr>
            <a:t>BI and Reporting Tools</a:t>
          </a:r>
          <a:endParaRPr lang="en-IN" dirty="0">
            <a:solidFill>
              <a:schemeClr val="tx1"/>
            </a:solidFill>
          </a:endParaRPr>
        </a:p>
      </dgm:t>
    </dgm:pt>
    <dgm:pt modelId="{3489B63A-3CC1-4BD5-846F-58A7EDD7B01D}" type="parTrans" cxnId="{C9066231-5D76-4FBE-8AC2-610C0251DA29}">
      <dgm:prSet/>
      <dgm:spPr/>
      <dgm:t>
        <a:bodyPr/>
        <a:lstStyle/>
        <a:p>
          <a:endParaRPr lang="en-IN">
            <a:solidFill>
              <a:schemeClr val="tx1"/>
            </a:solidFill>
          </a:endParaRPr>
        </a:p>
      </dgm:t>
    </dgm:pt>
    <dgm:pt modelId="{F8D3D9EE-A19C-4421-A9D8-5D5FBA6A0B73}" type="sibTrans" cxnId="{C9066231-5D76-4FBE-8AC2-610C0251DA29}">
      <dgm:prSet/>
      <dgm:spPr/>
      <dgm:t>
        <a:bodyPr/>
        <a:lstStyle/>
        <a:p>
          <a:endParaRPr lang="en-IN">
            <a:solidFill>
              <a:schemeClr val="tx1"/>
            </a:solidFill>
          </a:endParaRPr>
        </a:p>
      </dgm:t>
    </dgm:pt>
    <dgm:pt modelId="{BCC3453A-9D86-4341-B90E-E929361A47ED}">
      <dgm:prSet phldrT="[Text]"/>
      <dgm:spPr>
        <a:solidFill>
          <a:srgbClr val="2AA9E0"/>
        </a:solidFill>
      </dgm:spPr>
      <dgm:t>
        <a:bodyPr/>
        <a:lstStyle/>
        <a:p>
          <a:r>
            <a:rPr lang="en-IN" dirty="0" smtClean="0">
              <a:solidFill>
                <a:schemeClr val="tx1"/>
              </a:solidFill>
            </a:rPr>
            <a:t>DW Management</a:t>
          </a:r>
          <a:endParaRPr lang="en-IN" dirty="0">
            <a:solidFill>
              <a:schemeClr val="tx1"/>
            </a:solidFill>
          </a:endParaRPr>
        </a:p>
      </dgm:t>
    </dgm:pt>
    <dgm:pt modelId="{4E35A600-264D-405F-BEC7-711CDA6D64C6}" type="parTrans" cxnId="{09E5C78D-088D-4AA6-BDF1-7A1D5C6325E9}">
      <dgm:prSet/>
      <dgm:spPr/>
      <dgm:t>
        <a:bodyPr/>
        <a:lstStyle/>
        <a:p>
          <a:endParaRPr lang="en-IN">
            <a:solidFill>
              <a:schemeClr val="tx1"/>
            </a:solidFill>
          </a:endParaRPr>
        </a:p>
      </dgm:t>
    </dgm:pt>
    <dgm:pt modelId="{90F0D047-1BE2-4E1D-815E-14932B9D143E}" type="sibTrans" cxnId="{09E5C78D-088D-4AA6-BDF1-7A1D5C6325E9}">
      <dgm:prSet/>
      <dgm:spPr/>
      <dgm:t>
        <a:bodyPr/>
        <a:lstStyle/>
        <a:p>
          <a:endParaRPr lang="en-IN">
            <a:solidFill>
              <a:schemeClr val="tx1"/>
            </a:solidFill>
          </a:endParaRPr>
        </a:p>
      </dgm:t>
    </dgm:pt>
    <dgm:pt modelId="{26AF75F5-9D72-4F30-827C-FC068B691716}">
      <dgm:prSet phldrT="[Text]"/>
      <dgm:spPr>
        <a:solidFill>
          <a:srgbClr val="2AA9E0"/>
        </a:solidFill>
      </dgm:spPr>
      <dgm:t>
        <a:bodyPr/>
        <a:lstStyle/>
        <a:p>
          <a:r>
            <a:rPr lang="en-IN" dirty="0" smtClean="0">
              <a:solidFill>
                <a:schemeClr val="tx1"/>
              </a:solidFill>
            </a:rPr>
            <a:t>ETL package Development</a:t>
          </a:r>
          <a:endParaRPr lang="en-IN" dirty="0">
            <a:solidFill>
              <a:schemeClr val="tx1"/>
            </a:solidFill>
          </a:endParaRPr>
        </a:p>
      </dgm:t>
    </dgm:pt>
    <dgm:pt modelId="{75D1686B-C065-42FC-9E17-05A0BB8632BC}" type="parTrans" cxnId="{74EC1B7A-D29B-4154-9905-DCF378C4724E}">
      <dgm:prSet/>
      <dgm:spPr/>
      <dgm:t>
        <a:bodyPr/>
        <a:lstStyle/>
        <a:p>
          <a:endParaRPr lang="en-IN">
            <a:solidFill>
              <a:schemeClr val="tx1"/>
            </a:solidFill>
          </a:endParaRPr>
        </a:p>
      </dgm:t>
    </dgm:pt>
    <dgm:pt modelId="{F9BDAEE4-F7B9-4657-AB0E-AF0B87EC1D0F}" type="sibTrans" cxnId="{74EC1B7A-D29B-4154-9905-DCF378C4724E}">
      <dgm:prSet/>
      <dgm:spPr/>
      <dgm:t>
        <a:bodyPr/>
        <a:lstStyle/>
        <a:p>
          <a:endParaRPr lang="en-IN">
            <a:solidFill>
              <a:schemeClr val="tx1"/>
            </a:solidFill>
          </a:endParaRPr>
        </a:p>
      </dgm:t>
    </dgm:pt>
    <dgm:pt modelId="{FB8FEAAF-04F0-4D91-B542-321117B8617A}">
      <dgm:prSet phldrT="[Text]"/>
      <dgm:spPr>
        <a:solidFill>
          <a:srgbClr val="2AA9E0"/>
        </a:solidFill>
      </dgm:spPr>
      <dgm:t>
        <a:bodyPr/>
        <a:lstStyle/>
        <a:p>
          <a:r>
            <a:rPr lang="en-IN" dirty="0" smtClean="0">
              <a:solidFill>
                <a:schemeClr val="tx1"/>
              </a:solidFill>
            </a:rPr>
            <a:t>Reports Development</a:t>
          </a:r>
          <a:endParaRPr lang="en-IN" dirty="0">
            <a:solidFill>
              <a:schemeClr val="tx1"/>
            </a:solidFill>
          </a:endParaRPr>
        </a:p>
      </dgm:t>
    </dgm:pt>
    <dgm:pt modelId="{C8CF978D-B9CA-4244-AD05-E483FE52F4D4}" type="parTrans" cxnId="{5F510416-44ED-4D0A-A04C-AA38D05B8D8C}">
      <dgm:prSet/>
      <dgm:spPr/>
      <dgm:t>
        <a:bodyPr/>
        <a:lstStyle/>
        <a:p>
          <a:endParaRPr lang="en-IN">
            <a:solidFill>
              <a:schemeClr val="tx1"/>
            </a:solidFill>
          </a:endParaRPr>
        </a:p>
      </dgm:t>
    </dgm:pt>
    <dgm:pt modelId="{68E19D46-8133-4BAC-AA37-E13F0E403838}" type="sibTrans" cxnId="{5F510416-44ED-4D0A-A04C-AA38D05B8D8C}">
      <dgm:prSet/>
      <dgm:spPr/>
      <dgm:t>
        <a:bodyPr/>
        <a:lstStyle/>
        <a:p>
          <a:endParaRPr lang="en-IN">
            <a:solidFill>
              <a:schemeClr val="tx1"/>
            </a:solidFill>
          </a:endParaRPr>
        </a:p>
      </dgm:t>
    </dgm:pt>
    <dgm:pt modelId="{D3B36246-1B74-43B7-9DF2-CA84CBFC8D00}">
      <dgm:prSet phldrT="[Text]"/>
      <dgm:spPr>
        <a:solidFill>
          <a:srgbClr val="93C734"/>
        </a:solidFill>
      </dgm:spPr>
      <dgm:t>
        <a:bodyPr/>
        <a:lstStyle/>
        <a:p>
          <a:r>
            <a:rPr lang="en-IN" dirty="0" smtClean="0">
              <a:solidFill>
                <a:schemeClr val="tx1"/>
              </a:solidFill>
            </a:rPr>
            <a:t>DW Database</a:t>
          </a:r>
          <a:endParaRPr lang="en-IN" dirty="0">
            <a:solidFill>
              <a:schemeClr val="tx1"/>
            </a:solidFill>
          </a:endParaRPr>
        </a:p>
      </dgm:t>
    </dgm:pt>
    <dgm:pt modelId="{71DE6057-0B32-451F-AA81-F4EB9B1AB16F}" type="parTrans" cxnId="{7BDAC247-CC9A-45DC-96A7-62679ED30BCE}">
      <dgm:prSet/>
      <dgm:spPr/>
      <dgm:t>
        <a:bodyPr/>
        <a:lstStyle/>
        <a:p>
          <a:endParaRPr lang="en-IN">
            <a:solidFill>
              <a:schemeClr val="tx1"/>
            </a:solidFill>
          </a:endParaRPr>
        </a:p>
      </dgm:t>
    </dgm:pt>
    <dgm:pt modelId="{5A4B3228-75AB-4593-B5ED-13FAD6BA9F86}" type="sibTrans" cxnId="{7BDAC247-CC9A-45DC-96A7-62679ED30BCE}">
      <dgm:prSet/>
      <dgm:spPr/>
      <dgm:t>
        <a:bodyPr/>
        <a:lstStyle/>
        <a:p>
          <a:endParaRPr lang="en-IN">
            <a:solidFill>
              <a:schemeClr val="tx1"/>
            </a:solidFill>
          </a:endParaRPr>
        </a:p>
      </dgm:t>
    </dgm:pt>
    <dgm:pt modelId="{AB49861D-EC1F-4517-816D-CC5E45DCB03F}">
      <dgm:prSet phldrT="[Text]"/>
      <dgm:spPr>
        <a:solidFill>
          <a:srgbClr val="2AA9E0"/>
        </a:solidFill>
      </dgm:spPr>
      <dgm:t>
        <a:bodyPr/>
        <a:lstStyle/>
        <a:p>
          <a:r>
            <a:rPr lang="en-IN" dirty="0" smtClean="0">
              <a:solidFill>
                <a:schemeClr val="tx1"/>
              </a:solidFill>
            </a:rPr>
            <a:t>Analytics Development</a:t>
          </a:r>
          <a:endParaRPr lang="en-IN" dirty="0">
            <a:solidFill>
              <a:schemeClr val="tx1"/>
            </a:solidFill>
          </a:endParaRPr>
        </a:p>
      </dgm:t>
    </dgm:pt>
    <dgm:pt modelId="{E0BB0118-99E4-47EC-A957-63AFBCD4FA9D}" type="parTrans" cxnId="{E62AD617-D518-4066-AE14-80557DEBF6A2}">
      <dgm:prSet/>
      <dgm:spPr/>
      <dgm:t>
        <a:bodyPr/>
        <a:lstStyle/>
        <a:p>
          <a:endParaRPr lang="en-IN">
            <a:solidFill>
              <a:schemeClr val="tx1"/>
            </a:solidFill>
          </a:endParaRPr>
        </a:p>
      </dgm:t>
    </dgm:pt>
    <dgm:pt modelId="{D566B852-D544-427E-A23F-063C28900A2E}" type="sibTrans" cxnId="{E62AD617-D518-4066-AE14-80557DEBF6A2}">
      <dgm:prSet/>
      <dgm:spPr/>
      <dgm:t>
        <a:bodyPr/>
        <a:lstStyle/>
        <a:p>
          <a:endParaRPr lang="en-IN">
            <a:solidFill>
              <a:schemeClr val="tx1"/>
            </a:solidFill>
          </a:endParaRPr>
        </a:p>
      </dgm:t>
    </dgm:pt>
    <dgm:pt modelId="{E51BD221-AC61-4911-883F-0EA066E02D01}">
      <dgm:prSet phldrT="[Text]"/>
      <dgm:spPr>
        <a:solidFill>
          <a:srgbClr val="93C734"/>
        </a:solidFill>
      </dgm:spPr>
      <dgm:t>
        <a:bodyPr/>
        <a:lstStyle/>
        <a:p>
          <a:r>
            <a:rPr lang="en-IN" dirty="0" smtClean="0">
              <a:solidFill>
                <a:schemeClr val="tx1"/>
              </a:solidFill>
            </a:rPr>
            <a:t>Changing ETL Packages</a:t>
          </a:r>
          <a:endParaRPr lang="en-IN" dirty="0">
            <a:solidFill>
              <a:schemeClr val="tx1"/>
            </a:solidFill>
          </a:endParaRPr>
        </a:p>
      </dgm:t>
    </dgm:pt>
    <dgm:pt modelId="{44FD0352-CC10-42DB-8EC2-0A6A22E31B20}" type="parTrans" cxnId="{A3B3B8AE-FEA8-489E-BD37-255618F8172C}">
      <dgm:prSet/>
      <dgm:spPr/>
      <dgm:t>
        <a:bodyPr/>
        <a:lstStyle/>
        <a:p>
          <a:endParaRPr lang="en-IN">
            <a:solidFill>
              <a:schemeClr val="tx1"/>
            </a:solidFill>
          </a:endParaRPr>
        </a:p>
      </dgm:t>
    </dgm:pt>
    <dgm:pt modelId="{87FFD1F6-D12A-465F-B210-32795B4EB711}" type="sibTrans" cxnId="{A3B3B8AE-FEA8-489E-BD37-255618F8172C}">
      <dgm:prSet/>
      <dgm:spPr/>
      <dgm:t>
        <a:bodyPr/>
        <a:lstStyle/>
        <a:p>
          <a:endParaRPr lang="en-IN">
            <a:solidFill>
              <a:schemeClr val="tx1"/>
            </a:solidFill>
          </a:endParaRPr>
        </a:p>
      </dgm:t>
    </dgm:pt>
    <dgm:pt modelId="{DBA92CE4-0C0F-493C-A305-32BDACD2FB09}">
      <dgm:prSet phldrT="[Text]"/>
      <dgm:spPr>
        <a:solidFill>
          <a:srgbClr val="93C734"/>
        </a:solidFill>
      </dgm:spPr>
      <dgm:t>
        <a:bodyPr/>
        <a:lstStyle/>
        <a:p>
          <a:r>
            <a:rPr lang="en-IN" dirty="0" smtClean="0">
              <a:solidFill>
                <a:schemeClr val="tx1"/>
              </a:solidFill>
            </a:rPr>
            <a:t>Performance issues</a:t>
          </a:r>
          <a:endParaRPr lang="en-IN" dirty="0">
            <a:solidFill>
              <a:schemeClr val="tx1"/>
            </a:solidFill>
          </a:endParaRPr>
        </a:p>
      </dgm:t>
    </dgm:pt>
    <dgm:pt modelId="{642E6A44-3D86-4693-861E-BC8B35F636EE}" type="parTrans" cxnId="{E86C5F63-FC6C-47B7-8522-BEB9C3550952}">
      <dgm:prSet/>
      <dgm:spPr/>
      <dgm:t>
        <a:bodyPr/>
        <a:lstStyle/>
        <a:p>
          <a:endParaRPr lang="en-IN">
            <a:solidFill>
              <a:schemeClr val="tx1"/>
            </a:solidFill>
          </a:endParaRPr>
        </a:p>
      </dgm:t>
    </dgm:pt>
    <dgm:pt modelId="{11151E59-0857-49BF-B1C5-5EB81B6521BC}" type="sibTrans" cxnId="{E86C5F63-FC6C-47B7-8522-BEB9C3550952}">
      <dgm:prSet/>
      <dgm:spPr/>
      <dgm:t>
        <a:bodyPr/>
        <a:lstStyle/>
        <a:p>
          <a:endParaRPr lang="en-IN">
            <a:solidFill>
              <a:schemeClr val="tx1"/>
            </a:solidFill>
          </a:endParaRPr>
        </a:p>
      </dgm:t>
    </dgm:pt>
    <dgm:pt modelId="{579AAE69-B127-40BD-81E5-EE656C144C38}">
      <dgm:prSet phldrT="[Text]"/>
      <dgm:spPr>
        <a:solidFill>
          <a:srgbClr val="93C734"/>
        </a:solidFill>
      </dgm:spPr>
      <dgm:t>
        <a:bodyPr/>
        <a:lstStyle/>
        <a:p>
          <a:r>
            <a:rPr lang="en-IN" dirty="0" smtClean="0">
              <a:solidFill>
                <a:schemeClr val="tx1"/>
              </a:solidFill>
            </a:rPr>
            <a:t>Manual loading of data if needed.</a:t>
          </a:r>
          <a:endParaRPr lang="en-IN" dirty="0">
            <a:solidFill>
              <a:schemeClr val="tx1"/>
            </a:solidFill>
          </a:endParaRPr>
        </a:p>
      </dgm:t>
    </dgm:pt>
    <dgm:pt modelId="{F99C047B-5CF9-4C98-A1B8-32B5AE56B314}" type="parTrans" cxnId="{0500BC09-C2AA-4DCD-9D05-4758AF5E84AB}">
      <dgm:prSet/>
      <dgm:spPr/>
      <dgm:t>
        <a:bodyPr/>
        <a:lstStyle/>
        <a:p>
          <a:endParaRPr lang="en-IN">
            <a:solidFill>
              <a:schemeClr val="tx1"/>
            </a:solidFill>
          </a:endParaRPr>
        </a:p>
      </dgm:t>
    </dgm:pt>
    <dgm:pt modelId="{9DA15AF8-B6C1-4D92-8432-3CF398B5E474}" type="sibTrans" cxnId="{0500BC09-C2AA-4DCD-9D05-4758AF5E84AB}">
      <dgm:prSet/>
      <dgm:spPr/>
      <dgm:t>
        <a:bodyPr/>
        <a:lstStyle/>
        <a:p>
          <a:endParaRPr lang="en-IN">
            <a:solidFill>
              <a:schemeClr val="tx1"/>
            </a:solidFill>
          </a:endParaRPr>
        </a:p>
      </dgm:t>
    </dgm:pt>
    <dgm:pt modelId="{5B9E4C76-453B-4740-8218-88AB3F3D5334}">
      <dgm:prSet phldrT="[Text]"/>
      <dgm:spPr>
        <a:solidFill>
          <a:srgbClr val="93C734"/>
        </a:solidFill>
      </dgm:spPr>
      <dgm:t>
        <a:bodyPr/>
        <a:lstStyle/>
        <a:p>
          <a:r>
            <a:rPr lang="en-IN" dirty="0" smtClean="0">
              <a:solidFill>
                <a:schemeClr val="tx1"/>
              </a:solidFill>
            </a:rPr>
            <a:t>Monitoring </a:t>
          </a:r>
          <a:endParaRPr lang="en-IN" dirty="0">
            <a:solidFill>
              <a:schemeClr val="tx1"/>
            </a:solidFill>
          </a:endParaRPr>
        </a:p>
      </dgm:t>
    </dgm:pt>
    <dgm:pt modelId="{83A14285-E769-4C8A-9B22-E01B668F1D72}" type="parTrans" cxnId="{1F81F6F6-FD78-4AE6-90FF-D96A8960B3ED}">
      <dgm:prSet/>
      <dgm:spPr/>
      <dgm:t>
        <a:bodyPr/>
        <a:lstStyle/>
        <a:p>
          <a:endParaRPr lang="en-IN">
            <a:solidFill>
              <a:schemeClr val="tx1"/>
            </a:solidFill>
          </a:endParaRPr>
        </a:p>
      </dgm:t>
    </dgm:pt>
    <dgm:pt modelId="{78372E67-2906-474C-AE46-7CF930935D66}" type="sibTrans" cxnId="{1F81F6F6-FD78-4AE6-90FF-D96A8960B3ED}">
      <dgm:prSet/>
      <dgm:spPr/>
      <dgm:t>
        <a:bodyPr/>
        <a:lstStyle/>
        <a:p>
          <a:endParaRPr lang="en-IN">
            <a:solidFill>
              <a:schemeClr val="tx1"/>
            </a:solidFill>
          </a:endParaRPr>
        </a:p>
      </dgm:t>
    </dgm:pt>
    <dgm:pt modelId="{BA55A844-6E9C-423D-9E6A-A9B0911314D0}" type="pres">
      <dgm:prSet presAssocID="{11CB33F5-140C-4730-9BFA-D449C7E2E866}" presName="Name0" presStyleCnt="0">
        <dgm:presLayoutVars>
          <dgm:dir/>
          <dgm:resizeHandles val="exact"/>
        </dgm:presLayoutVars>
      </dgm:prSet>
      <dgm:spPr/>
    </dgm:pt>
    <dgm:pt modelId="{25F26EDC-99FB-480C-AF85-F4388B2CC770}" type="pres">
      <dgm:prSet presAssocID="{4F0DA45D-670E-4C07-99D9-9BA0444A8B13}" presName="node" presStyleLbl="node1" presStyleIdx="0" presStyleCnt="4">
        <dgm:presLayoutVars>
          <dgm:bulletEnabled val="1"/>
        </dgm:presLayoutVars>
      </dgm:prSet>
      <dgm:spPr/>
    </dgm:pt>
    <dgm:pt modelId="{8299B5A2-53D3-4C06-AF97-0864160A7780}" type="pres">
      <dgm:prSet presAssocID="{2B183D70-F21F-490A-9B01-0142B8F55AF4}" presName="sibTrans" presStyleCnt="0"/>
      <dgm:spPr/>
    </dgm:pt>
    <dgm:pt modelId="{6A789CE6-2492-4A7D-B76E-C58930CEFE3F}" type="pres">
      <dgm:prSet presAssocID="{9D176FAE-0A5D-47B6-815D-BCA164CD6817}" presName="node" presStyleLbl="node1" presStyleIdx="1" presStyleCnt="4" custLinFactNeighborX="8930" custLinFactNeighborY="-852">
        <dgm:presLayoutVars>
          <dgm:bulletEnabled val="1"/>
        </dgm:presLayoutVars>
      </dgm:prSet>
      <dgm:spPr/>
      <dgm:t>
        <a:bodyPr/>
        <a:lstStyle/>
        <a:p>
          <a:endParaRPr lang="en-IN"/>
        </a:p>
      </dgm:t>
    </dgm:pt>
    <dgm:pt modelId="{474A7F3C-2575-4CEB-A177-570ED9FB8F1B}" type="pres">
      <dgm:prSet presAssocID="{08389358-B15F-4C59-BB4E-646A075CAB33}" presName="sibTrans" presStyleCnt="0"/>
      <dgm:spPr/>
    </dgm:pt>
    <dgm:pt modelId="{B9FF3D8C-AED1-49E2-8999-CEA930AAA0F8}" type="pres">
      <dgm:prSet presAssocID="{7C3511B3-AF97-45B8-9291-9AB65CA4AF88}" presName="node" presStyleLbl="node1" presStyleIdx="2" presStyleCnt="4">
        <dgm:presLayoutVars>
          <dgm:bulletEnabled val="1"/>
        </dgm:presLayoutVars>
      </dgm:prSet>
      <dgm:spPr/>
      <dgm:t>
        <a:bodyPr/>
        <a:lstStyle/>
        <a:p>
          <a:endParaRPr lang="en-IN"/>
        </a:p>
      </dgm:t>
    </dgm:pt>
    <dgm:pt modelId="{852F5B85-DEB2-41FA-A00D-788938A326E4}" type="pres">
      <dgm:prSet presAssocID="{CEA4814D-078A-4C8F-948C-C3B522910F5D}" presName="sibTrans" presStyleCnt="0"/>
      <dgm:spPr/>
    </dgm:pt>
    <dgm:pt modelId="{7AB51D03-A72E-44D1-B7C2-B1EBD956EFB2}" type="pres">
      <dgm:prSet presAssocID="{D82D6DB6-A367-4D0F-B12F-C755B46EF8DF}" presName="node" presStyleLbl="node1" presStyleIdx="3" presStyleCnt="4" custLinFactX="53450" custLinFactNeighborX="100000" custLinFactNeighborY="40856">
        <dgm:presLayoutVars>
          <dgm:bulletEnabled val="1"/>
        </dgm:presLayoutVars>
      </dgm:prSet>
      <dgm:spPr/>
      <dgm:t>
        <a:bodyPr/>
        <a:lstStyle/>
        <a:p>
          <a:endParaRPr lang="en-IN"/>
        </a:p>
      </dgm:t>
    </dgm:pt>
  </dgm:ptLst>
  <dgm:cxnLst>
    <dgm:cxn modelId="{9C9B10ED-97B1-4931-A001-397FB8C9A7D1}" type="presOf" srcId="{1C25928A-B1CB-4EBE-9628-771616537D09}" destId="{25F26EDC-99FB-480C-AF85-F4388B2CC770}" srcOrd="0" destOrd="2" presId="urn:microsoft.com/office/officeart/2005/8/layout/hList6"/>
    <dgm:cxn modelId="{E86C5F63-FC6C-47B7-8522-BEB9C3550952}" srcId="{D82D6DB6-A367-4D0F-B12F-C755B46EF8DF}" destId="{DBA92CE4-0C0F-493C-A305-32BDACD2FB09}" srcOrd="2" destOrd="0" parTransId="{642E6A44-3D86-4693-861E-BC8B35F636EE}" sibTransId="{11151E59-0857-49BF-B1C5-5EB81B6521BC}"/>
    <dgm:cxn modelId="{E1DA6F7F-311B-4EF6-973B-6CB6DDC70812}" type="presOf" srcId="{4F0DA45D-670E-4C07-99D9-9BA0444A8B13}" destId="{25F26EDC-99FB-480C-AF85-F4388B2CC770}" srcOrd="0" destOrd="0" presId="urn:microsoft.com/office/officeart/2005/8/layout/hList6"/>
    <dgm:cxn modelId="{0500BC09-C2AA-4DCD-9D05-4758AF5E84AB}" srcId="{D82D6DB6-A367-4D0F-B12F-C755B46EF8DF}" destId="{579AAE69-B127-40BD-81E5-EE656C144C38}" srcOrd="3" destOrd="0" parTransId="{F99C047B-5CF9-4C98-A1B8-32B5AE56B314}" sibTransId="{9DA15AF8-B6C1-4D92-8432-3CF398B5E474}"/>
    <dgm:cxn modelId="{CD32A2AE-A349-49FC-9195-AF83EE43C101}" type="presOf" srcId="{E51BD221-AC61-4911-883F-0EA066E02D01}" destId="{7AB51D03-A72E-44D1-B7C2-B1EBD956EFB2}" srcOrd="0" destOrd="2" presId="urn:microsoft.com/office/officeart/2005/8/layout/hList6"/>
    <dgm:cxn modelId="{7BDAC247-CC9A-45DC-96A7-62679ED30BCE}" srcId="{D82D6DB6-A367-4D0F-B12F-C755B46EF8DF}" destId="{D3B36246-1B74-43B7-9DF2-CA84CBFC8D00}" srcOrd="0" destOrd="0" parTransId="{71DE6057-0B32-451F-AA81-F4EB9B1AB16F}" sibTransId="{5A4B3228-75AB-4593-B5ED-13FAD6BA9F86}"/>
    <dgm:cxn modelId="{A472048F-65B1-4408-9487-CF37DF633232}" type="presOf" srcId="{B0CD49F5-6CB7-430F-832D-F128142A6789}" destId="{6A789CE6-2492-4A7D-B76E-C58930CEFE3F}" srcOrd="0" destOrd="2" presId="urn:microsoft.com/office/officeart/2005/8/layout/hList6"/>
    <dgm:cxn modelId="{1F81F6F6-FD78-4AE6-90FF-D96A8960B3ED}" srcId="{D82D6DB6-A367-4D0F-B12F-C755B46EF8DF}" destId="{5B9E4C76-453B-4740-8218-88AB3F3D5334}" srcOrd="4" destOrd="0" parTransId="{83A14285-E769-4C8A-9B22-E01B668F1D72}" sibTransId="{78372E67-2906-474C-AE46-7CF930935D66}"/>
    <dgm:cxn modelId="{E834C510-4253-407E-A202-7DBC25F9E4CE}" srcId="{11CB33F5-140C-4730-9BFA-D449C7E2E866}" destId="{D82D6DB6-A367-4D0F-B12F-C755B46EF8DF}" srcOrd="3" destOrd="0" parTransId="{142CE90C-84CB-49FA-B655-26EB98D690FD}" sibTransId="{8A740BB7-0DF5-4349-B991-46AE1727A332}"/>
    <dgm:cxn modelId="{8FCAAD51-DCD6-49DD-93B9-9F83ABE1A7E1}" type="presOf" srcId="{11CB33F5-140C-4730-9BFA-D449C7E2E866}" destId="{BA55A844-6E9C-423D-9E6A-A9B0911314D0}" srcOrd="0" destOrd="0" presId="urn:microsoft.com/office/officeart/2005/8/layout/hList6"/>
    <dgm:cxn modelId="{B4FA60BB-358B-4BCC-91E5-304010128090}" srcId="{11CB33F5-140C-4730-9BFA-D449C7E2E866}" destId="{9D176FAE-0A5D-47B6-815D-BCA164CD6817}" srcOrd="1" destOrd="0" parTransId="{3A263E12-FFC0-4C0F-851A-92B435BB619F}" sibTransId="{08389358-B15F-4C59-BB4E-646A075CAB33}"/>
    <dgm:cxn modelId="{CBC76C7F-6DD2-4E24-920F-DE2F25AD6413}" type="presOf" srcId="{08859BC2-B529-41B6-824E-DDCD7F78AD15}" destId="{25F26EDC-99FB-480C-AF85-F4388B2CC770}" srcOrd="0" destOrd="1" presId="urn:microsoft.com/office/officeart/2005/8/layout/hList6"/>
    <dgm:cxn modelId="{783C3E1A-2506-4F45-92C6-540A9A10D453}" srcId="{4F0DA45D-670E-4C07-99D9-9BA0444A8B13}" destId="{08859BC2-B529-41B6-824E-DDCD7F78AD15}" srcOrd="0" destOrd="0" parTransId="{233D67C9-B00F-4EFA-A95C-396BE94FF99C}" sibTransId="{3DB96B3D-DA50-4832-81F9-1DBE287670E7}"/>
    <dgm:cxn modelId="{A7E4D403-AEA3-4FC9-BA49-B1953F51B90B}" type="presOf" srcId="{9D176FAE-0A5D-47B6-815D-BCA164CD6817}" destId="{6A789CE6-2492-4A7D-B76E-C58930CEFE3F}" srcOrd="0" destOrd="0" presId="urn:microsoft.com/office/officeart/2005/8/layout/hList6"/>
    <dgm:cxn modelId="{C9066231-5D76-4FBE-8AC2-610C0251DA29}" srcId="{9D176FAE-0A5D-47B6-815D-BCA164CD6817}" destId="{B0CD49F5-6CB7-430F-832D-F128142A6789}" srcOrd="1" destOrd="0" parTransId="{3489B63A-3CC1-4BD5-846F-58A7EDD7B01D}" sibTransId="{F8D3D9EE-A19C-4421-A9D8-5D5FBA6A0B73}"/>
    <dgm:cxn modelId="{87D2F852-0298-4558-9992-FBB63FDA3FA7}" srcId="{4F0DA45D-670E-4C07-99D9-9BA0444A8B13}" destId="{1C25928A-B1CB-4EBE-9628-771616537D09}" srcOrd="1" destOrd="0" parTransId="{DEDA3339-7C81-4B21-804C-6F8B585FE279}" sibTransId="{2F3B8FE9-3DC7-4588-9D4F-1F7F3A30B387}"/>
    <dgm:cxn modelId="{09E5C78D-088D-4AA6-BDF1-7A1D5C6325E9}" srcId="{7C3511B3-AF97-45B8-9291-9AB65CA4AF88}" destId="{BCC3453A-9D86-4341-B90E-E929361A47ED}" srcOrd="0" destOrd="0" parTransId="{4E35A600-264D-405F-BEC7-711CDA6D64C6}" sibTransId="{90F0D047-1BE2-4E1D-815E-14932B9D143E}"/>
    <dgm:cxn modelId="{E2748C10-944C-4156-BF9E-576E025167E0}" type="presOf" srcId="{579AAE69-B127-40BD-81E5-EE656C144C38}" destId="{7AB51D03-A72E-44D1-B7C2-B1EBD956EFB2}" srcOrd="0" destOrd="4" presId="urn:microsoft.com/office/officeart/2005/8/layout/hList6"/>
    <dgm:cxn modelId="{E62AD617-D518-4066-AE14-80557DEBF6A2}" srcId="{7C3511B3-AF97-45B8-9291-9AB65CA4AF88}" destId="{AB49861D-EC1F-4517-816D-CC5E45DCB03F}" srcOrd="3" destOrd="0" parTransId="{E0BB0118-99E4-47EC-A957-63AFBCD4FA9D}" sibTransId="{D566B852-D544-427E-A23F-063C28900A2E}"/>
    <dgm:cxn modelId="{9D090EB1-5FAC-48AF-8CC5-C55EA07C1C93}" type="presOf" srcId="{FB8FEAAF-04F0-4D91-B542-321117B8617A}" destId="{B9FF3D8C-AED1-49E2-8999-CEA930AAA0F8}" srcOrd="0" destOrd="3" presId="urn:microsoft.com/office/officeart/2005/8/layout/hList6"/>
    <dgm:cxn modelId="{A3B3B8AE-FEA8-489E-BD37-255618F8172C}" srcId="{D82D6DB6-A367-4D0F-B12F-C755B46EF8DF}" destId="{E51BD221-AC61-4911-883F-0EA066E02D01}" srcOrd="1" destOrd="0" parTransId="{44FD0352-CC10-42DB-8EC2-0A6A22E31B20}" sibTransId="{87FFD1F6-D12A-465F-B210-32795B4EB711}"/>
    <dgm:cxn modelId="{D26B01D0-1BFC-4A18-90BA-6651BFE5E60A}" srcId="{4F0DA45D-670E-4C07-99D9-9BA0444A8B13}" destId="{E264AD2E-5CD4-4764-90B2-9CA48642A284}" srcOrd="3" destOrd="0" parTransId="{384EB9F2-2AC2-47A7-9757-E8883C327E1D}" sibTransId="{12106FA6-C5C4-46D0-BC45-09E27DA0ED4D}"/>
    <dgm:cxn modelId="{6F3E0706-9EED-4AA2-9E22-96F3B5A6F61F}" type="presOf" srcId="{5B9E4C76-453B-4740-8218-88AB3F3D5334}" destId="{7AB51D03-A72E-44D1-B7C2-B1EBD956EFB2}" srcOrd="0" destOrd="5" presId="urn:microsoft.com/office/officeart/2005/8/layout/hList6"/>
    <dgm:cxn modelId="{EDB18D53-FCE9-4366-A03A-323BA105F1DE}" type="presOf" srcId="{E264AD2E-5CD4-4764-90B2-9CA48642A284}" destId="{25F26EDC-99FB-480C-AF85-F4388B2CC770}" srcOrd="0" destOrd="4" presId="urn:microsoft.com/office/officeart/2005/8/layout/hList6"/>
    <dgm:cxn modelId="{19F3E1BF-FAF4-43EE-8A47-64EFD6443156}" srcId="{4F0DA45D-670E-4C07-99D9-9BA0444A8B13}" destId="{1C1CF8C8-0CC4-4567-86A3-7F5371BEFB0D}" srcOrd="2" destOrd="0" parTransId="{C7120D81-D841-4437-BDDE-8AC5C63726DA}" sibTransId="{590E0C2B-8A0D-4A51-849C-BAA7EA7778A7}"/>
    <dgm:cxn modelId="{9B7B2AAB-89F9-4127-A340-BC49AF38B3EE}" type="presOf" srcId="{AB49861D-EC1F-4517-816D-CC5E45DCB03F}" destId="{B9FF3D8C-AED1-49E2-8999-CEA930AAA0F8}" srcOrd="0" destOrd="4" presId="urn:microsoft.com/office/officeart/2005/8/layout/hList6"/>
    <dgm:cxn modelId="{9A165B83-C0ED-470E-92C0-C0E1ADED48AF}" type="presOf" srcId="{26AF75F5-9D72-4F30-827C-FC068B691716}" destId="{B9FF3D8C-AED1-49E2-8999-CEA930AAA0F8}" srcOrd="0" destOrd="2" presId="urn:microsoft.com/office/officeart/2005/8/layout/hList6"/>
    <dgm:cxn modelId="{A2EBA06E-FF6D-4A55-9751-EF8389D4C7C4}" srcId="{11CB33F5-140C-4730-9BFA-D449C7E2E866}" destId="{4F0DA45D-670E-4C07-99D9-9BA0444A8B13}" srcOrd="0" destOrd="0" parTransId="{9ECE503F-0D33-40B2-B44D-7E8B9A785870}" sibTransId="{2B183D70-F21F-490A-9B01-0142B8F55AF4}"/>
    <dgm:cxn modelId="{9FE19F4A-B25B-4340-87AA-6D1B917BE24C}" type="presOf" srcId="{1C1CF8C8-0CC4-4567-86A3-7F5371BEFB0D}" destId="{25F26EDC-99FB-480C-AF85-F4388B2CC770}" srcOrd="0" destOrd="3" presId="urn:microsoft.com/office/officeart/2005/8/layout/hList6"/>
    <dgm:cxn modelId="{5F510416-44ED-4D0A-A04C-AA38D05B8D8C}" srcId="{7C3511B3-AF97-45B8-9291-9AB65CA4AF88}" destId="{FB8FEAAF-04F0-4D91-B542-321117B8617A}" srcOrd="2" destOrd="0" parTransId="{C8CF978D-B9CA-4244-AD05-E483FE52F4D4}" sibTransId="{68E19D46-8133-4BAC-AA37-E13F0E403838}"/>
    <dgm:cxn modelId="{11CC8EA1-4A9B-4908-9FA6-82AACEF6B0D1}" type="presOf" srcId="{7C3511B3-AF97-45B8-9291-9AB65CA4AF88}" destId="{B9FF3D8C-AED1-49E2-8999-CEA930AAA0F8}" srcOrd="0" destOrd="0" presId="urn:microsoft.com/office/officeart/2005/8/layout/hList6"/>
    <dgm:cxn modelId="{A0983070-D3FD-41D2-B5F9-399038A60C4F}" type="presOf" srcId="{DBA92CE4-0C0F-493C-A305-32BDACD2FB09}" destId="{7AB51D03-A72E-44D1-B7C2-B1EBD956EFB2}" srcOrd="0" destOrd="3" presId="urn:microsoft.com/office/officeart/2005/8/layout/hList6"/>
    <dgm:cxn modelId="{74EC1B7A-D29B-4154-9905-DCF378C4724E}" srcId="{7C3511B3-AF97-45B8-9291-9AB65CA4AF88}" destId="{26AF75F5-9D72-4F30-827C-FC068B691716}" srcOrd="1" destOrd="0" parTransId="{75D1686B-C065-42FC-9E17-05A0BB8632BC}" sibTransId="{F9BDAEE4-F7B9-4657-AB0E-AF0B87EC1D0F}"/>
    <dgm:cxn modelId="{03078DBE-974F-4D84-AD31-27E8FD530765}" type="presOf" srcId="{D82D6DB6-A367-4D0F-B12F-C755B46EF8DF}" destId="{7AB51D03-A72E-44D1-B7C2-B1EBD956EFB2}" srcOrd="0" destOrd="0" presId="urn:microsoft.com/office/officeart/2005/8/layout/hList6"/>
    <dgm:cxn modelId="{4EA3A4D2-1ABC-48E3-9D74-7AD2D1837050}" srcId="{9D176FAE-0A5D-47B6-815D-BCA164CD6817}" destId="{6153AAA3-B15C-4C2A-9796-4FBCCCAB3764}" srcOrd="0" destOrd="0" parTransId="{30FA49C6-BCBD-404A-BB76-6128C408860C}" sibTransId="{4C1BE8B0-8ECC-4BE2-82D2-636EA113A625}"/>
    <dgm:cxn modelId="{D3F22542-1339-4CFF-BD50-F2659E059385}" type="presOf" srcId="{D3B36246-1B74-43B7-9DF2-CA84CBFC8D00}" destId="{7AB51D03-A72E-44D1-B7C2-B1EBD956EFB2}" srcOrd="0" destOrd="1" presId="urn:microsoft.com/office/officeart/2005/8/layout/hList6"/>
    <dgm:cxn modelId="{88C5122C-2724-411C-8508-B24D31A22ABA}" type="presOf" srcId="{6153AAA3-B15C-4C2A-9796-4FBCCCAB3764}" destId="{6A789CE6-2492-4A7D-B76E-C58930CEFE3F}" srcOrd="0" destOrd="1" presId="urn:microsoft.com/office/officeart/2005/8/layout/hList6"/>
    <dgm:cxn modelId="{8BEBE38D-C2CF-4133-83B3-91A040F75640}" type="presOf" srcId="{BCC3453A-9D86-4341-B90E-E929361A47ED}" destId="{B9FF3D8C-AED1-49E2-8999-CEA930AAA0F8}" srcOrd="0" destOrd="1" presId="urn:microsoft.com/office/officeart/2005/8/layout/hList6"/>
    <dgm:cxn modelId="{A944A243-A870-4F26-88C5-54F7223C1769}" srcId="{11CB33F5-140C-4730-9BFA-D449C7E2E866}" destId="{7C3511B3-AF97-45B8-9291-9AB65CA4AF88}" srcOrd="2" destOrd="0" parTransId="{B9BF1429-823F-4571-9A4E-9B34140649A0}" sibTransId="{CEA4814D-078A-4C8F-948C-C3B522910F5D}"/>
    <dgm:cxn modelId="{D83315B1-A869-4F72-B7AC-5B40298BAA11}" type="presParOf" srcId="{BA55A844-6E9C-423D-9E6A-A9B0911314D0}" destId="{25F26EDC-99FB-480C-AF85-F4388B2CC770}" srcOrd="0" destOrd="0" presId="urn:microsoft.com/office/officeart/2005/8/layout/hList6"/>
    <dgm:cxn modelId="{AEFCCA70-C068-49AE-823B-332E7FE71182}" type="presParOf" srcId="{BA55A844-6E9C-423D-9E6A-A9B0911314D0}" destId="{8299B5A2-53D3-4C06-AF97-0864160A7780}" srcOrd="1" destOrd="0" presId="urn:microsoft.com/office/officeart/2005/8/layout/hList6"/>
    <dgm:cxn modelId="{D4D1D9A5-1B46-4ED5-B248-AAAE1A9CB797}" type="presParOf" srcId="{BA55A844-6E9C-423D-9E6A-A9B0911314D0}" destId="{6A789CE6-2492-4A7D-B76E-C58930CEFE3F}" srcOrd="2" destOrd="0" presId="urn:microsoft.com/office/officeart/2005/8/layout/hList6"/>
    <dgm:cxn modelId="{C14129CA-B1DD-4DD7-8738-07E9B3C12923}" type="presParOf" srcId="{BA55A844-6E9C-423D-9E6A-A9B0911314D0}" destId="{474A7F3C-2575-4CEB-A177-570ED9FB8F1B}" srcOrd="3" destOrd="0" presId="urn:microsoft.com/office/officeart/2005/8/layout/hList6"/>
    <dgm:cxn modelId="{E4E5521D-044D-48AC-BCD5-DB301DFBCA82}" type="presParOf" srcId="{BA55A844-6E9C-423D-9E6A-A9B0911314D0}" destId="{B9FF3D8C-AED1-49E2-8999-CEA930AAA0F8}" srcOrd="4" destOrd="0" presId="urn:microsoft.com/office/officeart/2005/8/layout/hList6"/>
    <dgm:cxn modelId="{31FB7C57-94CC-4213-9174-71B66915ABD2}" type="presParOf" srcId="{BA55A844-6E9C-423D-9E6A-A9B0911314D0}" destId="{852F5B85-DEB2-41FA-A00D-788938A326E4}" srcOrd="5" destOrd="0" presId="urn:microsoft.com/office/officeart/2005/8/layout/hList6"/>
    <dgm:cxn modelId="{185BAEE7-F103-4379-9D05-5A15EC7869B4}" type="presParOf" srcId="{BA55A844-6E9C-423D-9E6A-A9B0911314D0}" destId="{7AB51D03-A72E-44D1-B7C2-B1EBD956EFB2}"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26EDC-99FB-480C-AF85-F4388B2CC770}">
      <dsp:nvSpPr>
        <dsp:cNvPr id="0" name=""/>
        <dsp:cNvSpPr/>
      </dsp:nvSpPr>
      <dsp:spPr>
        <a:xfrm rot="16200000">
          <a:off x="-831867" y="833940"/>
          <a:ext cx="3702166" cy="2034285"/>
        </a:xfrm>
        <a:prstGeom prst="flowChartManualOperation">
          <a:avLst/>
        </a:prstGeom>
        <a:solidFill>
          <a:srgbClr val="93C7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8442" bIns="0" numCol="1" spcCol="1270" anchor="t" anchorCtr="0">
          <a:noAutofit/>
        </a:bodyPr>
        <a:lstStyle/>
        <a:p>
          <a:pPr lvl="0" algn="l" defTabSz="889000">
            <a:lnSpc>
              <a:spcPct val="90000"/>
            </a:lnSpc>
            <a:spcBef>
              <a:spcPct val="0"/>
            </a:spcBef>
            <a:spcAft>
              <a:spcPct val="35000"/>
            </a:spcAft>
          </a:pPr>
          <a:r>
            <a:rPr lang="en-IN" sz="2000" b="1" kern="1200" dirty="0" smtClean="0">
              <a:solidFill>
                <a:schemeClr val="tx1"/>
              </a:solidFill>
              <a:effectLst>
                <a:outerShdw blurRad="38100" dist="38100" dir="2700000" algn="tl">
                  <a:srgbClr val="000000">
                    <a:alpha val="43137"/>
                  </a:srgbClr>
                </a:outerShdw>
              </a:effectLst>
            </a:rPr>
            <a:t>Consulting</a:t>
          </a:r>
          <a:endParaRPr lang="en-IN" sz="2000" b="1" kern="1200" dirty="0">
            <a:solidFill>
              <a:schemeClr val="tx1"/>
            </a:solidFill>
            <a:effectLst>
              <a:outerShdw blurRad="38100" dist="38100" dir="2700000" algn="tl">
                <a:srgbClr val="000000">
                  <a:alpha val="43137"/>
                </a:srgbClr>
              </a:outerShdw>
            </a:effectLst>
          </a:endParaRPr>
        </a:p>
        <a:p>
          <a:pPr marL="171450" lvl="1" indent="-171450" algn="l" defTabSz="711200">
            <a:lnSpc>
              <a:spcPct val="90000"/>
            </a:lnSpc>
            <a:spcBef>
              <a:spcPct val="0"/>
            </a:spcBef>
            <a:spcAft>
              <a:spcPts val="600"/>
            </a:spcAft>
            <a:buChar char="••"/>
          </a:pPr>
          <a:r>
            <a:rPr lang="en-IN" sz="1600" b="0" kern="1200" dirty="0" smtClean="0">
              <a:solidFill>
                <a:schemeClr val="tx1"/>
              </a:solidFill>
            </a:rPr>
            <a:t>DW &amp; BI Strategy</a:t>
          </a:r>
          <a:endParaRPr lang="en-IN" sz="1600" b="0" kern="1200" dirty="0">
            <a:solidFill>
              <a:schemeClr val="tx1"/>
            </a:solidFill>
          </a:endParaRPr>
        </a:p>
        <a:p>
          <a:pPr marL="171450" lvl="1" indent="-171450" algn="l" defTabSz="711200">
            <a:lnSpc>
              <a:spcPct val="90000"/>
            </a:lnSpc>
            <a:spcBef>
              <a:spcPct val="0"/>
            </a:spcBef>
            <a:spcAft>
              <a:spcPts val="600"/>
            </a:spcAft>
            <a:buChar char="••"/>
          </a:pPr>
          <a:r>
            <a:rPr lang="en-IN" sz="1600" b="0" kern="1200" dirty="0" smtClean="0">
              <a:solidFill>
                <a:schemeClr val="tx1"/>
              </a:solidFill>
            </a:rPr>
            <a:t>Business requirements</a:t>
          </a:r>
          <a:endParaRPr lang="en-IN" sz="1600" b="0" kern="1200" dirty="0">
            <a:solidFill>
              <a:schemeClr val="tx1"/>
            </a:solidFill>
          </a:endParaRPr>
        </a:p>
        <a:p>
          <a:pPr marL="171450" lvl="1" indent="-171450" algn="l" defTabSz="711200">
            <a:lnSpc>
              <a:spcPct val="90000"/>
            </a:lnSpc>
            <a:spcBef>
              <a:spcPct val="0"/>
            </a:spcBef>
            <a:spcAft>
              <a:spcPts val="600"/>
            </a:spcAft>
            <a:buChar char="••"/>
          </a:pPr>
          <a:r>
            <a:rPr lang="en-IN" sz="1600" b="0" kern="1200" dirty="0" smtClean="0">
              <a:solidFill>
                <a:schemeClr val="tx1"/>
              </a:solidFill>
            </a:rPr>
            <a:t>Dimensional Modelling</a:t>
          </a:r>
          <a:endParaRPr lang="en-IN" sz="1600" b="0" kern="1200" dirty="0">
            <a:solidFill>
              <a:schemeClr val="tx1"/>
            </a:solidFill>
          </a:endParaRPr>
        </a:p>
        <a:p>
          <a:pPr marL="171450" lvl="1" indent="-171450" algn="l" defTabSz="711200">
            <a:lnSpc>
              <a:spcPct val="90000"/>
            </a:lnSpc>
            <a:spcBef>
              <a:spcPct val="0"/>
            </a:spcBef>
            <a:spcAft>
              <a:spcPts val="600"/>
            </a:spcAft>
            <a:buChar char="••"/>
          </a:pPr>
          <a:r>
            <a:rPr lang="en-IN" sz="1600" b="0" kern="1200" dirty="0" smtClean="0">
              <a:solidFill>
                <a:schemeClr val="tx1"/>
              </a:solidFill>
            </a:rPr>
            <a:t>Dimensional Model Design Review</a:t>
          </a:r>
          <a:endParaRPr lang="en-IN" sz="1600" b="0" kern="1200" dirty="0">
            <a:solidFill>
              <a:schemeClr val="tx1"/>
            </a:solidFill>
          </a:endParaRPr>
        </a:p>
      </dsp:txBody>
      <dsp:txXfrm rot="5400000">
        <a:off x="2073" y="740433"/>
        <a:ext cx="2034285" cy="2221300"/>
      </dsp:txXfrm>
    </dsp:sp>
    <dsp:sp modelId="{6A789CE6-2492-4A7D-B76E-C58930CEFE3F}">
      <dsp:nvSpPr>
        <dsp:cNvPr id="0" name=""/>
        <dsp:cNvSpPr/>
      </dsp:nvSpPr>
      <dsp:spPr>
        <a:xfrm rot="16200000">
          <a:off x="1368613" y="833940"/>
          <a:ext cx="3702166" cy="2034285"/>
        </a:xfrm>
        <a:prstGeom prst="flowChartManualOperation">
          <a:avLst/>
        </a:prstGeom>
        <a:solidFill>
          <a:srgbClr val="EC6A1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8442" bIns="0" numCol="1" spcCol="1270" anchor="t" anchorCtr="0">
          <a:noAutofit/>
        </a:bodyPr>
        <a:lstStyle/>
        <a:p>
          <a:pPr lvl="0" algn="l" defTabSz="889000">
            <a:lnSpc>
              <a:spcPct val="90000"/>
            </a:lnSpc>
            <a:spcBef>
              <a:spcPct val="0"/>
            </a:spcBef>
            <a:spcAft>
              <a:spcPct val="35000"/>
            </a:spcAft>
          </a:pPr>
          <a:r>
            <a:rPr lang="en-IN" sz="2000" b="1" kern="1200" dirty="0" smtClean="0">
              <a:solidFill>
                <a:schemeClr val="tx1"/>
              </a:solidFill>
              <a:effectLst>
                <a:outerShdw blurRad="38100" dist="38100" dir="2700000" algn="tl">
                  <a:srgbClr val="000000">
                    <a:alpha val="43137"/>
                  </a:srgbClr>
                </a:outerShdw>
              </a:effectLst>
            </a:rPr>
            <a:t>Implementation</a:t>
          </a:r>
          <a:endParaRPr lang="en-IN" sz="2000" b="1" kern="1200" dirty="0">
            <a:solidFill>
              <a:schemeClr val="tx1"/>
            </a:solidFill>
            <a:effectLst>
              <a:outerShdw blurRad="38100" dist="38100" dir="2700000" algn="tl">
                <a:srgbClr val="000000">
                  <a:alpha val="43137"/>
                </a:srgbClr>
              </a:outerShdw>
            </a:effectLst>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DW-Database</a:t>
          </a:r>
          <a:endParaRPr lang="en-IN" sz="1600" kern="1200" dirty="0">
            <a:solidFill>
              <a:schemeClr val="tx1"/>
            </a:solidFill>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BI and Reporting Tools</a:t>
          </a:r>
          <a:endParaRPr lang="en-IN" sz="1600" kern="1200" dirty="0">
            <a:solidFill>
              <a:schemeClr val="tx1"/>
            </a:solidFill>
          </a:endParaRPr>
        </a:p>
      </dsp:txBody>
      <dsp:txXfrm rot="5400000">
        <a:off x="2202553" y="740433"/>
        <a:ext cx="2034285" cy="2221300"/>
      </dsp:txXfrm>
    </dsp:sp>
    <dsp:sp modelId="{B9FF3D8C-AED1-49E2-8999-CEA930AAA0F8}">
      <dsp:nvSpPr>
        <dsp:cNvPr id="0" name=""/>
        <dsp:cNvSpPr/>
      </dsp:nvSpPr>
      <dsp:spPr>
        <a:xfrm rot="16200000">
          <a:off x="3541845" y="833940"/>
          <a:ext cx="3702166" cy="2034285"/>
        </a:xfrm>
        <a:prstGeom prst="flowChartManualOperation">
          <a:avLst/>
        </a:prstGeom>
        <a:solidFill>
          <a:srgbClr val="2AA9E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8442" bIns="0" numCol="1" spcCol="1270" anchor="t" anchorCtr="0">
          <a:noAutofit/>
        </a:bodyPr>
        <a:lstStyle/>
        <a:p>
          <a:pPr lvl="0" algn="l" defTabSz="889000">
            <a:lnSpc>
              <a:spcPct val="90000"/>
            </a:lnSpc>
            <a:spcBef>
              <a:spcPct val="0"/>
            </a:spcBef>
            <a:spcAft>
              <a:spcPct val="35000"/>
            </a:spcAft>
          </a:pPr>
          <a:r>
            <a:rPr lang="en-IN" sz="2000" b="1" kern="1200" dirty="0" smtClean="0">
              <a:solidFill>
                <a:schemeClr val="tx1"/>
              </a:solidFill>
              <a:effectLst>
                <a:outerShdw blurRad="38100" dist="38100" dir="2700000" algn="tl">
                  <a:srgbClr val="000000">
                    <a:alpha val="43137"/>
                  </a:srgbClr>
                </a:outerShdw>
              </a:effectLst>
            </a:rPr>
            <a:t>Development</a:t>
          </a:r>
          <a:endParaRPr lang="en-IN" sz="2000" b="1" kern="1200" dirty="0">
            <a:solidFill>
              <a:schemeClr val="tx1"/>
            </a:solidFill>
            <a:effectLst>
              <a:outerShdw blurRad="38100" dist="38100" dir="2700000" algn="tl">
                <a:srgbClr val="000000">
                  <a:alpha val="43137"/>
                </a:srgbClr>
              </a:outerShdw>
            </a:effectLst>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DW Management</a:t>
          </a:r>
          <a:endParaRPr lang="en-IN" sz="1600" kern="1200" dirty="0">
            <a:solidFill>
              <a:schemeClr val="tx1"/>
            </a:solidFill>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ETL package Development</a:t>
          </a:r>
          <a:endParaRPr lang="en-IN" sz="1600" kern="1200" dirty="0">
            <a:solidFill>
              <a:schemeClr val="tx1"/>
            </a:solidFill>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Reports Development</a:t>
          </a:r>
          <a:endParaRPr lang="en-IN" sz="1600" kern="1200" dirty="0">
            <a:solidFill>
              <a:schemeClr val="tx1"/>
            </a:solidFill>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Analytics Development</a:t>
          </a:r>
          <a:endParaRPr lang="en-IN" sz="1600" kern="1200" dirty="0">
            <a:solidFill>
              <a:schemeClr val="tx1"/>
            </a:solidFill>
          </a:endParaRPr>
        </a:p>
      </dsp:txBody>
      <dsp:txXfrm rot="5400000">
        <a:off x="4375785" y="740433"/>
        <a:ext cx="2034285" cy="2221300"/>
      </dsp:txXfrm>
    </dsp:sp>
    <dsp:sp modelId="{7AB51D03-A72E-44D1-B7C2-B1EBD956EFB2}">
      <dsp:nvSpPr>
        <dsp:cNvPr id="0" name=""/>
        <dsp:cNvSpPr/>
      </dsp:nvSpPr>
      <dsp:spPr>
        <a:xfrm rot="16200000">
          <a:off x="5730775" y="833940"/>
          <a:ext cx="3702166" cy="2034285"/>
        </a:xfrm>
        <a:prstGeom prst="flowChartManualOperation">
          <a:avLst/>
        </a:prstGeom>
        <a:solidFill>
          <a:srgbClr val="93C7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8442" bIns="0" numCol="1" spcCol="1270" anchor="t" anchorCtr="0">
          <a:noAutofit/>
        </a:bodyPr>
        <a:lstStyle/>
        <a:p>
          <a:pPr lvl="0" algn="l" defTabSz="889000">
            <a:lnSpc>
              <a:spcPct val="90000"/>
            </a:lnSpc>
            <a:spcBef>
              <a:spcPct val="0"/>
            </a:spcBef>
            <a:spcAft>
              <a:spcPct val="35000"/>
            </a:spcAft>
          </a:pPr>
          <a:r>
            <a:rPr lang="en-IN" sz="2000" b="1" kern="1200" dirty="0" smtClean="0">
              <a:solidFill>
                <a:schemeClr val="tx1"/>
              </a:solidFill>
              <a:effectLst>
                <a:outerShdw blurRad="38100" dist="38100" dir="2700000" algn="tl">
                  <a:srgbClr val="000000">
                    <a:alpha val="43137"/>
                  </a:srgbClr>
                </a:outerShdw>
              </a:effectLst>
            </a:rPr>
            <a:t>Support</a:t>
          </a:r>
          <a:endParaRPr lang="en-IN" sz="2000" b="1" kern="1200" dirty="0">
            <a:solidFill>
              <a:schemeClr val="tx1"/>
            </a:solidFill>
            <a:effectLst>
              <a:outerShdw blurRad="38100" dist="38100" dir="2700000" algn="tl">
                <a:srgbClr val="000000">
                  <a:alpha val="43137"/>
                </a:srgbClr>
              </a:outerShdw>
            </a:effectLst>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DW Database</a:t>
          </a:r>
          <a:endParaRPr lang="en-IN" sz="1600" kern="1200" dirty="0">
            <a:solidFill>
              <a:schemeClr val="tx1"/>
            </a:solidFill>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Changing ETL Packages</a:t>
          </a:r>
          <a:endParaRPr lang="en-IN" sz="1600" kern="1200" dirty="0">
            <a:solidFill>
              <a:schemeClr val="tx1"/>
            </a:solidFill>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Performance issues</a:t>
          </a:r>
          <a:endParaRPr lang="en-IN" sz="1600" kern="1200" dirty="0">
            <a:solidFill>
              <a:schemeClr val="tx1"/>
            </a:solidFill>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Manual loading of data if needed.</a:t>
          </a:r>
          <a:endParaRPr lang="en-IN" sz="1600" kern="1200" dirty="0">
            <a:solidFill>
              <a:schemeClr val="tx1"/>
            </a:solidFill>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Monitoring </a:t>
          </a:r>
          <a:endParaRPr lang="en-IN" sz="1600" kern="1200" dirty="0">
            <a:solidFill>
              <a:schemeClr val="tx1"/>
            </a:solidFill>
          </a:endParaRPr>
        </a:p>
      </dsp:txBody>
      <dsp:txXfrm rot="5400000">
        <a:off x="6564715" y="740433"/>
        <a:ext cx="2034285" cy="222130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026132-41DD-4003-8DAB-5C591ACF2347}" type="datetimeFigureOut">
              <a:rPr lang="en-IN" smtClean="0"/>
              <a:t>04-06-2015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9BFD03-4579-4CB9-A3D0-CF327FF65169}" type="slidenum">
              <a:rPr lang="en-IN" smtClean="0"/>
              <a:t>‹#›</a:t>
            </a:fld>
            <a:endParaRPr lang="en-IN"/>
          </a:p>
        </p:txBody>
      </p:sp>
    </p:spTree>
    <p:extLst>
      <p:ext uri="{BB962C8B-B14F-4D97-AF65-F5344CB8AC3E}">
        <p14:creationId xmlns:p14="http://schemas.microsoft.com/office/powerpoint/2010/main" val="915617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55917-1024-4CD4-8DA7-21EC49DC8299}" type="datetimeFigureOut">
              <a:rPr lang="en-US" smtClean="0"/>
              <a:t>6/4/2015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7BBD2-F586-4C25-A732-94C907EFB1B3}" type="slidenum">
              <a:rPr lang="en-US" smtClean="0"/>
              <a:t>‹#›</a:t>
            </a:fld>
            <a:endParaRPr lang="en-US"/>
          </a:p>
        </p:txBody>
      </p:sp>
    </p:spTree>
    <p:extLst>
      <p:ext uri="{BB962C8B-B14F-4D97-AF65-F5344CB8AC3E}">
        <p14:creationId xmlns:p14="http://schemas.microsoft.com/office/powerpoint/2010/main" val="7783426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FC7BBD2-F586-4C25-A732-94C907EFB1B3}" type="slidenum">
              <a:rPr lang="en-US" smtClean="0"/>
              <a:t>1</a:t>
            </a:fld>
            <a:endParaRPr lang="en-US"/>
          </a:p>
        </p:txBody>
      </p:sp>
    </p:spTree>
    <p:extLst>
      <p:ext uri="{BB962C8B-B14F-4D97-AF65-F5344CB8AC3E}">
        <p14:creationId xmlns:p14="http://schemas.microsoft.com/office/powerpoint/2010/main" val="484050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FC7BBD2-F586-4C25-A732-94C907EFB1B3}" type="slidenum">
              <a:rPr lang="en-US" smtClean="0"/>
              <a:t>4</a:t>
            </a:fld>
            <a:endParaRPr lang="en-US"/>
          </a:p>
        </p:txBody>
      </p:sp>
    </p:spTree>
    <p:extLst>
      <p:ext uri="{BB962C8B-B14F-4D97-AF65-F5344CB8AC3E}">
        <p14:creationId xmlns:p14="http://schemas.microsoft.com/office/powerpoint/2010/main" val="3791139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FC7BBD2-F586-4C25-A732-94C907EFB1B3}" type="slidenum">
              <a:rPr lang="en-US" smtClean="0"/>
              <a:t>6</a:t>
            </a:fld>
            <a:endParaRPr lang="en-US"/>
          </a:p>
        </p:txBody>
      </p:sp>
    </p:spTree>
    <p:extLst>
      <p:ext uri="{BB962C8B-B14F-4D97-AF65-F5344CB8AC3E}">
        <p14:creationId xmlns:p14="http://schemas.microsoft.com/office/powerpoint/2010/main" val="22154567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17785"/>
            <a:ext cx="9144000" cy="1892178"/>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5" name="Footer Placeholder 4"/>
          <p:cNvSpPr>
            <a:spLocks noGrp="1"/>
          </p:cNvSpPr>
          <p:nvPr>
            <p:ph type="ftr" sz="quarter" idx="11"/>
          </p:nvPr>
        </p:nvSpPr>
        <p:spPr>
          <a:xfrm>
            <a:off x="1524000" y="6356349"/>
            <a:ext cx="4114800" cy="365125"/>
          </a:xfrm>
          <a:prstGeom prst="rect">
            <a:avLst/>
          </a:prstGeom>
        </p:spPr>
        <p:txBody>
          <a:bodyPr/>
          <a:lstStyle>
            <a:lvl1pPr>
              <a:defRPr sz="1200"/>
            </a:lvl1pPr>
          </a:lstStyle>
          <a:p>
            <a:r>
              <a:rPr lang="en-US" dirty="0" smtClean="0"/>
              <a:t>©Nippon IT Solutions</a:t>
            </a:r>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sz="1200"/>
            </a:lvl1pPr>
          </a:lstStyle>
          <a:p>
            <a:fld id="{7A3E93E6-B618-4B9C-8343-D9B8A6EA423B}" type="slidenum">
              <a:rPr lang="en-US" smtClean="0"/>
              <a:pPr/>
              <a:t>‹#›</a:t>
            </a:fld>
            <a:endParaRPr lang="en-US"/>
          </a:p>
        </p:txBody>
      </p:sp>
      <p:grpSp>
        <p:nvGrpSpPr>
          <p:cNvPr id="9" name="Group 8"/>
          <p:cNvGrpSpPr/>
          <p:nvPr userDrawn="1"/>
        </p:nvGrpSpPr>
        <p:grpSpPr>
          <a:xfrm>
            <a:off x="-3449" y="-3235"/>
            <a:ext cx="12195448" cy="6221893"/>
            <a:chOff x="-3449" y="-3235"/>
            <a:chExt cx="12195448" cy="6221893"/>
          </a:xfrm>
        </p:grpSpPr>
        <p:sp>
          <p:nvSpPr>
            <p:cNvPr id="7" name="Flowchart: Document 6"/>
            <p:cNvSpPr/>
            <p:nvPr userDrawn="1"/>
          </p:nvSpPr>
          <p:spPr>
            <a:xfrm rot="16200000">
              <a:off x="-2384924" y="2584949"/>
              <a:ext cx="6015554"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45705" y="419764"/>
              <a:ext cx="1786269" cy="8875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140450"/>
              <a:ext cx="12191999" cy="78208"/>
            </a:xfrm>
            <a:prstGeom prst="rect">
              <a:avLst/>
            </a:prstGeom>
          </p:spPr>
        </p:pic>
      </p:grpSp>
    </p:spTree>
    <p:extLst>
      <p:ext uri="{BB962C8B-B14F-4D97-AF65-F5344CB8AC3E}">
        <p14:creationId xmlns:p14="http://schemas.microsoft.com/office/powerpoint/2010/main" val="38769822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45704" y="365125"/>
            <a:ext cx="10108095" cy="1325563"/>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245704" y="1825625"/>
            <a:ext cx="10108096" cy="42532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4"/>
          <p:cNvSpPr>
            <a:spLocks noGrp="1"/>
          </p:cNvSpPr>
          <p:nvPr>
            <p:ph type="ftr" sz="quarter" idx="11"/>
          </p:nvPr>
        </p:nvSpPr>
        <p:spPr>
          <a:xfrm>
            <a:off x="1260748" y="6323586"/>
            <a:ext cx="5217941" cy="365125"/>
          </a:xfrm>
          <a:prstGeom prst="rect">
            <a:avLst/>
          </a:prstGeom>
        </p:spPr>
        <p:txBody>
          <a:bodyPr/>
          <a:lstStyle>
            <a:lvl1pPr>
              <a:defRPr lang="en-US" sz="1200" kern="1200" dirty="0">
                <a:solidFill>
                  <a:schemeClr val="tx1"/>
                </a:solidFill>
                <a:latin typeface="+mn-lt"/>
                <a:ea typeface="+mn-ea"/>
                <a:cs typeface="+mn-cs"/>
              </a:defRPr>
            </a:lvl1pPr>
          </a:lstStyle>
          <a:p>
            <a:r>
              <a:rPr lang="en-IN" dirty="0" smtClean="0"/>
              <a:t>©Nippon IT Solutions</a:t>
            </a:r>
            <a:endParaRPr lang="en-US" dirty="0"/>
          </a:p>
        </p:txBody>
      </p:sp>
      <p:sp>
        <p:nvSpPr>
          <p:cNvPr id="10" name="Slide Number Placeholder 5"/>
          <p:cNvSpPr>
            <a:spLocks noGrp="1"/>
          </p:cNvSpPr>
          <p:nvPr>
            <p:ph type="sldNum" sz="quarter" idx="12"/>
          </p:nvPr>
        </p:nvSpPr>
        <p:spPr>
          <a:xfrm>
            <a:off x="8062282" y="6323587"/>
            <a:ext cx="976425" cy="365125"/>
          </a:xfrm>
          <a:prstGeom prst="rect">
            <a:avLst/>
          </a:prstGeom>
        </p:spPr>
        <p:txBody>
          <a:bodyPr/>
          <a:lstStyle>
            <a:lvl1pPr>
              <a:defRPr lang="en-US" sz="1200" kern="1200" smtClean="0">
                <a:solidFill>
                  <a:schemeClr val="tx1"/>
                </a:solidFill>
                <a:latin typeface="+mn-lt"/>
                <a:ea typeface="+mn-ea"/>
                <a:cs typeface="+mn-cs"/>
              </a:defRPr>
            </a:lvl1pPr>
          </a:lstStyle>
          <a:p>
            <a:fld id="{7A3E93E6-B618-4B9C-8343-D9B8A6EA423B}" type="slidenum">
              <a:rPr lang="en-US" smtClean="0"/>
              <a:pPr/>
              <a:t>‹#›</a:t>
            </a:fld>
            <a:endParaRPr lang="en-US" dirty="0"/>
          </a:p>
        </p:txBody>
      </p:sp>
      <p:grpSp>
        <p:nvGrpSpPr>
          <p:cNvPr id="4" name="Group 3"/>
          <p:cNvGrpSpPr/>
          <p:nvPr userDrawn="1"/>
        </p:nvGrpSpPr>
        <p:grpSpPr>
          <a:xfrm>
            <a:off x="-3449" y="-3235"/>
            <a:ext cx="12195448" cy="6745265"/>
            <a:chOff x="-3449" y="-3235"/>
            <a:chExt cx="12195448" cy="6745265"/>
          </a:xfrm>
        </p:grpSpPr>
        <p:sp>
          <p:nvSpPr>
            <p:cNvPr id="14" name="Flowchart: Document 13"/>
            <p:cNvSpPr/>
            <p:nvPr userDrawn="1"/>
          </p:nvSpPr>
          <p:spPr>
            <a:xfrm rot="16200000">
              <a:off x="-2342014" y="2542040"/>
              <a:ext cx="5929736"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17897" y="6127917"/>
              <a:ext cx="1235903" cy="6141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051550"/>
              <a:ext cx="12191999" cy="78208"/>
            </a:xfrm>
            <a:prstGeom prst="rect">
              <a:avLst/>
            </a:prstGeom>
          </p:spPr>
        </p:pic>
      </p:grpSp>
    </p:spTree>
    <p:extLst>
      <p:ext uri="{BB962C8B-B14F-4D97-AF65-F5344CB8AC3E}">
        <p14:creationId xmlns:p14="http://schemas.microsoft.com/office/powerpoint/2010/main" val="98779221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45704" y="365125"/>
            <a:ext cx="7326795" cy="5811838"/>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11"/>
          </p:nvPr>
        </p:nvSpPr>
        <p:spPr>
          <a:xfrm>
            <a:off x="1273448" y="6323587"/>
            <a:ext cx="5217941" cy="365125"/>
          </a:xfrm>
          <a:prstGeom prst="rect">
            <a:avLst/>
          </a:prstGeom>
        </p:spPr>
        <p:txBody>
          <a:bodyPr/>
          <a:lstStyle>
            <a:lvl1pPr>
              <a:defRPr lang="en-US" sz="1200" kern="1200" dirty="0" smtClean="0">
                <a:solidFill>
                  <a:schemeClr val="tx1"/>
                </a:solidFill>
                <a:latin typeface="+mn-lt"/>
                <a:ea typeface="+mn-ea"/>
                <a:cs typeface="+mn-cs"/>
              </a:defRPr>
            </a:lvl1pPr>
          </a:lstStyle>
          <a:p>
            <a:r>
              <a:rPr lang="en-IN" dirty="0" smtClean="0"/>
              <a:t>©Nippon IT Solutions</a:t>
            </a:r>
            <a:endParaRPr lang="en-US" dirty="0"/>
          </a:p>
        </p:txBody>
      </p:sp>
      <p:sp>
        <p:nvSpPr>
          <p:cNvPr id="10" name="Slide Number Placeholder 5"/>
          <p:cNvSpPr>
            <a:spLocks noGrp="1"/>
          </p:cNvSpPr>
          <p:nvPr>
            <p:ph type="sldNum" sz="quarter" idx="12"/>
          </p:nvPr>
        </p:nvSpPr>
        <p:spPr>
          <a:xfrm>
            <a:off x="8062282" y="6323587"/>
            <a:ext cx="976425" cy="365125"/>
          </a:xfrm>
          <a:prstGeom prst="rect">
            <a:avLst/>
          </a:prstGeom>
        </p:spPr>
        <p:txBody>
          <a:bodyPr/>
          <a:lstStyle>
            <a:lvl1pPr>
              <a:defRPr lang="en-US" sz="1200" kern="1200" smtClean="0">
                <a:solidFill>
                  <a:schemeClr val="tx1"/>
                </a:solidFill>
                <a:latin typeface="+mn-lt"/>
                <a:ea typeface="+mn-ea"/>
                <a:cs typeface="+mn-cs"/>
              </a:defRPr>
            </a:lvl1pPr>
          </a:lstStyle>
          <a:p>
            <a:fld id="{7A3E93E6-B618-4B9C-8343-D9B8A6EA423B}" type="slidenum">
              <a:rPr lang="en-US" smtClean="0"/>
              <a:pPr/>
              <a:t>‹#›</a:t>
            </a:fld>
            <a:endParaRPr lang="en-US" dirty="0"/>
          </a:p>
        </p:txBody>
      </p:sp>
      <p:grpSp>
        <p:nvGrpSpPr>
          <p:cNvPr id="4" name="Group 3"/>
          <p:cNvGrpSpPr/>
          <p:nvPr userDrawn="1"/>
        </p:nvGrpSpPr>
        <p:grpSpPr>
          <a:xfrm>
            <a:off x="-3449" y="-3235"/>
            <a:ext cx="12195448" cy="6754937"/>
            <a:chOff x="-3449" y="-3235"/>
            <a:chExt cx="12195448" cy="6754937"/>
          </a:xfrm>
        </p:grpSpPr>
        <p:sp>
          <p:nvSpPr>
            <p:cNvPr id="15" name="Flowchart: Document 14"/>
            <p:cNvSpPr/>
            <p:nvPr userDrawn="1"/>
          </p:nvSpPr>
          <p:spPr>
            <a:xfrm rot="16200000">
              <a:off x="-2345272" y="2545299"/>
              <a:ext cx="5936251"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17897" y="6137589"/>
              <a:ext cx="1235903" cy="6141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058066"/>
              <a:ext cx="12191999" cy="78208"/>
            </a:xfrm>
            <a:prstGeom prst="rect">
              <a:avLst/>
            </a:prstGeom>
          </p:spPr>
        </p:pic>
      </p:grpSp>
    </p:spTree>
    <p:extLst>
      <p:ext uri="{BB962C8B-B14F-4D97-AF65-F5344CB8AC3E}">
        <p14:creationId xmlns:p14="http://schemas.microsoft.com/office/powerpoint/2010/main" val="42535578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45704" y="365125"/>
            <a:ext cx="10108096" cy="1325563"/>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245704" y="1839693"/>
            <a:ext cx="10108095" cy="39678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1245704" y="6323586"/>
            <a:ext cx="5217941" cy="365125"/>
          </a:xfrm>
          <a:prstGeom prst="rect">
            <a:avLst/>
          </a:prstGeom>
        </p:spPr>
        <p:txBody>
          <a:bodyPr/>
          <a:lstStyle>
            <a:lvl1pPr>
              <a:defRPr lang="en-US" sz="1200" kern="1200" dirty="0" smtClean="0">
                <a:solidFill>
                  <a:schemeClr val="tx1"/>
                </a:solidFill>
                <a:latin typeface="+mn-lt"/>
                <a:ea typeface="+mn-ea"/>
                <a:cs typeface="+mn-cs"/>
              </a:defRPr>
            </a:lvl1pPr>
          </a:lstStyle>
          <a:p>
            <a:r>
              <a:rPr lang="en-IN" dirty="0" smtClean="0"/>
              <a:t>©Nippon IT Solutions</a:t>
            </a:r>
          </a:p>
        </p:txBody>
      </p:sp>
      <p:sp>
        <p:nvSpPr>
          <p:cNvPr id="6" name="Slide Number Placeholder 5"/>
          <p:cNvSpPr>
            <a:spLocks noGrp="1"/>
          </p:cNvSpPr>
          <p:nvPr>
            <p:ph type="sldNum" sz="quarter" idx="12"/>
          </p:nvPr>
        </p:nvSpPr>
        <p:spPr>
          <a:xfrm>
            <a:off x="8062282" y="6323587"/>
            <a:ext cx="976425" cy="365125"/>
          </a:xfrm>
          <a:prstGeom prst="rect">
            <a:avLst/>
          </a:prstGeom>
        </p:spPr>
        <p:txBody>
          <a:bodyPr/>
          <a:lstStyle>
            <a:lvl1pPr>
              <a:defRPr sz="1400"/>
            </a:lvl1pPr>
          </a:lstStyle>
          <a:p>
            <a:fld id="{7A3E93E6-B618-4B9C-8343-D9B8A6EA423B}" type="slidenum">
              <a:rPr lang="en-US" smtClean="0"/>
              <a:pPr/>
              <a:t>‹#›</a:t>
            </a:fld>
            <a:endParaRPr lang="en-US" dirty="0"/>
          </a:p>
        </p:txBody>
      </p:sp>
      <p:grpSp>
        <p:nvGrpSpPr>
          <p:cNvPr id="7" name="Group 6"/>
          <p:cNvGrpSpPr/>
          <p:nvPr userDrawn="1"/>
        </p:nvGrpSpPr>
        <p:grpSpPr>
          <a:xfrm>
            <a:off x="-3449" y="-3235"/>
            <a:ext cx="12195448" cy="6746852"/>
            <a:chOff x="-3449" y="-3235"/>
            <a:chExt cx="12195448" cy="6746852"/>
          </a:xfrm>
        </p:grpSpPr>
        <p:sp>
          <p:nvSpPr>
            <p:cNvPr id="12" name="Flowchart: Document 11"/>
            <p:cNvSpPr/>
            <p:nvPr userDrawn="1"/>
          </p:nvSpPr>
          <p:spPr>
            <a:xfrm rot="16200000">
              <a:off x="-2351815" y="2551841"/>
              <a:ext cx="5949337"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17897" y="6129504"/>
              <a:ext cx="1235903" cy="61411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071151"/>
              <a:ext cx="12191999" cy="78208"/>
            </a:xfrm>
            <a:prstGeom prst="rect">
              <a:avLst/>
            </a:prstGeom>
          </p:spPr>
        </p:pic>
      </p:grpSp>
    </p:spTree>
    <p:extLst>
      <p:ext uri="{BB962C8B-B14F-4D97-AF65-F5344CB8AC3E}">
        <p14:creationId xmlns:p14="http://schemas.microsoft.com/office/powerpoint/2010/main" val="2733141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5704" y="1709738"/>
            <a:ext cx="10101745"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1245704" y="4589463"/>
            <a:ext cx="1010174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lang="en-US" sz="1200" kern="1200" smtClean="0">
                <a:solidFill>
                  <a:schemeClr val="tx1"/>
                </a:solidFill>
                <a:latin typeface="+mn-lt"/>
                <a:ea typeface="+mn-ea"/>
                <a:cs typeface="+mn-cs"/>
              </a:defRPr>
            </a:lvl1pPr>
          </a:lstStyle>
          <a:p>
            <a:fld id="{7A3E93E6-B618-4B9C-8343-D9B8A6EA423B}" type="slidenum">
              <a:rPr lang="en-US" smtClean="0"/>
              <a:pPr/>
              <a:t>‹#›</a:t>
            </a:fld>
            <a:endParaRPr lang="en-US" dirty="0"/>
          </a:p>
        </p:txBody>
      </p:sp>
      <p:grpSp>
        <p:nvGrpSpPr>
          <p:cNvPr id="7" name="Group 6"/>
          <p:cNvGrpSpPr/>
          <p:nvPr userDrawn="1"/>
        </p:nvGrpSpPr>
        <p:grpSpPr>
          <a:xfrm>
            <a:off x="-3449" y="-3235"/>
            <a:ext cx="12195448" cy="6221893"/>
            <a:chOff x="-3449" y="-3235"/>
            <a:chExt cx="12195448" cy="6221893"/>
          </a:xfrm>
        </p:grpSpPr>
        <p:sp>
          <p:nvSpPr>
            <p:cNvPr id="13" name="Flowchart: Document 12"/>
            <p:cNvSpPr/>
            <p:nvPr userDrawn="1"/>
          </p:nvSpPr>
          <p:spPr>
            <a:xfrm rot="16200000">
              <a:off x="-2384924" y="2584949"/>
              <a:ext cx="6015554"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45705" y="421409"/>
              <a:ext cx="1786269" cy="88758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140450"/>
              <a:ext cx="12191999" cy="78208"/>
            </a:xfrm>
            <a:prstGeom prst="rect">
              <a:avLst/>
            </a:prstGeom>
          </p:spPr>
        </p:pic>
      </p:grpSp>
      <p:sp>
        <p:nvSpPr>
          <p:cNvPr id="12" name="Footer Placeholder 4"/>
          <p:cNvSpPr txBox="1">
            <a:spLocks/>
          </p:cNvSpPr>
          <p:nvPr userDrawn="1"/>
        </p:nvSpPr>
        <p:spPr>
          <a:xfrm>
            <a:off x="1245704" y="6356349"/>
            <a:ext cx="4114800" cy="365125"/>
          </a:xfrm>
          <a:prstGeom prst="rect">
            <a:avLst/>
          </a:prstGeom>
        </p:spPr>
        <p:txBody>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©Nippon IT Solutions</a:t>
            </a:r>
            <a:endParaRPr lang="en-US" dirty="0"/>
          </a:p>
        </p:txBody>
      </p:sp>
    </p:spTree>
    <p:extLst>
      <p:ext uri="{BB962C8B-B14F-4D97-AF65-F5344CB8AC3E}">
        <p14:creationId xmlns:p14="http://schemas.microsoft.com/office/powerpoint/2010/main" val="6084677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45704" y="365125"/>
            <a:ext cx="10108095" cy="132556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245704" y="1825625"/>
            <a:ext cx="5053496" cy="42696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64300" y="1825625"/>
            <a:ext cx="4889500" cy="422053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Placeholder 5"/>
          <p:cNvSpPr>
            <a:spLocks noGrp="1"/>
          </p:cNvSpPr>
          <p:nvPr>
            <p:ph type="sldNum" sz="quarter" idx="12"/>
          </p:nvPr>
        </p:nvSpPr>
        <p:spPr>
          <a:xfrm>
            <a:off x="8062282" y="6323587"/>
            <a:ext cx="976425" cy="365125"/>
          </a:xfrm>
          <a:prstGeom prst="rect">
            <a:avLst/>
          </a:prstGeom>
        </p:spPr>
        <p:txBody>
          <a:bodyPr/>
          <a:lstStyle>
            <a:lvl1pPr>
              <a:defRPr lang="en-US" sz="1200" kern="1200" smtClean="0">
                <a:solidFill>
                  <a:schemeClr val="tx1"/>
                </a:solidFill>
                <a:latin typeface="+mn-lt"/>
                <a:ea typeface="+mn-ea"/>
                <a:cs typeface="+mn-cs"/>
              </a:defRPr>
            </a:lvl1pPr>
          </a:lstStyle>
          <a:p>
            <a:fld id="{7A3E93E6-B618-4B9C-8343-D9B8A6EA423B}" type="slidenum">
              <a:rPr lang="en-US" smtClean="0"/>
              <a:pPr/>
              <a:t>‹#›</a:t>
            </a:fld>
            <a:endParaRPr lang="en-US" dirty="0"/>
          </a:p>
        </p:txBody>
      </p:sp>
      <p:grpSp>
        <p:nvGrpSpPr>
          <p:cNvPr id="5" name="Group 4"/>
          <p:cNvGrpSpPr/>
          <p:nvPr userDrawn="1"/>
        </p:nvGrpSpPr>
        <p:grpSpPr>
          <a:xfrm>
            <a:off x="-3449" y="-3235"/>
            <a:ext cx="12195448" cy="6748989"/>
            <a:chOff x="-3449" y="-3235"/>
            <a:chExt cx="12195448" cy="6748989"/>
          </a:xfrm>
        </p:grpSpPr>
        <p:sp>
          <p:nvSpPr>
            <p:cNvPr id="15" name="Flowchart: Document 14"/>
            <p:cNvSpPr/>
            <p:nvPr userDrawn="1"/>
          </p:nvSpPr>
          <p:spPr>
            <a:xfrm rot="16200000">
              <a:off x="-2342807" y="2542833"/>
              <a:ext cx="5931322"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17897" y="6131641"/>
              <a:ext cx="1235903" cy="61411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053136"/>
              <a:ext cx="12191999" cy="78208"/>
            </a:xfrm>
            <a:prstGeom prst="rect">
              <a:avLst/>
            </a:prstGeom>
          </p:spPr>
        </p:pic>
      </p:grpSp>
      <p:sp>
        <p:nvSpPr>
          <p:cNvPr id="13" name="Footer Placeholder 4"/>
          <p:cNvSpPr>
            <a:spLocks noGrp="1"/>
          </p:cNvSpPr>
          <p:nvPr>
            <p:ph type="ftr" sz="quarter" idx="11"/>
          </p:nvPr>
        </p:nvSpPr>
        <p:spPr>
          <a:xfrm>
            <a:off x="1245704" y="6323586"/>
            <a:ext cx="4114800" cy="365125"/>
          </a:xfrm>
          <a:prstGeom prst="rect">
            <a:avLst/>
          </a:prstGeom>
        </p:spPr>
        <p:txBody>
          <a:bodyPr/>
          <a:lstStyle>
            <a:lvl1pPr>
              <a:defRPr sz="1200"/>
            </a:lvl1pPr>
          </a:lstStyle>
          <a:p>
            <a:r>
              <a:rPr lang="en-US" dirty="0" smtClean="0"/>
              <a:t>©Nippon IT Solutions</a:t>
            </a:r>
            <a:endParaRPr lang="en-US" dirty="0"/>
          </a:p>
        </p:txBody>
      </p:sp>
    </p:spTree>
    <p:extLst>
      <p:ext uri="{BB962C8B-B14F-4D97-AF65-F5344CB8AC3E}">
        <p14:creationId xmlns:p14="http://schemas.microsoft.com/office/powerpoint/2010/main" val="10449407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45704" y="365125"/>
            <a:ext cx="10109683"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45702" y="1681163"/>
            <a:ext cx="491379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45706" y="2561079"/>
            <a:ext cx="4913794" cy="359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37301" y="1681163"/>
            <a:ext cx="50180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7301" y="2561079"/>
            <a:ext cx="5016500" cy="359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Footer Placeholder 4"/>
          <p:cNvSpPr>
            <a:spLocks noGrp="1"/>
          </p:cNvSpPr>
          <p:nvPr>
            <p:ph type="ftr" sz="quarter" idx="11"/>
          </p:nvPr>
        </p:nvSpPr>
        <p:spPr>
          <a:xfrm>
            <a:off x="1245702" y="6323586"/>
            <a:ext cx="5217941" cy="365125"/>
          </a:xfrm>
          <a:prstGeom prst="rect">
            <a:avLst/>
          </a:prstGeom>
        </p:spPr>
        <p:txBody>
          <a:bodyPr/>
          <a:lstStyle>
            <a:lvl1pPr>
              <a:defRPr lang="en-US" sz="1200" kern="1200" dirty="0">
                <a:solidFill>
                  <a:schemeClr val="tx1"/>
                </a:solidFill>
                <a:latin typeface="+mn-lt"/>
                <a:ea typeface="+mn-ea"/>
                <a:cs typeface="+mn-cs"/>
              </a:defRPr>
            </a:lvl1pPr>
          </a:lstStyle>
          <a:p>
            <a:r>
              <a:rPr lang="en-IN" dirty="0" smtClean="0"/>
              <a:t>©Nippon IT Solutions</a:t>
            </a:r>
            <a:endParaRPr lang="en-US" dirty="0"/>
          </a:p>
        </p:txBody>
      </p:sp>
      <p:sp>
        <p:nvSpPr>
          <p:cNvPr id="13" name="Slide Number Placeholder 5"/>
          <p:cNvSpPr>
            <a:spLocks noGrp="1"/>
          </p:cNvSpPr>
          <p:nvPr>
            <p:ph type="sldNum" sz="quarter" idx="12"/>
          </p:nvPr>
        </p:nvSpPr>
        <p:spPr>
          <a:xfrm>
            <a:off x="8062282" y="6323587"/>
            <a:ext cx="976425" cy="365125"/>
          </a:xfrm>
          <a:prstGeom prst="rect">
            <a:avLst/>
          </a:prstGeom>
        </p:spPr>
        <p:txBody>
          <a:bodyPr/>
          <a:lstStyle>
            <a:lvl1pPr>
              <a:defRPr lang="en-US" sz="1200" kern="1200" smtClean="0">
                <a:solidFill>
                  <a:schemeClr val="tx1"/>
                </a:solidFill>
                <a:latin typeface="+mn-lt"/>
                <a:ea typeface="+mn-ea"/>
                <a:cs typeface="+mn-cs"/>
              </a:defRPr>
            </a:lvl1pPr>
          </a:lstStyle>
          <a:p>
            <a:fld id="{7A3E93E6-B618-4B9C-8343-D9B8A6EA423B}" type="slidenum">
              <a:rPr lang="en-US" smtClean="0"/>
              <a:pPr/>
              <a:t>‹#›</a:t>
            </a:fld>
            <a:endParaRPr lang="en-US" dirty="0"/>
          </a:p>
        </p:txBody>
      </p:sp>
      <p:grpSp>
        <p:nvGrpSpPr>
          <p:cNvPr id="7" name="Group 6"/>
          <p:cNvGrpSpPr/>
          <p:nvPr userDrawn="1"/>
        </p:nvGrpSpPr>
        <p:grpSpPr>
          <a:xfrm>
            <a:off x="-3449" y="-3235"/>
            <a:ext cx="12195448" cy="6751615"/>
            <a:chOff x="-3449" y="-3235"/>
            <a:chExt cx="12195448" cy="6751615"/>
          </a:xfrm>
        </p:grpSpPr>
        <p:sp>
          <p:nvSpPr>
            <p:cNvPr id="17" name="Flowchart: Document 16"/>
            <p:cNvSpPr/>
            <p:nvPr userDrawn="1"/>
          </p:nvSpPr>
          <p:spPr>
            <a:xfrm rot="16200000">
              <a:off x="-2343600" y="2543628"/>
              <a:ext cx="5932910"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17897" y="6134267"/>
              <a:ext cx="1235903" cy="6141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054725"/>
              <a:ext cx="12191999" cy="78208"/>
            </a:xfrm>
            <a:prstGeom prst="rect">
              <a:avLst/>
            </a:prstGeom>
          </p:spPr>
        </p:pic>
      </p:grpSp>
    </p:spTree>
    <p:extLst>
      <p:ext uri="{BB962C8B-B14F-4D97-AF65-F5344CB8AC3E}">
        <p14:creationId xmlns:p14="http://schemas.microsoft.com/office/powerpoint/2010/main" val="21714820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45704" y="365125"/>
            <a:ext cx="10108095" cy="1325563"/>
          </a:xfrm>
        </p:spPr>
        <p:txBody>
          <a:bodyPr/>
          <a:lstStyle/>
          <a:p>
            <a:r>
              <a:rPr lang="en-US" smtClean="0"/>
              <a:t>Click to edit Master title style</a:t>
            </a:r>
            <a:endParaRPr lang="en-US"/>
          </a:p>
        </p:txBody>
      </p:sp>
      <p:sp>
        <p:nvSpPr>
          <p:cNvPr id="8" name="Footer Placeholder 4"/>
          <p:cNvSpPr>
            <a:spLocks noGrp="1"/>
          </p:cNvSpPr>
          <p:nvPr>
            <p:ph type="ftr" sz="quarter" idx="11"/>
          </p:nvPr>
        </p:nvSpPr>
        <p:spPr>
          <a:xfrm>
            <a:off x="1245704" y="6378492"/>
            <a:ext cx="5217941" cy="365125"/>
          </a:xfrm>
          <a:prstGeom prst="rect">
            <a:avLst/>
          </a:prstGeom>
        </p:spPr>
        <p:txBody>
          <a:bodyPr/>
          <a:lstStyle>
            <a:lvl1pPr>
              <a:defRPr lang="en-US" sz="1200" kern="1200" dirty="0">
                <a:solidFill>
                  <a:schemeClr val="tx1"/>
                </a:solidFill>
                <a:latin typeface="+mn-lt"/>
                <a:ea typeface="+mn-ea"/>
                <a:cs typeface="+mn-cs"/>
              </a:defRPr>
            </a:lvl1pPr>
          </a:lstStyle>
          <a:p>
            <a:r>
              <a:rPr lang="en-IN" dirty="0" smtClean="0"/>
              <a:t>©Nippon IT Solutions</a:t>
            </a:r>
            <a:endParaRPr lang="en-US" dirty="0"/>
          </a:p>
        </p:txBody>
      </p:sp>
      <p:sp>
        <p:nvSpPr>
          <p:cNvPr id="9" name="Slide Number Placeholder 5"/>
          <p:cNvSpPr>
            <a:spLocks noGrp="1"/>
          </p:cNvSpPr>
          <p:nvPr>
            <p:ph type="sldNum" sz="quarter" idx="12"/>
          </p:nvPr>
        </p:nvSpPr>
        <p:spPr>
          <a:xfrm>
            <a:off x="8062282" y="6323587"/>
            <a:ext cx="976425" cy="365125"/>
          </a:xfrm>
          <a:prstGeom prst="rect">
            <a:avLst/>
          </a:prstGeom>
        </p:spPr>
        <p:txBody>
          <a:bodyPr/>
          <a:lstStyle>
            <a:lvl1pPr>
              <a:defRPr lang="en-US" sz="1200" kern="1200" smtClean="0">
                <a:solidFill>
                  <a:schemeClr val="tx1"/>
                </a:solidFill>
                <a:latin typeface="+mn-lt"/>
                <a:ea typeface="+mn-ea"/>
                <a:cs typeface="+mn-cs"/>
              </a:defRPr>
            </a:lvl1pPr>
          </a:lstStyle>
          <a:p>
            <a:fld id="{7A3E93E6-B618-4B9C-8343-D9B8A6EA423B}" type="slidenum">
              <a:rPr lang="en-US" smtClean="0"/>
              <a:pPr/>
              <a:t>‹#›</a:t>
            </a:fld>
            <a:endParaRPr lang="en-US" dirty="0"/>
          </a:p>
        </p:txBody>
      </p:sp>
      <p:grpSp>
        <p:nvGrpSpPr>
          <p:cNvPr id="3" name="Group 2"/>
          <p:cNvGrpSpPr/>
          <p:nvPr userDrawn="1"/>
        </p:nvGrpSpPr>
        <p:grpSpPr>
          <a:xfrm>
            <a:off x="-3449" y="-3235"/>
            <a:ext cx="12195448" cy="6746852"/>
            <a:chOff x="-3449" y="-3235"/>
            <a:chExt cx="12195448" cy="6746852"/>
          </a:xfrm>
        </p:grpSpPr>
        <p:sp>
          <p:nvSpPr>
            <p:cNvPr id="13" name="Flowchart: Document 12"/>
            <p:cNvSpPr/>
            <p:nvPr userDrawn="1"/>
          </p:nvSpPr>
          <p:spPr>
            <a:xfrm rot="16200000">
              <a:off x="-2342806" y="2542831"/>
              <a:ext cx="5931319"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17897" y="6129504"/>
              <a:ext cx="1235903" cy="6141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053135"/>
              <a:ext cx="12191999" cy="78208"/>
            </a:xfrm>
            <a:prstGeom prst="rect">
              <a:avLst/>
            </a:prstGeom>
          </p:spPr>
        </p:pic>
      </p:grpSp>
    </p:spTree>
    <p:extLst>
      <p:ext uri="{BB962C8B-B14F-4D97-AF65-F5344CB8AC3E}">
        <p14:creationId xmlns:p14="http://schemas.microsoft.com/office/powerpoint/2010/main" val="34907891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a:xfrm>
            <a:off x="1245706" y="6334604"/>
            <a:ext cx="5217941" cy="365125"/>
          </a:xfrm>
          <a:prstGeom prst="rect">
            <a:avLst/>
          </a:prstGeom>
        </p:spPr>
        <p:txBody>
          <a:bodyPr/>
          <a:lstStyle>
            <a:lvl1pPr>
              <a:defRPr lang="en-US" sz="1200" kern="1200" dirty="0">
                <a:solidFill>
                  <a:schemeClr val="tx1"/>
                </a:solidFill>
                <a:latin typeface="+mn-lt"/>
                <a:ea typeface="+mn-ea"/>
                <a:cs typeface="+mn-cs"/>
              </a:defRPr>
            </a:lvl1pPr>
          </a:lstStyle>
          <a:p>
            <a:r>
              <a:rPr lang="en-IN" dirty="0" smtClean="0"/>
              <a:t>©Nippon IT Solutions</a:t>
            </a:r>
            <a:endParaRPr lang="en-US" dirty="0"/>
          </a:p>
        </p:txBody>
      </p:sp>
      <p:sp>
        <p:nvSpPr>
          <p:cNvPr id="8" name="Slide Number Placeholder 5"/>
          <p:cNvSpPr>
            <a:spLocks noGrp="1"/>
          </p:cNvSpPr>
          <p:nvPr>
            <p:ph type="sldNum" sz="quarter" idx="12"/>
          </p:nvPr>
        </p:nvSpPr>
        <p:spPr>
          <a:xfrm>
            <a:off x="8062282" y="6323587"/>
            <a:ext cx="976425" cy="365125"/>
          </a:xfrm>
          <a:prstGeom prst="rect">
            <a:avLst/>
          </a:prstGeom>
        </p:spPr>
        <p:txBody>
          <a:bodyPr/>
          <a:lstStyle>
            <a:lvl1pPr>
              <a:defRPr lang="en-US" sz="1200" kern="1200" smtClean="0">
                <a:solidFill>
                  <a:schemeClr val="tx1"/>
                </a:solidFill>
                <a:latin typeface="+mn-lt"/>
                <a:ea typeface="+mn-ea"/>
                <a:cs typeface="+mn-cs"/>
              </a:defRPr>
            </a:lvl1pPr>
          </a:lstStyle>
          <a:p>
            <a:fld id="{7A3E93E6-B618-4B9C-8343-D9B8A6EA423B}" type="slidenum">
              <a:rPr lang="en-US" smtClean="0"/>
              <a:pPr/>
              <a:t>‹#›</a:t>
            </a:fld>
            <a:endParaRPr lang="en-US" dirty="0"/>
          </a:p>
        </p:txBody>
      </p:sp>
      <p:grpSp>
        <p:nvGrpSpPr>
          <p:cNvPr id="2" name="Group 1"/>
          <p:cNvGrpSpPr/>
          <p:nvPr userDrawn="1"/>
        </p:nvGrpSpPr>
        <p:grpSpPr>
          <a:xfrm>
            <a:off x="-3449" y="-3235"/>
            <a:ext cx="12195448" cy="6748440"/>
            <a:chOff x="-3449" y="-3235"/>
            <a:chExt cx="12195448" cy="6748440"/>
          </a:xfrm>
        </p:grpSpPr>
        <p:sp>
          <p:nvSpPr>
            <p:cNvPr id="12" name="Flowchart: Document 11"/>
            <p:cNvSpPr/>
            <p:nvPr userDrawn="1"/>
          </p:nvSpPr>
          <p:spPr>
            <a:xfrm rot="16200000">
              <a:off x="-2342807" y="2542833"/>
              <a:ext cx="5931322"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17897" y="6131092"/>
              <a:ext cx="1235903" cy="6141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053136"/>
              <a:ext cx="12191999" cy="78208"/>
            </a:xfrm>
            <a:prstGeom prst="rect">
              <a:avLst/>
            </a:prstGeom>
          </p:spPr>
        </p:pic>
      </p:grpSp>
    </p:spTree>
    <p:extLst>
      <p:ext uri="{BB962C8B-B14F-4D97-AF65-F5344CB8AC3E}">
        <p14:creationId xmlns:p14="http://schemas.microsoft.com/office/powerpoint/2010/main" val="41299560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45705" y="457200"/>
            <a:ext cx="4075594"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549900" y="987425"/>
            <a:ext cx="580548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245704" y="2057400"/>
            <a:ext cx="407559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5" name="Footer Placeholder 4"/>
          <p:cNvSpPr>
            <a:spLocks noGrp="1"/>
          </p:cNvSpPr>
          <p:nvPr>
            <p:ph type="ftr" sz="quarter" idx="11"/>
          </p:nvPr>
        </p:nvSpPr>
        <p:spPr>
          <a:xfrm>
            <a:off x="1245704" y="6323586"/>
            <a:ext cx="5217941" cy="365125"/>
          </a:xfrm>
          <a:prstGeom prst="rect">
            <a:avLst/>
          </a:prstGeom>
        </p:spPr>
        <p:txBody>
          <a:bodyPr/>
          <a:lstStyle>
            <a:lvl1pPr>
              <a:defRPr lang="en-US" sz="1200" kern="1200" dirty="0">
                <a:solidFill>
                  <a:schemeClr val="tx1"/>
                </a:solidFill>
                <a:latin typeface="+mn-lt"/>
                <a:ea typeface="+mn-ea"/>
                <a:cs typeface="+mn-cs"/>
              </a:defRPr>
            </a:lvl1pPr>
          </a:lstStyle>
          <a:p>
            <a:r>
              <a:rPr lang="en-IN" dirty="0" smtClean="0"/>
              <a:t>©Nippon IT Solutions</a:t>
            </a:r>
            <a:endParaRPr lang="en-US" dirty="0"/>
          </a:p>
        </p:txBody>
      </p:sp>
      <p:sp>
        <p:nvSpPr>
          <p:cNvPr id="16" name="Slide Number Placeholder 5"/>
          <p:cNvSpPr>
            <a:spLocks noGrp="1"/>
          </p:cNvSpPr>
          <p:nvPr>
            <p:ph type="sldNum" sz="quarter" idx="12"/>
          </p:nvPr>
        </p:nvSpPr>
        <p:spPr>
          <a:xfrm>
            <a:off x="8062282" y="6323587"/>
            <a:ext cx="976425" cy="365125"/>
          </a:xfrm>
          <a:prstGeom prst="rect">
            <a:avLst/>
          </a:prstGeom>
        </p:spPr>
        <p:txBody>
          <a:bodyPr/>
          <a:lstStyle>
            <a:lvl1pPr>
              <a:defRPr lang="en-US" sz="1200" kern="1200" smtClean="0">
                <a:solidFill>
                  <a:schemeClr val="tx1"/>
                </a:solidFill>
                <a:latin typeface="+mn-lt"/>
                <a:ea typeface="+mn-ea"/>
                <a:cs typeface="+mn-cs"/>
              </a:defRPr>
            </a:lvl1pPr>
          </a:lstStyle>
          <a:p>
            <a:fld id="{7A3E93E6-B618-4B9C-8343-D9B8A6EA423B}" type="slidenum">
              <a:rPr lang="en-US" smtClean="0"/>
              <a:pPr/>
              <a:t>‹#›</a:t>
            </a:fld>
            <a:endParaRPr lang="en-US" dirty="0"/>
          </a:p>
        </p:txBody>
      </p:sp>
      <p:grpSp>
        <p:nvGrpSpPr>
          <p:cNvPr id="5" name="Group 4"/>
          <p:cNvGrpSpPr/>
          <p:nvPr userDrawn="1"/>
        </p:nvGrpSpPr>
        <p:grpSpPr>
          <a:xfrm>
            <a:off x="-3449" y="-3235"/>
            <a:ext cx="12195448" cy="6764314"/>
            <a:chOff x="-3449" y="-3235"/>
            <a:chExt cx="12195448" cy="6764314"/>
          </a:xfrm>
        </p:grpSpPr>
        <p:sp>
          <p:nvSpPr>
            <p:cNvPr id="17" name="Flowchart: Document 16"/>
            <p:cNvSpPr/>
            <p:nvPr userDrawn="1"/>
          </p:nvSpPr>
          <p:spPr>
            <a:xfrm rot="16200000">
              <a:off x="-2355296" y="2555322"/>
              <a:ext cx="5956301"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17897" y="6146966"/>
              <a:ext cx="1235903" cy="61411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20" name="Picture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076950"/>
              <a:ext cx="12191999" cy="78208"/>
            </a:xfrm>
            <a:prstGeom prst="rect">
              <a:avLst/>
            </a:prstGeom>
          </p:spPr>
        </p:pic>
      </p:grpSp>
    </p:spTree>
    <p:extLst>
      <p:ext uri="{BB962C8B-B14F-4D97-AF65-F5344CB8AC3E}">
        <p14:creationId xmlns:p14="http://schemas.microsoft.com/office/powerpoint/2010/main" val="24672032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Flowchart: Document 14"/>
          <p:cNvSpPr/>
          <p:nvPr userDrawn="1"/>
        </p:nvSpPr>
        <p:spPr>
          <a:xfrm rot="16200000">
            <a:off x="-2354587" y="2554613"/>
            <a:ext cx="5954881"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45704" y="457200"/>
            <a:ext cx="434229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918200" y="987425"/>
            <a:ext cx="5437188"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245704" y="2057400"/>
            <a:ext cx="434229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Footer Placeholder 4"/>
          <p:cNvSpPr>
            <a:spLocks noGrp="1"/>
          </p:cNvSpPr>
          <p:nvPr>
            <p:ph type="ftr" sz="quarter" idx="11"/>
          </p:nvPr>
        </p:nvSpPr>
        <p:spPr>
          <a:xfrm>
            <a:off x="1245704" y="6323587"/>
            <a:ext cx="5217941" cy="365125"/>
          </a:xfrm>
          <a:prstGeom prst="rect">
            <a:avLst/>
          </a:prstGeom>
        </p:spPr>
        <p:txBody>
          <a:bodyPr/>
          <a:lstStyle>
            <a:lvl1pPr>
              <a:defRPr lang="en-US" sz="1200" kern="1200" dirty="0">
                <a:solidFill>
                  <a:schemeClr val="tx1"/>
                </a:solidFill>
                <a:latin typeface="+mn-lt"/>
                <a:ea typeface="+mn-ea"/>
                <a:cs typeface="+mn-cs"/>
              </a:defRPr>
            </a:lvl1pPr>
          </a:lstStyle>
          <a:p>
            <a:r>
              <a:rPr lang="en-IN" dirty="0" smtClean="0"/>
              <a:t>©Nippon IT Solutions</a:t>
            </a:r>
            <a:endParaRPr lang="en-US" dirty="0"/>
          </a:p>
        </p:txBody>
      </p:sp>
      <p:sp>
        <p:nvSpPr>
          <p:cNvPr id="11" name="Slide Number Placeholder 5"/>
          <p:cNvSpPr>
            <a:spLocks noGrp="1"/>
          </p:cNvSpPr>
          <p:nvPr>
            <p:ph type="sldNum" sz="quarter" idx="12"/>
          </p:nvPr>
        </p:nvSpPr>
        <p:spPr>
          <a:xfrm>
            <a:off x="8062282" y="6323587"/>
            <a:ext cx="976425" cy="365125"/>
          </a:xfrm>
          <a:prstGeom prst="rect">
            <a:avLst/>
          </a:prstGeom>
        </p:spPr>
        <p:txBody>
          <a:bodyPr/>
          <a:lstStyle>
            <a:lvl1pPr>
              <a:defRPr lang="en-US" sz="1200" kern="1200" smtClean="0">
                <a:solidFill>
                  <a:schemeClr val="tx1"/>
                </a:solidFill>
                <a:latin typeface="+mn-lt"/>
                <a:ea typeface="+mn-ea"/>
                <a:cs typeface="+mn-cs"/>
              </a:defRPr>
            </a:lvl1pPr>
          </a:lstStyle>
          <a:p>
            <a:fld id="{7A3E93E6-B618-4B9C-8343-D9B8A6EA423B}" type="slidenum">
              <a:rPr lang="en-US" smtClean="0"/>
              <a:pPr/>
              <a:t>‹#›</a:t>
            </a:fld>
            <a:endParaRPr lang="en-US" dirty="0"/>
          </a:p>
        </p:txBody>
      </p:sp>
      <p:pic>
        <p:nvPicPr>
          <p:cNvPr id="12"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17897" y="6154903"/>
            <a:ext cx="1235903" cy="6141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076950"/>
            <a:ext cx="12191999" cy="78208"/>
          </a:xfrm>
          <a:prstGeom prst="rect">
            <a:avLst/>
          </a:prstGeom>
        </p:spPr>
      </p:pic>
    </p:spTree>
    <p:extLst>
      <p:ext uri="{BB962C8B-B14F-4D97-AF65-F5344CB8AC3E}">
        <p14:creationId xmlns:p14="http://schemas.microsoft.com/office/powerpoint/2010/main" val="12031859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273840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8" Type="http://schemas.openxmlformats.org/officeDocument/2006/relationships/hyperlink" Target="https://www.facebook.com/NipponITS" TargetMode="External"/><Relationship Id="rId3" Type="http://schemas.openxmlformats.org/officeDocument/2006/relationships/hyperlink" Target="mailto:information@nipponitsolutions.com" TargetMode="External"/><Relationship Id="rId7"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www.linkedin.com/company/nippon-it-solutions-" TargetMode="External"/><Relationship Id="rId11" Type="http://schemas.openxmlformats.org/officeDocument/2006/relationships/image" Target="../media/image11.png"/><Relationship Id="rId5" Type="http://schemas.openxmlformats.org/officeDocument/2006/relationships/hyperlink" Target="mailto:sales-application@nipponitsolutions.com" TargetMode="External"/><Relationship Id="rId10" Type="http://schemas.openxmlformats.org/officeDocument/2006/relationships/hyperlink" Target="https://plus.google.com/+NipponTechnocraftITSolutionsMumbai" TargetMode="External"/><Relationship Id="rId4" Type="http://schemas.openxmlformats.org/officeDocument/2006/relationships/hyperlink" Target="mailto:sales-database@nipponitsolutions.com" TargetMode="Externa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4300" y="1699530"/>
            <a:ext cx="4648200" cy="2062103"/>
          </a:xfrm>
          <a:prstGeom prst="rect">
            <a:avLst/>
          </a:prstGeom>
          <a:noFill/>
        </p:spPr>
        <p:txBody>
          <a:bodyPr wrap="square" rtlCol="0">
            <a:spAutoFit/>
          </a:bodyPr>
          <a:lstStyle/>
          <a:p>
            <a:pPr algn="ctr"/>
            <a:r>
              <a:rPr lang="en-US" sz="3200" dirty="0" smtClean="0"/>
              <a:t>Data Warehouse </a:t>
            </a:r>
          </a:p>
          <a:p>
            <a:pPr algn="ctr"/>
            <a:r>
              <a:rPr lang="en-US" sz="3200" dirty="0" smtClean="0"/>
              <a:t>&amp;</a:t>
            </a:r>
          </a:p>
          <a:p>
            <a:pPr algn="ctr"/>
            <a:r>
              <a:rPr lang="en-US" sz="3200" dirty="0" smtClean="0"/>
              <a:t>Business Intelligence </a:t>
            </a:r>
            <a:r>
              <a:rPr lang="en-US" sz="3200" dirty="0" smtClean="0"/>
              <a:t> </a:t>
            </a:r>
          </a:p>
          <a:p>
            <a:pPr algn="ctr"/>
            <a:r>
              <a:rPr lang="en-US" sz="3200" dirty="0" smtClean="0"/>
              <a:t>Consulting</a:t>
            </a:r>
            <a:endParaRPr lang="en-US" sz="3200" dirty="0"/>
          </a:p>
        </p:txBody>
      </p:sp>
      <p:sp>
        <p:nvSpPr>
          <p:cNvPr id="37" name="TextBox 36"/>
          <p:cNvSpPr txBox="1"/>
          <p:nvPr/>
        </p:nvSpPr>
        <p:spPr>
          <a:xfrm>
            <a:off x="1257300" y="4146644"/>
            <a:ext cx="4648200" cy="400110"/>
          </a:xfrm>
          <a:prstGeom prst="rect">
            <a:avLst/>
          </a:prstGeom>
          <a:noFill/>
        </p:spPr>
        <p:txBody>
          <a:bodyPr wrap="square" rtlCol="0">
            <a:spAutoFit/>
          </a:bodyPr>
          <a:lstStyle/>
          <a:p>
            <a:pPr algn="ctr"/>
            <a:r>
              <a:rPr lang="en-US" sz="2000" dirty="0" smtClean="0"/>
              <a:t>Year </a:t>
            </a:r>
            <a:r>
              <a:rPr lang="en-US" sz="2000" dirty="0" smtClean="0"/>
              <a:t>2015</a:t>
            </a:r>
            <a:endParaRPr lang="en-US" sz="2000" dirty="0" smtClean="0"/>
          </a:p>
        </p:txBody>
      </p:sp>
      <p:sp>
        <p:nvSpPr>
          <p:cNvPr id="4" name="Footer Placeholder 3"/>
          <p:cNvSpPr>
            <a:spLocks noGrp="1"/>
          </p:cNvSpPr>
          <p:nvPr>
            <p:ph type="ftr" sz="quarter" idx="11"/>
          </p:nvPr>
        </p:nvSpPr>
        <p:spPr>
          <a:xfrm>
            <a:off x="1524000" y="6356349"/>
            <a:ext cx="4114800" cy="365125"/>
          </a:xfrm>
        </p:spPr>
        <p:txBody>
          <a:bodyPr/>
          <a:lstStyle/>
          <a:p>
            <a:r>
              <a:rPr lang="en-US" dirty="0" smtClean="0"/>
              <a:t>©Nippon IT Solutions</a:t>
            </a:r>
            <a:endParaRPr lang="en-US" dirty="0"/>
          </a:p>
        </p:txBody>
      </p:sp>
      <p:sp>
        <p:nvSpPr>
          <p:cNvPr id="5" name="Slide Number Placeholder 4"/>
          <p:cNvSpPr>
            <a:spLocks noGrp="1"/>
          </p:cNvSpPr>
          <p:nvPr>
            <p:ph type="sldNum" sz="quarter" idx="12"/>
          </p:nvPr>
        </p:nvSpPr>
        <p:spPr/>
        <p:txBody>
          <a:bodyPr/>
          <a:lstStyle/>
          <a:p>
            <a:fld id="{7A3E93E6-B618-4B9C-8343-D9B8A6EA423B}" type="slidenum">
              <a:rPr lang="en-US" smtClean="0"/>
              <a:pPr/>
              <a:t>1</a:t>
            </a:fld>
            <a:endParaRPr lang="en-US"/>
          </a:p>
        </p:txBody>
      </p:sp>
      <p:pic>
        <p:nvPicPr>
          <p:cNvPr id="6" name="Picture 5"/>
          <p:cNvPicPr>
            <a:picLocks noChangeAspect="1"/>
          </p:cNvPicPr>
          <p:nvPr/>
        </p:nvPicPr>
        <p:blipFill>
          <a:blip r:embed="rId3"/>
          <a:stretch>
            <a:fillRect/>
          </a:stretch>
        </p:blipFill>
        <p:spPr>
          <a:xfrm>
            <a:off x="6557212" y="728663"/>
            <a:ext cx="4989614" cy="4802400"/>
          </a:xfrm>
          <a:prstGeom prst="rect">
            <a:avLst/>
          </a:prstGeom>
        </p:spPr>
      </p:pic>
    </p:spTree>
    <p:extLst>
      <p:ext uri="{BB962C8B-B14F-4D97-AF65-F5344CB8AC3E}">
        <p14:creationId xmlns:p14="http://schemas.microsoft.com/office/powerpoint/2010/main" val="17552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www.kswla.org/Conference%20Related%20Documents/Thank-You-mess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293" y="896657"/>
            <a:ext cx="90297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289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704" y="365125"/>
            <a:ext cx="10108096" cy="729749"/>
          </a:xfrm>
        </p:spPr>
        <p:txBody>
          <a:bodyPr vert="horz" lIns="91440" tIns="45720" rIns="91440" bIns="45720" rtlCol="0" anchor="b">
            <a:noAutofit/>
          </a:bodyPr>
          <a:lstStyle/>
          <a:p>
            <a:pPr>
              <a:spcBef>
                <a:spcPts val="1000"/>
              </a:spcBef>
              <a:buFont typeface="Arial" panose="020B0604020202020204" pitchFamily="34" charset="0"/>
            </a:pPr>
            <a:r>
              <a:rPr lang="en-IN" b="1" dirty="0" smtClean="0">
                <a:effectLst>
                  <a:outerShdw blurRad="38100" dist="38100" dir="2700000" algn="tl">
                    <a:srgbClr val="000000">
                      <a:alpha val="43137"/>
                    </a:srgbClr>
                  </a:outerShdw>
                </a:effectLst>
                <a:ea typeface="+mn-ea"/>
                <a:cs typeface="+mn-cs"/>
              </a:rPr>
              <a:t>About Nippon </a:t>
            </a:r>
            <a:r>
              <a:rPr lang="en-IN" b="1" dirty="0">
                <a:effectLst>
                  <a:outerShdw blurRad="38100" dist="38100" dir="2700000" algn="tl">
                    <a:srgbClr val="000000">
                      <a:alpha val="43137"/>
                    </a:srgbClr>
                  </a:outerShdw>
                </a:effectLst>
                <a:ea typeface="+mn-ea"/>
                <a:cs typeface="+mn-cs"/>
              </a:rPr>
              <a:t>ITS </a:t>
            </a:r>
          </a:p>
        </p:txBody>
      </p:sp>
      <p:sp>
        <p:nvSpPr>
          <p:cNvPr id="3" name="Content Placeholder 2"/>
          <p:cNvSpPr>
            <a:spLocks noGrp="1"/>
          </p:cNvSpPr>
          <p:nvPr>
            <p:ph idx="1"/>
          </p:nvPr>
        </p:nvSpPr>
        <p:spPr>
          <a:xfrm>
            <a:off x="1245704" y="1335505"/>
            <a:ext cx="10108095" cy="4472020"/>
          </a:xfrm>
        </p:spPr>
        <p:txBody>
          <a:bodyPr>
            <a:normAutofit fontScale="92500" lnSpcReduction="20000"/>
          </a:bodyPr>
          <a:lstStyle/>
          <a:p>
            <a:r>
              <a:rPr lang="en-IN" dirty="0" smtClean="0"/>
              <a:t>Company Founded and Managed by Team with 10+ years Experience on Different </a:t>
            </a:r>
            <a:r>
              <a:rPr lang="en-IN" dirty="0" err="1" smtClean="0"/>
              <a:t>Database,DW</a:t>
            </a:r>
            <a:r>
              <a:rPr lang="en-IN" dirty="0" err="1" smtClean="0"/>
              <a:t>,BI</a:t>
            </a:r>
            <a:r>
              <a:rPr lang="en-IN" dirty="0" smtClean="0"/>
              <a:t> </a:t>
            </a:r>
            <a:r>
              <a:rPr lang="en-IN" dirty="0" smtClean="0"/>
              <a:t>and Oracle Applications Products.</a:t>
            </a:r>
          </a:p>
          <a:p>
            <a:r>
              <a:rPr lang="en-IN" dirty="0" smtClean="0"/>
              <a:t>We have one of best team of Experts (In house ,Freelancers and Contracts) </a:t>
            </a:r>
          </a:p>
          <a:p>
            <a:r>
              <a:rPr lang="en-IN" dirty="0" smtClean="0"/>
              <a:t>We follow SLAs and Security polices of customers and if not available we help building them. </a:t>
            </a:r>
          </a:p>
          <a:p>
            <a:r>
              <a:rPr lang="en-IN" dirty="0" smtClean="0"/>
              <a:t>Our team is highly Motivated ,Customer friendly and Passionate about their work.</a:t>
            </a:r>
          </a:p>
          <a:p>
            <a:r>
              <a:rPr lang="en-IN" dirty="0"/>
              <a:t>We provide Services at reasonable prices and with very professional approach. </a:t>
            </a:r>
            <a:endParaRPr lang="en-IN" dirty="0" smtClean="0"/>
          </a:p>
          <a:p>
            <a:r>
              <a:rPr lang="en-IN" dirty="0" smtClean="0"/>
              <a:t>We are not “YES MAN” , we are honest , Straight forward and Even sometimes Blunt but all this is for benefits of our Customer. Our aim is to use experience to help you run your business effectively. </a:t>
            </a:r>
          </a:p>
          <a:p>
            <a:endParaRPr lang="en-IN" dirty="0" smtClean="0"/>
          </a:p>
        </p:txBody>
      </p:sp>
      <p:sp>
        <p:nvSpPr>
          <p:cNvPr id="4" name="Footer Placeholder 3"/>
          <p:cNvSpPr>
            <a:spLocks noGrp="1"/>
          </p:cNvSpPr>
          <p:nvPr>
            <p:ph type="ftr" sz="quarter" idx="11"/>
          </p:nvPr>
        </p:nvSpPr>
        <p:spPr/>
        <p:txBody>
          <a:bodyPr/>
          <a:lstStyle/>
          <a:p>
            <a:r>
              <a:rPr lang="en-IN" dirty="0" smtClean="0"/>
              <a:t>©Nippon IT Solutions</a:t>
            </a:r>
          </a:p>
        </p:txBody>
      </p:sp>
      <p:sp>
        <p:nvSpPr>
          <p:cNvPr id="5" name="Slide Number Placeholder 4"/>
          <p:cNvSpPr>
            <a:spLocks noGrp="1"/>
          </p:cNvSpPr>
          <p:nvPr>
            <p:ph type="sldNum" sz="quarter" idx="12"/>
          </p:nvPr>
        </p:nvSpPr>
        <p:spPr/>
        <p:txBody>
          <a:bodyPr/>
          <a:lstStyle/>
          <a:p>
            <a:fld id="{7A3E93E6-B618-4B9C-8343-D9B8A6EA423B}" type="slidenum">
              <a:rPr lang="en-US" smtClean="0"/>
              <a:pPr/>
              <a:t>2</a:t>
            </a:fld>
            <a:endParaRPr lang="en-US" dirty="0"/>
          </a:p>
        </p:txBody>
      </p:sp>
    </p:spTree>
    <p:extLst>
      <p:ext uri="{BB962C8B-B14F-4D97-AF65-F5344CB8AC3E}">
        <p14:creationId xmlns:p14="http://schemas.microsoft.com/office/powerpoint/2010/main" val="72195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704" y="336888"/>
            <a:ext cx="10108096" cy="704099"/>
          </a:xfrm>
        </p:spPr>
        <p:txBody>
          <a:bodyPr vert="horz" lIns="91440" tIns="45720" rIns="91440" bIns="45720" rtlCol="0" anchor="b">
            <a:noAutofit/>
          </a:bodyPr>
          <a:lstStyle/>
          <a:p>
            <a:pPr>
              <a:spcBef>
                <a:spcPts val="1000"/>
              </a:spcBef>
              <a:buFont typeface="Arial" panose="020B0604020202020204" pitchFamily="34" charset="0"/>
            </a:pPr>
            <a:r>
              <a:rPr lang="en-IN" b="1" dirty="0">
                <a:effectLst>
                  <a:outerShdw blurRad="38100" dist="38100" dir="2700000" algn="tl">
                    <a:srgbClr val="000000">
                      <a:alpha val="43137"/>
                    </a:srgbClr>
                  </a:outerShdw>
                </a:effectLst>
                <a:ea typeface="+mn-ea"/>
                <a:cs typeface="+mn-cs"/>
              </a:rPr>
              <a:t>Data warehouse and BI offerings</a:t>
            </a:r>
          </a:p>
        </p:txBody>
      </p:sp>
      <p:sp>
        <p:nvSpPr>
          <p:cNvPr id="4" name="Footer Placeholder 3"/>
          <p:cNvSpPr>
            <a:spLocks noGrp="1"/>
          </p:cNvSpPr>
          <p:nvPr>
            <p:ph type="ftr" sz="quarter" idx="11"/>
          </p:nvPr>
        </p:nvSpPr>
        <p:spPr/>
        <p:txBody>
          <a:bodyPr/>
          <a:lstStyle/>
          <a:p>
            <a:r>
              <a:rPr lang="en-IN" smtClean="0"/>
              <a:t>©Nippon IT Solutions</a:t>
            </a:r>
            <a:endParaRPr lang="en-IN" dirty="0" smtClean="0"/>
          </a:p>
        </p:txBody>
      </p:sp>
      <p:sp>
        <p:nvSpPr>
          <p:cNvPr id="5" name="Slide Number Placeholder 4"/>
          <p:cNvSpPr>
            <a:spLocks noGrp="1"/>
          </p:cNvSpPr>
          <p:nvPr>
            <p:ph type="sldNum" sz="quarter" idx="12"/>
          </p:nvPr>
        </p:nvSpPr>
        <p:spPr/>
        <p:txBody>
          <a:bodyPr/>
          <a:lstStyle/>
          <a:p>
            <a:fld id="{7A3E93E6-B618-4B9C-8343-D9B8A6EA423B}" type="slidenum">
              <a:rPr lang="en-US" smtClean="0"/>
              <a:pPr/>
              <a:t>3</a:t>
            </a:fld>
            <a:endParaRPr lang="en-US" dirty="0"/>
          </a:p>
        </p:txBody>
      </p:sp>
      <p:graphicFrame>
        <p:nvGraphicFramePr>
          <p:cNvPr id="6" name="Diagram 5"/>
          <p:cNvGraphicFramePr/>
          <p:nvPr>
            <p:extLst>
              <p:ext uri="{D42A27DB-BD31-4B8C-83A1-F6EECF244321}">
                <p14:modId xmlns:p14="http://schemas.microsoft.com/office/powerpoint/2010/main" val="2752797486"/>
              </p:ext>
            </p:extLst>
          </p:nvPr>
        </p:nvGraphicFramePr>
        <p:xfrm>
          <a:off x="2164144" y="1635706"/>
          <a:ext cx="8599001" cy="3702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861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0695" y="353925"/>
            <a:ext cx="9216189" cy="5770147"/>
          </a:xfrm>
        </p:spPr>
        <p:txBody>
          <a:bodyPr>
            <a:noAutofit/>
          </a:bodyPr>
          <a:lstStyle/>
          <a:p>
            <a:pPr>
              <a:buFont typeface="Wingdings" panose="05000000000000000000" pitchFamily="2" charset="2"/>
              <a:buChar char="Ø"/>
            </a:pPr>
            <a:r>
              <a:rPr lang="en-IN" sz="1400" dirty="0"/>
              <a:t>Readiness Assessment and Strategy Prioritization projects are appropriate both for organizations embarking on their initial data warehouse/business intelligence (DW/BI) effort and those with a mature DW/BI environment.</a:t>
            </a:r>
          </a:p>
          <a:p>
            <a:pPr>
              <a:buFont typeface="Wingdings" panose="05000000000000000000" pitchFamily="2" charset="2"/>
              <a:buChar char="Ø"/>
            </a:pPr>
            <a:r>
              <a:rPr lang="en-IN" sz="1400" dirty="0"/>
              <a:t>If this is your initial foray into </a:t>
            </a:r>
            <a:r>
              <a:rPr lang="en-IN" sz="1400" dirty="0"/>
              <a:t>DW/BI</a:t>
            </a:r>
            <a:r>
              <a:rPr lang="en-IN" sz="1400" dirty="0" smtClean="0"/>
              <a:t>, NipponITS </a:t>
            </a:r>
            <a:r>
              <a:rPr lang="en-IN" sz="1400" dirty="0"/>
              <a:t>Team participates in the early planning stages to evaluate your organization’s readiness to launch a DW/BI initiative and develop an effective </a:t>
            </a:r>
            <a:r>
              <a:rPr lang="en-IN" sz="1400" dirty="0" smtClean="0"/>
              <a:t>strategy. </a:t>
            </a:r>
          </a:p>
          <a:p>
            <a:pPr>
              <a:buFont typeface="Wingdings" panose="05000000000000000000" pitchFamily="2" charset="2"/>
              <a:buChar char="Ø"/>
            </a:pPr>
            <a:r>
              <a:rPr lang="en-IN" sz="1400" dirty="0" smtClean="0"/>
              <a:t>We </a:t>
            </a:r>
            <a:r>
              <a:rPr lang="en-IN" sz="1400" dirty="0"/>
              <a:t>work with management to identify a high-priority, manageable initial scope, develop justification, and establish a roadmap for subsequent phases. </a:t>
            </a:r>
            <a:endParaRPr lang="en-IN" sz="1400" dirty="0" smtClean="0"/>
          </a:p>
          <a:p>
            <a:pPr>
              <a:buFont typeface="Wingdings" panose="05000000000000000000" pitchFamily="2" charset="2"/>
              <a:buChar char="Ø"/>
            </a:pPr>
            <a:r>
              <a:rPr lang="en-IN" sz="1400" dirty="0" smtClean="0"/>
              <a:t>If </a:t>
            </a:r>
            <a:r>
              <a:rPr lang="en-IN" sz="1400" dirty="0"/>
              <a:t>you have a mature DW/BI environment, an assessment engagement will identify opportunities to grow and enhance your capabilities. NipponITS Team will work with your organization to evaluate your current environment, assess your methodology and strategy, and ensure your organization’s DW/BI capabilities align with the business’s strategies and </a:t>
            </a:r>
            <a:r>
              <a:rPr lang="en-IN" sz="1400" dirty="0" smtClean="0"/>
              <a:t>requirements. </a:t>
            </a:r>
            <a:r>
              <a:rPr lang="en-IN" sz="1400" dirty="0"/>
              <a:t>The assessment analysis will identify critical gaps, needs and recommended actions.</a:t>
            </a:r>
          </a:p>
          <a:p>
            <a:pPr>
              <a:buFont typeface="Wingdings" panose="05000000000000000000" pitchFamily="2" charset="2"/>
              <a:buChar char="Ø"/>
            </a:pPr>
            <a:r>
              <a:rPr lang="en-IN" sz="1400" dirty="0"/>
              <a:t>Regardless of the maturity of your DW/BI environment, the goals and objectives for an assessment/strategy project include:</a:t>
            </a:r>
          </a:p>
          <a:p>
            <a:pPr lvl="1">
              <a:buFont typeface="Wingdings" panose="05000000000000000000" pitchFamily="2" charset="2"/>
              <a:buChar char="§"/>
            </a:pPr>
            <a:r>
              <a:rPr lang="en-IN" sz="1400" dirty="0"/>
              <a:t>Understand the high priority business requirements </a:t>
            </a:r>
            <a:r>
              <a:rPr lang="en-IN" sz="1400" dirty="0" smtClean="0"/>
              <a:t>,reporting </a:t>
            </a:r>
            <a:r>
              <a:rPr lang="en-IN" sz="1400" dirty="0"/>
              <a:t>and analytic needs.</a:t>
            </a:r>
          </a:p>
          <a:p>
            <a:pPr lvl="1">
              <a:buFont typeface="Wingdings" panose="05000000000000000000" pitchFamily="2" charset="2"/>
              <a:buChar char="§"/>
            </a:pPr>
            <a:r>
              <a:rPr lang="en-IN" sz="1400" dirty="0"/>
              <a:t>Conduct a high level review of the data and data architecture to determine its suitability for supporting the identified requirements.</a:t>
            </a:r>
          </a:p>
          <a:p>
            <a:pPr lvl="1">
              <a:buFont typeface="Wingdings" panose="05000000000000000000" pitchFamily="2" charset="2"/>
              <a:buChar char="§"/>
            </a:pPr>
            <a:r>
              <a:rPr lang="en-IN" sz="1400" dirty="0"/>
              <a:t>Derive a roadmap based on the data realities and business priorities to assure the DW/BI environment will meet the organization’s ongoing and future reporting and analytic needs.</a:t>
            </a:r>
          </a:p>
          <a:p>
            <a:pPr>
              <a:buFont typeface="Wingdings" panose="05000000000000000000" pitchFamily="2" charset="2"/>
              <a:buChar char="Ø"/>
            </a:pPr>
            <a:r>
              <a:rPr lang="en-IN" sz="1400" dirty="0"/>
              <a:t>Assessment/strategy projects typically include the following activities:</a:t>
            </a:r>
          </a:p>
          <a:p>
            <a:pPr lvl="1">
              <a:buFont typeface="Wingdings" panose="05000000000000000000" pitchFamily="2" charset="2"/>
              <a:buChar char="§"/>
            </a:pPr>
            <a:r>
              <a:rPr lang="en-IN" sz="1400" dirty="0"/>
              <a:t>Interview key business and IT sponsors and stakeholders.</a:t>
            </a:r>
          </a:p>
          <a:p>
            <a:pPr lvl="1">
              <a:buFont typeface="Wingdings" panose="05000000000000000000" pitchFamily="2" charset="2"/>
              <a:buChar char="§"/>
            </a:pPr>
            <a:r>
              <a:rPr lang="en-IN" sz="1400" dirty="0" err="1"/>
              <a:t>Analyze</a:t>
            </a:r>
            <a:r>
              <a:rPr lang="en-IN" sz="1400" dirty="0"/>
              <a:t> critical business requirements, executive commitment, and fundamental technical issues.</a:t>
            </a:r>
          </a:p>
          <a:p>
            <a:pPr lvl="1">
              <a:buFont typeface="Wingdings" panose="05000000000000000000" pitchFamily="2" charset="2"/>
              <a:buChar char="§"/>
            </a:pPr>
            <a:r>
              <a:rPr lang="en-IN" sz="1400" dirty="0"/>
              <a:t>Facilitate a management session to review findings, reach consensus on priorities, and secure commitment to a roadmap.</a:t>
            </a:r>
          </a:p>
          <a:p>
            <a:pPr lvl="1">
              <a:buFont typeface="Wingdings" panose="05000000000000000000" pitchFamily="2" charset="2"/>
              <a:buChar char="§"/>
            </a:pPr>
            <a:r>
              <a:rPr lang="en-IN" sz="1400" dirty="0"/>
              <a:t>Recommend an overall strategy for delivering enhanced DW/BI capabilities, including overall methodology, project scope, and data architecture</a:t>
            </a:r>
            <a:r>
              <a:rPr lang="en-IN" sz="1400" dirty="0" smtClean="0"/>
              <a:t>.</a:t>
            </a:r>
            <a:endParaRPr lang="en-IN" sz="1400" dirty="0"/>
          </a:p>
        </p:txBody>
      </p:sp>
      <p:sp>
        <p:nvSpPr>
          <p:cNvPr id="4" name="Footer Placeholder 3"/>
          <p:cNvSpPr>
            <a:spLocks noGrp="1"/>
          </p:cNvSpPr>
          <p:nvPr>
            <p:ph type="ftr" sz="quarter" idx="11"/>
          </p:nvPr>
        </p:nvSpPr>
        <p:spPr/>
        <p:txBody>
          <a:bodyPr/>
          <a:lstStyle/>
          <a:p>
            <a:r>
              <a:rPr lang="en-IN" smtClean="0"/>
              <a:t>©Nippon IT Solutions</a:t>
            </a:r>
            <a:endParaRPr lang="en-IN" dirty="0" smtClean="0"/>
          </a:p>
        </p:txBody>
      </p:sp>
      <p:sp>
        <p:nvSpPr>
          <p:cNvPr id="10" name="Slide Number Placeholder 9"/>
          <p:cNvSpPr>
            <a:spLocks noGrp="1"/>
          </p:cNvSpPr>
          <p:nvPr>
            <p:ph type="sldNum" sz="quarter" idx="12"/>
          </p:nvPr>
        </p:nvSpPr>
        <p:spPr/>
        <p:txBody>
          <a:bodyPr/>
          <a:lstStyle/>
          <a:p>
            <a:fld id="{7A3E93E6-B618-4B9C-8343-D9B8A6EA423B}" type="slidenum">
              <a:rPr lang="en-US" smtClean="0"/>
              <a:pPr/>
              <a:t>4</a:t>
            </a:fld>
            <a:endParaRPr lang="en-US" dirty="0"/>
          </a:p>
        </p:txBody>
      </p:sp>
      <p:grpSp>
        <p:nvGrpSpPr>
          <p:cNvPr id="11" name="Group 10"/>
          <p:cNvGrpSpPr/>
          <p:nvPr/>
        </p:nvGrpSpPr>
        <p:grpSpPr>
          <a:xfrm>
            <a:off x="108282" y="360947"/>
            <a:ext cx="2413716" cy="5678906"/>
            <a:chOff x="2073" y="0"/>
            <a:chExt cx="2034286" cy="3702166"/>
          </a:xfrm>
        </p:grpSpPr>
        <p:sp>
          <p:nvSpPr>
            <p:cNvPr id="12" name="Flowchart: Manual Operation 11"/>
            <p:cNvSpPr/>
            <p:nvPr/>
          </p:nvSpPr>
          <p:spPr>
            <a:xfrm rot="16200000">
              <a:off x="-831867" y="833940"/>
              <a:ext cx="3702166" cy="2034285"/>
            </a:xfrm>
            <a:prstGeom prst="flowChartManualOperation">
              <a:avLst/>
            </a:prstGeom>
            <a:solidFill>
              <a:srgbClr val="93C734"/>
            </a:solidFill>
            <a:ln>
              <a:noFill/>
            </a:ln>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3" name="Flowchart: Manual Operation 4"/>
            <p:cNvSpPr/>
            <p:nvPr/>
          </p:nvSpPr>
          <p:spPr>
            <a:xfrm>
              <a:off x="123757" y="1092472"/>
              <a:ext cx="1912602" cy="1567547"/>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127000" tIns="0" rIns="128442" bIns="0" numCol="1" spcCol="1270" anchor="t" anchorCtr="0">
              <a:noAutofit/>
            </a:bodyPr>
            <a:lstStyle/>
            <a:p>
              <a:pPr lvl="0" algn="l" defTabSz="889000">
                <a:lnSpc>
                  <a:spcPct val="90000"/>
                </a:lnSpc>
                <a:spcBef>
                  <a:spcPct val="0"/>
                </a:spcBef>
                <a:spcAft>
                  <a:spcPct val="35000"/>
                </a:spcAft>
              </a:pPr>
              <a:r>
                <a:rPr lang="en-IN" sz="2400" b="1" kern="1200" dirty="0" smtClean="0">
                  <a:solidFill>
                    <a:schemeClr val="tx1"/>
                  </a:solidFill>
                  <a:effectLst>
                    <a:outerShdw blurRad="38100" dist="38100" dir="2700000" algn="tl">
                      <a:srgbClr val="000000">
                        <a:alpha val="43137"/>
                      </a:srgbClr>
                    </a:outerShdw>
                  </a:effectLst>
                </a:rPr>
                <a:t>Consulting</a:t>
              </a:r>
              <a:endParaRPr lang="en-IN" sz="2400" b="1" kern="1200" dirty="0">
                <a:solidFill>
                  <a:schemeClr val="tx1"/>
                </a:solidFill>
                <a:effectLst>
                  <a:outerShdw blurRad="38100" dist="38100" dir="2700000" algn="tl">
                    <a:srgbClr val="000000">
                      <a:alpha val="43137"/>
                    </a:srgbClr>
                  </a:outerShdw>
                </a:effectLst>
              </a:endParaRPr>
            </a:p>
            <a:p>
              <a:pPr marL="171450" lvl="1" indent="-171450" algn="l" defTabSz="711200">
                <a:lnSpc>
                  <a:spcPct val="90000"/>
                </a:lnSpc>
                <a:spcBef>
                  <a:spcPct val="0"/>
                </a:spcBef>
                <a:spcAft>
                  <a:spcPts val="600"/>
                </a:spcAft>
                <a:buChar char="••"/>
              </a:pPr>
              <a:r>
                <a:rPr lang="en-IN" sz="2000" b="1" dirty="0">
                  <a:solidFill>
                    <a:schemeClr val="tx1"/>
                  </a:solidFill>
                </a:rPr>
                <a:t>DW</a:t>
              </a:r>
              <a:r>
                <a:rPr lang="en-IN" sz="1600" dirty="0">
                  <a:solidFill>
                    <a:schemeClr val="tx1"/>
                  </a:solidFill>
                </a:rPr>
                <a:t> </a:t>
              </a:r>
              <a:r>
                <a:rPr lang="en-IN" sz="2000" b="1" dirty="0">
                  <a:solidFill>
                    <a:schemeClr val="tx1"/>
                  </a:solidFill>
                </a:rPr>
                <a:t>&amp;</a:t>
              </a:r>
              <a:r>
                <a:rPr lang="en-IN" sz="1600" dirty="0">
                  <a:solidFill>
                    <a:schemeClr val="tx1"/>
                  </a:solidFill>
                </a:rPr>
                <a:t> </a:t>
              </a:r>
              <a:r>
                <a:rPr lang="en-IN" sz="2000" b="1" dirty="0">
                  <a:solidFill>
                    <a:schemeClr val="tx1"/>
                  </a:solidFill>
                </a:rPr>
                <a:t>BI</a:t>
              </a:r>
              <a:r>
                <a:rPr lang="en-IN" sz="1600" dirty="0">
                  <a:solidFill>
                    <a:schemeClr val="tx1"/>
                  </a:solidFill>
                </a:rPr>
                <a:t> </a:t>
              </a:r>
              <a:r>
                <a:rPr lang="en-IN" sz="2000" b="1" dirty="0">
                  <a:solidFill>
                    <a:schemeClr val="tx1"/>
                  </a:solidFill>
                </a:rPr>
                <a:t>Strategy</a:t>
              </a:r>
            </a:p>
            <a:p>
              <a:pPr marL="171450" lvl="1" indent="-171450" algn="l" defTabSz="711200">
                <a:lnSpc>
                  <a:spcPct val="90000"/>
                </a:lnSpc>
                <a:spcBef>
                  <a:spcPct val="0"/>
                </a:spcBef>
                <a:spcAft>
                  <a:spcPts val="600"/>
                </a:spcAft>
                <a:buChar char="••"/>
              </a:pPr>
              <a:r>
                <a:rPr lang="en-IN" sz="1600" dirty="0">
                  <a:solidFill>
                    <a:schemeClr val="tx1"/>
                  </a:solidFill>
                </a:rPr>
                <a:t>Business</a:t>
              </a:r>
              <a:r>
                <a:rPr lang="en-IN" sz="2000" b="1" kern="1200" dirty="0" smtClean="0">
                  <a:solidFill>
                    <a:schemeClr val="tx1"/>
                  </a:solidFill>
                </a:rPr>
                <a:t> </a:t>
              </a:r>
              <a:r>
                <a:rPr lang="en-IN" sz="1600" dirty="0">
                  <a:solidFill>
                    <a:schemeClr val="tx1"/>
                  </a:solidFill>
                </a:rPr>
                <a:t>Requirements</a:t>
              </a:r>
            </a:p>
            <a:p>
              <a:pPr marL="171450" lvl="1" indent="-171450" algn="l" defTabSz="711200">
                <a:lnSpc>
                  <a:spcPct val="90000"/>
                </a:lnSpc>
                <a:spcBef>
                  <a:spcPct val="0"/>
                </a:spcBef>
                <a:spcAft>
                  <a:spcPts val="600"/>
                </a:spcAft>
                <a:buChar char="••"/>
              </a:pPr>
              <a:r>
                <a:rPr lang="en-IN" sz="1600" dirty="0">
                  <a:solidFill>
                    <a:schemeClr val="tx1"/>
                  </a:solidFill>
                </a:rPr>
                <a:t>Dimensional</a:t>
              </a:r>
              <a:r>
                <a:rPr lang="en-IN" sz="2000" b="1" dirty="0">
                  <a:solidFill>
                    <a:schemeClr val="tx1"/>
                  </a:solidFill>
                </a:rPr>
                <a:t> </a:t>
              </a:r>
              <a:r>
                <a:rPr lang="en-IN" sz="1600" dirty="0">
                  <a:solidFill>
                    <a:schemeClr val="tx1"/>
                  </a:solidFill>
                </a:rPr>
                <a:t>Modelling</a:t>
              </a:r>
            </a:p>
            <a:p>
              <a:pPr marL="171450" lvl="1" indent="-171450" algn="l" defTabSz="711200">
                <a:lnSpc>
                  <a:spcPct val="90000"/>
                </a:lnSpc>
                <a:spcBef>
                  <a:spcPct val="0"/>
                </a:spcBef>
                <a:spcAft>
                  <a:spcPts val="600"/>
                </a:spcAft>
                <a:buChar char="••"/>
              </a:pPr>
              <a:r>
                <a:rPr lang="en-IN" sz="1600" b="0" kern="1200" dirty="0" smtClean="0">
                  <a:solidFill>
                    <a:schemeClr val="tx1"/>
                  </a:solidFill>
                </a:rPr>
                <a:t>Dimensional Model Design Review</a:t>
              </a:r>
              <a:endParaRPr lang="en-IN" sz="1600" b="0" kern="1200" dirty="0">
                <a:solidFill>
                  <a:schemeClr val="tx1"/>
                </a:solidFill>
              </a:endParaRPr>
            </a:p>
          </p:txBody>
        </p:sp>
      </p:grpSp>
    </p:spTree>
    <p:extLst>
      <p:ext uri="{BB962C8B-B14F-4D97-AF65-F5344CB8AC3E}">
        <p14:creationId xmlns:p14="http://schemas.microsoft.com/office/powerpoint/2010/main" val="3876532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2558093" y="1167063"/>
            <a:ext cx="9216189" cy="4282122"/>
          </a:xfrm>
        </p:spPr>
        <p:txBody>
          <a:bodyPr>
            <a:noAutofit/>
          </a:bodyPr>
          <a:lstStyle/>
          <a:p>
            <a:pPr>
              <a:buFont typeface="Wingdings" panose="05000000000000000000" pitchFamily="2" charset="2"/>
              <a:buChar char="Ø"/>
            </a:pPr>
            <a:r>
              <a:rPr lang="en-IN" sz="1400" dirty="0"/>
              <a:t>Aligning the data warehouse/business intelligence (DW/BI) environment with the business’s requirements is absolutely critical to a successful </a:t>
            </a:r>
            <a:r>
              <a:rPr lang="en-IN" sz="1400" dirty="0" smtClean="0"/>
              <a:t>initiative period</a:t>
            </a:r>
            <a:r>
              <a:rPr lang="en-IN" sz="1400" dirty="0"/>
              <a:t>. </a:t>
            </a:r>
            <a:endParaRPr lang="en-IN" sz="1400" dirty="0" smtClean="0"/>
          </a:p>
          <a:p>
            <a:pPr>
              <a:buFont typeface="Wingdings" panose="05000000000000000000" pitchFamily="2" charset="2"/>
              <a:buChar char="Ø"/>
            </a:pPr>
            <a:r>
              <a:rPr lang="en-IN" sz="1400" dirty="0" smtClean="0"/>
              <a:t>Best-of-breed </a:t>
            </a:r>
            <a:r>
              <a:rPr lang="en-IN" sz="1400" dirty="0"/>
              <a:t>tools or sophisticated designs won’t salvage a DW/BI project that fails to focus on the business. </a:t>
            </a:r>
          </a:p>
          <a:p>
            <a:pPr>
              <a:buFont typeface="Wingdings" panose="05000000000000000000" pitchFamily="2" charset="2"/>
              <a:buChar char="Ø"/>
            </a:pPr>
            <a:r>
              <a:rPr lang="en-IN" sz="1400" dirty="0" smtClean="0"/>
              <a:t>Nippon </a:t>
            </a:r>
            <a:r>
              <a:rPr lang="en-IN" sz="1400" dirty="0"/>
              <a:t>ITS team interviews key business management and knowledge workers to understand their business objectives, analytic requirements and associated potential business impact, and project success criteria. </a:t>
            </a:r>
            <a:endParaRPr lang="en-IN" sz="1400" dirty="0" smtClean="0"/>
          </a:p>
          <a:p>
            <a:pPr>
              <a:buFont typeface="Wingdings" panose="05000000000000000000" pitchFamily="2" charset="2"/>
              <a:buChar char="Ø"/>
            </a:pPr>
            <a:r>
              <a:rPr lang="en-IN" sz="1400" dirty="0" smtClean="0"/>
              <a:t>We </a:t>
            </a:r>
            <a:r>
              <a:rPr lang="en-IN" sz="1400" dirty="0"/>
              <a:t>conduct data discovery interviews with IT representatives knowledgeable about the key source systems to ensure that appropriate, feasible boundaries are established early in the process. </a:t>
            </a:r>
            <a:endParaRPr lang="en-IN" sz="1400" dirty="0" smtClean="0"/>
          </a:p>
          <a:p>
            <a:pPr>
              <a:buFont typeface="Wingdings" panose="05000000000000000000" pitchFamily="2" charset="2"/>
              <a:buChar char="Ø"/>
            </a:pPr>
            <a:r>
              <a:rPr lang="en-IN" sz="1400" dirty="0" smtClean="0"/>
              <a:t>Upon </a:t>
            </a:r>
            <a:r>
              <a:rPr lang="en-IN" sz="1400" dirty="0"/>
              <a:t>completion of the interview process, Nippon ITS team assimilates and </a:t>
            </a:r>
            <a:r>
              <a:rPr lang="en-IN" sz="1400" dirty="0" err="1"/>
              <a:t>analyzes</a:t>
            </a:r>
            <a:r>
              <a:rPr lang="en-IN" sz="1400" dirty="0"/>
              <a:t> the interview results. The findings are then presented to the appropriate stakeholders to validate the results, ensure consensus on the vision, and establish future priorities.</a:t>
            </a:r>
          </a:p>
          <a:p>
            <a:pPr>
              <a:buFont typeface="Wingdings" panose="05000000000000000000" pitchFamily="2" charset="2"/>
              <a:buChar char="Ø"/>
            </a:pPr>
            <a:r>
              <a:rPr lang="en-IN" sz="1400" dirty="0"/>
              <a:t>NipponITS team’s requirements deliverable typically covers the following topics: </a:t>
            </a:r>
          </a:p>
          <a:p>
            <a:pPr lvl="1">
              <a:buFont typeface="Wingdings" panose="05000000000000000000" pitchFamily="2" charset="2"/>
              <a:buChar char="§"/>
            </a:pPr>
            <a:r>
              <a:rPr lang="en-IN" sz="1400" dirty="0" smtClean="0"/>
              <a:t>Critical </a:t>
            </a:r>
            <a:r>
              <a:rPr lang="en-IN" sz="1400" dirty="0"/>
              <a:t>business and analytic requirements</a:t>
            </a:r>
          </a:p>
          <a:p>
            <a:pPr lvl="1">
              <a:buFont typeface="Wingdings" panose="05000000000000000000" pitchFamily="2" charset="2"/>
              <a:buChar char="§"/>
            </a:pPr>
            <a:r>
              <a:rPr lang="en-IN" sz="1400" dirty="0" smtClean="0"/>
              <a:t>Feasibility </a:t>
            </a:r>
            <a:r>
              <a:rPr lang="en-IN" sz="1400" dirty="0"/>
              <a:t>of existing systems and data to support the capabilities required</a:t>
            </a:r>
          </a:p>
          <a:p>
            <a:pPr lvl="1">
              <a:buFont typeface="Wingdings" panose="05000000000000000000" pitchFamily="2" charset="2"/>
              <a:buChar char="§"/>
            </a:pPr>
            <a:r>
              <a:rPr lang="en-IN" sz="1400" dirty="0" smtClean="0"/>
              <a:t>Preliminary </a:t>
            </a:r>
            <a:r>
              <a:rPr lang="en-IN" sz="1400" dirty="0"/>
              <a:t>data warehouse bus architecture with common business dimensions</a:t>
            </a:r>
          </a:p>
          <a:p>
            <a:pPr lvl="1">
              <a:buFont typeface="Wingdings" panose="05000000000000000000" pitchFamily="2" charset="2"/>
              <a:buChar char="§"/>
            </a:pPr>
            <a:r>
              <a:rPr lang="en-IN" sz="1400" dirty="0"/>
              <a:t>I</a:t>
            </a:r>
            <a:r>
              <a:rPr lang="en-IN" sz="1400" dirty="0" smtClean="0"/>
              <a:t>nitial </a:t>
            </a:r>
            <a:r>
              <a:rPr lang="en-IN" sz="1400" dirty="0"/>
              <a:t>project success criteria </a:t>
            </a:r>
          </a:p>
          <a:p>
            <a:pPr lvl="1">
              <a:buFont typeface="Wingdings" panose="05000000000000000000" pitchFamily="2" charset="2"/>
              <a:buChar char="§"/>
            </a:pPr>
            <a:r>
              <a:rPr lang="en-IN" sz="1400" dirty="0" smtClean="0"/>
              <a:t>Key </a:t>
            </a:r>
            <a:r>
              <a:rPr lang="en-IN" sz="1400" dirty="0"/>
              <a:t>issues/risks with tactical and strategic recommendations.</a:t>
            </a:r>
          </a:p>
        </p:txBody>
      </p:sp>
      <p:sp>
        <p:nvSpPr>
          <p:cNvPr id="13" name="Footer Placeholder 3"/>
          <p:cNvSpPr>
            <a:spLocks noGrp="1"/>
          </p:cNvSpPr>
          <p:nvPr>
            <p:ph type="ftr" sz="quarter" idx="11"/>
          </p:nvPr>
        </p:nvSpPr>
        <p:spPr>
          <a:xfrm>
            <a:off x="1245704" y="6323586"/>
            <a:ext cx="5217941" cy="365125"/>
          </a:xfrm>
        </p:spPr>
        <p:txBody>
          <a:bodyPr/>
          <a:lstStyle/>
          <a:p>
            <a:r>
              <a:rPr lang="en-IN" smtClean="0"/>
              <a:t>©Nippon IT Solutions</a:t>
            </a:r>
            <a:endParaRPr lang="en-IN" dirty="0" smtClean="0"/>
          </a:p>
        </p:txBody>
      </p:sp>
      <p:sp>
        <p:nvSpPr>
          <p:cNvPr id="18" name="Slide Number Placeholder 17"/>
          <p:cNvSpPr>
            <a:spLocks noGrp="1"/>
          </p:cNvSpPr>
          <p:nvPr>
            <p:ph type="sldNum" sz="quarter" idx="12"/>
          </p:nvPr>
        </p:nvSpPr>
        <p:spPr/>
        <p:txBody>
          <a:bodyPr/>
          <a:lstStyle/>
          <a:p>
            <a:fld id="{7A3E93E6-B618-4B9C-8343-D9B8A6EA423B}" type="slidenum">
              <a:rPr lang="en-US" smtClean="0"/>
              <a:pPr/>
              <a:t>5</a:t>
            </a:fld>
            <a:endParaRPr lang="en-US" dirty="0"/>
          </a:p>
        </p:txBody>
      </p:sp>
      <p:grpSp>
        <p:nvGrpSpPr>
          <p:cNvPr id="19" name="Group 18"/>
          <p:cNvGrpSpPr/>
          <p:nvPr/>
        </p:nvGrpSpPr>
        <p:grpSpPr>
          <a:xfrm>
            <a:off x="108282" y="360947"/>
            <a:ext cx="2413716" cy="5678906"/>
            <a:chOff x="2073" y="0"/>
            <a:chExt cx="2034286" cy="3702166"/>
          </a:xfrm>
        </p:grpSpPr>
        <p:sp>
          <p:nvSpPr>
            <p:cNvPr id="20" name="Flowchart: Manual Operation 19"/>
            <p:cNvSpPr/>
            <p:nvPr/>
          </p:nvSpPr>
          <p:spPr>
            <a:xfrm rot="16200000">
              <a:off x="-831867" y="833940"/>
              <a:ext cx="3702166" cy="2034285"/>
            </a:xfrm>
            <a:prstGeom prst="flowChartManualOperation">
              <a:avLst/>
            </a:prstGeom>
            <a:solidFill>
              <a:srgbClr val="93C734"/>
            </a:solidFill>
            <a:ln>
              <a:noFill/>
            </a:ln>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1" name="Flowchart: Manual Operation 4"/>
            <p:cNvSpPr/>
            <p:nvPr/>
          </p:nvSpPr>
          <p:spPr>
            <a:xfrm>
              <a:off x="123757" y="1067309"/>
              <a:ext cx="1912602" cy="1567547"/>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127000" tIns="0" rIns="128442" bIns="0" numCol="1" spcCol="1270" anchor="t" anchorCtr="0">
              <a:noAutofit/>
            </a:bodyPr>
            <a:lstStyle/>
            <a:p>
              <a:pPr lvl="0" algn="l" defTabSz="889000">
                <a:lnSpc>
                  <a:spcPct val="90000"/>
                </a:lnSpc>
                <a:spcBef>
                  <a:spcPct val="0"/>
                </a:spcBef>
                <a:spcAft>
                  <a:spcPct val="35000"/>
                </a:spcAft>
              </a:pPr>
              <a:r>
                <a:rPr lang="en-IN" sz="2400" b="1" kern="1200" dirty="0" smtClean="0">
                  <a:solidFill>
                    <a:schemeClr val="tx1"/>
                  </a:solidFill>
                  <a:effectLst>
                    <a:outerShdw blurRad="38100" dist="38100" dir="2700000" algn="tl">
                      <a:srgbClr val="000000">
                        <a:alpha val="43137"/>
                      </a:srgbClr>
                    </a:outerShdw>
                  </a:effectLst>
                </a:rPr>
                <a:t>Consulting</a:t>
              </a:r>
              <a:endParaRPr lang="en-IN" sz="2400" b="1" kern="1200" dirty="0">
                <a:solidFill>
                  <a:schemeClr val="tx1"/>
                </a:solidFill>
                <a:effectLst>
                  <a:outerShdw blurRad="38100" dist="38100" dir="2700000" algn="tl">
                    <a:srgbClr val="000000">
                      <a:alpha val="43137"/>
                    </a:srgbClr>
                  </a:outerShdw>
                </a:effectLst>
              </a:endParaRPr>
            </a:p>
            <a:p>
              <a:pPr marL="171450" lvl="1" indent="-171450" algn="l" defTabSz="711200">
                <a:lnSpc>
                  <a:spcPct val="90000"/>
                </a:lnSpc>
                <a:spcBef>
                  <a:spcPct val="0"/>
                </a:spcBef>
                <a:spcAft>
                  <a:spcPts val="600"/>
                </a:spcAft>
                <a:buChar char="••"/>
              </a:pPr>
              <a:r>
                <a:rPr lang="en-IN" sz="1600" dirty="0">
                  <a:solidFill>
                    <a:schemeClr val="tx1"/>
                  </a:solidFill>
                </a:rPr>
                <a:t>DW &amp; BI Strategy</a:t>
              </a:r>
              <a:endParaRPr lang="en-IN" sz="1600" dirty="0">
                <a:solidFill>
                  <a:schemeClr val="tx1"/>
                </a:solidFill>
              </a:endParaRPr>
            </a:p>
            <a:p>
              <a:pPr marL="171450" lvl="1" indent="-171450" algn="l" defTabSz="711200">
                <a:lnSpc>
                  <a:spcPct val="90000"/>
                </a:lnSpc>
                <a:spcBef>
                  <a:spcPct val="0"/>
                </a:spcBef>
                <a:spcAft>
                  <a:spcPts val="600"/>
                </a:spcAft>
                <a:buChar char="••"/>
              </a:pPr>
              <a:r>
                <a:rPr lang="en-IN" sz="2000" b="1" dirty="0">
                  <a:solidFill>
                    <a:schemeClr val="tx1"/>
                  </a:solidFill>
                </a:rPr>
                <a:t>Business</a:t>
              </a:r>
              <a:r>
                <a:rPr lang="en-IN" sz="2000" b="1" kern="1200" dirty="0" smtClean="0">
                  <a:solidFill>
                    <a:schemeClr val="tx1"/>
                  </a:solidFill>
                </a:rPr>
                <a:t> </a:t>
              </a:r>
              <a:r>
                <a:rPr lang="en-IN" sz="2000" b="1" dirty="0">
                  <a:solidFill>
                    <a:schemeClr val="tx1"/>
                  </a:solidFill>
                </a:rPr>
                <a:t>Requirements</a:t>
              </a:r>
            </a:p>
            <a:p>
              <a:pPr marL="171450" lvl="1" indent="-171450" algn="l" defTabSz="711200">
                <a:lnSpc>
                  <a:spcPct val="90000"/>
                </a:lnSpc>
                <a:spcBef>
                  <a:spcPct val="0"/>
                </a:spcBef>
                <a:spcAft>
                  <a:spcPts val="600"/>
                </a:spcAft>
                <a:buChar char="••"/>
              </a:pPr>
              <a:r>
                <a:rPr lang="en-IN" sz="1600" dirty="0">
                  <a:solidFill>
                    <a:schemeClr val="tx1"/>
                  </a:solidFill>
                </a:rPr>
                <a:t>Dimensional</a:t>
              </a:r>
              <a:r>
                <a:rPr lang="en-IN" sz="2000" b="1" dirty="0">
                  <a:solidFill>
                    <a:schemeClr val="tx1"/>
                  </a:solidFill>
                </a:rPr>
                <a:t> </a:t>
              </a:r>
              <a:r>
                <a:rPr lang="en-IN" sz="1600" dirty="0">
                  <a:solidFill>
                    <a:schemeClr val="tx1"/>
                  </a:solidFill>
                </a:rPr>
                <a:t>Modelling</a:t>
              </a:r>
            </a:p>
            <a:p>
              <a:pPr marL="171450" lvl="1" indent="-171450" algn="l" defTabSz="711200">
                <a:lnSpc>
                  <a:spcPct val="90000"/>
                </a:lnSpc>
                <a:spcBef>
                  <a:spcPct val="0"/>
                </a:spcBef>
                <a:spcAft>
                  <a:spcPts val="600"/>
                </a:spcAft>
                <a:buChar char="••"/>
              </a:pPr>
              <a:r>
                <a:rPr lang="en-IN" sz="1600" b="0" kern="1200" dirty="0" smtClean="0">
                  <a:solidFill>
                    <a:schemeClr val="tx1"/>
                  </a:solidFill>
                </a:rPr>
                <a:t>Dimensional Model Design Review</a:t>
              </a:r>
              <a:endParaRPr lang="en-IN" sz="1600" b="0" kern="1200" dirty="0">
                <a:solidFill>
                  <a:schemeClr val="tx1"/>
                </a:solidFill>
              </a:endParaRPr>
            </a:p>
          </p:txBody>
        </p:sp>
      </p:grpSp>
    </p:spTree>
    <p:extLst>
      <p:ext uri="{BB962C8B-B14F-4D97-AF65-F5344CB8AC3E}">
        <p14:creationId xmlns:p14="http://schemas.microsoft.com/office/powerpoint/2010/main" val="170513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2558093" y="457200"/>
            <a:ext cx="9216189" cy="5184677"/>
          </a:xfrm>
        </p:spPr>
        <p:txBody>
          <a:bodyPr>
            <a:noAutofit/>
          </a:bodyPr>
          <a:lstStyle/>
          <a:p>
            <a:pPr>
              <a:buFont typeface="Wingdings" panose="05000000000000000000" pitchFamily="2" charset="2"/>
              <a:buChar char="Ø"/>
            </a:pPr>
            <a:r>
              <a:rPr lang="en-IN" sz="1600" dirty="0"/>
              <a:t>The goal of a data warehouse and business intelligence (DW/BI) solution is to publish the “right” data and make it easily accessible to decision-makers. Successful DW/BI implementations rest on the foundation of a dimensional model to deliver both ease-of-use and query performance.</a:t>
            </a:r>
          </a:p>
          <a:p>
            <a:pPr>
              <a:buFont typeface="Wingdings" panose="05000000000000000000" pitchFamily="2" charset="2"/>
              <a:buChar char="Ø"/>
            </a:pPr>
            <a:r>
              <a:rPr lang="en-IN" sz="1600" dirty="0"/>
              <a:t>The effective dimensional models reflect the natural performance measurements and descriptive attributes of a business. They survive reorganizations, acquisitions, and other business changes, if designed properly. </a:t>
            </a:r>
            <a:endParaRPr lang="en-IN" sz="1600" dirty="0" smtClean="0"/>
          </a:p>
          <a:p>
            <a:pPr>
              <a:buFont typeface="Wingdings" panose="05000000000000000000" pitchFamily="2" charset="2"/>
              <a:buChar char="Ø"/>
            </a:pPr>
            <a:r>
              <a:rPr lang="en-IN" sz="1600" dirty="0" smtClean="0"/>
              <a:t>Business </a:t>
            </a:r>
            <a:r>
              <a:rPr lang="en-IN" sz="1600" dirty="0"/>
              <a:t>partners will find a well-designed dimensional model intuitive because it mirrors the way they think about the business, not the way a data </a:t>
            </a:r>
            <a:r>
              <a:rPr lang="en-IN" sz="1600" dirty="0" err="1"/>
              <a:t>modeler</a:t>
            </a:r>
            <a:r>
              <a:rPr lang="en-IN" sz="1600" dirty="0"/>
              <a:t> has normalized the organization’s data. </a:t>
            </a:r>
            <a:endParaRPr lang="en-IN" sz="1600" dirty="0" smtClean="0"/>
          </a:p>
          <a:p>
            <a:pPr>
              <a:buFont typeface="Wingdings" panose="05000000000000000000" pitchFamily="2" charset="2"/>
              <a:buChar char="Ø"/>
            </a:pPr>
            <a:r>
              <a:rPr lang="en-IN" sz="1600" dirty="0" smtClean="0"/>
              <a:t>Dimensional </a:t>
            </a:r>
            <a:r>
              <a:rPr lang="en-IN" sz="1600" dirty="0"/>
              <a:t>models are critical to enabling the business to leverage the organization’s valuable information assets.</a:t>
            </a:r>
          </a:p>
          <a:p>
            <a:pPr>
              <a:buFont typeface="Wingdings" panose="05000000000000000000" pitchFamily="2" charset="2"/>
              <a:buChar char="Ø"/>
            </a:pPr>
            <a:r>
              <a:rPr lang="en-IN" sz="1600" dirty="0"/>
              <a:t>Nippon ITS Team often engages in a Dimensional Model Design project immediately following a Business Requirements effort. </a:t>
            </a:r>
            <a:endParaRPr lang="en-IN" sz="1600" dirty="0" smtClean="0"/>
          </a:p>
          <a:p>
            <a:pPr>
              <a:buFont typeface="Wingdings" panose="05000000000000000000" pitchFamily="2" charset="2"/>
              <a:buChar char="Ø"/>
            </a:pPr>
            <a:r>
              <a:rPr lang="en-IN" sz="1600" dirty="0" smtClean="0"/>
              <a:t>In </a:t>
            </a:r>
            <a:r>
              <a:rPr lang="en-IN" sz="1600" dirty="0"/>
              <a:t>other cases, the client may have independently completed the requirements analysis process. Nippon ITS consultants work closely with key business liaisons and IT professionals to facilitate the design of flexible dimensional models through a series of joint design workshops. </a:t>
            </a:r>
            <a:endParaRPr lang="en-IN" sz="1600" dirty="0" smtClean="0"/>
          </a:p>
          <a:p>
            <a:pPr>
              <a:buFont typeface="Wingdings" panose="05000000000000000000" pitchFamily="2" charset="2"/>
              <a:buChar char="Ø"/>
            </a:pPr>
            <a:r>
              <a:rPr lang="en-IN" sz="1600" dirty="0" smtClean="0"/>
              <a:t>The </a:t>
            </a:r>
            <a:r>
              <a:rPr lang="en-IN" sz="1600" dirty="0"/>
              <a:t>process results in a design specification describing the fact and dimension tables and associated columns, along with sample values, slowly changing dimension policies, and required business rules transformations, where appropriate. </a:t>
            </a:r>
            <a:endParaRPr lang="en-IN" sz="1600" dirty="0" smtClean="0"/>
          </a:p>
          <a:p>
            <a:pPr>
              <a:buFont typeface="Wingdings" panose="05000000000000000000" pitchFamily="2" charset="2"/>
              <a:buChar char="Ø"/>
            </a:pPr>
            <a:r>
              <a:rPr lang="en-IN" sz="1600" dirty="0" smtClean="0"/>
              <a:t>The </a:t>
            </a:r>
            <a:r>
              <a:rPr lang="en-IN" sz="1600" dirty="0"/>
              <a:t>resulting logical data model is the starting point for the physical design, source to target mapping, and ETL efforts that will follow. The model will be independent of database platform and/or tool idiosyncrasies.</a:t>
            </a:r>
          </a:p>
        </p:txBody>
      </p:sp>
      <p:sp>
        <p:nvSpPr>
          <p:cNvPr id="7" name="Footer Placeholder 3"/>
          <p:cNvSpPr>
            <a:spLocks noGrp="1"/>
          </p:cNvSpPr>
          <p:nvPr>
            <p:ph type="ftr" sz="quarter" idx="11"/>
          </p:nvPr>
        </p:nvSpPr>
        <p:spPr>
          <a:xfrm>
            <a:off x="1245704" y="6323586"/>
            <a:ext cx="5217941" cy="365125"/>
          </a:xfrm>
        </p:spPr>
        <p:txBody>
          <a:bodyPr/>
          <a:lstStyle/>
          <a:p>
            <a:r>
              <a:rPr lang="en-IN" smtClean="0"/>
              <a:t>©Nippon IT Solutions</a:t>
            </a:r>
            <a:endParaRPr lang="en-IN" dirty="0" smtClean="0"/>
          </a:p>
        </p:txBody>
      </p:sp>
      <p:grpSp>
        <p:nvGrpSpPr>
          <p:cNvPr id="9" name="Group 8"/>
          <p:cNvGrpSpPr/>
          <p:nvPr/>
        </p:nvGrpSpPr>
        <p:grpSpPr>
          <a:xfrm>
            <a:off x="96250" y="360947"/>
            <a:ext cx="2413716" cy="5678906"/>
            <a:chOff x="2073" y="0"/>
            <a:chExt cx="2034286" cy="3702166"/>
          </a:xfrm>
        </p:grpSpPr>
        <p:sp>
          <p:nvSpPr>
            <p:cNvPr id="10" name="Flowchart: Manual Operation 9"/>
            <p:cNvSpPr/>
            <p:nvPr/>
          </p:nvSpPr>
          <p:spPr>
            <a:xfrm rot="16200000">
              <a:off x="-831867" y="833940"/>
              <a:ext cx="3702166" cy="2034285"/>
            </a:xfrm>
            <a:prstGeom prst="flowChartManualOperation">
              <a:avLst/>
            </a:prstGeom>
            <a:solidFill>
              <a:srgbClr val="93C734"/>
            </a:solidFill>
            <a:ln>
              <a:noFill/>
            </a:ln>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1" name="Flowchart: Manual Operation 4"/>
            <p:cNvSpPr/>
            <p:nvPr/>
          </p:nvSpPr>
          <p:spPr>
            <a:xfrm>
              <a:off x="123757" y="1067309"/>
              <a:ext cx="1912602" cy="1567547"/>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127000" tIns="0" rIns="128442" bIns="0" numCol="1" spcCol="1270" anchor="t" anchorCtr="0">
              <a:noAutofit/>
            </a:bodyPr>
            <a:lstStyle/>
            <a:p>
              <a:pPr lvl="0" algn="l" defTabSz="889000">
                <a:lnSpc>
                  <a:spcPct val="90000"/>
                </a:lnSpc>
                <a:spcBef>
                  <a:spcPct val="0"/>
                </a:spcBef>
                <a:spcAft>
                  <a:spcPct val="35000"/>
                </a:spcAft>
              </a:pPr>
              <a:r>
                <a:rPr lang="en-IN" sz="2400" b="1" kern="1200" dirty="0" smtClean="0">
                  <a:solidFill>
                    <a:schemeClr val="tx1"/>
                  </a:solidFill>
                  <a:effectLst>
                    <a:outerShdw blurRad="38100" dist="38100" dir="2700000" algn="tl">
                      <a:srgbClr val="000000">
                        <a:alpha val="43137"/>
                      </a:srgbClr>
                    </a:outerShdw>
                  </a:effectLst>
                </a:rPr>
                <a:t>Consulting</a:t>
              </a:r>
              <a:endParaRPr lang="en-IN" sz="2400" b="1" kern="1200" dirty="0">
                <a:solidFill>
                  <a:schemeClr val="tx1"/>
                </a:solidFill>
                <a:effectLst>
                  <a:outerShdw blurRad="38100" dist="38100" dir="2700000" algn="tl">
                    <a:srgbClr val="000000">
                      <a:alpha val="43137"/>
                    </a:srgbClr>
                  </a:outerShdw>
                </a:effectLst>
              </a:endParaRPr>
            </a:p>
            <a:p>
              <a:pPr marL="171450" lvl="1" indent="-171450" algn="l" defTabSz="711200">
                <a:lnSpc>
                  <a:spcPct val="90000"/>
                </a:lnSpc>
                <a:spcBef>
                  <a:spcPct val="0"/>
                </a:spcBef>
                <a:spcAft>
                  <a:spcPts val="600"/>
                </a:spcAft>
                <a:buChar char="••"/>
              </a:pPr>
              <a:r>
                <a:rPr lang="en-IN" sz="1600" dirty="0">
                  <a:solidFill>
                    <a:schemeClr val="tx1"/>
                  </a:solidFill>
                </a:rPr>
                <a:t>DW &amp; BI Strategy</a:t>
              </a:r>
              <a:endParaRPr lang="en-IN" sz="1600" dirty="0">
                <a:solidFill>
                  <a:schemeClr val="tx1"/>
                </a:solidFill>
              </a:endParaRPr>
            </a:p>
            <a:p>
              <a:pPr marL="171450" lvl="1" indent="-171450" algn="l" defTabSz="711200">
                <a:lnSpc>
                  <a:spcPct val="90000"/>
                </a:lnSpc>
                <a:spcBef>
                  <a:spcPct val="0"/>
                </a:spcBef>
                <a:spcAft>
                  <a:spcPts val="600"/>
                </a:spcAft>
                <a:buChar char="••"/>
              </a:pPr>
              <a:r>
                <a:rPr lang="en-IN" sz="1600" dirty="0">
                  <a:solidFill>
                    <a:schemeClr val="tx1"/>
                  </a:solidFill>
                </a:rPr>
                <a:t>Business</a:t>
              </a:r>
              <a:r>
                <a:rPr lang="en-IN" sz="2000" b="1" kern="1200" dirty="0" smtClean="0">
                  <a:solidFill>
                    <a:schemeClr val="tx1"/>
                  </a:solidFill>
                </a:rPr>
                <a:t> </a:t>
              </a:r>
              <a:r>
                <a:rPr lang="en-IN" sz="1600" dirty="0">
                  <a:solidFill>
                    <a:schemeClr val="tx1"/>
                  </a:solidFill>
                </a:rPr>
                <a:t>Requirements</a:t>
              </a:r>
              <a:endParaRPr lang="en-IN" sz="1600" dirty="0">
                <a:solidFill>
                  <a:schemeClr val="tx1"/>
                </a:solidFill>
              </a:endParaRPr>
            </a:p>
            <a:p>
              <a:pPr marL="171450" lvl="1" indent="-171450" algn="l" defTabSz="711200">
                <a:lnSpc>
                  <a:spcPct val="90000"/>
                </a:lnSpc>
                <a:spcBef>
                  <a:spcPct val="0"/>
                </a:spcBef>
                <a:spcAft>
                  <a:spcPts val="600"/>
                </a:spcAft>
                <a:buChar char="••"/>
              </a:pPr>
              <a:r>
                <a:rPr lang="en-IN" sz="2000" b="1" dirty="0">
                  <a:solidFill>
                    <a:schemeClr val="tx1"/>
                  </a:solidFill>
                </a:rPr>
                <a:t>Dimensional Modelling</a:t>
              </a:r>
              <a:endParaRPr lang="en-IN" sz="2000" b="1" dirty="0">
                <a:solidFill>
                  <a:schemeClr val="tx1"/>
                </a:solidFill>
              </a:endParaRPr>
            </a:p>
            <a:p>
              <a:pPr marL="171450" lvl="1" indent="-171450" algn="l" defTabSz="711200">
                <a:lnSpc>
                  <a:spcPct val="90000"/>
                </a:lnSpc>
                <a:spcBef>
                  <a:spcPct val="0"/>
                </a:spcBef>
                <a:spcAft>
                  <a:spcPts val="600"/>
                </a:spcAft>
                <a:buChar char="••"/>
              </a:pPr>
              <a:r>
                <a:rPr lang="en-IN" sz="1600" b="0" kern="1200" dirty="0" smtClean="0">
                  <a:solidFill>
                    <a:schemeClr val="tx1"/>
                  </a:solidFill>
                </a:rPr>
                <a:t>Dimensional Model Design Review</a:t>
              </a:r>
              <a:endParaRPr lang="en-IN" sz="1600" b="0" kern="1200" dirty="0">
                <a:solidFill>
                  <a:schemeClr val="tx1"/>
                </a:solidFill>
              </a:endParaRPr>
            </a:p>
          </p:txBody>
        </p:sp>
      </p:grpSp>
      <p:sp>
        <p:nvSpPr>
          <p:cNvPr id="12" name="Slide Number Placeholder 11"/>
          <p:cNvSpPr>
            <a:spLocks noGrp="1"/>
          </p:cNvSpPr>
          <p:nvPr>
            <p:ph type="sldNum" sz="quarter" idx="12"/>
          </p:nvPr>
        </p:nvSpPr>
        <p:spPr/>
        <p:txBody>
          <a:bodyPr/>
          <a:lstStyle/>
          <a:p>
            <a:fld id="{7A3E93E6-B618-4B9C-8343-D9B8A6EA423B}" type="slidenum">
              <a:rPr lang="en-US" smtClean="0"/>
              <a:pPr/>
              <a:t>6</a:t>
            </a:fld>
            <a:endParaRPr lang="en-US" dirty="0"/>
          </a:p>
        </p:txBody>
      </p:sp>
    </p:spTree>
    <p:extLst>
      <p:ext uri="{BB962C8B-B14F-4D97-AF65-F5344CB8AC3E}">
        <p14:creationId xmlns:p14="http://schemas.microsoft.com/office/powerpoint/2010/main" val="4113677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2558093" y="356708"/>
            <a:ext cx="9216189" cy="5699085"/>
          </a:xfrm>
        </p:spPr>
        <p:txBody>
          <a:bodyPr>
            <a:noAutofit/>
          </a:bodyPr>
          <a:lstStyle/>
          <a:p>
            <a:pPr lvl="0">
              <a:buFont typeface="Wingdings" panose="05000000000000000000" pitchFamily="2" charset="2"/>
              <a:buChar char="Ø"/>
            </a:pPr>
            <a:r>
              <a:rPr lang="en-IN" sz="1600" dirty="0"/>
              <a:t>Some organizations have already invested a significant effort into gathering requirements and developing a preliminary schema, but require additional guidance before completing and implementing the model. </a:t>
            </a:r>
          </a:p>
          <a:p>
            <a:pPr lvl="0">
              <a:buFont typeface="Wingdings" panose="05000000000000000000" pitchFamily="2" charset="2"/>
              <a:buChar char="Ø"/>
            </a:pPr>
            <a:r>
              <a:rPr lang="en-IN" sz="1600" dirty="0"/>
              <a:t>Typically, a Nippon ITS consultant will make a two day onsite visit. </a:t>
            </a:r>
            <a:endParaRPr lang="en-IN" sz="1600" dirty="0" smtClean="0"/>
          </a:p>
          <a:p>
            <a:pPr lvl="0">
              <a:buFont typeface="Wingdings" panose="05000000000000000000" pitchFamily="2" charset="2"/>
              <a:buChar char="Ø"/>
            </a:pPr>
            <a:r>
              <a:rPr lang="en-IN" sz="1600" dirty="0" smtClean="0"/>
              <a:t>Prior </a:t>
            </a:r>
            <a:r>
              <a:rPr lang="en-IN" sz="1600" dirty="0"/>
              <a:t>to the onsite visit, the consultant will review background documentation such as the project charter and scope, business requirements, and existing schema. In addition, we ask the client to provide a list of questions, issues and/or concerns related to the dimensional data models. During the onsite visit, the Nippon ITS consultant will facilitate discussion of the client’s modelling questions and issues and provide feedback regarding Nippon ITS’s review of the dimensional models.</a:t>
            </a:r>
          </a:p>
          <a:p>
            <a:pPr lvl="0">
              <a:buFont typeface="Wingdings" panose="05000000000000000000" pitchFamily="2" charset="2"/>
              <a:buChar char="Ø"/>
            </a:pPr>
            <a:r>
              <a:rPr lang="en-IN" sz="1600" dirty="0"/>
              <a:t>While each client engagement is different, topics may include </a:t>
            </a:r>
          </a:p>
          <a:p>
            <a:pPr lvl="2">
              <a:buFont typeface="Wingdings" panose="05000000000000000000" pitchFamily="2" charset="2"/>
              <a:buChar char="§"/>
            </a:pPr>
            <a:r>
              <a:rPr lang="en-IN" sz="1600" dirty="0" smtClean="0"/>
              <a:t>Dimensional </a:t>
            </a:r>
            <a:r>
              <a:rPr lang="en-IN" sz="1600" dirty="0"/>
              <a:t>modelling best </a:t>
            </a:r>
            <a:r>
              <a:rPr lang="en-IN" sz="1600" dirty="0" smtClean="0"/>
              <a:t>practices</a:t>
            </a:r>
            <a:endParaRPr lang="en-IN" sz="1600" dirty="0"/>
          </a:p>
          <a:p>
            <a:pPr lvl="2">
              <a:buFont typeface="Wingdings" panose="05000000000000000000" pitchFamily="2" charset="2"/>
              <a:buChar char="§"/>
            </a:pPr>
            <a:r>
              <a:rPr lang="en-IN" sz="1600" dirty="0"/>
              <a:t>Nippon ITS’s identified design </a:t>
            </a:r>
            <a:r>
              <a:rPr lang="en-IN" sz="1600" dirty="0" smtClean="0"/>
              <a:t>issues</a:t>
            </a:r>
            <a:endParaRPr lang="en-IN" sz="1600" dirty="0"/>
          </a:p>
          <a:p>
            <a:pPr lvl="2">
              <a:buFont typeface="Wingdings" panose="05000000000000000000" pitchFamily="2" charset="2"/>
              <a:buChar char="§"/>
            </a:pPr>
            <a:r>
              <a:rPr lang="en-IN" sz="1600" dirty="0"/>
              <a:t>C</a:t>
            </a:r>
            <a:r>
              <a:rPr lang="en-IN" sz="1600" dirty="0" smtClean="0"/>
              <a:t>lient </a:t>
            </a:r>
            <a:r>
              <a:rPr lang="en-IN" sz="1600" dirty="0"/>
              <a:t>identified design </a:t>
            </a:r>
            <a:r>
              <a:rPr lang="en-IN" sz="1600" dirty="0" smtClean="0"/>
              <a:t>issues</a:t>
            </a:r>
            <a:endParaRPr lang="en-IN" sz="1600" dirty="0"/>
          </a:p>
          <a:p>
            <a:pPr lvl="2">
              <a:buFont typeface="Wingdings" panose="05000000000000000000" pitchFamily="2" charset="2"/>
              <a:buChar char="§"/>
            </a:pPr>
            <a:r>
              <a:rPr lang="en-IN" sz="1600" dirty="0" smtClean="0"/>
              <a:t>Trade-offs </a:t>
            </a:r>
            <a:r>
              <a:rPr lang="en-IN" sz="1600" dirty="0"/>
              <a:t>of alternative design </a:t>
            </a:r>
            <a:r>
              <a:rPr lang="en-IN" sz="1600" dirty="0" smtClean="0"/>
              <a:t>options</a:t>
            </a:r>
            <a:endParaRPr lang="en-IN" sz="1600" dirty="0"/>
          </a:p>
          <a:p>
            <a:pPr lvl="2">
              <a:buFont typeface="Wingdings" panose="05000000000000000000" pitchFamily="2" charset="2"/>
              <a:buChar char="§"/>
            </a:pPr>
            <a:r>
              <a:rPr lang="en-IN" sz="1600" dirty="0"/>
              <a:t>Data warehouse architecture </a:t>
            </a:r>
            <a:r>
              <a:rPr lang="en-IN" sz="1600" dirty="0" smtClean="0"/>
              <a:t>alternatives</a:t>
            </a:r>
            <a:endParaRPr lang="en-IN" sz="1600" dirty="0"/>
          </a:p>
          <a:p>
            <a:pPr lvl="0">
              <a:buFont typeface="Wingdings" panose="05000000000000000000" pitchFamily="2" charset="2"/>
              <a:buChar char="Ø"/>
            </a:pPr>
            <a:r>
              <a:rPr lang="en-IN" sz="1600" dirty="0"/>
              <a:t>Most clients take detailed notes during the onsite visit and develop written documentation summarizing the key learnings and recommendations resulting from the design review. Nippon ITS will then review and comment on this summary document. Alternately, the Nippon ITS consultant can provide a written summary for an additional fee.</a:t>
            </a:r>
          </a:p>
          <a:p>
            <a:pPr lvl="0">
              <a:buFont typeface="Wingdings" panose="05000000000000000000" pitchFamily="2" charset="2"/>
              <a:buChar char="Ø"/>
            </a:pPr>
            <a:r>
              <a:rPr lang="en-IN" sz="1600" dirty="0"/>
              <a:t>A typical design review project consisting of the background materials and existing schema review, the two day onsite session, and review of the written summary document is provided for a fixed amount plus associated travel and living expenses. </a:t>
            </a:r>
          </a:p>
        </p:txBody>
      </p:sp>
      <p:sp>
        <p:nvSpPr>
          <p:cNvPr id="13" name="Footer Placeholder 3"/>
          <p:cNvSpPr>
            <a:spLocks noGrp="1"/>
          </p:cNvSpPr>
          <p:nvPr>
            <p:ph type="ftr" sz="quarter" idx="11"/>
          </p:nvPr>
        </p:nvSpPr>
        <p:spPr>
          <a:xfrm>
            <a:off x="1245704" y="6323586"/>
            <a:ext cx="5217941" cy="365125"/>
          </a:xfrm>
        </p:spPr>
        <p:txBody>
          <a:bodyPr/>
          <a:lstStyle/>
          <a:p>
            <a:r>
              <a:rPr lang="en-IN" smtClean="0"/>
              <a:t>©Nippon IT Solutions</a:t>
            </a:r>
            <a:endParaRPr lang="en-IN" dirty="0" smtClean="0"/>
          </a:p>
        </p:txBody>
      </p:sp>
      <p:sp>
        <p:nvSpPr>
          <p:cNvPr id="17" name="Slide Number Placeholder 11"/>
          <p:cNvSpPr>
            <a:spLocks noGrp="1"/>
          </p:cNvSpPr>
          <p:nvPr>
            <p:ph type="sldNum" sz="quarter" idx="12"/>
          </p:nvPr>
        </p:nvSpPr>
        <p:spPr>
          <a:xfrm>
            <a:off x="8062282" y="6323587"/>
            <a:ext cx="976425" cy="365125"/>
          </a:xfrm>
        </p:spPr>
        <p:txBody>
          <a:bodyPr/>
          <a:lstStyle/>
          <a:p>
            <a:fld id="{7A3E93E6-B618-4B9C-8343-D9B8A6EA423B}" type="slidenum">
              <a:rPr lang="en-US" smtClean="0"/>
              <a:pPr/>
              <a:t>7</a:t>
            </a:fld>
            <a:endParaRPr lang="en-US" dirty="0"/>
          </a:p>
        </p:txBody>
      </p:sp>
      <p:grpSp>
        <p:nvGrpSpPr>
          <p:cNvPr id="18" name="Group 17"/>
          <p:cNvGrpSpPr/>
          <p:nvPr/>
        </p:nvGrpSpPr>
        <p:grpSpPr>
          <a:xfrm>
            <a:off x="96250" y="360947"/>
            <a:ext cx="2413715" cy="5678906"/>
            <a:chOff x="2073" y="0"/>
            <a:chExt cx="2034285" cy="3702166"/>
          </a:xfrm>
        </p:grpSpPr>
        <p:sp>
          <p:nvSpPr>
            <p:cNvPr id="19" name="Flowchart: Manual Operation 18"/>
            <p:cNvSpPr/>
            <p:nvPr/>
          </p:nvSpPr>
          <p:spPr>
            <a:xfrm rot="16200000">
              <a:off x="-831867" y="833940"/>
              <a:ext cx="3702166" cy="2034285"/>
            </a:xfrm>
            <a:prstGeom prst="flowChartManualOperation">
              <a:avLst/>
            </a:prstGeom>
            <a:solidFill>
              <a:srgbClr val="93C734"/>
            </a:solidFill>
            <a:ln>
              <a:noFill/>
            </a:ln>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0" name="Flowchart: Manual Operation 4"/>
            <p:cNvSpPr/>
            <p:nvPr/>
          </p:nvSpPr>
          <p:spPr>
            <a:xfrm>
              <a:off x="73057" y="1067309"/>
              <a:ext cx="1963300" cy="1567547"/>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127000" tIns="0" rIns="128442" bIns="0" numCol="1" spcCol="1270" anchor="t" anchorCtr="0">
              <a:noAutofit/>
            </a:bodyPr>
            <a:lstStyle/>
            <a:p>
              <a:pPr lvl="0" algn="l" defTabSz="889000">
                <a:lnSpc>
                  <a:spcPct val="90000"/>
                </a:lnSpc>
                <a:spcBef>
                  <a:spcPct val="0"/>
                </a:spcBef>
                <a:spcAft>
                  <a:spcPct val="35000"/>
                </a:spcAft>
              </a:pPr>
              <a:r>
                <a:rPr lang="en-IN" sz="2400" b="1" kern="1200" dirty="0" smtClean="0">
                  <a:solidFill>
                    <a:schemeClr val="tx1"/>
                  </a:solidFill>
                  <a:effectLst>
                    <a:outerShdw blurRad="38100" dist="38100" dir="2700000" algn="tl">
                      <a:srgbClr val="000000">
                        <a:alpha val="43137"/>
                      </a:srgbClr>
                    </a:outerShdw>
                  </a:effectLst>
                </a:rPr>
                <a:t>Consulting</a:t>
              </a:r>
              <a:endParaRPr lang="en-IN" sz="2400" b="1" kern="1200" dirty="0">
                <a:solidFill>
                  <a:schemeClr val="tx1"/>
                </a:solidFill>
                <a:effectLst>
                  <a:outerShdw blurRad="38100" dist="38100" dir="2700000" algn="tl">
                    <a:srgbClr val="000000">
                      <a:alpha val="43137"/>
                    </a:srgbClr>
                  </a:outerShdw>
                </a:effectLst>
              </a:endParaRPr>
            </a:p>
            <a:p>
              <a:pPr marL="171450" lvl="1" indent="-171450" algn="l" defTabSz="711200">
                <a:lnSpc>
                  <a:spcPct val="90000"/>
                </a:lnSpc>
                <a:spcBef>
                  <a:spcPct val="0"/>
                </a:spcBef>
                <a:spcAft>
                  <a:spcPts val="600"/>
                </a:spcAft>
                <a:buChar char="••"/>
              </a:pPr>
              <a:r>
                <a:rPr lang="en-IN" sz="1600" dirty="0">
                  <a:solidFill>
                    <a:schemeClr val="tx1"/>
                  </a:solidFill>
                </a:rPr>
                <a:t>DW &amp; BI Strategy</a:t>
              </a:r>
              <a:endParaRPr lang="en-IN" sz="1600" dirty="0">
                <a:solidFill>
                  <a:schemeClr val="tx1"/>
                </a:solidFill>
              </a:endParaRPr>
            </a:p>
            <a:p>
              <a:pPr marL="171450" lvl="1" indent="-171450" algn="l" defTabSz="711200">
                <a:lnSpc>
                  <a:spcPct val="90000"/>
                </a:lnSpc>
                <a:spcBef>
                  <a:spcPct val="0"/>
                </a:spcBef>
                <a:spcAft>
                  <a:spcPts val="600"/>
                </a:spcAft>
                <a:buChar char="••"/>
              </a:pPr>
              <a:r>
                <a:rPr lang="en-IN" sz="1600" dirty="0">
                  <a:solidFill>
                    <a:schemeClr val="tx1"/>
                  </a:solidFill>
                </a:rPr>
                <a:t>Business</a:t>
              </a:r>
              <a:r>
                <a:rPr lang="en-IN" sz="2000" b="1" kern="1200" dirty="0" smtClean="0">
                  <a:solidFill>
                    <a:schemeClr val="tx1"/>
                  </a:solidFill>
                </a:rPr>
                <a:t> </a:t>
              </a:r>
              <a:r>
                <a:rPr lang="en-IN" sz="1600" dirty="0">
                  <a:solidFill>
                    <a:schemeClr val="tx1"/>
                  </a:solidFill>
                </a:rPr>
                <a:t>Requirements</a:t>
              </a:r>
              <a:endParaRPr lang="en-IN" sz="1600" dirty="0">
                <a:solidFill>
                  <a:schemeClr val="tx1"/>
                </a:solidFill>
              </a:endParaRPr>
            </a:p>
            <a:p>
              <a:pPr marL="171450" lvl="1" indent="-171450" algn="l" defTabSz="711200">
                <a:lnSpc>
                  <a:spcPct val="90000"/>
                </a:lnSpc>
                <a:spcBef>
                  <a:spcPct val="0"/>
                </a:spcBef>
                <a:spcAft>
                  <a:spcPts val="600"/>
                </a:spcAft>
                <a:buChar char="••"/>
              </a:pPr>
              <a:r>
                <a:rPr lang="en-IN" sz="1600" dirty="0">
                  <a:solidFill>
                    <a:schemeClr val="tx1"/>
                  </a:solidFill>
                </a:rPr>
                <a:t>Dimensional</a:t>
              </a:r>
              <a:r>
                <a:rPr lang="en-IN" sz="2000" b="1" dirty="0">
                  <a:solidFill>
                    <a:schemeClr val="tx1"/>
                  </a:solidFill>
                </a:rPr>
                <a:t> </a:t>
              </a:r>
              <a:r>
                <a:rPr lang="en-IN" sz="1600" dirty="0">
                  <a:solidFill>
                    <a:schemeClr val="tx1"/>
                  </a:solidFill>
                </a:rPr>
                <a:t>Modelling</a:t>
              </a:r>
            </a:p>
            <a:p>
              <a:pPr marL="171450" lvl="1" indent="-171450" algn="l" defTabSz="711200">
                <a:lnSpc>
                  <a:spcPct val="90000"/>
                </a:lnSpc>
                <a:spcBef>
                  <a:spcPct val="0"/>
                </a:spcBef>
                <a:spcAft>
                  <a:spcPts val="600"/>
                </a:spcAft>
                <a:buChar char="••"/>
              </a:pPr>
              <a:r>
                <a:rPr lang="en-IN" sz="2000" b="1" dirty="0">
                  <a:solidFill>
                    <a:schemeClr val="tx1"/>
                  </a:solidFill>
                </a:rPr>
                <a:t>Dimensional</a:t>
              </a:r>
              <a:r>
                <a:rPr lang="en-IN" sz="1600" b="0" kern="1200" dirty="0" smtClean="0">
                  <a:solidFill>
                    <a:schemeClr val="tx1"/>
                  </a:solidFill>
                </a:rPr>
                <a:t> </a:t>
              </a:r>
              <a:r>
                <a:rPr lang="en-IN" sz="2000" b="1" dirty="0">
                  <a:solidFill>
                    <a:schemeClr val="tx1"/>
                  </a:solidFill>
                </a:rPr>
                <a:t>Model</a:t>
              </a:r>
              <a:r>
                <a:rPr lang="en-IN" sz="1600" b="0" kern="1200" dirty="0" smtClean="0">
                  <a:solidFill>
                    <a:schemeClr val="tx1"/>
                  </a:solidFill>
                </a:rPr>
                <a:t> </a:t>
              </a:r>
              <a:r>
                <a:rPr lang="en-IN" sz="2000" b="1" dirty="0">
                  <a:solidFill>
                    <a:schemeClr val="tx1"/>
                  </a:solidFill>
                </a:rPr>
                <a:t>Design</a:t>
              </a:r>
              <a:r>
                <a:rPr lang="en-IN" sz="1600" b="0" kern="1200" dirty="0" smtClean="0">
                  <a:solidFill>
                    <a:schemeClr val="tx1"/>
                  </a:solidFill>
                </a:rPr>
                <a:t> </a:t>
              </a:r>
              <a:r>
                <a:rPr lang="en-IN" sz="2000" b="1" dirty="0">
                  <a:solidFill>
                    <a:schemeClr val="tx1"/>
                  </a:solidFill>
                </a:rPr>
                <a:t>Review</a:t>
              </a:r>
              <a:endParaRPr lang="en-IN" sz="2000" b="1" dirty="0">
                <a:solidFill>
                  <a:schemeClr val="tx1"/>
                </a:solidFill>
              </a:endParaRPr>
            </a:p>
          </p:txBody>
        </p:sp>
      </p:grpSp>
    </p:spTree>
    <p:extLst>
      <p:ext uri="{BB962C8B-B14F-4D97-AF65-F5344CB8AC3E}">
        <p14:creationId xmlns:p14="http://schemas.microsoft.com/office/powerpoint/2010/main" val="330244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704" y="365126"/>
            <a:ext cx="10108096" cy="693654"/>
          </a:xfrm>
        </p:spPr>
        <p:txBody>
          <a:bodyPr vert="horz" lIns="91440" tIns="45720" rIns="91440" bIns="45720" rtlCol="0" anchor="b">
            <a:noAutofit/>
          </a:bodyPr>
          <a:lstStyle/>
          <a:p>
            <a:pPr>
              <a:spcBef>
                <a:spcPts val="1000"/>
              </a:spcBef>
              <a:buFont typeface="Arial" panose="020B0604020202020204" pitchFamily="34" charset="0"/>
            </a:pPr>
            <a:r>
              <a:rPr lang="en-IN" b="1" dirty="0">
                <a:effectLst>
                  <a:outerShdw blurRad="38100" dist="38100" dir="2700000" algn="tl">
                    <a:srgbClr val="000000">
                      <a:alpha val="43137"/>
                    </a:srgbClr>
                  </a:outerShdw>
                </a:effectLst>
                <a:ea typeface="+mn-ea"/>
                <a:cs typeface="+mn-cs"/>
              </a:rPr>
              <a:t>Implementation </a:t>
            </a:r>
            <a:r>
              <a:rPr lang="en-IN" b="1" dirty="0" smtClean="0">
                <a:effectLst>
                  <a:outerShdw blurRad="38100" dist="38100" dir="2700000" algn="tl">
                    <a:srgbClr val="000000">
                      <a:alpha val="43137"/>
                    </a:srgbClr>
                  </a:outerShdw>
                </a:effectLst>
                <a:ea typeface="+mn-ea"/>
                <a:cs typeface="+mn-cs"/>
              </a:rPr>
              <a:t>,Development and Support</a:t>
            </a:r>
            <a:endParaRPr lang="en-IN" b="1" dirty="0">
              <a:effectLst>
                <a:outerShdw blurRad="38100" dist="38100" dir="2700000" algn="tl">
                  <a:srgbClr val="000000">
                    <a:alpha val="43137"/>
                  </a:srgbClr>
                </a:outerShdw>
              </a:effectLst>
              <a:ea typeface="+mn-ea"/>
              <a:cs typeface="+mn-cs"/>
            </a:endParaRPr>
          </a:p>
        </p:txBody>
      </p:sp>
      <p:sp>
        <p:nvSpPr>
          <p:cNvPr id="4" name="Footer Placeholder 3"/>
          <p:cNvSpPr>
            <a:spLocks noGrp="1"/>
          </p:cNvSpPr>
          <p:nvPr>
            <p:ph type="ftr" sz="quarter" idx="11"/>
          </p:nvPr>
        </p:nvSpPr>
        <p:spPr/>
        <p:txBody>
          <a:bodyPr/>
          <a:lstStyle/>
          <a:p>
            <a:r>
              <a:rPr lang="en-IN" smtClean="0"/>
              <a:t>©Nippon IT Solutions</a:t>
            </a:r>
            <a:endParaRPr lang="en-IN" dirty="0" smtClean="0"/>
          </a:p>
        </p:txBody>
      </p:sp>
      <p:sp>
        <p:nvSpPr>
          <p:cNvPr id="5" name="Slide Number Placeholder 4"/>
          <p:cNvSpPr>
            <a:spLocks noGrp="1"/>
          </p:cNvSpPr>
          <p:nvPr>
            <p:ph type="sldNum" sz="quarter" idx="12"/>
          </p:nvPr>
        </p:nvSpPr>
        <p:spPr/>
        <p:txBody>
          <a:bodyPr/>
          <a:lstStyle/>
          <a:p>
            <a:fld id="{7A3E93E6-B618-4B9C-8343-D9B8A6EA423B}" type="slidenum">
              <a:rPr lang="en-US" smtClean="0"/>
              <a:pPr/>
              <a:t>8</a:t>
            </a:fld>
            <a:endParaRPr lang="en-US" dirty="0"/>
          </a:p>
        </p:txBody>
      </p:sp>
      <p:pic>
        <p:nvPicPr>
          <p:cNvPr id="2050" name="Picture 2" descr="http://www.wilsonurdaneta.com/wp-content/uploads/2015/04/SQL_SSI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985" y="4563443"/>
            <a:ext cx="3177173" cy="10891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axline.com/wp-content/uploads/2013/01/B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3501" y="4751163"/>
            <a:ext cx="2840288" cy="8228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consultadd.com/wp-content/uploads/oracle-dataintegrator.jpg"/>
          <p:cNvPicPr>
            <a:picLocks noChangeAspect="1" noChangeArrowheads="1"/>
          </p:cNvPicPr>
          <p:nvPr/>
        </p:nvPicPr>
        <p:blipFill rotWithShape="1">
          <a:blip r:embed="rId4">
            <a:extLst>
              <a:ext uri="{28A0092B-C50C-407E-A947-70E740481C1C}">
                <a14:useLocalDpi xmlns:a14="http://schemas.microsoft.com/office/drawing/2010/main" val="0"/>
              </a:ext>
            </a:extLst>
          </a:blip>
          <a:srcRect t="16867" b="16894"/>
          <a:stretch/>
        </p:blipFill>
        <p:spPr bwMode="auto">
          <a:xfrm>
            <a:off x="8295132" y="4482801"/>
            <a:ext cx="3604444" cy="1359571"/>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Database Services : Oracle Database 12c, Oracle Database Exadata, Oracle Database 11g, Oracle Database 10g, Microsoft SQL server, MySQL, hadoop, mongo DB, Sysbase, IBM DB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4059" y="1576260"/>
            <a:ext cx="8495131" cy="234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sp>
        <p:nvSpPr>
          <p:cNvPr id="12" name="Text Placeholder 24"/>
          <p:cNvSpPr txBox="1">
            <a:spLocks/>
          </p:cNvSpPr>
          <p:nvPr/>
        </p:nvSpPr>
        <p:spPr>
          <a:xfrm>
            <a:off x="1373253" y="1132651"/>
            <a:ext cx="4795918" cy="523207"/>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t>Database Products</a:t>
            </a:r>
            <a:endParaRPr lang="en-US" sz="3200" dirty="0"/>
          </a:p>
        </p:txBody>
      </p:sp>
      <p:sp>
        <p:nvSpPr>
          <p:cNvPr id="13" name="Text Placeholder 24"/>
          <p:cNvSpPr txBox="1">
            <a:spLocks/>
          </p:cNvSpPr>
          <p:nvPr/>
        </p:nvSpPr>
        <p:spPr>
          <a:xfrm>
            <a:off x="1454985" y="3993049"/>
            <a:ext cx="4795918" cy="523207"/>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t>BI and ETL Products</a:t>
            </a:r>
            <a:endParaRPr lang="en-US" sz="3200" dirty="0"/>
          </a:p>
        </p:txBody>
      </p:sp>
    </p:spTree>
    <p:extLst>
      <p:ext uri="{BB962C8B-B14F-4D97-AF65-F5344CB8AC3E}">
        <p14:creationId xmlns:p14="http://schemas.microsoft.com/office/powerpoint/2010/main" val="2147094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©Nippon IT Solutions</a:t>
            </a:r>
            <a:endParaRPr lang="en-IN" dirty="0" smtClean="0"/>
          </a:p>
        </p:txBody>
      </p:sp>
      <p:sp>
        <p:nvSpPr>
          <p:cNvPr id="5" name="Slide Number Placeholder 4"/>
          <p:cNvSpPr>
            <a:spLocks noGrp="1"/>
          </p:cNvSpPr>
          <p:nvPr>
            <p:ph type="sldNum" sz="quarter" idx="12"/>
          </p:nvPr>
        </p:nvSpPr>
        <p:spPr/>
        <p:txBody>
          <a:bodyPr/>
          <a:lstStyle/>
          <a:p>
            <a:fld id="{7A3E93E6-B618-4B9C-8343-D9B8A6EA423B}" type="slidenum">
              <a:rPr lang="en-US" smtClean="0"/>
              <a:pPr/>
              <a:t>9</a:t>
            </a:fld>
            <a:endParaRPr lang="en-US" dirty="0"/>
          </a:p>
        </p:txBody>
      </p:sp>
      <p:pic>
        <p:nvPicPr>
          <p:cNvPr id="6" name="Picture 2" descr="http://childrensdentalhealth.com/wp-content/uploads/2013/02/question_and_answ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1487" y="1276935"/>
            <a:ext cx="2125116" cy="2154336"/>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2"/>
          <p:cNvSpPr txBox="1">
            <a:spLocks noChangeArrowheads="1"/>
          </p:cNvSpPr>
          <p:nvPr/>
        </p:nvSpPr>
        <p:spPr bwMode="auto">
          <a:xfrm>
            <a:off x="4290025" y="1327185"/>
            <a:ext cx="2678334" cy="1460942"/>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rgbClr val="93C734"/>
                </a:solidFill>
                <a:effectLst/>
                <a:latin typeface="Calibri" panose="020F0502020204030204" pitchFamily="34" charset="0"/>
              </a:rPr>
              <a:t>Address</a:t>
            </a:r>
            <a:r>
              <a:rPr kumimoji="0" lang="en-US" altLang="en-US" sz="1400" b="0" i="0" u="none" strike="noStrike" cap="none" normalizeH="0" baseline="0" dirty="0" smtClean="0">
                <a:ln>
                  <a:noFill/>
                </a:ln>
                <a:solidFill>
                  <a:srgbClr val="000000"/>
                </a:solidFill>
                <a:effectLst/>
                <a:latin typeface="Calibri" panose="020F0502020204030204" pitchFamily="34" charset="0"/>
              </a:rPr>
              <a:t/>
            </a:r>
            <a:br>
              <a:rPr kumimoji="0" lang="en-US" altLang="en-US" sz="1400" b="0" i="0" u="none" strike="noStrike" cap="none" normalizeH="0" baseline="0" dirty="0" smtClean="0">
                <a:ln>
                  <a:noFill/>
                </a:ln>
                <a:solidFill>
                  <a:srgbClr val="000000"/>
                </a:solidFill>
                <a:effectLst/>
                <a:latin typeface="Calibri" panose="020F0502020204030204" pitchFamily="34" charset="0"/>
              </a:rPr>
            </a:br>
            <a:r>
              <a:rPr kumimoji="0" lang="en-US" altLang="en-US" sz="1400" b="0" i="0" u="none" strike="noStrike" cap="none" normalizeH="0" baseline="0" dirty="0" smtClean="0">
                <a:ln>
                  <a:noFill/>
                </a:ln>
                <a:solidFill>
                  <a:srgbClr val="000000"/>
                </a:solidFill>
                <a:effectLst/>
                <a:latin typeface="Calibri" panose="020F0502020204030204" pitchFamily="34" charset="0"/>
              </a:rPr>
              <a:t>5, Vishal Apartment, S. V. P. Road,</a:t>
            </a:r>
            <a:br>
              <a:rPr kumimoji="0" lang="en-US" altLang="en-US" sz="1400" b="0" i="0" u="none" strike="noStrike" cap="none" normalizeH="0" baseline="0" dirty="0" smtClean="0">
                <a:ln>
                  <a:noFill/>
                </a:ln>
                <a:solidFill>
                  <a:srgbClr val="000000"/>
                </a:solidFill>
                <a:effectLst/>
                <a:latin typeface="Calibri" panose="020F0502020204030204" pitchFamily="34" charset="0"/>
              </a:rPr>
            </a:br>
            <a:r>
              <a:rPr kumimoji="0" lang="en-US" altLang="en-US" sz="1400" b="0" i="0" u="none" strike="noStrike" cap="none" normalizeH="0" baseline="0" dirty="0" err="1" smtClean="0">
                <a:ln>
                  <a:noFill/>
                </a:ln>
                <a:solidFill>
                  <a:srgbClr val="000000"/>
                </a:solidFill>
                <a:effectLst/>
                <a:latin typeface="Calibri" panose="020F0502020204030204" pitchFamily="34" charset="0"/>
              </a:rPr>
              <a:t>Kandivali</a:t>
            </a:r>
            <a:r>
              <a:rPr kumimoji="0" lang="en-US" altLang="en-US" sz="1400" b="0" i="0" u="none" strike="noStrike" cap="none" normalizeH="0" baseline="0" dirty="0" smtClean="0">
                <a:ln>
                  <a:noFill/>
                </a:ln>
                <a:solidFill>
                  <a:srgbClr val="000000"/>
                </a:solidFill>
                <a:effectLst/>
                <a:latin typeface="Calibri" panose="020F0502020204030204" pitchFamily="34" charset="0"/>
              </a:rPr>
              <a:t> West,</a:t>
            </a:r>
            <a:br>
              <a:rPr kumimoji="0" lang="en-US" altLang="en-US" sz="1400" b="0" i="0" u="none" strike="noStrike" cap="none" normalizeH="0" baseline="0" dirty="0" smtClean="0">
                <a:ln>
                  <a:noFill/>
                </a:ln>
                <a:solidFill>
                  <a:srgbClr val="000000"/>
                </a:solidFill>
                <a:effectLst/>
                <a:latin typeface="Calibri" panose="020F0502020204030204" pitchFamily="34" charset="0"/>
              </a:rPr>
            </a:br>
            <a:r>
              <a:rPr kumimoji="0" lang="en-US" altLang="en-US" sz="1400" b="0" i="0" u="none" strike="noStrike" cap="none" normalizeH="0" baseline="0" dirty="0" smtClean="0">
                <a:ln>
                  <a:noFill/>
                </a:ln>
                <a:solidFill>
                  <a:srgbClr val="000000"/>
                </a:solidFill>
                <a:effectLst/>
                <a:latin typeface="Calibri" panose="020F0502020204030204" pitchFamily="34" charset="0"/>
              </a:rPr>
              <a:t>Mumbai - 400 067.</a:t>
            </a:r>
            <a:br>
              <a:rPr kumimoji="0" lang="en-US" altLang="en-US" sz="1400" b="0" i="0" u="none" strike="noStrike" cap="none" normalizeH="0" baseline="0" dirty="0" smtClean="0">
                <a:ln>
                  <a:noFill/>
                </a:ln>
                <a:solidFill>
                  <a:srgbClr val="000000"/>
                </a:solidFill>
                <a:effectLst/>
                <a:latin typeface="Calibri" panose="020F0502020204030204" pitchFamily="34" charset="0"/>
              </a:rPr>
            </a:br>
            <a:r>
              <a:rPr kumimoji="0" lang="en-US" altLang="en-US" sz="1400" b="0" i="0" u="none" strike="noStrike" cap="none" normalizeH="0" baseline="0" dirty="0" smtClean="0">
                <a:ln>
                  <a:noFill/>
                </a:ln>
                <a:solidFill>
                  <a:srgbClr val="000000"/>
                </a:solidFill>
                <a:effectLst/>
                <a:latin typeface="Calibri" panose="020F0502020204030204" pitchFamily="34" charset="0"/>
              </a:rPr>
              <a:t>Maharashtra.</a:t>
            </a:r>
            <a:br>
              <a:rPr kumimoji="0" lang="en-US" altLang="en-US" sz="1400" b="0" i="0" u="none" strike="noStrike" cap="none" normalizeH="0" baseline="0" dirty="0" smtClean="0">
                <a:ln>
                  <a:noFill/>
                </a:ln>
                <a:solidFill>
                  <a:srgbClr val="000000"/>
                </a:solidFill>
                <a:effectLst/>
                <a:latin typeface="Calibri" panose="020F0502020204030204" pitchFamily="34" charset="0"/>
              </a:rPr>
            </a:br>
            <a:r>
              <a:rPr kumimoji="0" lang="en-US" altLang="en-US" sz="1400" b="0" i="0" u="none" strike="noStrike" cap="none" normalizeH="0" baseline="0" dirty="0" smtClean="0">
                <a:ln>
                  <a:noFill/>
                </a:ln>
                <a:solidFill>
                  <a:srgbClr val="000000"/>
                </a:solidFill>
                <a:effectLst/>
                <a:latin typeface="Calibri" panose="020F0502020204030204" pitchFamily="34" charset="0"/>
              </a:rPr>
              <a:t>India.</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8" name="Text Box 3"/>
          <p:cNvSpPr txBox="1">
            <a:spLocks noChangeArrowheads="1"/>
          </p:cNvSpPr>
          <p:nvPr/>
        </p:nvSpPr>
        <p:spPr bwMode="auto">
          <a:xfrm>
            <a:off x="7900357" y="1276935"/>
            <a:ext cx="2687432" cy="13828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rgbClr val="93C734"/>
                </a:solidFill>
                <a:effectLst/>
                <a:latin typeface="Calibri" panose="020F0502020204030204" pitchFamily="34" charset="0"/>
              </a:rPr>
              <a:t>Direct Contact</a:t>
            </a:r>
            <a:endParaRPr kumimoji="0" lang="en-US" altLang="en-US" sz="1400" b="1" i="0" u="none" strike="noStrike" cap="none" normalizeH="0" baseline="0" dirty="0" smtClean="0">
              <a:ln>
                <a:noFill/>
              </a:ln>
              <a:solidFill>
                <a:srgbClr val="000000"/>
              </a:solidFill>
              <a:effectLst/>
              <a:latin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alibri" panose="020F0502020204030204" pitchFamily="34" charset="0"/>
              </a:rPr>
              <a:t>+91 (0) 9821 884629</a:t>
            </a:r>
            <a:br>
              <a:rPr kumimoji="0" lang="en-US" altLang="en-US" sz="1400" b="0" i="0" u="none" strike="noStrike" cap="none" normalizeH="0" baseline="0" dirty="0" smtClean="0">
                <a:ln>
                  <a:noFill/>
                </a:ln>
                <a:solidFill>
                  <a:srgbClr val="000000"/>
                </a:solidFill>
                <a:effectLst/>
                <a:latin typeface="Calibri" panose="020F0502020204030204" pitchFamily="34" charset="0"/>
              </a:rPr>
            </a:br>
            <a:r>
              <a:rPr kumimoji="0" lang="en-US" altLang="en-US" sz="1400" b="0" i="0" u="none" strike="noStrike" cap="none" normalizeH="0" baseline="0" dirty="0" smtClean="0">
                <a:ln>
                  <a:noFill/>
                </a:ln>
                <a:solidFill>
                  <a:srgbClr val="000000"/>
                </a:solidFill>
                <a:effectLst/>
                <a:latin typeface="Calibri" panose="020F0502020204030204" pitchFamily="34" charset="0"/>
              </a:rPr>
              <a:t>+91 (0) 22 28633327</a:t>
            </a:r>
            <a:br>
              <a:rPr kumimoji="0" lang="en-US" altLang="en-US" sz="1400" b="0" i="0" u="none" strike="noStrike" cap="none" normalizeH="0" baseline="0" dirty="0" smtClean="0">
                <a:ln>
                  <a:noFill/>
                </a:ln>
                <a:solidFill>
                  <a:srgbClr val="000000"/>
                </a:solidFill>
                <a:effectLst/>
                <a:latin typeface="Calibri" panose="020F0502020204030204" pitchFamily="34" charset="0"/>
              </a:rPr>
            </a:br>
            <a:endParaRPr kumimoji="0" lang="en-US" altLang="en-US" sz="1400" b="0" i="0" u="none" strike="noStrike" cap="none" normalizeH="0" baseline="0" dirty="0" smtClean="0">
              <a:ln>
                <a:noFill/>
              </a:ln>
              <a:solidFill>
                <a:srgbClr val="000000"/>
              </a:solidFill>
              <a:effectLst/>
              <a:latin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rgbClr val="93C734"/>
                </a:solidFill>
                <a:effectLst/>
                <a:latin typeface="Calibri" panose="020F0502020204030204" pitchFamily="34" charset="0"/>
              </a:rPr>
              <a:t>Fax</a:t>
            </a:r>
            <a:r>
              <a:rPr kumimoji="0" lang="en-US" altLang="en-US" sz="1400" b="0" i="0" u="none" strike="noStrike" cap="none" normalizeH="0" baseline="0" dirty="0" smtClean="0">
                <a:ln>
                  <a:noFill/>
                </a:ln>
                <a:solidFill>
                  <a:srgbClr val="000000"/>
                </a:solidFill>
                <a:effectLst/>
                <a:latin typeface="Calibri" panose="020F0502020204030204" pitchFamily="34" charset="0"/>
              </a:rPr>
              <a:t>+91 (0) 22 28085940</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9" name="Text Box 4"/>
          <p:cNvSpPr txBox="1">
            <a:spLocks noChangeArrowheads="1"/>
          </p:cNvSpPr>
          <p:nvPr/>
        </p:nvSpPr>
        <p:spPr bwMode="auto">
          <a:xfrm>
            <a:off x="3779439" y="3482764"/>
            <a:ext cx="3699506" cy="194577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rgbClr val="93C734"/>
                </a:solidFill>
                <a:effectLst/>
                <a:latin typeface="Calibri" panose="020F0502020204030204" pitchFamily="34" charset="0"/>
              </a:rPr>
              <a:t>Email</a:t>
            </a:r>
            <a:r>
              <a:rPr kumimoji="0" lang="en-US" altLang="en-US" sz="1400" b="0" i="0" u="none" strike="noStrike" cap="none" normalizeH="0" baseline="0" dirty="0" smtClean="0">
                <a:ln>
                  <a:noFill/>
                </a:ln>
                <a:solidFill>
                  <a:srgbClr val="000000"/>
                </a:solidFill>
                <a:effectLst/>
                <a:latin typeface="Calibri" panose="020F0502020204030204" pitchFamily="34" charset="0"/>
              </a:rPr>
              <a:t/>
            </a:r>
            <a:br>
              <a:rPr kumimoji="0" lang="en-US" altLang="en-US" sz="1400" b="0" i="0" u="none" strike="noStrike" cap="none" normalizeH="0" baseline="0" dirty="0" smtClean="0">
                <a:ln>
                  <a:noFill/>
                </a:ln>
                <a:solidFill>
                  <a:srgbClr val="000000"/>
                </a:solidFill>
                <a:effectLst/>
                <a:latin typeface="Calibri" panose="020F0502020204030204" pitchFamily="34" charset="0"/>
              </a:rPr>
            </a:br>
            <a:r>
              <a:rPr kumimoji="0" lang="en-US" altLang="en-US" sz="1400" b="1" i="0" u="none" strike="noStrike" cap="none" normalizeH="0" baseline="0" dirty="0" smtClean="0">
                <a:ln>
                  <a:noFill/>
                </a:ln>
                <a:solidFill>
                  <a:srgbClr val="000000"/>
                </a:solidFill>
                <a:effectLst/>
                <a:latin typeface="Calibri" panose="020F0502020204030204" pitchFamily="34" charset="0"/>
              </a:rPr>
              <a:t>For general information and feedback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sng" strike="noStrike" cap="none" normalizeH="0" baseline="0" dirty="0" smtClean="0">
                <a:ln>
                  <a:noFill/>
                </a:ln>
                <a:solidFill>
                  <a:srgbClr val="085296"/>
                </a:solidFill>
                <a:effectLst/>
                <a:latin typeface="Calibri" panose="020F0502020204030204" pitchFamily="34" charset="0"/>
                <a:hlinkClick r:id="rId3"/>
              </a:rPr>
              <a:t>information@nipponitsolutions.com</a:t>
            </a:r>
            <a:r>
              <a:rPr kumimoji="0" lang="en-US" altLang="en-US" sz="1400" b="0" i="0" u="sng" strike="noStrike" cap="none" normalizeH="0" baseline="0" dirty="0" smtClean="0">
                <a:ln>
                  <a:noFill/>
                </a:ln>
                <a:solidFill>
                  <a:srgbClr val="085296"/>
                </a:solidFill>
                <a:effectLst/>
                <a:latin typeface="Calibri" panose="020F0502020204030204" pitchFamily="34" charset="0"/>
              </a:rPr>
              <a:t> </a:t>
            </a:r>
            <a:r>
              <a:rPr kumimoji="0" lang="en-US" altLang="en-US" sz="1400" b="0" i="0" u="none" strike="noStrike" cap="none" normalizeH="0" baseline="0" dirty="0" smtClean="0">
                <a:ln>
                  <a:noFill/>
                </a:ln>
                <a:solidFill>
                  <a:srgbClr val="000000"/>
                </a:solidFill>
                <a:effectLst/>
                <a:latin typeface="Calibri" panose="020F0502020204030204" pitchFamily="34" charset="0"/>
              </a:rPr>
              <a:t/>
            </a:r>
            <a:br>
              <a:rPr kumimoji="0" lang="en-US" altLang="en-US" sz="1400" b="0" i="0" u="none" strike="noStrike" cap="none" normalizeH="0" baseline="0" dirty="0" smtClean="0">
                <a:ln>
                  <a:noFill/>
                </a:ln>
                <a:solidFill>
                  <a:srgbClr val="000000"/>
                </a:solidFill>
                <a:effectLst/>
                <a:latin typeface="Calibri" panose="020F0502020204030204" pitchFamily="34" charset="0"/>
              </a:rPr>
            </a:br>
            <a:r>
              <a:rPr kumimoji="0" lang="en-US" altLang="en-US" sz="1400" b="1" i="0" u="none" strike="noStrike" cap="none" normalizeH="0" baseline="0" dirty="0" smtClean="0">
                <a:ln>
                  <a:noFill/>
                </a:ln>
                <a:solidFill>
                  <a:srgbClr val="000000"/>
                </a:solidFill>
                <a:effectLst/>
                <a:latin typeface="Calibri" panose="020F0502020204030204" pitchFamily="34" charset="0"/>
              </a:rPr>
              <a:t>For Database Services,</a:t>
            </a:r>
            <a:r>
              <a:rPr kumimoji="0" lang="en-US" altLang="en-US" sz="1400" b="0" i="0" u="none" strike="noStrike" cap="none" normalizeH="0" baseline="0" dirty="0" smtClean="0">
                <a:ln>
                  <a:noFill/>
                </a:ln>
                <a:solidFill>
                  <a:srgbClr val="000000"/>
                </a:solidFill>
                <a:effectLst/>
                <a:latin typeface="Calibri" panose="020F0502020204030204" pitchFamily="34" charset="0"/>
              </a:rPr>
              <a:t/>
            </a:r>
            <a:br>
              <a:rPr kumimoji="0" lang="en-US" altLang="en-US" sz="1400" b="0" i="0" u="none" strike="noStrike" cap="none" normalizeH="0" baseline="0" dirty="0" smtClean="0">
                <a:ln>
                  <a:noFill/>
                </a:ln>
                <a:solidFill>
                  <a:srgbClr val="000000"/>
                </a:solidFill>
                <a:effectLst/>
                <a:latin typeface="Calibri" panose="020F0502020204030204" pitchFamily="34" charset="0"/>
              </a:rPr>
            </a:br>
            <a:r>
              <a:rPr kumimoji="0" lang="en-US" altLang="en-US" sz="1400" b="0" i="0" u="sng" strike="noStrike" cap="none" normalizeH="0" baseline="0" dirty="0" smtClean="0">
                <a:ln>
                  <a:noFill/>
                </a:ln>
                <a:solidFill>
                  <a:srgbClr val="085296"/>
                </a:solidFill>
                <a:effectLst/>
                <a:latin typeface="Calibri" panose="020F0502020204030204" pitchFamily="34" charset="0"/>
                <a:hlinkClick r:id="rId4"/>
              </a:rPr>
              <a:t>sales-database@nipponitsolutions.com</a:t>
            </a:r>
            <a:r>
              <a:rPr kumimoji="0" lang="en-US" altLang="en-US" sz="1400" b="0" i="0" u="sng" strike="noStrike" cap="none" normalizeH="0" baseline="0" dirty="0" smtClean="0">
                <a:ln>
                  <a:noFill/>
                </a:ln>
                <a:solidFill>
                  <a:srgbClr val="085296"/>
                </a:solidFill>
                <a:effectLst/>
                <a:latin typeface="Calibri" panose="020F0502020204030204" pitchFamily="34" charset="0"/>
              </a:rPr>
              <a:t> </a:t>
            </a:r>
            <a:r>
              <a:rPr kumimoji="0" lang="en-US" altLang="en-US" sz="1400" b="0" i="0" u="none" strike="noStrike" cap="none" normalizeH="0" baseline="0" dirty="0" smtClean="0">
                <a:ln>
                  <a:noFill/>
                </a:ln>
                <a:solidFill>
                  <a:srgbClr val="000000"/>
                </a:solidFill>
                <a:effectLst/>
                <a:latin typeface="Calibri" panose="020F0502020204030204" pitchFamily="34" charset="0"/>
              </a:rPr>
              <a:t/>
            </a:r>
            <a:br>
              <a:rPr kumimoji="0" lang="en-US" altLang="en-US" sz="1400" b="0" i="0" u="none" strike="noStrike" cap="none" normalizeH="0" baseline="0" dirty="0" smtClean="0">
                <a:ln>
                  <a:noFill/>
                </a:ln>
                <a:solidFill>
                  <a:srgbClr val="000000"/>
                </a:solidFill>
                <a:effectLst/>
                <a:latin typeface="Calibri" panose="020F0502020204030204" pitchFamily="34" charset="0"/>
              </a:rPr>
            </a:br>
            <a:r>
              <a:rPr kumimoji="0" lang="en-US" altLang="en-US" sz="1400" b="1" i="0" u="none" strike="noStrike" cap="none" normalizeH="0" baseline="0" dirty="0" smtClean="0">
                <a:ln>
                  <a:noFill/>
                </a:ln>
                <a:solidFill>
                  <a:srgbClr val="000000"/>
                </a:solidFill>
                <a:effectLst/>
                <a:latin typeface="Calibri" panose="020F0502020204030204" pitchFamily="34" charset="0"/>
              </a:rPr>
              <a:t>For Application Services,</a:t>
            </a:r>
            <a:br>
              <a:rPr kumimoji="0" lang="en-US" altLang="en-US" sz="1400" b="1" i="0" u="none" strike="noStrike" cap="none" normalizeH="0" baseline="0" dirty="0" smtClean="0">
                <a:ln>
                  <a:noFill/>
                </a:ln>
                <a:solidFill>
                  <a:srgbClr val="000000"/>
                </a:solidFill>
                <a:effectLst/>
                <a:latin typeface="Calibri" panose="020F0502020204030204" pitchFamily="34" charset="0"/>
              </a:rPr>
            </a:br>
            <a:r>
              <a:rPr kumimoji="0" lang="en-US" altLang="en-US" sz="1400" b="0" i="0" u="sng" strike="noStrike" cap="none" normalizeH="0" baseline="0" dirty="0" smtClean="0">
                <a:ln>
                  <a:noFill/>
                </a:ln>
                <a:solidFill>
                  <a:srgbClr val="085296"/>
                </a:solidFill>
                <a:effectLst/>
                <a:latin typeface="Calibri" panose="020F0502020204030204" pitchFamily="34" charset="0"/>
                <a:hlinkClick r:id="rId5"/>
              </a:rPr>
              <a:t>sales-application@nipponitsolutions.com</a:t>
            </a:r>
            <a:r>
              <a:rPr kumimoji="0" lang="en-US" altLang="en-US" sz="1400" b="0" i="0" u="sng" strike="noStrike" cap="none" normalizeH="0" baseline="0" dirty="0" smtClean="0">
                <a:ln>
                  <a:noFill/>
                </a:ln>
                <a:solidFill>
                  <a:srgbClr val="085296"/>
                </a:solidFill>
                <a:effectLst/>
                <a:latin typeface="Calibri" panose="020F0502020204030204" pitchFamily="34" charset="0"/>
              </a:rPr>
              <a:t> </a:t>
            </a:r>
            <a:r>
              <a:rPr kumimoji="0" lang="en-US" altLang="en-US" sz="1400" b="0" i="0" u="none" strike="noStrike" cap="none" normalizeH="0" baseline="0" dirty="0" smtClean="0">
                <a:ln>
                  <a:noFill/>
                </a:ln>
                <a:solidFill>
                  <a:srgbClr val="000000"/>
                </a:solidFill>
                <a:effectLst/>
                <a:latin typeface="Calibri" panose="020F0502020204030204" pitchFamily="34" charset="0"/>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pic>
        <p:nvPicPr>
          <p:cNvPr id="3077" name="Picture 5" descr="linkedin_white_25">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01679" y="4445649"/>
            <a:ext cx="317500" cy="3175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3078" name="Picture 6" descr="facebook_white_25">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71579" y="4445649"/>
            <a:ext cx="317500" cy="3175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3079" name="Picture 7" descr="google_red">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20841" y="4445649"/>
            <a:ext cx="317500" cy="3175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0" name="Text Box 8"/>
          <p:cNvSpPr txBox="1">
            <a:spLocks noChangeArrowheads="1"/>
          </p:cNvSpPr>
          <p:nvPr/>
        </p:nvSpPr>
        <p:spPr bwMode="auto">
          <a:xfrm>
            <a:off x="8315929" y="3942361"/>
            <a:ext cx="1828800" cy="277812"/>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smtClean="0">
                <a:ln>
                  <a:noFill/>
                </a:ln>
                <a:solidFill>
                  <a:srgbClr val="93C734"/>
                </a:solidFill>
                <a:effectLst/>
                <a:latin typeface="Calibri" panose="020F0502020204030204" pitchFamily="34" charset="0"/>
              </a:rPr>
              <a:t>Social Media</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6" name="Title 1"/>
          <p:cNvSpPr>
            <a:spLocks noGrp="1"/>
          </p:cNvSpPr>
          <p:nvPr>
            <p:ph type="title"/>
          </p:nvPr>
        </p:nvSpPr>
        <p:spPr>
          <a:xfrm>
            <a:off x="4355432" y="336888"/>
            <a:ext cx="5535650" cy="704099"/>
          </a:xfrm>
        </p:spPr>
        <p:txBody>
          <a:bodyPr vert="horz" lIns="91440" tIns="45720" rIns="91440" bIns="45720" rtlCol="0" anchor="b">
            <a:noAutofit/>
          </a:bodyPr>
          <a:lstStyle/>
          <a:p>
            <a:pPr algn="ctr">
              <a:spcBef>
                <a:spcPts val="1000"/>
              </a:spcBef>
              <a:buFont typeface="Arial" panose="020B0604020202020204" pitchFamily="34" charset="0"/>
            </a:pPr>
            <a:r>
              <a:rPr lang="en-IN" b="1" dirty="0" smtClean="0">
                <a:effectLst>
                  <a:outerShdw blurRad="38100" dist="38100" dir="2700000" algn="tl">
                    <a:srgbClr val="000000">
                      <a:alpha val="43137"/>
                    </a:srgbClr>
                  </a:outerShdw>
                </a:effectLst>
                <a:ea typeface="+mn-ea"/>
                <a:cs typeface="+mn-cs"/>
              </a:rPr>
              <a:t>Nippon IT Solutions</a:t>
            </a:r>
            <a:endParaRPr lang="en-IN" b="1" dirty="0">
              <a:effectLst>
                <a:outerShdw blurRad="38100" dist="38100" dir="2700000" algn="tl">
                  <a:srgbClr val="000000">
                    <a:alpha val="43137"/>
                  </a:srgbClr>
                </a:outerShdw>
              </a:effectLst>
              <a:ea typeface="+mn-ea"/>
              <a:cs typeface="+mn-cs"/>
            </a:endParaRPr>
          </a:p>
        </p:txBody>
      </p:sp>
    </p:spTree>
    <p:extLst>
      <p:ext uri="{BB962C8B-B14F-4D97-AF65-F5344CB8AC3E}">
        <p14:creationId xmlns:p14="http://schemas.microsoft.com/office/powerpoint/2010/main" val="2503233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ipponits_template.potx" id="{F0B1FF59-EBDC-4349-A579-55E8D774ABCD}" vid="{627AA175-B192-4304-B47D-680FC4E9A0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Nipponits_template</Template>
  <TotalTime>3758</TotalTime>
  <Words>1311</Words>
  <Application>Microsoft Office PowerPoint</Application>
  <PresentationFormat>Widescreen</PresentationFormat>
  <Paragraphs>127</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About Nippon ITS </vt:lpstr>
      <vt:lpstr>Data warehouse and BI offerings</vt:lpstr>
      <vt:lpstr>PowerPoint Presentation</vt:lpstr>
      <vt:lpstr>PowerPoint Presentation</vt:lpstr>
      <vt:lpstr>PowerPoint Presentation</vt:lpstr>
      <vt:lpstr>PowerPoint Presentation</vt:lpstr>
      <vt:lpstr>Implementation ,Development and Support</vt:lpstr>
      <vt:lpstr>Nippon IT Solutions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Mistry</dc:creator>
  <cp:lastModifiedBy>Vinay Mistry</cp:lastModifiedBy>
  <cp:revision>181</cp:revision>
  <dcterms:created xsi:type="dcterms:W3CDTF">2015-04-20T06:35:57Z</dcterms:created>
  <dcterms:modified xsi:type="dcterms:W3CDTF">2015-06-04T10:00:45Z</dcterms:modified>
</cp:coreProperties>
</file>