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64" r:id="rId9"/>
    <p:sldId id="267" r:id="rId10"/>
    <p:sldId id="266" r:id="rId11"/>
    <p:sldId id="265"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965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603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206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3981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3414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5282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6549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2297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6130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9277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8/28/2023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02360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8/28/2023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14035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4" r:id="rId7"/>
    <p:sldLayoutId id="2147483720" r:id="rId8"/>
    <p:sldLayoutId id="2147483721" r:id="rId9"/>
    <p:sldLayoutId id="2147483722" r:id="rId10"/>
    <p:sldLayoutId id="2147483723"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F5AE7C-BBC0-FA33-E863-252D0C19853C}"/>
              </a:ext>
            </a:extLst>
          </p:cNvPr>
          <p:cNvPicPr>
            <a:picLocks noChangeAspect="1"/>
          </p:cNvPicPr>
          <p:nvPr/>
        </p:nvPicPr>
        <p:blipFill rotWithShape="1">
          <a:blip r:embed="rId2">
            <a:alphaModFix amt="50000"/>
          </a:blip>
          <a:srcRect t="19643"/>
          <a:stretch/>
        </p:blipFill>
        <p:spPr>
          <a:xfrm>
            <a:off x="20" y="10"/>
            <a:ext cx="12191979" cy="6857989"/>
          </a:xfrm>
          <a:prstGeom prst="rect">
            <a:avLst/>
          </a:prstGeom>
        </p:spPr>
      </p:pic>
      <p:sp>
        <p:nvSpPr>
          <p:cNvPr id="2" name="Title 1">
            <a:extLst>
              <a:ext uri="{FF2B5EF4-FFF2-40B4-BE49-F238E27FC236}">
                <a16:creationId xmlns:a16="http://schemas.microsoft.com/office/drawing/2014/main" id="{7FA0975D-B829-E0AC-1D6E-ED9DF6F71C37}"/>
              </a:ext>
            </a:extLst>
          </p:cNvPr>
          <p:cNvSpPr>
            <a:spLocks noGrp="1"/>
          </p:cNvSpPr>
          <p:nvPr>
            <p:ph type="ctrTitle"/>
          </p:nvPr>
        </p:nvSpPr>
        <p:spPr>
          <a:xfrm>
            <a:off x="4426526" y="1261872"/>
            <a:ext cx="7279885" cy="2852928"/>
          </a:xfrm>
        </p:spPr>
        <p:txBody>
          <a:bodyPr>
            <a:normAutofit/>
          </a:bodyPr>
          <a:lstStyle/>
          <a:p>
            <a:pPr algn="r"/>
            <a:r>
              <a:rPr lang="en-US" sz="4000" b="1" dirty="0">
                <a:solidFill>
                  <a:srgbClr val="FFFFFF"/>
                </a:solidFill>
              </a:rPr>
              <a:t>Online Banking Application</a:t>
            </a:r>
            <a:endParaRPr lang="en-IN" sz="4000" b="1" dirty="0">
              <a:solidFill>
                <a:srgbClr val="FFFFFF"/>
              </a:solidFill>
            </a:endParaRPr>
          </a:p>
        </p:txBody>
      </p:sp>
      <p:sp>
        <p:nvSpPr>
          <p:cNvPr id="2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734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AC46-F58A-4EDD-BC17-1E5A28670166}"/>
              </a:ext>
            </a:extLst>
          </p:cNvPr>
          <p:cNvSpPr>
            <a:spLocks noGrp="1"/>
          </p:cNvSpPr>
          <p:nvPr>
            <p:ph type="title"/>
          </p:nvPr>
        </p:nvSpPr>
        <p:spPr>
          <a:xfrm>
            <a:off x="808661" y="94291"/>
            <a:ext cx="10357666" cy="948109"/>
          </a:xfrm>
        </p:spPr>
        <p:txBody>
          <a:bodyPr/>
          <a:lstStyle/>
          <a:p>
            <a:r>
              <a:rPr lang="en-US" dirty="0"/>
              <a:t>Account summary</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A02AB547-5E88-4ED2-184F-E67ECD352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661" y="1282045"/>
            <a:ext cx="7670307" cy="4422321"/>
          </a:xfrm>
        </p:spPr>
      </p:pic>
      <p:sp>
        <p:nvSpPr>
          <p:cNvPr id="6" name="TextBox 5">
            <a:extLst>
              <a:ext uri="{FF2B5EF4-FFF2-40B4-BE49-F238E27FC236}">
                <a16:creationId xmlns:a16="http://schemas.microsoft.com/office/drawing/2014/main" id="{E0FCF32E-963E-F692-9191-CD872EEDAA3A}"/>
              </a:ext>
            </a:extLst>
          </p:cNvPr>
          <p:cNvSpPr txBox="1"/>
          <p:nvPr/>
        </p:nvSpPr>
        <p:spPr>
          <a:xfrm>
            <a:off x="808661" y="5525257"/>
            <a:ext cx="9174325" cy="1200329"/>
          </a:xfrm>
          <a:prstGeom prst="rect">
            <a:avLst/>
          </a:prstGeom>
          <a:noFill/>
        </p:spPr>
        <p:txBody>
          <a:bodyPr wrap="square" rtlCol="0">
            <a:spAutoFit/>
          </a:bodyPr>
          <a:lstStyle/>
          <a:p>
            <a:r>
              <a:rPr lang="en-US" b="0" i="0" dirty="0">
                <a:effectLst/>
                <a:latin typeface="Söhne"/>
              </a:rPr>
              <a:t>On this slide, we have the Account Summary feature, offering users a comprehensive view of their financial activities. Displaying a summary of transactions executed, this page ensures easy monitoring of account movement. Our user-friendly interface allows individuals to track their spending, deposits, and withdrawals effortlessly. </a:t>
            </a:r>
            <a:endParaRPr lang="en-IN" dirty="0"/>
          </a:p>
        </p:txBody>
      </p:sp>
    </p:spTree>
    <p:extLst>
      <p:ext uri="{BB962C8B-B14F-4D97-AF65-F5344CB8AC3E}">
        <p14:creationId xmlns:p14="http://schemas.microsoft.com/office/powerpoint/2010/main" val="286164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AC46-F58A-4EDD-BC17-1E5A28670166}"/>
              </a:ext>
            </a:extLst>
          </p:cNvPr>
          <p:cNvSpPr>
            <a:spLocks noGrp="1"/>
          </p:cNvSpPr>
          <p:nvPr>
            <p:ph type="title"/>
          </p:nvPr>
        </p:nvSpPr>
        <p:spPr>
          <a:xfrm>
            <a:off x="808661" y="365126"/>
            <a:ext cx="10357666" cy="605836"/>
          </a:xfrm>
        </p:spPr>
        <p:txBody>
          <a:bodyPr>
            <a:normAutofit fontScale="90000"/>
          </a:bodyPr>
          <a:lstStyle/>
          <a:p>
            <a:r>
              <a:rPr lang="en-US" dirty="0"/>
              <a:t>TRANSACTION PAGE</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C9171D0F-2FA2-6165-4E9A-43372EA86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234" y="970962"/>
            <a:ext cx="8417127" cy="4515438"/>
          </a:xfrm>
        </p:spPr>
      </p:pic>
      <p:sp>
        <p:nvSpPr>
          <p:cNvPr id="6" name="TextBox 5">
            <a:extLst>
              <a:ext uri="{FF2B5EF4-FFF2-40B4-BE49-F238E27FC236}">
                <a16:creationId xmlns:a16="http://schemas.microsoft.com/office/drawing/2014/main" id="{5488BA51-D782-043F-D6E9-22A3B6A02B4E}"/>
              </a:ext>
            </a:extLst>
          </p:cNvPr>
          <p:cNvSpPr txBox="1"/>
          <p:nvPr/>
        </p:nvSpPr>
        <p:spPr>
          <a:xfrm>
            <a:off x="897234" y="5486400"/>
            <a:ext cx="9949106" cy="1200329"/>
          </a:xfrm>
          <a:prstGeom prst="rect">
            <a:avLst/>
          </a:prstGeom>
          <a:noFill/>
        </p:spPr>
        <p:txBody>
          <a:bodyPr wrap="square" rtlCol="0">
            <a:spAutoFit/>
          </a:bodyPr>
          <a:lstStyle/>
          <a:p>
            <a:r>
              <a:rPr lang="en-US" b="0" i="0" dirty="0">
                <a:effectLst/>
                <a:latin typeface="Söhne"/>
              </a:rPr>
              <a:t>The Transactions page, an essential tool for customers to manage their finances effectively. This page allows users to transfer funds to different accounts seamlessly through various methods such as IMPS, RTGS, and NEFT. With a secure and intuitive interface, customers can initiate transfers with confidence, enhancing their control over money movement.</a:t>
            </a:r>
            <a:endParaRPr lang="en-IN" dirty="0"/>
          </a:p>
        </p:txBody>
      </p:sp>
    </p:spTree>
    <p:extLst>
      <p:ext uri="{BB962C8B-B14F-4D97-AF65-F5344CB8AC3E}">
        <p14:creationId xmlns:p14="http://schemas.microsoft.com/office/powerpoint/2010/main" val="51001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8AB7-CD99-21BF-919A-679D9AB1AD45}"/>
              </a:ext>
            </a:extLst>
          </p:cNvPr>
          <p:cNvSpPr>
            <a:spLocks noGrp="1"/>
          </p:cNvSpPr>
          <p:nvPr>
            <p:ph type="title"/>
          </p:nvPr>
        </p:nvSpPr>
        <p:spPr>
          <a:xfrm>
            <a:off x="1600200" y="699591"/>
            <a:ext cx="7638168" cy="1470404"/>
          </a:xfrm>
        </p:spPr>
        <p:txBody>
          <a:bodyPr anchor="b">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41ED731C-5FAA-21A2-804E-8350093333AC}"/>
              </a:ext>
            </a:extLst>
          </p:cNvPr>
          <p:cNvSpPr>
            <a:spLocks noGrp="1"/>
          </p:cNvSpPr>
          <p:nvPr>
            <p:ph idx="1"/>
          </p:nvPr>
        </p:nvSpPr>
        <p:spPr>
          <a:xfrm>
            <a:off x="1600200" y="2476499"/>
            <a:ext cx="7638168" cy="3614813"/>
          </a:xfrm>
        </p:spPr>
        <p:txBody>
          <a:bodyPr>
            <a:normAutofit/>
          </a:bodyPr>
          <a:lstStyle/>
          <a:p>
            <a:pPr marL="0" indent="0">
              <a:buNone/>
            </a:pPr>
            <a:r>
              <a:rPr lang="en-US" b="0" i="0" dirty="0">
                <a:effectLst/>
              </a:rPr>
              <a:t>Our Online Banking Platform harmonizes React, Java, Spring Boot, and strong database management to create a secure and user-centric banking experience. The synergy of these technologies ensures seamless interactions, robust security through Spring Security, and responsiveness across devices. As we look ahead, we're excited about the platform's potential to reshape the future of banking.</a:t>
            </a:r>
            <a:endParaRPr lang="en-IN" dirty="0"/>
          </a:p>
        </p:txBody>
      </p:sp>
      <p:sp>
        <p:nvSpPr>
          <p:cNvPr id="8" name="Date Placeholder 4">
            <a:extLst>
              <a:ext uri="{FF2B5EF4-FFF2-40B4-BE49-F238E27FC236}">
                <a16:creationId xmlns:a16="http://schemas.microsoft.com/office/drawing/2014/main" id="{460BE097-8227-4FAA-855E-A7E0050E5D31}"/>
              </a:ext>
            </a:extLst>
          </p:cNvPr>
          <p:cNvSpPr>
            <a:spLocks noGrp="1"/>
          </p:cNvSpPr>
          <p:nvPr>
            <p:ph type="dt" sz="half" idx="10"/>
          </p:nvPr>
        </p:nvSpPr>
        <p:spPr>
          <a:xfrm>
            <a:off x="795014" y="6342042"/>
            <a:ext cx="2743200" cy="365125"/>
          </a:xfrm>
        </p:spPr>
        <p:txBody>
          <a:bodyPr>
            <a:normAutofit/>
          </a:bodyPr>
          <a:lstStyle/>
          <a:p>
            <a:pPr>
              <a:spcAft>
                <a:spcPts val="600"/>
              </a:spcAft>
            </a:pPr>
            <a:fld id="{E8BA6FA6-2945-4DFB-8094-CDE4F7C85BAA}" type="datetime1">
              <a:rPr lang="en-US" smtClean="0"/>
              <a:pPr>
                <a:spcAft>
                  <a:spcPts val="600"/>
                </a:spcAft>
              </a:pPr>
              <a:t>8/28/2023</a:t>
            </a:fld>
            <a:endParaRPr lang="en-US"/>
          </a:p>
        </p:txBody>
      </p:sp>
      <p:sp>
        <p:nvSpPr>
          <p:cNvPr id="10" name="Footer Placeholder 5">
            <a:extLst>
              <a:ext uri="{FF2B5EF4-FFF2-40B4-BE49-F238E27FC236}">
                <a16:creationId xmlns:a16="http://schemas.microsoft.com/office/drawing/2014/main" id="{CACE5B7E-B6A7-412F-9CDD-CE2F7B02346C}"/>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a:t>Sample Footer Text</a:t>
            </a:r>
          </a:p>
        </p:txBody>
      </p:sp>
      <p:sp>
        <p:nvSpPr>
          <p:cNvPr id="12"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a:xfrm>
            <a:off x="11166329" y="6342042"/>
            <a:ext cx="526228" cy="365125"/>
          </a:xfrm>
        </p:spPr>
        <p:txBody>
          <a:bodyPr>
            <a:normAutofit/>
          </a:bodyPr>
          <a:lstStyle/>
          <a:p>
            <a:pPr>
              <a:spcAft>
                <a:spcPts val="600"/>
              </a:spcAft>
            </a:pPr>
            <a:fld id="{1B0A0659-E443-491A-A36E-EC2EE49C5850}" type="slidenum">
              <a:rPr lang="en-US">
                <a:solidFill>
                  <a:srgbClr val="000000"/>
                </a:solidFill>
              </a:rPr>
              <a:pPr>
                <a:spcAft>
                  <a:spcPts val="600"/>
                </a:spcAft>
              </a:pPr>
              <a:t>12</a:t>
            </a:fld>
            <a:endParaRPr lang="en-US">
              <a:solidFill>
                <a:srgbClr val="000000"/>
              </a:solidFill>
            </a:endParaRPr>
          </a:p>
        </p:txBody>
      </p:sp>
    </p:spTree>
    <p:extLst>
      <p:ext uri="{BB962C8B-B14F-4D97-AF65-F5344CB8AC3E}">
        <p14:creationId xmlns:p14="http://schemas.microsoft.com/office/powerpoint/2010/main" val="141721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2B30-623D-E9F2-E47E-71D478025A6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6E1397-D12C-18C5-C270-7299EFF06C72}"/>
              </a:ext>
            </a:extLst>
          </p:cNvPr>
          <p:cNvSpPr>
            <a:spLocks noGrp="1"/>
          </p:cNvSpPr>
          <p:nvPr>
            <p:ph idx="1"/>
          </p:nvPr>
        </p:nvSpPr>
        <p:spPr/>
        <p:txBody>
          <a:bodyPr/>
          <a:lstStyle/>
          <a:p>
            <a:pPr marL="0" indent="0">
              <a:buNone/>
            </a:pPr>
            <a:r>
              <a:rPr lang="en-US" b="0" i="0" dirty="0">
                <a:solidFill>
                  <a:srgbClr val="374151"/>
                </a:solidFill>
                <a:effectLst/>
                <a:latin typeface="Söhne"/>
              </a:rPr>
              <a:t>Our project is a comprehensive and secure online banking solution that offers users an intuitive interface for managing finances. Leveraging the power of React for the front end, Java and Spring Boot for the back end, and a robust database structure, our platform provides a seamless banking experience while prioritizing the safety of user data.</a:t>
            </a:r>
            <a:endParaRPr lang="en-IN" dirty="0"/>
          </a:p>
        </p:txBody>
      </p:sp>
    </p:spTree>
    <p:extLst>
      <p:ext uri="{BB962C8B-B14F-4D97-AF65-F5344CB8AC3E}">
        <p14:creationId xmlns:p14="http://schemas.microsoft.com/office/powerpoint/2010/main" val="227272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B95E-0EBB-5DA1-31BB-F6EEC53D5796}"/>
              </a:ext>
            </a:extLst>
          </p:cNvPr>
          <p:cNvSpPr>
            <a:spLocks noGrp="1"/>
          </p:cNvSpPr>
          <p:nvPr>
            <p:ph type="title"/>
          </p:nvPr>
        </p:nvSpPr>
        <p:spPr>
          <a:xfrm>
            <a:off x="1600200" y="699591"/>
            <a:ext cx="7638168" cy="1470404"/>
          </a:xfrm>
        </p:spPr>
        <p:txBody>
          <a:bodyPr anchor="b">
            <a:normAutofit/>
          </a:bodyPr>
          <a:lstStyle/>
          <a:p>
            <a:r>
              <a:rPr lang="en-US" dirty="0"/>
              <a:t>Team members</a:t>
            </a:r>
            <a:endParaRPr lang="en-IN" dirty="0"/>
          </a:p>
        </p:txBody>
      </p:sp>
      <p:sp>
        <p:nvSpPr>
          <p:cNvPr id="3" name="Content Placeholder 2">
            <a:extLst>
              <a:ext uri="{FF2B5EF4-FFF2-40B4-BE49-F238E27FC236}">
                <a16:creationId xmlns:a16="http://schemas.microsoft.com/office/drawing/2014/main" id="{63C6FA7A-385D-B5F8-6091-5142844D0783}"/>
              </a:ext>
            </a:extLst>
          </p:cNvPr>
          <p:cNvSpPr>
            <a:spLocks noGrp="1"/>
          </p:cNvSpPr>
          <p:nvPr>
            <p:ph idx="1"/>
          </p:nvPr>
        </p:nvSpPr>
        <p:spPr>
          <a:xfrm>
            <a:off x="1600200" y="2476499"/>
            <a:ext cx="7638168" cy="3614813"/>
          </a:xfrm>
        </p:spPr>
        <p:txBody>
          <a:bodyPr>
            <a:normAutofit/>
          </a:bodyPr>
          <a:lstStyle/>
          <a:p>
            <a:pPr>
              <a:buFont typeface="Wingdings" panose="05000000000000000000" pitchFamily="2" charset="2"/>
              <a:buChar char="q"/>
            </a:pPr>
            <a:r>
              <a:rPr lang="en-US" dirty="0" err="1"/>
              <a:t>Aaryen</a:t>
            </a:r>
            <a:r>
              <a:rPr lang="en-US" dirty="0"/>
              <a:t> Mehta</a:t>
            </a:r>
          </a:p>
          <a:p>
            <a:pPr>
              <a:buFont typeface="Wingdings" panose="05000000000000000000" pitchFamily="2" charset="2"/>
              <a:buChar char="q"/>
            </a:pPr>
            <a:r>
              <a:rPr lang="en-US" dirty="0"/>
              <a:t>Aniket Pal</a:t>
            </a:r>
          </a:p>
          <a:p>
            <a:pPr>
              <a:buFont typeface="Wingdings" panose="05000000000000000000" pitchFamily="2" charset="2"/>
              <a:buChar char="q"/>
            </a:pPr>
            <a:r>
              <a:rPr lang="en-US" dirty="0" err="1"/>
              <a:t>Hyma</a:t>
            </a:r>
            <a:r>
              <a:rPr lang="en-US" dirty="0"/>
              <a:t> Lakshmi</a:t>
            </a:r>
          </a:p>
          <a:p>
            <a:pPr>
              <a:buFont typeface="Wingdings" panose="05000000000000000000" pitchFamily="2" charset="2"/>
              <a:buChar char="q"/>
            </a:pPr>
            <a:r>
              <a:rPr lang="en-US" dirty="0"/>
              <a:t>Nishant Kumar</a:t>
            </a:r>
          </a:p>
          <a:p>
            <a:pPr>
              <a:buFont typeface="Wingdings" panose="05000000000000000000" pitchFamily="2" charset="2"/>
              <a:buChar char="q"/>
            </a:pPr>
            <a:r>
              <a:rPr lang="en-US" dirty="0"/>
              <a:t>Nitin Agarwal</a:t>
            </a:r>
          </a:p>
          <a:p>
            <a:pPr>
              <a:buFont typeface="Wingdings" panose="05000000000000000000" pitchFamily="2" charset="2"/>
              <a:buChar char="q"/>
            </a:pPr>
            <a:r>
              <a:rPr lang="en-US" dirty="0"/>
              <a:t>Nipun Ramesh</a:t>
            </a:r>
          </a:p>
          <a:p>
            <a:pPr marL="0" indent="0">
              <a:buNone/>
            </a:pPr>
            <a:endParaRPr lang="en-IN" dirty="0"/>
          </a:p>
        </p:txBody>
      </p:sp>
      <p:sp>
        <p:nvSpPr>
          <p:cNvPr id="14" name="Date Placeholder 6">
            <a:extLst>
              <a:ext uri="{FF2B5EF4-FFF2-40B4-BE49-F238E27FC236}">
                <a16:creationId xmlns:a16="http://schemas.microsoft.com/office/drawing/2014/main" id="{DF765F4A-2DF9-42BC-89D8-E61753DA5A3E}"/>
              </a:ext>
            </a:extLst>
          </p:cNvPr>
          <p:cNvSpPr>
            <a:spLocks noGrp="1"/>
          </p:cNvSpPr>
          <p:nvPr>
            <p:ph type="dt" sz="half" idx="10"/>
          </p:nvPr>
        </p:nvSpPr>
        <p:spPr>
          <a:xfrm>
            <a:off x="795014" y="6342042"/>
            <a:ext cx="2743200" cy="365125"/>
          </a:xfrm>
        </p:spPr>
        <p:txBody>
          <a:bodyPr/>
          <a:lstStyle/>
          <a:p>
            <a:pPr>
              <a:spcAft>
                <a:spcPts val="600"/>
              </a:spcAft>
            </a:pPr>
            <a:fld id="{3DF4EE96-C834-4CB1-9BE3-A85B22A039C7}" type="datetime1">
              <a:rPr lang="en-US" smtClean="0"/>
              <a:pPr>
                <a:spcAft>
                  <a:spcPts val="600"/>
                </a:spcAft>
              </a:pPr>
              <a:t>8/28/2023</a:t>
            </a:fld>
            <a:endParaRPr lang="en-US"/>
          </a:p>
        </p:txBody>
      </p:sp>
      <p:sp>
        <p:nvSpPr>
          <p:cNvPr id="15" name="Footer Placeholder 11">
            <a:extLst>
              <a:ext uri="{FF2B5EF4-FFF2-40B4-BE49-F238E27FC236}">
                <a16:creationId xmlns:a16="http://schemas.microsoft.com/office/drawing/2014/main" id="{716E55FE-7292-474F-B63E-7EF4C8DD1222}"/>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6"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3</a:t>
            </a:fld>
            <a:endParaRPr lang="en-US" dirty="0">
              <a:solidFill>
                <a:srgbClr val="000000"/>
              </a:solidFill>
            </a:endParaRPr>
          </a:p>
        </p:txBody>
      </p:sp>
    </p:spTree>
    <p:extLst>
      <p:ext uri="{BB962C8B-B14F-4D97-AF65-F5344CB8AC3E}">
        <p14:creationId xmlns:p14="http://schemas.microsoft.com/office/powerpoint/2010/main" val="417626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89DD-A478-6DC9-AF3B-3D5096FCB9BB}"/>
              </a:ext>
            </a:extLst>
          </p:cNvPr>
          <p:cNvSpPr>
            <a:spLocks noGrp="1"/>
          </p:cNvSpPr>
          <p:nvPr>
            <p:ph type="title"/>
          </p:nvPr>
        </p:nvSpPr>
        <p:spPr>
          <a:xfrm>
            <a:off x="808661" y="365125"/>
            <a:ext cx="10357666" cy="596409"/>
          </a:xfrm>
        </p:spPr>
        <p:txBody>
          <a:bodyPr>
            <a:normAutofit fontScale="90000"/>
          </a:bodyPr>
          <a:lstStyle/>
          <a:p>
            <a:r>
              <a:rPr lang="en-US" dirty="0"/>
              <a:t>Tech stack </a:t>
            </a:r>
            <a:endParaRPr lang="en-IN" dirty="0"/>
          </a:p>
        </p:txBody>
      </p:sp>
      <p:sp>
        <p:nvSpPr>
          <p:cNvPr id="3" name="Content Placeholder 2">
            <a:extLst>
              <a:ext uri="{FF2B5EF4-FFF2-40B4-BE49-F238E27FC236}">
                <a16:creationId xmlns:a16="http://schemas.microsoft.com/office/drawing/2014/main" id="{A70B5688-CD41-90DC-CE24-0F514B5C0E2D}"/>
              </a:ext>
            </a:extLst>
          </p:cNvPr>
          <p:cNvSpPr>
            <a:spLocks noGrp="1"/>
          </p:cNvSpPr>
          <p:nvPr>
            <p:ph idx="1"/>
          </p:nvPr>
        </p:nvSpPr>
        <p:spPr>
          <a:xfrm>
            <a:off x="808662" y="961535"/>
            <a:ext cx="10357666" cy="5711640"/>
          </a:xfrm>
        </p:spPr>
        <p:txBody>
          <a:bodyPr>
            <a:normAutofit fontScale="62500" lnSpcReduction="20000"/>
          </a:bodyPr>
          <a:lstStyle/>
          <a:p>
            <a:pPr marL="0" indent="0" algn="l">
              <a:buNone/>
            </a:pPr>
            <a:r>
              <a:rPr lang="en-US" sz="2900" b="1" i="0" dirty="0">
                <a:solidFill>
                  <a:srgbClr val="374151"/>
                </a:solidFill>
                <a:effectLst/>
                <a:latin typeface="Söhne"/>
              </a:rPr>
              <a:t>Front End: React:</a:t>
            </a:r>
            <a:endParaRPr lang="en-US" sz="2900" b="0" i="0" dirty="0">
              <a:solidFill>
                <a:srgbClr val="374151"/>
              </a:solidFill>
              <a:effectLst/>
              <a:latin typeface="Söhne"/>
            </a:endParaRPr>
          </a:p>
          <a:p>
            <a:pPr marL="742950" lvl="1" indent="-285750" algn="l">
              <a:buFont typeface="+mj-lt"/>
              <a:buAutoNum type="arabicPeriod"/>
            </a:pPr>
            <a:r>
              <a:rPr lang="en-US" sz="2300" b="0" i="0" dirty="0">
                <a:solidFill>
                  <a:srgbClr val="374151"/>
                </a:solidFill>
                <a:effectLst/>
                <a:latin typeface="Söhne"/>
              </a:rPr>
              <a:t>Utilized React for building a responsive and interactive user interface.</a:t>
            </a:r>
          </a:p>
          <a:p>
            <a:pPr marL="0" indent="0" algn="l">
              <a:buNone/>
            </a:pPr>
            <a:r>
              <a:rPr lang="en-US" sz="2900" b="1" i="0" dirty="0">
                <a:solidFill>
                  <a:srgbClr val="374151"/>
                </a:solidFill>
                <a:effectLst/>
                <a:latin typeface="Söhne"/>
              </a:rPr>
              <a:t>Back End: Java and Spring Boot:</a:t>
            </a:r>
            <a:endParaRPr lang="en-US" sz="2900" b="0" i="0" dirty="0">
              <a:solidFill>
                <a:srgbClr val="374151"/>
              </a:solidFill>
              <a:effectLst/>
              <a:latin typeface="Söhne"/>
            </a:endParaRPr>
          </a:p>
          <a:p>
            <a:pPr marL="742950" lvl="1" indent="-285750" algn="l">
              <a:buFont typeface="+mj-lt"/>
              <a:buAutoNum type="arabicPeriod"/>
            </a:pPr>
            <a:r>
              <a:rPr lang="en-US" sz="2300" b="0" i="0" dirty="0">
                <a:solidFill>
                  <a:srgbClr val="374151"/>
                </a:solidFill>
                <a:effectLst/>
                <a:latin typeface="Söhne"/>
              </a:rPr>
              <a:t>Employed Java, a robust and versatile programming language, for server-side development.</a:t>
            </a:r>
          </a:p>
          <a:p>
            <a:pPr marL="742950" lvl="1" indent="-285750" algn="l">
              <a:buFont typeface="+mj-lt"/>
              <a:buAutoNum type="arabicPeriod"/>
            </a:pPr>
            <a:r>
              <a:rPr lang="en-US" sz="2300" b="0" i="0" dirty="0">
                <a:solidFill>
                  <a:srgbClr val="374151"/>
                </a:solidFill>
                <a:effectLst/>
                <a:latin typeface="Söhne"/>
              </a:rPr>
              <a:t>Leveraged Spring Boot, a powerful framework, for rapid application development and microservices architecture.</a:t>
            </a:r>
          </a:p>
          <a:p>
            <a:pPr marL="0" indent="0" algn="l">
              <a:buNone/>
            </a:pPr>
            <a:r>
              <a:rPr lang="en-US" sz="2900" b="1" i="0" dirty="0">
                <a:solidFill>
                  <a:srgbClr val="374151"/>
                </a:solidFill>
                <a:effectLst/>
                <a:latin typeface="Söhne"/>
              </a:rPr>
              <a:t>Database:</a:t>
            </a:r>
            <a:endParaRPr lang="en-US" sz="2900" b="0" i="0" dirty="0">
              <a:solidFill>
                <a:srgbClr val="374151"/>
              </a:solidFill>
              <a:effectLst/>
              <a:latin typeface="Söhne"/>
            </a:endParaRPr>
          </a:p>
          <a:p>
            <a:pPr marL="742950" lvl="1" indent="-285750" algn="l">
              <a:buFont typeface="+mj-lt"/>
              <a:buAutoNum type="arabicPeriod"/>
            </a:pPr>
            <a:r>
              <a:rPr lang="en-US" sz="2300" b="0" i="0" dirty="0">
                <a:solidFill>
                  <a:srgbClr val="374151"/>
                </a:solidFill>
                <a:effectLst/>
                <a:latin typeface="Söhne"/>
              </a:rPr>
              <a:t>Integrated a secure and scalable database to store user information, transaction records, and more.</a:t>
            </a:r>
          </a:p>
          <a:p>
            <a:pPr marL="742950" lvl="1" indent="-285750" algn="l">
              <a:buFont typeface="+mj-lt"/>
              <a:buAutoNum type="arabicPeriod"/>
            </a:pPr>
            <a:r>
              <a:rPr lang="en-US" sz="2300" b="0" i="0" dirty="0">
                <a:solidFill>
                  <a:srgbClr val="374151"/>
                </a:solidFill>
                <a:effectLst/>
                <a:latin typeface="Söhne"/>
              </a:rPr>
              <a:t>Ensured data integrity and consistency through proper database design and management.</a:t>
            </a:r>
          </a:p>
          <a:p>
            <a:pPr marL="0" indent="0" algn="l">
              <a:buNone/>
            </a:pPr>
            <a:r>
              <a:rPr lang="en-US" sz="2900" b="1" i="0" dirty="0">
                <a:solidFill>
                  <a:srgbClr val="374151"/>
                </a:solidFill>
                <a:effectLst/>
                <a:latin typeface="Söhne"/>
              </a:rPr>
              <a:t>Spring Security:</a:t>
            </a:r>
            <a:endParaRPr lang="en-US" sz="2900" b="0" i="0" dirty="0">
              <a:solidFill>
                <a:srgbClr val="374151"/>
              </a:solidFill>
              <a:effectLst/>
              <a:latin typeface="Söhne"/>
            </a:endParaRPr>
          </a:p>
          <a:p>
            <a:pPr marL="742950" lvl="1" indent="-285750" algn="l">
              <a:buFont typeface="+mj-lt"/>
              <a:buAutoNum type="arabicPeriod"/>
            </a:pPr>
            <a:r>
              <a:rPr lang="en-US" sz="2300" b="0" i="0" dirty="0">
                <a:solidFill>
                  <a:srgbClr val="374151"/>
                </a:solidFill>
                <a:effectLst/>
                <a:latin typeface="Söhne"/>
              </a:rPr>
              <a:t>Implemented Spring Security to safeguard sensitive user data and prevent unauthorized access.</a:t>
            </a:r>
          </a:p>
          <a:p>
            <a:pPr marL="0" indent="0" algn="l">
              <a:buNone/>
            </a:pPr>
            <a:r>
              <a:rPr lang="en-US" sz="2900" b="1" i="0" dirty="0">
                <a:solidFill>
                  <a:srgbClr val="374151"/>
                </a:solidFill>
                <a:effectLst/>
                <a:latin typeface="Söhne"/>
              </a:rPr>
              <a:t>RESTful APIs:</a:t>
            </a:r>
            <a:endParaRPr lang="en-US" sz="2900" b="0" i="0" dirty="0">
              <a:solidFill>
                <a:srgbClr val="374151"/>
              </a:solidFill>
              <a:effectLst/>
              <a:latin typeface="Söhne"/>
            </a:endParaRPr>
          </a:p>
          <a:p>
            <a:pPr marL="742950" lvl="1" indent="-285750" algn="l">
              <a:buFont typeface="+mj-lt"/>
              <a:buAutoNum type="arabicPeriod"/>
            </a:pPr>
            <a:r>
              <a:rPr lang="en-US" sz="2300" b="0" i="0" dirty="0">
                <a:solidFill>
                  <a:srgbClr val="374151"/>
                </a:solidFill>
                <a:effectLst/>
                <a:latin typeface="Söhne"/>
              </a:rPr>
              <a:t>Created RESTful APIs using Spring Boot to enable smooth communication between the front end and back end.</a:t>
            </a:r>
          </a:p>
          <a:p>
            <a:pPr marL="742950" lvl="1" indent="-285750" algn="l">
              <a:buFont typeface="+mj-lt"/>
              <a:buAutoNum type="arabicPeriod"/>
            </a:pPr>
            <a:r>
              <a:rPr lang="en-US" sz="2300" b="0" i="0" dirty="0">
                <a:solidFill>
                  <a:srgbClr val="374151"/>
                </a:solidFill>
                <a:effectLst/>
                <a:latin typeface="Söhne"/>
              </a:rPr>
              <a:t>Allowed seamless integration with various client-side components.</a:t>
            </a:r>
          </a:p>
          <a:p>
            <a:pPr marL="0" indent="0" algn="l">
              <a:buNone/>
            </a:pPr>
            <a:r>
              <a:rPr lang="en-US" sz="2900" b="1" i="0" dirty="0">
                <a:solidFill>
                  <a:srgbClr val="374151"/>
                </a:solidFill>
                <a:effectLst/>
                <a:latin typeface="Söhne"/>
              </a:rPr>
              <a:t>User Authentication and Authorization:</a:t>
            </a:r>
            <a:endParaRPr lang="en-US" sz="2900" b="0" i="0" dirty="0">
              <a:solidFill>
                <a:srgbClr val="374151"/>
              </a:solidFill>
              <a:effectLst/>
              <a:latin typeface="Söhne"/>
            </a:endParaRPr>
          </a:p>
          <a:p>
            <a:pPr marL="742950" lvl="1" indent="-285750" algn="l">
              <a:buFont typeface="+mj-lt"/>
              <a:buAutoNum type="arabicPeriod"/>
            </a:pPr>
            <a:r>
              <a:rPr lang="en-US" sz="2300" b="0" i="0" dirty="0">
                <a:solidFill>
                  <a:srgbClr val="374151"/>
                </a:solidFill>
                <a:effectLst/>
                <a:latin typeface="Söhne"/>
              </a:rPr>
              <a:t>Established secure user authentication mechanisms to verify user identities.</a:t>
            </a:r>
          </a:p>
          <a:p>
            <a:pPr marL="742950" lvl="1" indent="-285750" algn="l">
              <a:buFont typeface="+mj-lt"/>
              <a:buAutoNum type="arabicPeriod"/>
            </a:pPr>
            <a:r>
              <a:rPr lang="en-US" sz="2300" b="0" i="0" dirty="0">
                <a:solidFill>
                  <a:srgbClr val="374151"/>
                </a:solidFill>
                <a:effectLst/>
                <a:latin typeface="Söhne"/>
              </a:rPr>
              <a:t>Implemented authorization checks to ensure users can only access appropriate resources.</a:t>
            </a:r>
          </a:p>
          <a:p>
            <a:endParaRPr lang="en-IN" dirty="0"/>
          </a:p>
        </p:txBody>
      </p:sp>
    </p:spTree>
    <p:extLst>
      <p:ext uri="{BB962C8B-B14F-4D97-AF65-F5344CB8AC3E}">
        <p14:creationId xmlns:p14="http://schemas.microsoft.com/office/powerpoint/2010/main" val="115093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852C-FD20-FC09-B261-785605249E9E}"/>
              </a:ext>
            </a:extLst>
          </p:cNvPr>
          <p:cNvSpPr>
            <a:spLocks noGrp="1"/>
          </p:cNvSpPr>
          <p:nvPr>
            <p:ph type="ctrTitle"/>
          </p:nvPr>
        </p:nvSpPr>
        <p:spPr>
          <a:xfrm>
            <a:off x="800100" y="1261872"/>
            <a:ext cx="4888099" cy="2882120"/>
          </a:xfrm>
        </p:spPr>
        <p:txBody>
          <a:bodyPr anchor="b">
            <a:normAutofit/>
          </a:bodyPr>
          <a:lstStyle/>
          <a:p>
            <a:r>
              <a:rPr lang="en-US" dirty="0"/>
              <a:t>DATABASE SCHEMA</a:t>
            </a:r>
            <a:endParaRPr lang="en-IN" dirty="0"/>
          </a:p>
        </p:txBody>
      </p:sp>
      <p:sp>
        <p:nvSpPr>
          <p:cNvPr id="16" name="Date Placeholder 6">
            <a:extLst>
              <a:ext uri="{FF2B5EF4-FFF2-40B4-BE49-F238E27FC236}">
                <a16:creationId xmlns:a16="http://schemas.microsoft.com/office/drawing/2014/main" id="{017C8A7A-E254-4A39-BCB3-6E8306AF52A3}"/>
              </a:ext>
            </a:extLst>
          </p:cNvPr>
          <p:cNvSpPr>
            <a:spLocks noGrp="1"/>
          </p:cNvSpPr>
          <p:nvPr>
            <p:ph type="dt" sz="half" idx="10"/>
          </p:nvPr>
        </p:nvSpPr>
        <p:spPr>
          <a:xfrm>
            <a:off x="795014" y="6342042"/>
            <a:ext cx="2743200" cy="365125"/>
          </a:xfrm>
        </p:spPr>
        <p:txBody>
          <a:bodyPr/>
          <a:lstStyle/>
          <a:p>
            <a:pPr>
              <a:spcAft>
                <a:spcPts val="600"/>
              </a:spcAft>
            </a:pPr>
            <a:fld id="{28665F56-8473-488D-85C9-8847A1ACD6F6}" type="datetime1">
              <a:rPr lang="en-US" smtClean="0"/>
              <a:pPr>
                <a:spcAft>
                  <a:spcPts val="600"/>
                </a:spcAft>
              </a:pPr>
              <a:t>8/28/2023</a:t>
            </a:fld>
            <a:endParaRPr lang="en-US"/>
          </a:p>
        </p:txBody>
      </p:sp>
      <p:sp>
        <p:nvSpPr>
          <p:cNvPr id="18" name="Footer Placeholder 7">
            <a:extLst>
              <a:ext uri="{FF2B5EF4-FFF2-40B4-BE49-F238E27FC236}">
                <a16:creationId xmlns:a16="http://schemas.microsoft.com/office/drawing/2014/main" id="{CCFC8466-9808-4391-B8BB-C44D357D4454}"/>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20" name="Slide Number Placeholder 5">
            <a:extLst>
              <a:ext uri="{FF2B5EF4-FFF2-40B4-BE49-F238E27FC236}">
                <a16:creationId xmlns:a16="http://schemas.microsoft.com/office/drawing/2014/main" id="{5AECE3F6-DF59-45FF-9C05-00849569DF08}"/>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5</a:t>
            </a:fld>
            <a:endParaRPr lang="en-US"/>
          </a:p>
        </p:txBody>
      </p:sp>
      <p:pic>
        <p:nvPicPr>
          <p:cNvPr id="11" name="Picture 10" descr="A diagram of a user account&#10;&#10;Description automatically generated">
            <a:extLst>
              <a:ext uri="{FF2B5EF4-FFF2-40B4-BE49-F238E27FC236}">
                <a16:creationId xmlns:a16="http://schemas.microsoft.com/office/drawing/2014/main" id="{E0A24550-F653-AFC4-D474-92913677C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217" y="321014"/>
            <a:ext cx="6530896" cy="5775649"/>
          </a:xfrm>
          <a:prstGeom prst="rect">
            <a:avLst/>
          </a:prstGeom>
        </p:spPr>
      </p:pic>
    </p:spTree>
    <p:extLst>
      <p:ext uri="{BB962C8B-B14F-4D97-AF65-F5344CB8AC3E}">
        <p14:creationId xmlns:p14="http://schemas.microsoft.com/office/powerpoint/2010/main" val="207338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1A47-8CE6-811D-1E59-976450082A7B}"/>
              </a:ext>
            </a:extLst>
          </p:cNvPr>
          <p:cNvSpPr>
            <a:spLocks noGrp="1"/>
          </p:cNvSpPr>
          <p:nvPr>
            <p:ph type="title"/>
          </p:nvPr>
        </p:nvSpPr>
        <p:spPr>
          <a:xfrm>
            <a:off x="808661" y="365125"/>
            <a:ext cx="10357666" cy="848969"/>
          </a:xfrm>
        </p:spPr>
        <p:txBody>
          <a:bodyPr/>
          <a:lstStyle/>
          <a:p>
            <a:r>
              <a:rPr lang="en-US" dirty="0"/>
              <a:t>HOMEPAGE</a:t>
            </a:r>
            <a:endParaRPr lang="en-IN" dirty="0"/>
          </a:p>
        </p:txBody>
      </p:sp>
      <p:pic>
        <p:nvPicPr>
          <p:cNvPr id="4" name="Content Placeholder 3">
            <a:extLst>
              <a:ext uri="{FF2B5EF4-FFF2-40B4-BE49-F238E27FC236}">
                <a16:creationId xmlns:a16="http://schemas.microsoft.com/office/drawing/2014/main" id="{43B9EEC1-4E90-9833-E3E3-D9071E1947AA}"/>
              </a:ext>
            </a:extLst>
          </p:cNvPr>
          <p:cNvPicPr>
            <a:picLocks noGrp="1" noChangeAspect="1"/>
          </p:cNvPicPr>
          <p:nvPr>
            <p:ph idx="1"/>
          </p:nvPr>
        </p:nvPicPr>
        <p:blipFill>
          <a:blip r:embed="rId2"/>
          <a:stretch>
            <a:fillRect/>
          </a:stretch>
        </p:blipFill>
        <p:spPr>
          <a:xfrm>
            <a:off x="808661" y="1376313"/>
            <a:ext cx="8539620" cy="4267593"/>
          </a:xfrm>
          <a:prstGeom prst="rect">
            <a:avLst/>
          </a:prstGeom>
        </p:spPr>
      </p:pic>
      <p:sp>
        <p:nvSpPr>
          <p:cNvPr id="5" name="TextBox 4">
            <a:extLst>
              <a:ext uri="{FF2B5EF4-FFF2-40B4-BE49-F238E27FC236}">
                <a16:creationId xmlns:a16="http://schemas.microsoft.com/office/drawing/2014/main" id="{30401CB3-3E01-D061-617A-89273B5B2773}"/>
              </a:ext>
            </a:extLst>
          </p:cNvPr>
          <p:cNvSpPr txBox="1"/>
          <p:nvPr/>
        </p:nvSpPr>
        <p:spPr>
          <a:xfrm>
            <a:off x="808661" y="5437060"/>
            <a:ext cx="9564697" cy="1200329"/>
          </a:xfrm>
          <a:prstGeom prst="rect">
            <a:avLst/>
          </a:prstGeom>
          <a:noFill/>
        </p:spPr>
        <p:txBody>
          <a:bodyPr wrap="square" rtlCol="0">
            <a:spAutoFit/>
          </a:bodyPr>
          <a:lstStyle/>
          <a:p>
            <a:r>
              <a:rPr lang="en-US" b="0" i="0" dirty="0">
                <a:effectLst/>
                <a:latin typeface="Söhne"/>
              </a:rPr>
              <a:t>As you access our URL, this is the initial page that greets you. Here, we present two distinct options: one for our valued customers and another for our trusted administrators. A simple click on either option seamlessly redirects you to your dedicated login page, ensuring a swift and secure entry into your personalized banking experience.</a:t>
            </a:r>
            <a:endParaRPr lang="en-IN" dirty="0"/>
          </a:p>
        </p:txBody>
      </p:sp>
    </p:spTree>
    <p:extLst>
      <p:ext uri="{BB962C8B-B14F-4D97-AF65-F5344CB8AC3E}">
        <p14:creationId xmlns:p14="http://schemas.microsoft.com/office/powerpoint/2010/main" val="151908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4A81-265C-8AEB-88D9-8139A13CA00C}"/>
              </a:ext>
            </a:extLst>
          </p:cNvPr>
          <p:cNvSpPr>
            <a:spLocks noGrp="1"/>
          </p:cNvSpPr>
          <p:nvPr>
            <p:ph type="title"/>
          </p:nvPr>
        </p:nvSpPr>
        <p:spPr>
          <a:xfrm>
            <a:off x="808661" y="365126"/>
            <a:ext cx="10357666" cy="811922"/>
          </a:xfrm>
        </p:spPr>
        <p:txBody>
          <a:bodyPr/>
          <a:lstStyle/>
          <a:p>
            <a:r>
              <a:rPr lang="en-US" dirty="0"/>
              <a:t>LOGIN PAGE</a:t>
            </a:r>
            <a:endParaRPr lang="en-IN" dirty="0"/>
          </a:p>
        </p:txBody>
      </p:sp>
      <p:pic>
        <p:nvPicPr>
          <p:cNvPr id="4" name="Content Placeholder 3">
            <a:extLst>
              <a:ext uri="{FF2B5EF4-FFF2-40B4-BE49-F238E27FC236}">
                <a16:creationId xmlns:a16="http://schemas.microsoft.com/office/drawing/2014/main" id="{839C4918-C678-2902-F0DB-289C9B7E3F3D}"/>
              </a:ext>
            </a:extLst>
          </p:cNvPr>
          <p:cNvPicPr>
            <a:picLocks noGrp="1" noChangeAspect="1"/>
          </p:cNvPicPr>
          <p:nvPr>
            <p:ph idx="1"/>
          </p:nvPr>
        </p:nvPicPr>
        <p:blipFill>
          <a:blip r:embed="rId2"/>
          <a:stretch>
            <a:fillRect/>
          </a:stretch>
        </p:blipFill>
        <p:spPr>
          <a:xfrm>
            <a:off x="808660" y="1177048"/>
            <a:ext cx="8459771" cy="4309352"/>
          </a:xfrm>
          <a:prstGeom prst="rect">
            <a:avLst/>
          </a:prstGeom>
        </p:spPr>
      </p:pic>
      <p:sp>
        <p:nvSpPr>
          <p:cNvPr id="5" name="TextBox 4">
            <a:extLst>
              <a:ext uri="{FF2B5EF4-FFF2-40B4-BE49-F238E27FC236}">
                <a16:creationId xmlns:a16="http://schemas.microsoft.com/office/drawing/2014/main" id="{BB9A8499-B0EE-5CA5-DC66-1B8E649625F0}"/>
              </a:ext>
            </a:extLst>
          </p:cNvPr>
          <p:cNvSpPr txBox="1"/>
          <p:nvPr/>
        </p:nvSpPr>
        <p:spPr>
          <a:xfrm>
            <a:off x="808661" y="5680953"/>
            <a:ext cx="10079298" cy="1200329"/>
          </a:xfrm>
          <a:prstGeom prst="rect">
            <a:avLst/>
          </a:prstGeom>
          <a:noFill/>
        </p:spPr>
        <p:txBody>
          <a:bodyPr wrap="square" rtlCol="0">
            <a:spAutoFit/>
          </a:bodyPr>
          <a:lstStyle/>
          <a:p>
            <a:r>
              <a:rPr lang="en-US" b="0" i="0" dirty="0">
                <a:effectLst/>
                <a:latin typeface="Söhne"/>
              </a:rPr>
              <a:t>This slide showcases the dedicated login portal for our customers. Here, users can effortlessly enter their credentials to access their accounts. We prioritize security, offering a streamlined process for account recovery if login details are forgotten. Additionally, for those new to our platform, the 'Register' option beckons, providing a seamless journey to account creation. </a:t>
            </a:r>
            <a:endParaRPr lang="en-IN" dirty="0"/>
          </a:p>
        </p:txBody>
      </p:sp>
    </p:spTree>
    <p:extLst>
      <p:ext uri="{BB962C8B-B14F-4D97-AF65-F5344CB8AC3E}">
        <p14:creationId xmlns:p14="http://schemas.microsoft.com/office/powerpoint/2010/main" val="330729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AC46-F58A-4EDD-BC17-1E5A28670166}"/>
              </a:ext>
            </a:extLst>
          </p:cNvPr>
          <p:cNvSpPr>
            <a:spLocks noGrp="1"/>
          </p:cNvSpPr>
          <p:nvPr>
            <p:ph type="title"/>
          </p:nvPr>
        </p:nvSpPr>
        <p:spPr>
          <a:xfrm>
            <a:off x="808661" y="365125"/>
            <a:ext cx="10357666" cy="656279"/>
          </a:xfrm>
        </p:spPr>
        <p:txBody>
          <a:bodyPr/>
          <a:lstStyle/>
          <a:p>
            <a:r>
              <a:rPr lang="en-US" dirty="0"/>
              <a:t>Registration Page</a:t>
            </a:r>
            <a:endParaRPr lang="en-IN" dirty="0"/>
          </a:p>
        </p:txBody>
      </p:sp>
      <p:pic>
        <p:nvPicPr>
          <p:cNvPr id="4" name="Content Placeholder 3">
            <a:extLst>
              <a:ext uri="{FF2B5EF4-FFF2-40B4-BE49-F238E27FC236}">
                <a16:creationId xmlns:a16="http://schemas.microsoft.com/office/drawing/2014/main" id="{FC16A191-1C56-A3ED-B85C-EBDA381E3041}"/>
              </a:ext>
            </a:extLst>
          </p:cNvPr>
          <p:cNvPicPr>
            <a:picLocks noGrp="1" noChangeAspect="1"/>
          </p:cNvPicPr>
          <p:nvPr>
            <p:ph idx="1"/>
          </p:nvPr>
        </p:nvPicPr>
        <p:blipFill>
          <a:blip r:embed="rId2"/>
          <a:stretch>
            <a:fillRect/>
          </a:stretch>
        </p:blipFill>
        <p:spPr>
          <a:xfrm>
            <a:off x="808661" y="1264595"/>
            <a:ext cx="8363619" cy="4114800"/>
          </a:xfrm>
          <a:prstGeom prst="rect">
            <a:avLst/>
          </a:prstGeom>
        </p:spPr>
      </p:pic>
      <p:sp>
        <p:nvSpPr>
          <p:cNvPr id="5" name="TextBox 4">
            <a:extLst>
              <a:ext uri="{FF2B5EF4-FFF2-40B4-BE49-F238E27FC236}">
                <a16:creationId xmlns:a16="http://schemas.microsoft.com/office/drawing/2014/main" id="{E8232540-BA71-98CE-F176-9AC4A0FB12AA}"/>
              </a:ext>
            </a:extLst>
          </p:cNvPr>
          <p:cNvSpPr txBox="1"/>
          <p:nvPr/>
        </p:nvSpPr>
        <p:spPr>
          <a:xfrm>
            <a:off x="808661" y="5509465"/>
            <a:ext cx="9121336" cy="1200329"/>
          </a:xfrm>
          <a:prstGeom prst="rect">
            <a:avLst/>
          </a:prstGeom>
          <a:noFill/>
        </p:spPr>
        <p:txBody>
          <a:bodyPr wrap="square" rtlCol="0">
            <a:spAutoFit/>
          </a:bodyPr>
          <a:lstStyle/>
          <a:p>
            <a:r>
              <a:rPr lang="en-US" b="0" i="0" dirty="0">
                <a:effectLst/>
                <a:latin typeface="Söhne"/>
              </a:rPr>
              <a:t>This slide presents our user registration page, designed for individuals embarking on their banking journey with us. Here, new customers are invited to provide essential information and create their personalized accounts. Through a seamless process, users can swiftly input their details and select security preferences.</a:t>
            </a:r>
            <a:endParaRPr lang="en-IN" dirty="0"/>
          </a:p>
        </p:txBody>
      </p:sp>
    </p:spTree>
    <p:extLst>
      <p:ext uri="{BB962C8B-B14F-4D97-AF65-F5344CB8AC3E}">
        <p14:creationId xmlns:p14="http://schemas.microsoft.com/office/powerpoint/2010/main" val="211681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AC46-F58A-4EDD-BC17-1E5A28670166}"/>
              </a:ext>
            </a:extLst>
          </p:cNvPr>
          <p:cNvSpPr>
            <a:spLocks noGrp="1"/>
          </p:cNvSpPr>
          <p:nvPr>
            <p:ph type="title"/>
          </p:nvPr>
        </p:nvSpPr>
        <p:spPr>
          <a:xfrm>
            <a:off x="808661" y="365126"/>
            <a:ext cx="10357666" cy="681250"/>
          </a:xfrm>
        </p:spPr>
        <p:txBody>
          <a:bodyPr/>
          <a:lstStyle/>
          <a:p>
            <a:r>
              <a:rPr lang="en-US" dirty="0"/>
              <a:t>ADMIN HOMEPAGE</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F2E531B6-3D56-35D4-4258-453927A21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661" y="1253765"/>
            <a:ext cx="7670307" cy="4232635"/>
          </a:xfrm>
        </p:spPr>
      </p:pic>
      <p:sp>
        <p:nvSpPr>
          <p:cNvPr id="6" name="TextBox 5">
            <a:extLst>
              <a:ext uri="{FF2B5EF4-FFF2-40B4-BE49-F238E27FC236}">
                <a16:creationId xmlns:a16="http://schemas.microsoft.com/office/drawing/2014/main" id="{1F7828CC-EA19-25E4-A784-8F9D37D31827}"/>
              </a:ext>
            </a:extLst>
          </p:cNvPr>
          <p:cNvSpPr txBox="1"/>
          <p:nvPr/>
        </p:nvSpPr>
        <p:spPr>
          <a:xfrm>
            <a:off x="808661" y="5729591"/>
            <a:ext cx="8393705" cy="926347"/>
          </a:xfrm>
          <a:prstGeom prst="rect">
            <a:avLst/>
          </a:prstGeom>
          <a:noFill/>
        </p:spPr>
        <p:txBody>
          <a:bodyPr wrap="square" rtlCol="0">
            <a:spAutoFit/>
          </a:bodyPr>
          <a:lstStyle/>
          <a:p>
            <a:r>
              <a:rPr lang="en-US" b="0" i="0" dirty="0">
                <a:effectLst/>
                <a:latin typeface="Söhne"/>
              </a:rPr>
              <a:t>This slide showcases the Admin Homepage, a hub for our administrative staff. With a clear layout, this page offers easy access to customer details and grants the authority to activate or deactivate accounts as needed.</a:t>
            </a:r>
            <a:endParaRPr lang="en-IN" dirty="0"/>
          </a:p>
        </p:txBody>
      </p:sp>
    </p:spTree>
    <p:extLst>
      <p:ext uri="{BB962C8B-B14F-4D97-AF65-F5344CB8AC3E}">
        <p14:creationId xmlns:p14="http://schemas.microsoft.com/office/powerpoint/2010/main" val="1216789601"/>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1B212F"/>
      </a:dk2>
      <a:lt2>
        <a:srgbClr val="F0F3F1"/>
      </a:lt2>
      <a:accent1>
        <a:srgbClr val="C34D98"/>
      </a:accent1>
      <a:accent2>
        <a:srgbClr val="AC3BB1"/>
      </a:accent2>
      <a:accent3>
        <a:srgbClr val="8C4DC3"/>
      </a:accent3>
      <a:accent4>
        <a:srgbClr val="4C3EB3"/>
      </a:accent4>
      <a:accent5>
        <a:srgbClr val="4D70C3"/>
      </a:accent5>
      <a:accent6>
        <a:srgbClr val="3B90B1"/>
      </a:accent6>
      <a:hlink>
        <a:srgbClr val="3F50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90</TotalTime>
  <Words>657</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Söhne</vt:lpstr>
      <vt:lpstr>Wingdings</vt:lpstr>
      <vt:lpstr>VeniceBeachVTI</vt:lpstr>
      <vt:lpstr>Online Banking Application</vt:lpstr>
      <vt:lpstr>Introduction</vt:lpstr>
      <vt:lpstr>Team members</vt:lpstr>
      <vt:lpstr>Tech stack </vt:lpstr>
      <vt:lpstr>DATABASE SCHEMA</vt:lpstr>
      <vt:lpstr>HOMEPAGE</vt:lpstr>
      <vt:lpstr>LOGIN PAGE</vt:lpstr>
      <vt:lpstr>Registration Page</vt:lpstr>
      <vt:lpstr>ADMIN HOMEPAGE</vt:lpstr>
      <vt:lpstr>Account summary</vt:lpstr>
      <vt:lpstr>TRANSACTION PAGE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 Application</dc:title>
  <dc:creator>Nipun Ramesh</dc:creator>
  <cp:lastModifiedBy>Nipun Ramesh</cp:lastModifiedBy>
  <cp:revision>3</cp:revision>
  <dcterms:created xsi:type="dcterms:W3CDTF">2023-08-28T05:21:56Z</dcterms:created>
  <dcterms:modified xsi:type="dcterms:W3CDTF">2023-08-28T17:41:41Z</dcterms:modified>
</cp:coreProperties>
</file>