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5143500" cx="9144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800" i="0" kumimoji="0" normalizeH="0" spc="0" strike="noStrike" u="none">
        <a:ln>
          <a:noFill/>
        </a:ln>
        <a:solidFill>
          <a:srgbClr val="000000"/>
        </a:solidFill>
        <a:effectLst/>
      </a:defRPr>
    </a:defPPr>
    <a:lvl1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1pPr>
    <a:lvl2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2pPr>
    <a:lvl3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3pPr>
    <a:lvl4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4pPr>
    <a:lvl5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5pPr>
    <a:lvl6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6pPr>
    <a:lvl7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7pPr>
    <a:lvl8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8pPr>
    <a:lvl9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106"/>
          <p:cNvSpPr>
            <a:spLocks noChangeAspect="1" noRot="1"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/>
        </p:spPr>
        <p:txBody>
          <a:bodyPr/>
          <a:p>
            <a:endParaRPr dirty="0"/>
          </a:p>
        </p:txBody>
      </p:sp>
      <p:sp>
        <p:nvSpPr>
          <p:cNvPr id="1048635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/>
        </p:spPr>
        <p:txBody>
          <a:bodyPr/>
          <a:p/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/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4858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/>
        </p:spPr>
        <p:txBody>
          <a:bodyPr/>
          <a:lstStyle>
            <a:lvl1pPr algn="ctr" indent="-228600" marL="342900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algn="ctr" indent="254000" marL="342900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algn="ctr" indent="711200" marL="342900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algn="ctr" indent="1168400" marL="342900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algn="ctr" indent="1625600" marL="342900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1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/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048619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/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0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/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8615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Text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t>Title Text</a:t>
            </a:r>
          </a:p>
        </p:txBody>
      </p:sp>
      <p:sp>
        <p:nvSpPr>
          <p:cNvPr id="1048587" name="Body Level One…"/>
          <p:cNvSpPr>
            <a:spLocks noGrp="1"/>
          </p:cNvSpPr>
          <p:nvPr>
            <p:ph type="body" idx="1"/>
          </p:nvPr>
        </p:nvSpPr>
        <p:spPr>
          <a:prstGeom prst="rect"/>
        </p:spPr>
        <p:txBody>
          <a:bodyPr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8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Text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t>Title Text</a:t>
            </a:r>
          </a:p>
        </p:txBody>
      </p:sp>
      <p:sp>
        <p:nvSpPr>
          <p:cNvPr id="104862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/>
        </p:spPr>
        <p:txBody>
          <a:bodyPr/>
          <a:lstStyle>
            <a:lvl1pPr indent="-317500">
              <a:buSzPts val="1400"/>
              <a:defRPr sz="1400"/>
            </a:lvl1pPr>
            <a:lvl2pPr indent="-355600" marL="965200">
              <a:buSzPts val="1400"/>
              <a:defRPr sz="1400"/>
            </a:lvl2pPr>
            <a:lvl3pPr indent="-355600" marL="1422400">
              <a:buSzPts val="1400"/>
              <a:defRPr sz="1400"/>
            </a:lvl3pPr>
            <a:lvl4pPr indent="-355600" marL="1879600">
              <a:buSzPts val="1400"/>
              <a:defRPr sz="1400"/>
            </a:lvl4pPr>
            <a:lvl5pPr indent="-355600" marL="23368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3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/>
        </p:spPr>
        <p:txBody>
          <a:bodyPr/>
          <a:p>
            <a:pPr indent="-317500">
              <a:buSzPts val="1400"/>
              <a:defRPr sz="1400"/>
            </a:pPr>
          </a:p>
        </p:txBody>
      </p:sp>
      <p:sp>
        <p:nvSpPr>
          <p:cNvPr id="1048624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Text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t>Title Text</a:t>
            </a:r>
          </a:p>
        </p:txBody>
      </p:sp>
      <p:sp>
        <p:nvSpPr>
          <p:cNvPr id="1048626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/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4861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/>
        </p:spPr>
        <p:txBody>
          <a:bodyPr/>
          <a:lstStyle>
            <a:lvl1pPr indent="-304800">
              <a:buSzPts val="1200"/>
              <a:defRPr sz="1200"/>
            </a:lvl1pPr>
            <a:lvl2pPr indent="-304800" marL="914400">
              <a:buSzPts val="1200"/>
              <a:defRPr sz="1200"/>
            </a:lvl2pPr>
            <a:lvl3pPr indent="-304800" marL="1371600">
              <a:buSzPts val="1200"/>
              <a:defRPr sz="1200"/>
            </a:lvl3pPr>
            <a:lvl4pPr indent="-304800" marL="1828800">
              <a:buSzPts val="1200"/>
              <a:defRPr sz="1200"/>
            </a:lvl4pPr>
            <a:lvl5pPr indent="-304800" marL="22860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12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/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048628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36"/>
          <p:cNvSpPr/>
          <p:nvPr/>
        </p:nvSpPr>
        <p:spPr>
          <a:xfrm>
            <a:off x="4572000" y="-125"/>
            <a:ext cx="4572000" cy="5143501"/>
          </a:xfrm>
          <a:prstGeom prst="rect"/>
          <a:solidFill>
            <a:srgbClr val="EEEEEE"/>
          </a:soli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630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/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04863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/>
        </p:spPr>
        <p:txBody>
          <a:bodyPr/>
          <a:lstStyle>
            <a:lvl1pPr algn="ctr" indent="-228600" marL="3429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algn="ctr" indent="254000" marL="3429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algn="ctr" indent="711200" marL="3429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algn="ctr" indent="1168400" marL="3429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algn="ctr" indent="1625600" marL="3429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32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/>
        </p:spPr>
        <p:txBody>
          <a:bodyPr anchor="ctr"/>
          <a:p/>
        </p:txBody>
      </p:sp>
      <p:sp>
        <p:nvSpPr>
          <p:cNvPr id="1048633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/>
        </p:spPr>
        <p:txBody>
          <a:bodyPr anchor="ctr"/>
          <a:lstStyle>
            <a:lvl1pPr indent="0" marL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17" name="Slide Number"/>
          <p:cNvSpPr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/>
          <a:ln w="12700">
            <a:miter lim="400000"/>
          </a:ln>
        </p:spPr>
        <p:txBody>
          <a:bodyPr bIns="91424" lIns="91424" rIns="91424" tIns="91424">
            <a:normAutofit/>
          </a:bodyPr>
          <a:p>
            <a:r>
              <a:t>Title Text</a:t>
            </a:r>
          </a:p>
        </p:txBody>
      </p:sp>
      <p:sp>
        <p:nvSpPr>
          <p:cNvPr id="1048577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/>
          <a:ln w="12700">
            <a:miter lim="400000"/>
          </a:ln>
        </p:spPr>
        <p:txBody>
          <a:bodyPr bIns="91424" lIns="91424" rIns="91424" tIns="91424">
            <a:normAutofit/>
          </a:bodyPr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78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/>
          <a:ln w="12700">
            <a:miter lim="400000"/>
          </a:ln>
        </p:spPr>
        <p:txBody>
          <a:bodyPr anchor="ctr" bIns="91424" lIns="91424" rIns="91424" tIns="91424" wrap="none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1pPr>
      <a:lvl2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2pPr>
      <a:lvl3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3pPr>
      <a:lvl4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4pPr>
      <a:lvl5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5pPr>
      <a:lvl6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6pPr>
      <a:lvl7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7pPr>
      <a:lvl8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8pPr>
      <a:lvl9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9pPr>
    </p:titleStyle>
    <p:bodyStyle>
      <a:lvl1pPr algn="l" defTabSz="914400" indent="-342900" latinLnBrk="0" marL="457200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1pPr>
      <a:lvl2pPr algn="l" defTabSz="914400" indent="-408214" latinLnBrk="0" marL="10051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2pPr>
      <a:lvl3pPr algn="l" defTabSz="914400" indent="-408214" latinLnBrk="0" marL="14623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3pPr>
      <a:lvl4pPr algn="l" defTabSz="914400" indent="-408214" latinLnBrk="0" marL="19195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4pPr>
      <a:lvl5pPr algn="l" defTabSz="914400" indent="-408214" latinLnBrk="0" marL="23767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5pPr>
      <a:lvl6pPr algn="l" defTabSz="914400" indent="-408214" latinLnBrk="0" marL="28339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6pPr>
      <a:lvl7pPr algn="l" defTabSz="914400" indent="-408214" latinLnBrk="0" marL="32911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7pPr>
      <a:lvl8pPr algn="l" defTabSz="914400" indent="-408214" latinLnBrk="0" marL="37483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8pPr>
      <a:lvl9pPr algn="l" defTabSz="914400" indent="-408214" latinLnBrk="0" marL="42055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9pPr>
    </p:bodyStyle>
    <p:otherStyle>
      <a:lvl1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583" name="Shape 55"/>
          <p:cNvSpPr/>
          <p:nvPr/>
        </p:nvSpPr>
        <p:spPr>
          <a:xfrm>
            <a:off x="537899" y="1895175"/>
            <a:ext cx="3953102" cy="12242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048584" name="Shape 56"/>
          <p:cNvSpPr/>
          <p:nvPr/>
        </p:nvSpPr>
        <p:spPr>
          <a:xfrm>
            <a:off x="537900" y="3315475"/>
            <a:ext cx="5550600" cy="4876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2097152" name="Shape 57" descr="Shape 5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/>
          <a:ln w="12700">
            <a:miter lim="400000"/>
          </a:ln>
        </p:spPr>
      </p:pic>
      <p:sp>
        <p:nvSpPr>
          <p:cNvPr id="1048585" name="Shape 58"/>
          <p:cNvSpPr/>
          <p:nvPr/>
        </p:nvSpPr>
        <p:spPr>
          <a:xfrm>
            <a:off x="537900" y="3666599"/>
            <a:ext cx="6249600" cy="369300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dirty="0" lang="en-IN"/>
              <a:t>–</a:t>
            </a:r>
            <a:r>
              <a:rPr dirty="0" lang="en-US"/>
              <a:t> </a:t>
            </a:r>
            <a:r>
              <a:rPr dirty="0" lang="en-US"/>
              <a:t>N</a:t>
            </a:r>
            <a:r>
              <a:rPr dirty="0" lang="en-US"/>
              <a:t>i</a:t>
            </a:r>
            <a:r>
              <a:rPr dirty="0" lang="en-US"/>
              <a:t>p</a:t>
            </a:r>
            <a:r>
              <a:rPr dirty="0" lang="en-US"/>
              <a:t>u</a:t>
            </a:r>
            <a:r>
              <a:rPr dirty="0" lang="en-US"/>
              <a:t>n</a:t>
            </a:r>
            <a:r>
              <a:rPr dirty="0" lang="en-US"/>
              <a:t> </a:t>
            </a:r>
            <a:r>
              <a:rPr dirty="0" lang="en-US"/>
              <a:t>Goyal </a:t>
            </a:r>
            <a:r>
              <a:rPr dirty="0"/>
              <a:t>[Junior Consultant]</a:t>
            </a:r>
            <a:endParaRPr altLang="en-US" 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hape 63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590" name="Shape 64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048591" name="Shape 65"/>
          <p:cNvSpPr/>
          <p:nvPr/>
        </p:nvSpPr>
        <p:spPr>
          <a:xfrm>
            <a:off x="343874" y="1211200"/>
            <a:ext cx="5459402" cy="158492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hape 70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593" name="Shape 71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4859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5024" y="983512"/>
            <a:ext cx="6738035" cy="4000500"/>
          </a:xfrm>
          <a:prstGeom prst="rect"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596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048597" name="Shape 81"/>
          <p:cNvSpPr/>
          <p:nvPr/>
        </p:nvSpPr>
        <p:spPr>
          <a:xfrm>
            <a:off x="205025" y="976469"/>
            <a:ext cx="8565600" cy="868603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0" dirty="0" i="0" lang="en-IN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048598" name="Shape 82"/>
          <p:cNvSpPr/>
          <p:nvPr/>
        </p:nvSpPr>
        <p:spPr>
          <a:xfrm>
            <a:off x="5041301" y="1818259"/>
            <a:ext cx="4134600" cy="269490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1" dirty="0" lang="en-US"/>
              <a:t>Significance of performing an EDA: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200" lang="en-US">
                <a:latin typeface="+mn-lt"/>
              </a:rPr>
              <a:t>Reduces the risk of imbalance distribution of the dataset by checking the skewness of a particular field.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200" lang="en-US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200" lang="en-IN">
                <a:solidFill>
                  <a:srgbClr val="292929"/>
                </a:solidFill>
                <a:latin typeface="+mn-lt"/>
              </a:rPr>
              <a:t>To I</a:t>
            </a:r>
            <a:r>
              <a:rPr b="0" dirty="0" sz="1200" i="0" lang="en-IN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200" lang="en-IN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dirty="0" sz="1200">
              <a:latin typeface="+mn-lt"/>
            </a:endParaRPr>
          </a:p>
        </p:txBody>
      </p:sp>
      <p:sp>
        <p:nvSpPr>
          <p:cNvPr id="1048599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/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 bIns="45719" lIns="45719" numCol="1" rIns="45719" tIns="45719" wrap="square">
            <a:noAutofit/>
          </a:bodyPr>
          <a:p>
            <a:pPr algn="ctr">
              <a:defRPr>
                <a:solidFill>
                  <a:srgbClr val="666666"/>
                </a:solidFill>
              </a:defRPr>
            </a:pPr>
            <a:r>
              <a:rPr dirty="0" sz="1200" lang="en-US">
                <a:solidFill>
                  <a:schemeClr val="tx1"/>
                </a:solidFill>
              </a:rPr>
              <a:t>fig. Steps for Data Exploration.</a:t>
            </a:r>
            <a:endParaRPr dirty="0" sz="1200">
              <a:solidFill>
                <a:schemeClr val="tx1"/>
              </a:solidFill>
            </a:endParaRPr>
          </a:p>
        </p:txBody>
      </p:sp>
      <p:pic>
        <p:nvPicPr>
          <p:cNvPr id="2097154" name="Picture 2" descr="Diagram, schematic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5025" y="1957282"/>
            <a:ext cx="4725958" cy="2368539"/>
          </a:xfrm>
          <a:prstGeom prst="rect"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601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048602" name="Shape 90"/>
          <p:cNvSpPr/>
          <p:nvPr/>
        </p:nvSpPr>
        <p:spPr>
          <a:xfrm>
            <a:off x="205023" y="922216"/>
            <a:ext cx="8565600" cy="123440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0" dirty="0" i="0" lang="en-IN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048603" name="Shape 91"/>
          <p:cNvSpPr/>
          <p:nvPr/>
        </p:nvSpPr>
        <p:spPr>
          <a:xfrm>
            <a:off x="300062" y="3396234"/>
            <a:ext cx="7823212" cy="1584929"/>
          </a:xfrm>
          <a:prstGeom prst="rect"/>
          <a:ln w="12700">
            <a:miter lim="400000"/>
          </a:ln>
        </p:spPr>
        <p:txBody>
          <a:bodyPr bIns="91424" lIns="91424" rIns="91424" tIns="91424" wrap="square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 indent="-285750" marL="285750">
              <a:buFont typeface="Arial" panose="020B0604020202020204" pitchFamily="34" charset="0"/>
              <a:buChar char="•"/>
            </a:pPr>
            <a:r>
              <a:rPr baseline="0" b="0" dirty="0" sz="1400" i="0" lang="en-IN" strike="noStrike" u="none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aseline="0" b="0" dirty="0" sz="1400" i="0" lang="en-IN" strike="noStrike" u="none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sz="1400" lang="en-IN">
                <a:latin typeface="ArialMT"/>
              </a:rPr>
              <a:t>Finally, deploy and document the best model’s performance, assumptions and certain limitations.</a:t>
            </a:r>
            <a:endParaRPr baseline="0" b="0" dirty="0" sz="1400" i="0" lang="en-IN" strike="noStrike" u="none">
              <a:latin typeface="ArialMT"/>
            </a:endParaRP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1116" y="1682382"/>
            <a:ext cx="7432158" cy="1573618"/>
          </a:xfrm>
          <a:prstGeom prst="rect"/>
        </p:spPr>
      </p:pic>
      <p:sp>
        <p:nvSpPr>
          <p:cNvPr id="1048604" name="TextBox 6"/>
          <p:cNvSpPr txBox="1"/>
          <p:nvPr/>
        </p:nvSpPr>
        <p:spPr>
          <a:xfrm>
            <a:off x="3176208" y="3117502"/>
            <a:ext cx="3245362" cy="276997"/>
          </a:xfrm>
          <a:prstGeom prst="rect"/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anchor="t" bIns="45719" horzOverflow="overflow" lIns="45719" numCol="1" rIns="45719" rot="0" rtlCol="0" spcCol="38100" spcFirstLastPara="1" tIns="45719" vert="horz" vertOverflow="overflow" wrap="square">
            <a:spAutoFit/>
          </a:bodyPr>
          <a:p>
            <a:pPr algn="l" defTabSz="9144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200" i="0" kumimoji="0" lang="en-US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baseline="0" b="0" cap="none" dirty="0" sz="1200" i="0" kumimoji="0" lang="en-IN" normalizeH="0" spc="0" strike="noStrike" u="none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 97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>
            <a:endParaRPr dirty="0"/>
          </a:p>
        </p:txBody>
      </p:sp>
      <p:sp>
        <p:nvSpPr>
          <p:cNvPr id="1048606" name="Shape 98"/>
          <p:cNvSpPr/>
          <p:nvPr/>
        </p:nvSpPr>
        <p:spPr>
          <a:xfrm>
            <a:off x="205025" y="263974"/>
            <a:ext cx="8565600" cy="487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048607" name="Shape 99"/>
          <p:cNvSpPr/>
          <p:nvPr/>
        </p:nvSpPr>
        <p:spPr>
          <a:xfrm>
            <a:off x="205025" y="1001980"/>
            <a:ext cx="8565600" cy="123440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0" dirty="0" i="0" lang="en-IN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048608" name="Shape 100"/>
          <p:cNvSpPr/>
          <p:nvPr/>
        </p:nvSpPr>
        <p:spPr>
          <a:xfrm>
            <a:off x="205025" y="1873405"/>
            <a:ext cx="4134600" cy="2592673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300" lang="en-IN">
                <a:solidFill>
                  <a:schemeClr val="tx1"/>
                </a:solidFill>
                <a:latin typeface="+mn-lt"/>
              </a:rPr>
              <a:t>Q</a:t>
            </a:r>
            <a:r>
              <a:rPr b="0" dirty="0" sz="1300" i="0" lang="en-IN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dirty="0" sz="1300" lang="en-IN">
                <a:solidFill>
                  <a:schemeClr val="tx1"/>
                </a:solidFill>
                <a:latin typeface="+mn-lt"/>
              </a:rPr>
              <a:t> b</a:t>
            </a:r>
            <a:r>
              <a:rPr b="0" dirty="0" sz="1300" i="0" lang="en-IN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dirty="0" sz="1300" lang="en-IN">
                <a:solidFill>
                  <a:schemeClr val="tx1"/>
                </a:solidFill>
                <a:latin typeface="+mn-lt"/>
              </a:rPr>
              <a:t>&amp; </a:t>
            </a:r>
            <a:r>
              <a:rPr b="0" dirty="0" sz="1300" i="0" lang="en-IN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0" dirty="0" sz="1300" i="0" lang="en-IN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300" lang="en-IN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b="0" dirty="0" sz="1300" i="0" lang="en-IN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97156" name="Picture 2" descr="Diagram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56985" y="1873405"/>
            <a:ext cx="4781990" cy="2709228"/>
          </a:xfrm>
          <a:prstGeom prst="rect"/>
        </p:spPr>
      </p:pic>
      <p:sp>
        <p:nvSpPr>
          <p:cNvPr id="1048609" name="TextBox 3"/>
          <p:cNvSpPr txBox="1"/>
          <p:nvPr/>
        </p:nvSpPr>
        <p:spPr>
          <a:xfrm>
            <a:off x="5273016" y="4582633"/>
            <a:ext cx="3286193" cy="276997"/>
          </a:xfrm>
          <a:prstGeom prst="rect"/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anchor="t" bIns="45719" horzOverflow="overflow" lIns="45719" numCol="1" rIns="45719" rot="0" rtlCol="0" spcCol="38100" spcFirstLastPara="1" tIns="45719" vert="horz" vertOverflow="overflow" wrap="square">
            <a:spAutoFit/>
          </a:bodyPr>
          <a:p>
            <a:pPr algn="l" defTabSz="9144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200" i="0" kumimoji="0" lang="en-US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baseline="0" b="0" cap="none" dirty="0" sz="1200" i="0" kumimoji="0" lang="en-IN" normalizeH="0" spc="0" strike="noStrike" u="none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vinit shetty</dc:creator>
  <cp:lastModifiedBy>vinit shetty</cp:lastModifiedBy>
  <dcterms:created xsi:type="dcterms:W3CDTF">2023-10-05T12:19:36Z</dcterms:created>
  <dcterms:modified xsi:type="dcterms:W3CDTF">2023-10-05T12:19:36Z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6557cd8f8ef644cb945fdc2801fe1aa5</vt:lpwstr>
  </property>
</Properties>
</file>