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7" r:id="rId3"/>
    <p:sldId id="271" r:id="rId4"/>
    <p:sldId id="293" r:id="rId5"/>
    <p:sldId id="294" r:id="rId6"/>
    <p:sldId id="302" r:id="rId7"/>
    <p:sldId id="306" r:id="rId8"/>
    <p:sldId id="308" r:id="rId9"/>
    <p:sldId id="298" r:id="rId10"/>
    <p:sldId id="309" r:id="rId11"/>
    <p:sldId id="310" r:id="rId12"/>
    <p:sldId id="311" r:id="rId13"/>
    <p:sldId id="312" r:id="rId14"/>
    <p:sldId id="313" r:id="rId15"/>
    <p:sldId id="297" r:id="rId16"/>
    <p:sldId id="299" r:id="rId17"/>
    <p:sldId id="300" r:id="rId18"/>
    <p:sldId id="30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94379" autoAdjust="0"/>
  </p:normalViewPr>
  <p:slideViewPr>
    <p:cSldViewPr>
      <p:cViewPr varScale="1">
        <p:scale>
          <a:sx n="70" d="100"/>
          <a:sy n="70" d="100"/>
        </p:scale>
        <p:origin x="139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jraset.com/research-paper/cv-analysis-using-machine-learning" TargetMode="External"/><Relationship Id="rId2" Type="http://schemas.openxmlformats.org/officeDocument/2006/relationships/hyperlink" Target="https://www.youtub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code/gauravduttakiit/resume-screening-using-machine-learning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9397" y="921490"/>
            <a:ext cx="6624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Black" pitchFamily="34" charset="0"/>
              </a:rPr>
              <a:t>Artificial Intelligence and Machine Learning </a:t>
            </a:r>
          </a:p>
          <a:p>
            <a:pPr algn="ctr"/>
            <a:r>
              <a:rPr lang="en-US" sz="3600" dirty="0">
                <a:solidFill>
                  <a:srgbClr val="FF0000"/>
                </a:solidFill>
                <a:latin typeface="Arial Black" pitchFamily="34" charset="0"/>
              </a:rPr>
              <a:t>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9596CC0-0544-9FD2-7AFD-B23ECB7AE8F4}"/>
              </a:ext>
            </a:extLst>
          </p:cNvPr>
          <p:cNvSpPr txBox="1"/>
          <p:nvPr/>
        </p:nvSpPr>
        <p:spPr>
          <a:xfrm>
            <a:off x="1421331" y="3497961"/>
            <a:ext cx="6624736" cy="20928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Team Details:</a:t>
            </a:r>
          </a:p>
          <a:p>
            <a:r>
              <a:rPr lang="en-US" sz="1600" dirty="0"/>
              <a:t>Nampreet Singh		    	                      2210990596</a:t>
            </a:r>
          </a:p>
          <a:p>
            <a:r>
              <a:rPr lang="en-US" sz="1600" dirty="0"/>
              <a:t>Narinder Singh		                                          2210990598</a:t>
            </a:r>
          </a:p>
          <a:p>
            <a:r>
              <a:rPr lang="en-US" sz="1600" dirty="0" smtClean="0"/>
              <a:t>Nikhil</a:t>
            </a:r>
            <a:r>
              <a:rPr lang="en-US" sz="1600" dirty="0"/>
              <a:t>			                      </a:t>
            </a:r>
            <a:r>
              <a:rPr lang="en-US" sz="1600" dirty="0" smtClean="0"/>
              <a:t>                    2210990609</a:t>
            </a:r>
            <a:endParaRPr lang="en-US" sz="1600" dirty="0"/>
          </a:p>
          <a:p>
            <a:r>
              <a:rPr lang="en-IN" sz="1600" dirty="0" err="1"/>
              <a:t>Nipun</a:t>
            </a:r>
            <a:r>
              <a:rPr lang="en-IN" sz="1600" dirty="0"/>
              <a:t> Kumar                                    	                                          2210990615</a:t>
            </a:r>
          </a:p>
          <a:p>
            <a:r>
              <a:rPr lang="en-US" sz="1600" b="1" dirty="0">
                <a:cs typeface="Times New Roman" pitchFamily="18" charset="0"/>
              </a:rPr>
              <a:t>Faculty Coordinator:</a:t>
            </a:r>
          </a:p>
          <a:p>
            <a:r>
              <a:rPr lang="en-US" sz="1600" dirty="0" smtClean="0">
                <a:cs typeface="Times New Roman" pitchFamily="18" charset="0"/>
              </a:rPr>
              <a:t>Mrs. Monica Dutta</a:t>
            </a:r>
            <a:endParaRPr lang="en-US" sz="1600" dirty="0"/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7039" y="5661248"/>
            <a:ext cx="694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 University Institute of Engineering and Technology, 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 University, Punjab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9783C98-4A95-FAB7-CE5E-004E51F4CC6F}"/>
              </a:ext>
            </a:extLst>
          </p:cNvPr>
          <p:cNvSpPr txBox="1"/>
          <p:nvPr/>
        </p:nvSpPr>
        <p:spPr>
          <a:xfrm>
            <a:off x="1259632" y="2746222"/>
            <a:ext cx="6624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	        </a:t>
            </a:r>
            <a:r>
              <a:rPr lang="en-IN" sz="2800" b="1" dirty="0"/>
              <a:t>CV Analysis</a:t>
            </a:r>
          </a:p>
        </p:txBody>
      </p:sp>
    </p:spTree>
  </p:cSld>
  <p:clrMapOvr>
    <a:masterClrMapping/>
  </p:clrMapOvr>
  <p:transition advTm="4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60119F-9AEB-A595-F90B-CBD5AD277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2576" y="0"/>
            <a:ext cx="5486400" cy="914400"/>
          </a:xfrm>
        </p:spPr>
        <p:txBody>
          <a:bodyPr/>
          <a:lstStyle/>
          <a:p>
            <a:r>
              <a:rPr lang="en-US" sz="4000" dirty="0">
                <a:latin typeface="Calibri (Headings)"/>
              </a:rPr>
              <a:t>Source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8A82F72-60B1-CDE9-64D6-6614BD99B424}"/>
              </a:ext>
            </a:extLst>
          </p:cNvPr>
          <p:cNvSpPr txBox="1"/>
          <p:nvPr/>
        </p:nvSpPr>
        <p:spPr>
          <a:xfrm>
            <a:off x="4680012" y="4680260"/>
            <a:ext cx="439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B90EF70-98A7-7A51-31BC-6A3EA5E93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0" b="2600"/>
          <a:stretch/>
        </p:blipFill>
        <p:spPr>
          <a:xfrm>
            <a:off x="521804" y="1412776"/>
            <a:ext cx="8100392" cy="431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8382"/>
      </p:ext>
    </p:extLst>
  </p:cSld>
  <p:clrMapOvr>
    <a:masterClrMapping/>
  </p:clrMapOvr>
  <p:transition advTm="400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60119F-9AEB-A595-F90B-CBD5AD277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2576" y="0"/>
            <a:ext cx="5486400" cy="914400"/>
          </a:xfrm>
        </p:spPr>
        <p:txBody>
          <a:bodyPr/>
          <a:lstStyle/>
          <a:p>
            <a:r>
              <a:rPr lang="en-US" sz="4000" dirty="0">
                <a:latin typeface="Calibri (Headings)"/>
              </a:rPr>
              <a:t>Source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8A82F72-60B1-CDE9-64D6-6614BD99B424}"/>
              </a:ext>
            </a:extLst>
          </p:cNvPr>
          <p:cNvSpPr txBox="1"/>
          <p:nvPr/>
        </p:nvSpPr>
        <p:spPr>
          <a:xfrm>
            <a:off x="4680012" y="4680260"/>
            <a:ext cx="439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B90EF70-98A7-7A51-31BC-6A3EA5E93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0" b="2600"/>
          <a:stretch/>
        </p:blipFill>
        <p:spPr>
          <a:xfrm>
            <a:off x="521804" y="1412776"/>
            <a:ext cx="8100392" cy="431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69734"/>
      </p:ext>
    </p:extLst>
  </p:cSld>
  <p:clrMapOvr>
    <a:masterClrMapping/>
  </p:clrMapOvr>
  <p:transition advTm="4000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60119F-9AEB-A595-F90B-CBD5AD277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2576" y="0"/>
            <a:ext cx="5486400" cy="914400"/>
          </a:xfrm>
        </p:spPr>
        <p:txBody>
          <a:bodyPr/>
          <a:lstStyle/>
          <a:p>
            <a:r>
              <a:rPr lang="en-US" sz="4000" dirty="0">
                <a:latin typeface="Calibri (Headings)"/>
              </a:rPr>
              <a:t>Source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8A82F72-60B1-CDE9-64D6-6614BD99B424}"/>
              </a:ext>
            </a:extLst>
          </p:cNvPr>
          <p:cNvSpPr txBox="1"/>
          <p:nvPr/>
        </p:nvSpPr>
        <p:spPr>
          <a:xfrm>
            <a:off x="4680012" y="4680260"/>
            <a:ext cx="439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B90EF70-98A7-7A51-31BC-6A3EA5E93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0" b="2600"/>
          <a:stretch/>
        </p:blipFill>
        <p:spPr>
          <a:xfrm>
            <a:off x="521804" y="1412776"/>
            <a:ext cx="8100392" cy="431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1153"/>
      </p:ext>
    </p:extLst>
  </p:cSld>
  <p:clrMapOvr>
    <a:masterClrMapping/>
  </p:clrMapOvr>
  <p:transition advTm="4000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3414F0-0951-C80E-7F8A-3947065E1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88640" y="0"/>
            <a:ext cx="5486400" cy="914400"/>
          </a:xfrm>
        </p:spPr>
        <p:txBody>
          <a:bodyPr/>
          <a:lstStyle/>
          <a:p>
            <a:r>
              <a:rPr lang="en-US" sz="4000" dirty="0">
                <a:latin typeface="Calibri (Headings)"/>
              </a:rPr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ED0821A-51E6-EA63-EC4F-4D971C0AFB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8"/>
          <a:stretch/>
        </p:blipFill>
        <p:spPr>
          <a:xfrm>
            <a:off x="1115615" y="1052736"/>
            <a:ext cx="6408713" cy="54749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8249867"/>
      </p:ext>
    </p:extLst>
  </p:cSld>
  <p:clrMapOvr>
    <a:masterClrMapping/>
  </p:clrMapOvr>
  <p:transition advTm="4000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3414F0-0951-C80E-7F8A-3947065E1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88640" y="0"/>
            <a:ext cx="5486400" cy="914400"/>
          </a:xfrm>
        </p:spPr>
        <p:txBody>
          <a:bodyPr/>
          <a:lstStyle/>
          <a:p>
            <a:r>
              <a:rPr lang="en-US" sz="4000" dirty="0">
                <a:latin typeface="Calibri (Headings)"/>
              </a:rPr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06FD1C1-C5DB-0F17-862F-C4098A267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409" y="1034653"/>
            <a:ext cx="5992919" cy="53617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4516800"/>
      </p:ext>
    </p:extLst>
  </p:cSld>
  <p:clrMapOvr>
    <a:masterClrMapping/>
  </p:clrMapOvr>
  <p:transition advTm="4000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3414F0-0951-C80E-7F8A-3947065E1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88640" y="0"/>
            <a:ext cx="5486400" cy="914400"/>
          </a:xfrm>
        </p:spPr>
        <p:txBody>
          <a:bodyPr/>
          <a:lstStyle/>
          <a:p>
            <a:r>
              <a:rPr lang="en-US" sz="4000" dirty="0">
                <a:latin typeface="Calibri (Headings)"/>
              </a:rPr>
              <a:t>Result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226C952-C065-E9D8-DB4C-5B6DC35CB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052736"/>
            <a:ext cx="6446927" cy="53362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0198963"/>
      </p:ext>
    </p:extLst>
  </p:cSld>
  <p:clrMapOvr>
    <a:masterClrMapping/>
  </p:clrMapOvr>
  <p:transition advTm="4000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128741-D2FE-F6E2-C69A-2D0024D00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56592" y="44624"/>
            <a:ext cx="5486400" cy="914400"/>
          </a:xfrm>
        </p:spPr>
        <p:txBody>
          <a:bodyPr/>
          <a:lstStyle/>
          <a:p>
            <a:r>
              <a:rPr lang="en-US" sz="4000" dirty="0">
                <a:latin typeface="Calibri (Headings)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F3F81A-2248-3B04-21CE-8F8E1BEF0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1268760"/>
            <a:ext cx="8352928" cy="5112568"/>
          </a:xfrm>
        </p:spPr>
        <p:txBody>
          <a:bodyPr/>
          <a:lstStyle/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 conclusion, the project successfully automated</a:t>
            </a:r>
          </a:p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resume categorization using the KNeighbors classifier.</a:t>
            </a:r>
          </a:p>
          <a:p>
            <a:pPr algn="just"/>
            <a:endParaRPr lang="en-US" sz="2400" dirty="0">
              <a:solidFill>
                <a:srgbClr val="0D0D0D"/>
              </a:solidFill>
              <a:latin typeface="Söhne"/>
            </a:endParaRPr>
          </a:p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While the model shows promising accuracy, further</a:t>
            </a:r>
          </a:p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optimization and evaluation are needed for enhanced </a:t>
            </a:r>
          </a:p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performance. </a:t>
            </a:r>
          </a:p>
          <a:p>
            <a:pPr algn="just"/>
            <a:endParaRPr lang="en-US" sz="2400" dirty="0">
              <a:solidFill>
                <a:srgbClr val="0D0D0D"/>
              </a:solidFill>
              <a:latin typeface="Söhne"/>
            </a:endParaRPr>
          </a:p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Overall, the project highlights the potential of machine</a:t>
            </a:r>
          </a:p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learning to streamline recruitment processes, offering</a:t>
            </a:r>
          </a:p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efficiency gains and improved decision-making.</a:t>
            </a:r>
          </a:p>
          <a:p>
            <a:pPr algn="just"/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05367159"/>
      </p:ext>
    </p:extLst>
  </p:cSld>
  <p:clrMapOvr>
    <a:masterClrMapping/>
  </p:clrMapOvr>
  <p:transition advTm="4000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43A3F5-AEB3-4791-C9F8-BA79632F3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56592" y="0"/>
            <a:ext cx="5486400" cy="914400"/>
          </a:xfrm>
        </p:spPr>
        <p:txBody>
          <a:bodyPr/>
          <a:lstStyle/>
          <a:p>
            <a:r>
              <a:rPr lang="en-US" sz="4000" dirty="0">
                <a:latin typeface="Calibri (Headings)"/>
              </a:rPr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44CB020-8EEA-0540-1DB8-4AE23507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576" y="1412776"/>
            <a:ext cx="8153400" cy="4724400"/>
          </a:xfrm>
        </p:spPr>
        <p:txBody>
          <a:bodyPr/>
          <a:lstStyle/>
          <a:p>
            <a:pPr algn="just"/>
            <a:r>
              <a:rPr lang="en-US" sz="2800" dirty="0">
                <a:solidFill>
                  <a:schemeClr val="tx1"/>
                </a:solidFill>
              </a:rPr>
              <a:t>The reference used are :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hlinkClick r:id="rId2"/>
              </a:rPr>
              <a:t>https://www.youtube.com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hlinkClick r:id="rId3"/>
              </a:rPr>
              <a:t>https://www.ijraset.com/research-paper/cv-analysis-using-machine-learning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hlinkClick r:id="rId4"/>
              </a:rPr>
              <a:t>https://www.kaggle.com/code/gauravduttakiit/resume-screening-using-machine-learning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590885"/>
      </p:ext>
    </p:extLst>
  </p:cSld>
  <p:clrMapOvr>
    <a:masterClrMapping/>
  </p:clrMapOvr>
  <p:transition advTm="4000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6B5ACF8-F983-555B-2E16-A0CDF364F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2492896"/>
            <a:ext cx="8153400" cy="3027040"/>
          </a:xfrm>
        </p:spPr>
        <p:txBody>
          <a:bodyPr/>
          <a:lstStyle/>
          <a:p>
            <a:r>
              <a:rPr lang="en-US" sz="8800" b="1" dirty="0">
                <a:solidFill>
                  <a:schemeClr val="tx1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002577239"/>
      </p:ext>
    </p:extLst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cs typeface="Times New Roman" pitchFamily="18" charset="0"/>
              </a:rPr>
              <a:t>Table of 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69127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>
                <a:latin typeface="+mj-lt"/>
                <a:cs typeface="Times New Roman" pitchFamily="18" charset="0"/>
              </a:rPr>
              <a:t> Introduction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+mj-lt"/>
                <a:cs typeface="Times New Roman" pitchFamily="18" charset="0"/>
              </a:rPr>
              <a:t> Objective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+mj-lt"/>
                <a:cs typeface="Times New Roman" pitchFamily="18" charset="0"/>
              </a:rPr>
              <a:t> </a:t>
            </a:r>
            <a:r>
              <a:rPr lang="en-IN" sz="3200" dirty="0"/>
              <a:t>Methodology, Approach &amp; Techniques</a:t>
            </a:r>
            <a:endParaRPr lang="en-US" sz="3200" dirty="0">
              <a:latin typeface="+mj-lt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+mj-lt"/>
                <a:cs typeface="Times New Roman" pitchFamily="18" charset="0"/>
              </a:rPr>
              <a:t> Source Code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+mj-lt"/>
                <a:cs typeface="Times New Roman" pitchFamily="18" charset="0"/>
              </a:rPr>
              <a:t> Result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+mj-lt"/>
                <a:cs typeface="Times New Roman" pitchFamily="18" charset="0"/>
              </a:rPr>
              <a:t> Conclusion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+mj-lt"/>
                <a:cs typeface="Times New Roman" pitchFamily="18" charset="0"/>
              </a:rPr>
              <a:t> References</a:t>
            </a:r>
          </a:p>
          <a:p>
            <a:pPr>
              <a:buFont typeface="Arial" pitchFamily="34" charset="0"/>
              <a:buChar char="•"/>
            </a:pPr>
            <a:endParaRPr lang="en-US" sz="3200" dirty="0">
              <a:latin typeface="+mj-lt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32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6632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129EA83-DD51-7EB8-94F8-6EB6F78FA958}"/>
              </a:ext>
            </a:extLst>
          </p:cNvPr>
          <p:cNvSpPr txBox="1"/>
          <p:nvPr/>
        </p:nvSpPr>
        <p:spPr>
          <a:xfrm>
            <a:off x="1614165" y="3977680"/>
            <a:ext cx="2866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16" name="Rectangle 11">
            <a:extLst>
              <a:ext uri="{FF2B5EF4-FFF2-40B4-BE49-F238E27FC236}">
                <a16:creationId xmlns="" xmlns:a16="http://schemas.microsoft.com/office/drawing/2014/main" id="{D9EE91DF-777D-FDC1-E204-47DBC30C9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965041"/>
            <a:ext cx="7920880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focuses on automating the categorization of resumes into different job categories using machine learning techniques.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the increasing volume of resumes received for job openings, manual sorting becomes impractical. Automating this process can improve efficiency and reduce bias.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resume categorization offers benefits such as faster recruitment, reduced bias, and insights into candidate pools, ultimately enhancing the hiring process's overall efficiency.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D35E69-EA2E-0854-2642-185CF63A3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16632" y="0"/>
            <a:ext cx="5486400" cy="934065"/>
          </a:xfrm>
        </p:spPr>
        <p:txBody>
          <a:bodyPr/>
          <a:lstStyle/>
          <a:p>
            <a:r>
              <a:rPr lang="en-US" sz="4000" dirty="0">
                <a:latin typeface="Calibri (Headings)"/>
              </a:rPr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718E54C-681C-9D77-1E72-769EE1537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560" y="1052736"/>
            <a:ext cx="7776864" cy="5544616"/>
          </a:xfrm>
        </p:spPr>
        <p:txBody>
          <a:bodyPr/>
          <a:lstStyle/>
          <a:p>
            <a:pPr algn="just"/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Categorization: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machine learning model capable of automatically categorizing resumes into predefined job categories.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Streamline Recruitment Process: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the efficiency of the recruitment process by reducing the time and effort required for manual resume screening.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Hiring Efficiency: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recruiters to focus on evaluating candidate suitability by automating the initial resume sorting process, thereby enhancing overall hiring efficiency.</a:t>
            </a:r>
          </a:p>
        </p:txBody>
      </p:sp>
    </p:spTree>
    <p:extLst>
      <p:ext uri="{BB962C8B-B14F-4D97-AF65-F5344CB8AC3E}">
        <p14:creationId xmlns:p14="http://schemas.microsoft.com/office/powerpoint/2010/main" val="883179441"/>
      </p:ext>
    </p:extLst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328BD-8CA4-5252-4B82-C92D04BCB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04" y="260648"/>
            <a:ext cx="6264696" cy="831988"/>
          </a:xfrm>
        </p:spPr>
        <p:txBody>
          <a:bodyPr/>
          <a:lstStyle/>
          <a:p>
            <a:pPr algn="l"/>
            <a:r>
              <a:rPr lang="en-US" dirty="0">
                <a:latin typeface="+mj-lt"/>
              </a:rPr>
              <a:t>       Problem Statement</a:t>
            </a:r>
            <a:r>
              <a:rPr lang="en-IN" dirty="0">
                <a:latin typeface="+mj-lt"/>
              </a:rPr>
              <a:t/>
            </a:r>
            <a:br>
              <a:rPr lang="en-IN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7ACFAAA-1A50-7CEA-A48B-EB195E347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937720"/>
          </a:xfrm>
        </p:spPr>
        <p:txBody>
          <a:bodyPr/>
          <a:lstStyle/>
          <a:p>
            <a:pPr algn="just"/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Overwhelming Resume Volume: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receive a large volume of resumes for job openings, making manual sorting and categorization impractical and time-consuming.</a:t>
            </a:r>
          </a:p>
          <a:p>
            <a:pPr algn="just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 Manual Screening: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screening of resumes by recruiters is tedious and inefficient, leading to delays in the hiring process and potential oversight of qualified candidates.</a:t>
            </a:r>
          </a:p>
          <a:p>
            <a:pPr algn="just"/>
            <a:endParaRPr lang="en-US" sz="20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for Automation: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pressing need to automate the resume categorization process to streamline recruitment, reduce human bias, and improve overall hiring efficiency.</a:t>
            </a:r>
          </a:p>
          <a:p>
            <a:pPr algn="just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04485"/>
      </p:ext>
    </p:extLst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4D608E-1935-4D36-86C6-F190C6881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404664"/>
            <a:ext cx="6408712" cy="357336"/>
          </a:xfrm>
        </p:spPr>
        <p:txBody>
          <a:bodyPr/>
          <a:lstStyle/>
          <a:p>
            <a:pPr algn="l"/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IN" sz="2800" dirty="0">
                <a:latin typeface="+mj-lt"/>
              </a:rPr>
              <a:t>Methodology, Approach &amp; Algorithms</a:t>
            </a:r>
            <a:r>
              <a:rPr lang="en-IN" dirty="0">
                <a:latin typeface="+mj-lt"/>
              </a:rPr>
              <a:t/>
            </a:r>
            <a:br>
              <a:rPr lang="en-IN" dirty="0">
                <a:latin typeface="+mj-lt"/>
              </a:rPr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41ABA5E-D149-9E8A-1271-6E3C0AC932DA}"/>
              </a:ext>
            </a:extLst>
          </p:cNvPr>
          <p:cNvSpPr txBox="1"/>
          <p:nvPr/>
        </p:nvSpPr>
        <p:spPr>
          <a:xfrm>
            <a:off x="107504" y="908720"/>
            <a:ext cx="8496944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Methodology:-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Gathered a dataset of resumes containing various job categories from diverse sources, ensuring representative samples for effective model training.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the resumes by removing URLs, hashtags, mentions, punctuation, and other noise using regular expressions. Tokenized the text and removed stop words to prepare it for analysis.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 TF-IDF (Term Frequency-Inverse Document Frequency) vectorization to convert text data into numerical features, capturing the importance of words in each resume relative to the entire dataset.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/>
              <a:t>Logistic Regression is used for binary classification, SVM for both binary and multiclass classification, and Decision Tree for classification tasks in your CV analysis project.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dataset into training and testing sets to evaluate the model's performance. Calculated accuracy metrics and generated a classification report to assess the model's effectiveness in categorizing resumes.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81313"/>
      </p:ext>
    </p:extLst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4D608E-1935-4D36-86C6-F190C6881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404664"/>
            <a:ext cx="6408712" cy="357336"/>
          </a:xfrm>
        </p:spPr>
        <p:txBody>
          <a:bodyPr/>
          <a:lstStyle/>
          <a:p>
            <a:pPr algn="l"/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IN" sz="2800" dirty="0">
                <a:latin typeface="+mj-lt"/>
              </a:rPr>
              <a:t>Methodology, Approach &amp; Algorithms</a:t>
            </a:r>
            <a:r>
              <a:rPr lang="en-IN" dirty="0">
                <a:latin typeface="+mj-lt"/>
              </a:rPr>
              <a:t/>
            </a:r>
            <a:br>
              <a:rPr lang="en-IN" dirty="0">
                <a:latin typeface="+mj-lt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601FAB5-CCD2-41AF-C47F-9B776A9D04B2}"/>
              </a:ext>
            </a:extLst>
          </p:cNvPr>
          <p:cNvSpPr txBox="1"/>
          <p:nvPr/>
        </p:nvSpPr>
        <p:spPr>
          <a:xfrm>
            <a:off x="251520" y="908720"/>
            <a:ext cx="849694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Approach:-</a:t>
            </a:r>
            <a:endParaRPr lang="en-US" sz="2400" b="1" u="sng" dirty="0"/>
          </a:p>
          <a:p>
            <a:endParaRPr lang="en-US" b="1" u="sng" dirty="0"/>
          </a:p>
          <a:p>
            <a:r>
              <a:rPr lang="en-US" b="1" u="sng" dirty="0"/>
              <a:t>Data Preprocessing:</a:t>
            </a:r>
          </a:p>
          <a:p>
            <a:r>
              <a:rPr lang="en-US" dirty="0"/>
              <a:t>Cleaned the resumes by removing noise and irrelevant information, such as URLs, hashtags, mentions, and punctuation. Tokenized the text and removed </a:t>
            </a:r>
            <a:r>
              <a:rPr lang="en-US" dirty="0" err="1"/>
              <a:t>stopwords</a:t>
            </a:r>
            <a:r>
              <a:rPr lang="en-US" dirty="0"/>
              <a:t> to prepare it for analysis.</a:t>
            </a:r>
          </a:p>
          <a:p>
            <a:endParaRPr lang="en-US" b="1" u="sng" dirty="0"/>
          </a:p>
          <a:p>
            <a:r>
              <a:rPr lang="en-US" b="1" u="sng" dirty="0"/>
              <a:t>Feature Extraction:</a:t>
            </a:r>
          </a:p>
          <a:p>
            <a:r>
              <a:rPr lang="en-US" dirty="0"/>
              <a:t>Utilized TF-IDF (Term Frequency-Inverse Document Frequency) vectorization to convert the textual data into numerical features, capturing the importance of words in each resume.</a:t>
            </a:r>
          </a:p>
          <a:p>
            <a:endParaRPr lang="en-US" dirty="0"/>
          </a:p>
          <a:p>
            <a:r>
              <a:rPr lang="en-US" b="1" u="sng" dirty="0"/>
              <a:t>Model Training and Evaluation:</a:t>
            </a:r>
          </a:p>
          <a:p>
            <a:r>
              <a:rPr lang="en-US" dirty="0"/>
              <a:t>Selected the </a:t>
            </a:r>
            <a:r>
              <a:rPr lang="en-US" dirty="0" smtClean="0"/>
              <a:t>Logistic Regression classifier </a:t>
            </a:r>
            <a:r>
              <a:rPr lang="en-US" dirty="0"/>
              <a:t>for its simplicity and effectiveness in handling text classification tasks. Trained the model on the preprocessed and feature-extracted data, evaluated its performance using accuracy metrics and classification reports.</a:t>
            </a:r>
          </a:p>
        </p:txBody>
      </p:sp>
    </p:spTree>
    <p:extLst>
      <p:ext uri="{BB962C8B-B14F-4D97-AF65-F5344CB8AC3E}">
        <p14:creationId xmlns:p14="http://schemas.microsoft.com/office/powerpoint/2010/main" val="100171742"/>
      </p:ext>
    </p:extLst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4D608E-1935-4D36-86C6-F190C6881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404664"/>
            <a:ext cx="6408712" cy="357336"/>
          </a:xfrm>
        </p:spPr>
        <p:txBody>
          <a:bodyPr/>
          <a:lstStyle/>
          <a:p>
            <a:pPr algn="l"/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IN" sz="2800" dirty="0">
                <a:latin typeface="+mj-lt"/>
              </a:rPr>
              <a:t>Methodology, Approach </a:t>
            </a:r>
            <a:r>
              <a:rPr lang="en-IN" sz="2800">
                <a:latin typeface="+mj-lt"/>
              </a:rPr>
              <a:t>&amp; Algorithms</a:t>
            </a:r>
            <a:r>
              <a:rPr lang="en-IN" dirty="0">
                <a:latin typeface="+mj-lt"/>
              </a:rPr>
              <a:t/>
            </a:r>
            <a:br>
              <a:rPr lang="en-IN" dirty="0">
                <a:latin typeface="+mj-lt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601FAB5-CCD2-41AF-C47F-9B776A9D04B2}"/>
              </a:ext>
            </a:extLst>
          </p:cNvPr>
          <p:cNvSpPr txBox="1"/>
          <p:nvPr/>
        </p:nvSpPr>
        <p:spPr>
          <a:xfrm>
            <a:off x="384365" y="1050540"/>
            <a:ext cx="8496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Algorithms:-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Regression: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/>
              <a:t>Logistic </a:t>
            </a:r>
            <a:r>
              <a:rPr lang="en-US" sz="2000" dirty="0"/>
              <a:t>regression is a classification technique used to predict the probability of a binary outcome based on input features. It's simple, interpretable, and effective for tasks like spam detection and medical diagnosis.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SVM: </a:t>
            </a:r>
            <a:r>
              <a:rPr lang="en-US" sz="2000" dirty="0"/>
              <a:t>Support Vector Machine (SVM) is a versatile machine learning algorithm used for classification and regression tasks. It finds the best </a:t>
            </a:r>
            <a:r>
              <a:rPr lang="en-US" sz="2000" dirty="0" err="1"/>
              <a:t>hyperplane</a:t>
            </a:r>
            <a:r>
              <a:rPr lang="en-US" sz="2000" dirty="0"/>
              <a:t> to separate different classes in high-dimensional data, making it effective for tasks like image classification and text categorization</a:t>
            </a:r>
            <a:r>
              <a:rPr lang="en-US" sz="2000" dirty="0" smtClean="0"/>
              <a:t>.</a:t>
            </a:r>
          </a:p>
          <a:p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/>
              <a:t>Decision Tree is a versatile algorithm used for classification and regression tasks. It creates a tree-like structure of decisions based on input features, making it simple, interpretable, and effective for various applications.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324970"/>
      </p:ext>
    </p:extLst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60119F-9AEB-A595-F90B-CBD5AD277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2576" y="0"/>
            <a:ext cx="5486400" cy="914400"/>
          </a:xfrm>
        </p:spPr>
        <p:txBody>
          <a:bodyPr/>
          <a:lstStyle/>
          <a:p>
            <a:r>
              <a:rPr lang="en-US" sz="4000" dirty="0">
                <a:latin typeface="Calibri (Headings)"/>
              </a:rPr>
              <a:t>Source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8A82F72-60B1-CDE9-64D6-6614BD99B424}"/>
              </a:ext>
            </a:extLst>
          </p:cNvPr>
          <p:cNvSpPr txBox="1"/>
          <p:nvPr/>
        </p:nvSpPr>
        <p:spPr>
          <a:xfrm>
            <a:off x="4680012" y="4680260"/>
            <a:ext cx="439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B90EF70-98A7-7A51-31BC-6A3EA5E938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1"/>
          <a:stretch/>
        </p:blipFill>
        <p:spPr>
          <a:xfrm>
            <a:off x="521804" y="1412776"/>
            <a:ext cx="8100392" cy="431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08751"/>
      </p:ext>
    </p:extLst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4010</TotalTime>
  <Words>771</Words>
  <Application>Microsoft Office PowerPoint</Application>
  <PresentationFormat>On-screen Show (4:3)</PresentationFormat>
  <Paragraphs>122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ＭＳ Ｐゴシック</vt:lpstr>
      <vt:lpstr>ＭＳ Ｐゴシック</vt:lpstr>
      <vt:lpstr>Arial</vt:lpstr>
      <vt:lpstr>Arial Black</vt:lpstr>
      <vt:lpstr>Calibri</vt:lpstr>
      <vt:lpstr>Calibri (Headings)</vt:lpstr>
      <vt:lpstr>Söhne</vt:lpstr>
      <vt:lpstr>Times New Roman</vt:lpstr>
      <vt:lpstr>Wingdings</vt:lpstr>
      <vt:lpstr>Bubble Sort</vt:lpstr>
      <vt:lpstr>PowerPoint Presentation</vt:lpstr>
      <vt:lpstr>PowerPoint Presentation</vt:lpstr>
      <vt:lpstr>PowerPoint Presentation</vt:lpstr>
      <vt:lpstr>Objective</vt:lpstr>
      <vt:lpstr>       Problem Statement </vt:lpstr>
      <vt:lpstr> Methodology, Approach &amp; Algorithms </vt:lpstr>
      <vt:lpstr> Methodology, Approach &amp; Algorithms </vt:lpstr>
      <vt:lpstr> Methodology, Approach &amp; Algorithms </vt:lpstr>
      <vt:lpstr>Source Code</vt:lpstr>
      <vt:lpstr>Source Code</vt:lpstr>
      <vt:lpstr>Source Code</vt:lpstr>
      <vt:lpstr>Source Code</vt:lpstr>
      <vt:lpstr>Result</vt:lpstr>
      <vt:lpstr>Result</vt:lpstr>
      <vt:lpstr>Result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Microsoft account</cp:lastModifiedBy>
  <cp:revision>98</cp:revision>
  <dcterms:created xsi:type="dcterms:W3CDTF">2022-12-12T14:14:34Z</dcterms:created>
  <dcterms:modified xsi:type="dcterms:W3CDTF">2024-05-20T04:28:53Z</dcterms:modified>
</cp:coreProperties>
</file>