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4AFB7-0964-44FB-8ABD-D80DB9D0AAC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F6F8907-C032-4E01-8042-F1768B9B5B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805E6F0-CA2A-4185-BF52-B71F0B12EACD}"/>
              </a:ext>
            </a:extLst>
          </p:cNvPr>
          <p:cNvSpPr>
            <a:spLocks noGrp="1"/>
          </p:cNvSpPr>
          <p:nvPr>
            <p:ph type="dt" sz="half" idx="10"/>
          </p:nvPr>
        </p:nvSpPr>
        <p:spPr/>
        <p:txBody>
          <a:bodyPr/>
          <a:lstStyle/>
          <a:p>
            <a:fld id="{95143DF7-3289-43F8-915F-B21BEBD66C9C}" type="datetimeFigureOut">
              <a:rPr lang="en-IN" smtClean="0"/>
              <a:t>21-04-2020</a:t>
            </a:fld>
            <a:endParaRPr lang="en-IN"/>
          </a:p>
        </p:txBody>
      </p:sp>
      <p:sp>
        <p:nvSpPr>
          <p:cNvPr id="5" name="Footer Placeholder 4">
            <a:extLst>
              <a:ext uri="{FF2B5EF4-FFF2-40B4-BE49-F238E27FC236}">
                <a16:creationId xmlns:a16="http://schemas.microsoft.com/office/drawing/2014/main" id="{0AC5ED69-3E78-48C6-A766-5391FD1A16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5A644B7-CAE5-40E2-8DAC-59FB8B4C1D48}"/>
              </a:ext>
            </a:extLst>
          </p:cNvPr>
          <p:cNvSpPr>
            <a:spLocks noGrp="1"/>
          </p:cNvSpPr>
          <p:nvPr>
            <p:ph type="sldNum" sz="quarter" idx="12"/>
          </p:nvPr>
        </p:nvSpPr>
        <p:spPr/>
        <p:txBody>
          <a:bodyPr/>
          <a:lstStyle/>
          <a:p>
            <a:fld id="{8E21A6EC-E09E-4498-AC92-3B2F30CC7A61}" type="slidenum">
              <a:rPr lang="en-IN" smtClean="0"/>
              <a:t>‹#›</a:t>
            </a:fld>
            <a:endParaRPr lang="en-IN"/>
          </a:p>
        </p:txBody>
      </p:sp>
    </p:spTree>
    <p:extLst>
      <p:ext uri="{BB962C8B-B14F-4D97-AF65-F5344CB8AC3E}">
        <p14:creationId xmlns:p14="http://schemas.microsoft.com/office/powerpoint/2010/main" val="2551073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5F101-CFA1-48C2-A695-E84E38F258F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EE042A1-EF8A-40D1-898E-E300C4FB94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2333257-5186-4A86-BA7E-FE0FA2F97E23}"/>
              </a:ext>
            </a:extLst>
          </p:cNvPr>
          <p:cNvSpPr>
            <a:spLocks noGrp="1"/>
          </p:cNvSpPr>
          <p:nvPr>
            <p:ph type="dt" sz="half" idx="10"/>
          </p:nvPr>
        </p:nvSpPr>
        <p:spPr/>
        <p:txBody>
          <a:bodyPr/>
          <a:lstStyle/>
          <a:p>
            <a:fld id="{95143DF7-3289-43F8-915F-B21BEBD66C9C}" type="datetimeFigureOut">
              <a:rPr lang="en-IN" smtClean="0"/>
              <a:t>21-04-2020</a:t>
            </a:fld>
            <a:endParaRPr lang="en-IN"/>
          </a:p>
        </p:txBody>
      </p:sp>
      <p:sp>
        <p:nvSpPr>
          <p:cNvPr id="5" name="Footer Placeholder 4">
            <a:extLst>
              <a:ext uri="{FF2B5EF4-FFF2-40B4-BE49-F238E27FC236}">
                <a16:creationId xmlns:a16="http://schemas.microsoft.com/office/drawing/2014/main" id="{42F7B3D2-DF05-4648-B480-E92AA8E2B6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3DF45E-9C10-4DA5-AE78-BBD15B7CAADE}"/>
              </a:ext>
            </a:extLst>
          </p:cNvPr>
          <p:cNvSpPr>
            <a:spLocks noGrp="1"/>
          </p:cNvSpPr>
          <p:nvPr>
            <p:ph type="sldNum" sz="quarter" idx="12"/>
          </p:nvPr>
        </p:nvSpPr>
        <p:spPr/>
        <p:txBody>
          <a:bodyPr/>
          <a:lstStyle/>
          <a:p>
            <a:fld id="{8E21A6EC-E09E-4498-AC92-3B2F30CC7A61}" type="slidenum">
              <a:rPr lang="en-IN" smtClean="0"/>
              <a:t>‹#›</a:t>
            </a:fld>
            <a:endParaRPr lang="en-IN"/>
          </a:p>
        </p:txBody>
      </p:sp>
    </p:spTree>
    <p:extLst>
      <p:ext uri="{BB962C8B-B14F-4D97-AF65-F5344CB8AC3E}">
        <p14:creationId xmlns:p14="http://schemas.microsoft.com/office/powerpoint/2010/main" val="4201354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482B75-D0A4-4C77-B3CB-09E32F6D2D2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2F9CF1D-F0C0-4418-8834-1FC7FF3D71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FAC657-5B8B-424D-BBF7-AA69C3F2BB9F}"/>
              </a:ext>
            </a:extLst>
          </p:cNvPr>
          <p:cNvSpPr>
            <a:spLocks noGrp="1"/>
          </p:cNvSpPr>
          <p:nvPr>
            <p:ph type="dt" sz="half" idx="10"/>
          </p:nvPr>
        </p:nvSpPr>
        <p:spPr/>
        <p:txBody>
          <a:bodyPr/>
          <a:lstStyle/>
          <a:p>
            <a:fld id="{95143DF7-3289-43F8-915F-B21BEBD66C9C}" type="datetimeFigureOut">
              <a:rPr lang="en-IN" smtClean="0"/>
              <a:t>21-04-2020</a:t>
            </a:fld>
            <a:endParaRPr lang="en-IN"/>
          </a:p>
        </p:txBody>
      </p:sp>
      <p:sp>
        <p:nvSpPr>
          <p:cNvPr id="5" name="Footer Placeholder 4">
            <a:extLst>
              <a:ext uri="{FF2B5EF4-FFF2-40B4-BE49-F238E27FC236}">
                <a16:creationId xmlns:a16="http://schemas.microsoft.com/office/drawing/2014/main" id="{2AA98BD7-4425-4B36-9158-10FA3B7ACD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D6D5FB-E0BD-4800-9F0E-4E09B401C082}"/>
              </a:ext>
            </a:extLst>
          </p:cNvPr>
          <p:cNvSpPr>
            <a:spLocks noGrp="1"/>
          </p:cNvSpPr>
          <p:nvPr>
            <p:ph type="sldNum" sz="quarter" idx="12"/>
          </p:nvPr>
        </p:nvSpPr>
        <p:spPr/>
        <p:txBody>
          <a:bodyPr/>
          <a:lstStyle/>
          <a:p>
            <a:fld id="{8E21A6EC-E09E-4498-AC92-3B2F30CC7A61}" type="slidenum">
              <a:rPr lang="en-IN" smtClean="0"/>
              <a:t>‹#›</a:t>
            </a:fld>
            <a:endParaRPr lang="en-IN"/>
          </a:p>
        </p:txBody>
      </p:sp>
    </p:spTree>
    <p:extLst>
      <p:ext uri="{BB962C8B-B14F-4D97-AF65-F5344CB8AC3E}">
        <p14:creationId xmlns:p14="http://schemas.microsoft.com/office/powerpoint/2010/main" val="3779111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6625E-2CA3-45DD-947D-2F21C15696D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EE5241-CEA1-40B3-8469-BADCBCF5D4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DB88A9-87E7-41CD-87A0-7275181AD0B9}"/>
              </a:ext>
            </a:extLst>
          </p:cNvPr>
          <p:cNvSpPr>
            <a:spLocks noGrp="1"/>
          </p:cNvSpPr>
          <p:nvPr>
            <p:ph type="dt" sz="half" idx="10"/>
          </p:nvPr>
        </p:nvSpPr>
        <p:spPr/>
        <p:txBody>
          <a:bodyPr/>
          <a:lstStyle/>
          <a:p>
            <a:fld id="{95143DF7-3289-43F8-915F-B21BEBD66C9C}" type="datetimeFigureOut">
              <a:rPr lang="en-IN" smtClean="0"/>
              <a:t>21-04-2020</a:t>
            </a:fld>
            <a:endParaRPr lang="en-IN"/>
          </a:p>
        </p:txBody>
      </p:sp>
      <p:sp>
        <p:nvSpPr>
          <p:cNvPr id="5" name="Footer Placeholder 4">
            <a:extLst>
              <a:ext uri="{FF2B5EF4-FFF2-40B4-BE49-F238E27FC236}">
                <a16:creationId xmlns:a16="http://schemas.microsoft.com/office/drawing/2014/main" id="{7B1349C5-5DA4-4EF5-8770-F25B822DF8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6925B4-D438-45AC-BB2C-C39F4FA95A0F}"/>
              </a:ext>
            </a:extLst>
          </p:cNvPr>
          <p:cNvSpPr>
            <a:spLocks noGrp="1"/>
          </p:cNvSpPr>
          <p:nvPr>
            <p:ph type="sldNum" sz="quarter" idx="12"/>
          </p:nvPr>
        </p:nvSpPr>
        <p:spPr/>
        <p:txBody>
          <a:bodyPr/>
          <a:lstStyle/>
          <a:p>
            <a:fld id="{8E21A6EC-E09E-4498-AC92-3B2F30CC7A61}" type="slidenum">
              <a:rPr lang="en-IN" smtClean="0"/>
              <a:t>‹#›</a:t>
            </a:fld>
            <a:endParaRPr lang="en-IN"/>
          </a:p>
        </p:txBody>
      </p:sp>
    </p:spTree>
    <p:extLst>
      <p:ext uri="{BB962C8B-B14F-4D97-AF65-F5344CB8AC3E}">
        <p14:creationId xmlns:p14="http://schemas.microsoft.com/office/powerpoint/2010/main" val="2414590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0D717-EE6C-403A-8B21-23971ABFB4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DEB089C-120A-4A5B-8C51-7FBA738DA6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6AC5386-532A-4979-AE25-0996643A2752}"/>
              </a:ext>
            </a:extLst>
          </p:cNvPr>
          <p:cNvSpPr>
            <a:spLocks noGrp="1"/>
          </p:cNvSpPr>
          <p:nvPr>
            <p:ph type="dt" sz="half" idx="10"/>
          </p:nvPr>
        </p:nvSpPr>
        <p:spPr/>
        <p:txBody>
          <a:bodyPr/>
          <a:lstStyle/>
          <a:p>
            <a:fld id="{95143DF7-3289-43F8-915F-B21BEBD66C9C}" type="datetimeFigureOut">
              <a:rPr lang="en-IN" smtClean="0"/>
              <a:t>21-04-2020</a:t>
            </a:fld>
            <a:endParaRPr lang="en-IN"/>
          </a:p>
        </p:txBody>
      </p:sp>
      <p:sp>
        <p:nvSpPr>
          <p:cNvPr id="5" name="Footer Placeholder 4">
            <a:extLst>
              <a:ext uri="{FF2B5EF4-FFF2-40B4-BE49-F238E27FC236}">
                <a16:creationId xmlns:a16="http://schemas.microsoft.com/office/drawing/2014/main" id="{904330D1-AB3E-4D01-A6A4-5938649F95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C73538-E00E-4221-BD62-D6779E8B0BDB}"/>
              </a:ext>
            </a:extLst>
          </p:cNvPr>
          <p:cNvSpPr>
            <a:spLocks noGrp="1"/>
          </p:cNvSpPr>
          <p:nvPr>
            <p:ph type="sldNum" sz="quarter" idx="12"/>
          </p:nvPr>
        </p:nvSpPr>
        <p:spPr/>
        <p:txBody>
          <a:bodyPr/>
          <a:lstStyle/>
          <a:p>
            <a:fld id="{8E21A6EC-E09E-4498-AC92-3B2F30CC7A61}" type="slidenum">
              <a:rPr lang="en-IN" smtClean="0"/>
              <a:t>‹#›</a:t>
            </a:fld>
            <a:endParaRPr lang="en-IN"/>
          </a:p>
        </p:txBody>
      </p:sp>
    </p:spTree>
    <p:extLst>
      <p:ext uri="{BB962C8B-B14F-4D97-AF65-F5344CB8AC3E}">
        <p14:creationId xmlns:p14="http://schemas.microsoft.com/office/powerpoint/2010/main" val="1561286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E36AD-71BC-4D8A-A728-2EC11B50A1D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6F6982B-9BEA-42A8-A328-99BDD32B9A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3614419-1D8B-4616-A701-1354A6BED83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FF5D9A9-444E-4214-BFD8-6115B2CD9D6C}"/>
              </a:ext>
            </a:extLst>
          </p:cNvPr>
          <p:cNvSpPr>
            <a:spLocks noGrp="1"/>
          </p:cNvSpPr>
          <p:nvPr>
            <p:ph type="dt" sz="half" idx="10"/>
          </p:nvPr>
        </p:nvSpPr>
        <p:spPr/>
        <p:txBody>
          <a:bodyPr/>
          <a:lstStyle/>
          <a:p>
            <a:fld id="{95143DF7-3289-43F8-915F-B21BEBD66C9C}" type="datetimeFigureOut">
              <a:rPr lang="en-IN" smtClean="0"/>
              <a:t>21-04-2020</a:t>
            </a:fld>
            <a:endParaRPr lang="en-IN"/>
          </a:p>
        </p:txBody>
      </p:sp>
      <p:sp>
        <p:nvSpPr>
          <p:cNvPr id="6" name="Footer Placeholder 5">
            <a:extLst>
              <a:ext uri="{FF2B5EF4-FFF2-40B4-BE49-F238E27FC236}">
                <a16:creationId xmlns:a16="http://schemas.microsoft.com/office/drawing/2014/main" id="{0EAE2851-27A6-4111-8EA8-E76A0D0B276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908381C-7DBD-47A3-8A9E-A73A7C5EC685}"/>
              </a:ext>
            </a:extLst>
          </p:cNvPr>
          <p:cNvSpPr>
            <a:spLocks noGrp="1"/>
          </p:cNvSpPr>
          <p:nvPr>
            <p:ph type="sldNum" sz="quarter" idx="12"/>
          </p:nvPr>
        </p:nvSpPr>
        <p:spPr/>
        <p:txBody>
          <a:bodyPr/>
          <a:lstStyle/>
          <a:p>
            <a:fld id="{8E21A6EC-E09E-4498-AC92-3B2F30CC7A61}" type="slidenum">
              <a:rPr lang="en-IN" smtClean="0"/>
              <a:t>‹#›</a:t>
            </a:fld>
            <a:endParaRPr lang="en-IN"/>
          </a:p>
        </p:txBody>
      </p:sp>
    </p:spTree>
    <p:extLst>
      <p:ext uri="{BB962C8B-B14F-4D97-AF65-F5344CB8AC3E}">
        <p14:creationId xmlns:p14="http://schemas.microsoft.com/office/powerpoint/2010/main" val="3772029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756DC-40BE-497A-9ED4-9AE4EF9E54D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0397371-2112-423A-9F08-EAF6FC3575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67FE07-746C-4CB4-84F4-271B9659B8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78B36EA-9484-40D4-9359-69AAF76613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9E4C7E2-419A-440D-B852-DC03ADD34CF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05E1789-77E7-4775-9D0F-C1C068393E3E}"/>
              </a:ext>
            </a:extLst>
          </p:cNvPr>
          <p:cNvSpPr>
            <a:spLocks noGrp="1"/>
          </p:cNvSpPr>
          <p:nvPr>
            <p:ph type="dt" sz="half" idx="10"/>
          </p:nvPr>
        </p:nvSpPr>
        <p:spPr/>
        <p:txBody>
          <a:bodyPr/>
          <a:lstStyle/>
          <a:p>
            <a:fld id="{95143DF7-3289-43F8-915F-B21BEBD66C9C}" type="datetimeFigureOut">
              <a:rPr lang="en-IN" smtClean="0"/>
              <a:t>21-04-2020</a:t>
            </a:fld>
            <a:endParaRPr lang="en-IN"/>
          </a:p>
        </p:txBody>
      </p:sp>
      <p:sp>
        <p:nvSpPr>
          <p:cNvPr id="8" name="Footer Placeholder 7">
            <a:extLst>
              <a:ext uri="{FF2B5EF4-FFF2-40B4-BE49-F238E27FC236}">
                <a16:creationId xmlns:a16="http://schemas.microsoft.com/office/drawing/2014/main" id="{25A3B7F5-73DE-4B4C-B660-FD9639AD712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06D2073-7CAA-4718-8D0E-2FA2670CE40C}"/>
              </a:ext>
            </a:extLst>
          </p:cNvPr>
          <p:cNvSpPr>
            <a:spLocks noGrp="1"/>
          </p:cNvSpPr>
          <p:nvPr>
            <p:ph type="sldNum" sz="quarter" idx="12"/>
          </p:nvPr>
        </p:nvSpPr>
        <p:spPr/>
        <p:txBody>
          <a:bodyPr/>
          <a:lstStyle/>
          <a:p>
            <a:fld id="{8E21A6EC-E09E-4498-AC92-3B2F30CC7A61}" type="slidenum">
              <a:rPr lang="en-IN" smtClean="0"/>
              <a:t>‹#›</a:t>
            </a:fld>
            <a:endParaRPr lang="en-IN"/>
          </a:p>
        </p:txBody>
      </p:sp>
    </p:spTree>
    <p:extLst>
      <p:ext uri="{BB962C8B-B14F-4D97-AF65-F5344CB8AC3E}">
        <p14:creationId xmlns:p14="http://schemas.microsoft.com/office/powerpoint/2010/main" val="520532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BC171-8054-403B-85C9-6D28E364DC3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81FEAD4-3024-42F4-AE00-32EB20DF2ED2}"/>
              </a:ext>
            </a:extLst>
          </p:cNvPr>
          <p:cNvSpPr>
            <a:spLocks noGrp="1"/>
          </p:cNvSpPr>
          <p:nvPr>
            <p:ph type="dt" sz="half" idx="10"/>
          </p:nvPr>
        </p:nvSpPr>
        <p:spPr/>
        <p:txBody>
          <a:bodyPr/>
          <a:lstStyle/>
          <a:p>
            <a:fld id="{95143DF7-3289-43F8-915F-B21BEBD66C9C}" type="datetimeFigureOut">
              <a:rPr lang="en-IN" smtClean="0"/>
              <a:t>21-04-2020</a:t>
            </a:fld>
            <a:endParaRPr lang="en-IN"/>
          </a:p>
        </p:txBody>
      </p:sp>
      <p:sp>
        <p:nvSpPr>
          <p:cNvPr id="4" name="Footer Placeholder 3">
            <a:extLst>
              <a:ext uri="{FF2B5EF4-FFF2-40B4-BE49-F238E27FC236}">
                <a16:creationId xmlns:a16="http://schemas.microsoft.com/office/drawing/2014/main" id="{CC33A360-7CB0-43DE-B657-B67E08DE9EA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D415864-5559-4768-A429-D60031CB10B2}"/>
              </a:ext>
            </a:extLst>
          </p:cNvPr>
          <p:cNvSpPr>
            <a:spLocks noGrp="1"/>
          </p:cNvSpPr>
          <p:nvPr>
            <p:ph type="sldNum" sz="quarter" idx="12"/>
          </p:nvPr>
        </p:nvSpPr>
        <p:spPr/>
        <p:txBody>
          <a:bodyPr/>
          <a:lstStyle/>
          <a:p>
            <a:fld id="{8E21A6EC-E09E-4498-AC92-3B2F30CC7A61}" type="slidenum">
              <a:rPr lang="en-IN" smtClean="0"/>
              <a:t>‹#›</a:t>
            </a:fld>
            <a:endParaRPr lang="en-IN"/>
          </a:p>
        </p:txBody>
      </p:sp>
    </p:spTree>
    <p:extLst>
      <p:ext uri="{BB962C8B-B14F-4D97-AF65-F5344CB8AC3E}">
        <p14:creationId xmlns:p14="http://schemas.microsoft.com/office/powerpoint/2010/main" val="508938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79B8C7-62D1-474F-94CA-C9FC322142FF}"/>
              </a:ext>
            </a:extLst>
          </p:cNvPr>
          <p:cNvSpPr>
            <a:spLocks noGrp="1"/>
          </p:cNvSpPr>
          <p:nvPr>
            <p:ph type="dt" sz="half" idx="10"/>
          </p:nvPr>
        </p:nvSpPr>
        <p:spPr/>
        <p:txBody>
          <a:bodyPr/>
          <a:lstStyle/>
          <a:p>
            <a:fld id="{95143DF7-3289-43F8-915F-B21BEBD66C9C}" type="datetimeFigureOut">
              <a:rPr lang="en-IN" smtClean="0"/>
              <a:t>21-04-2020</a:t>
            </a:fld>
            <a:endParaRPr lang="en-IN"/>
          </a:p>
        </p:txBody>
      </p:sp>
      <p:sp>
        <p:nvSpPr>
          <p:cNvPr id="3" name="Footer Placeholder 2">
            <a:extLst>
              <a:ext uri="{FF2B5EF4-FFF2-40B4-BE49-F238E27FC236}">
                <a16:creationId xmlns:a16="http://schemas.microsoft.com/office/drawing/2014/main" id="{E6B1B5B8-A4B3-4DE7-B7D0-8D3A82316D0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6B06469-29D0-47AB-BBEE-74496520E8E4}"/>
              </a:ext>
            </a:extLst>
          </p:cNvPr>
          <p:cNvSpPr>
            <a:spLocks noGrp="1"/>
          </p:cNvSpPr>
          <p:nvPr>
            <p:ph type="sldNum" sz="quarter" idx="12"/>
          </p:nvPr>
        </p:nvSpPr>
        <p:spPr/>
        <p:txBody>
          <a:bodyPr/>
          <a:lstStyle/>
          <a:p>
            <a:fld id="{8E21A6EC-E09E-4498-AC92-3B2F30CC7A61}" type="slidenum">
              <a:rPr lang="en-IN" smtClean="0"/>
              <a:t>‹#›</a:t>
            </a:fld>
            <a:endParaRPr lang="en-IN"/>
          </a:p>
        </p:txBody>
      </p:sp>
    </p:spTree>
    <p:extLst>
      <p:ext uri="{BB962C8B-B14F-4D97-AF65-F5344CB8AC3E}">
        <p14:creationId xmlns:p14="http://schemas.microsoft.com/office/powerpoint/2010/main" val="2127608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3DA2D-8C14-4525-BED7-0A433E88CB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2B5C31F-7B96-4844-88F0-D22468EBFC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AC31CC0-6B80-4F44-857F-05ACA1F392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AC4BB0-E01E-4114-938A-D2D373671CBE}"/>
              </a:ext>
            </a:extLst>
          </p:cNvPr>
          <p:cNvSpPr>
            <a:spLocks noGrp="1"/>
          </p:cNvSpPr>
          <p:nvPr>
            <p:ph type="dt" sz="half" idx="10"/>
          </p:nvPr>
        </p:nvSpPr>
        <p:spPr/>
        <p:txBody>
          <a:bodyPr/>
          <a:lstStyle/>
          <a:p>
            <a:fld id="{95143DF7-3289-43F8-915F-B21BEBD66C9C}" type="datetimeFigureOut">
              <a:rPr lang="en-IN" smtClean="0"/>
              <a:t>21-04-2020</a:t>
            </a:fld>
            <a:endParaRPr lang="en-IN"/>
          </a:p>
        </p:txBody>
      </p:sp>
      <p:sp>
        <p:nvSpPr>
          <p:cNvPr id="6" name="Footer Placeholder 5">
            <a:extLst>
              <a:ext uri="{FF2B5EF4-FFF2-40B4-BE49-F238E27FC236}">
                <a16:creationId xmlns:a16="http://schemas.microsoft.com/office/drawing/2014/main" id="{7891B73E-B6DF-4AE1-B7F7-2A7ABB43ED4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1AF7366-F381-48C0-9D1C-80C28A16040A}"/>
              </a:ext>
            </a:extLst>
          </p:cNvPr>
          <p:cNvSpPr>
            <a:spLocks noGrp="1"/>
          </p:cNvSpPr>
          <p:nvPr>
            <p:ph type="sldNum" sz="quarter" idx="12"/>
          </p:nvPr>
        </p:nvSpPr>
        <p:spPr/>
        <p:txBody>
          <a:bodyPr/>
          <a:lstStyle/>
          <a:p>
            <a:fld id="{8E21A6EC-E09E-4498-AC92-3B2F30CC7A61}" type="slidenum">
              <a:rPr lang="en-IN" smtClean="0"/>
              <a:t>‹#›</a:t>
            </a:fld>
            <a:endParaRPr lang="en-IN"/>
          </a:p>
        </p:txBody>
      </p:sp>
    </p:spTree>
    <p:extLst>
      <p:ext uri="{BB962C8B-B14F-4D97-AF65-F5344CB8AC3E}">
        <p14:creationId xmlns:p14="http://schemas.microsoft.com/office/powerpoint/2010/main" val="1341994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B65D4-633A-4A0E-9F96-56A2D9633D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F61A1D0-1F4B-42DF-A6AB-CE69472A4E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0CF621A-3E1E-48E4-8F66-A32D9DE304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681A47-47EC-431E-B13D-63869040B55F}"/>
              </a:ext>
            </a:extLst>
          </p:cNvPr>
          <p:cNvSpPr>
            <a:spLocks noGrp="1"/>
          </p:cNvSpPr>
          <p:nvPr>
            <p:ph type="dt" sz="half" idx="10"/>
          </p:nvPr>
        </p:nvSpPr>
        <p:spPr/>
        <p:txBody>
          <a:bodyPr/>
          <a:lstStyle/>
          <a:p>
            <a:fld id="{95143DF7-3289-43F8-915F-B21BEBD66C9C}" type="datetimeFigureOut">
              <a:rPr lang="en-IN" smtClean="0"/>
              <a:t>21-04-2020</a:t>
            </a:fld>
            <a:endParaRPr lang="en-IN"/>
          </a:p>
        </p:txBody>
      </p:sp>
      <p:sp>
        <p:nvSpPr>
          <p:cNvPr id="6" name="Footer Placeholder 5">
            <a:extLst>
              <a:ext uri="{FF2B5EF4-FFF2-40B4-BE49-F238E27FC236}">
                <a16:creationId xmlns:a16="http://schemas.microsoft.com/office/drawing/2014/main" id="{F10642E5-666C-4BA9-A723-E7E165F6FAA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EAFAF35-3468-462A-BA86-531E940BEE83}"/>
              </a:ext>
            </a:extLst>
          </p:cNvPr>
          <p:cNvSpPr>
            <a:spLocks noGrp="1"/>
          </p:cNvSpPr>
          <p:nvPr>
            <p:ph type="sldNum" sz="quarter" idx="12"/>
          </p:nvPr>
        </p:nvSpPr>
        <p:spPr/>
        <p:txBody>
          <a:bodyPr/>
          <a:lstStyle/>
          <a:p>
            <a:fld id="{8E21A6EC-E09E-4498-AC92-3B2F30CC7A61}" type="slidenum">
              <a:rPr lang="en-IN" smtClean="0"/>
              <a:t>‹#›</a:t>
            </a:fld>
            <a:endParaRPr lang="en-IN"/>
          </a:p>
        </p:txBody>
      </p:sp>
    </p:spTree>
    <p:extLst>
      <p:ext uri="{BB962C8B-B14F-4D97-AF65-F5344CB8AC3E}">
        <p14:creationId xmlns:p14="http://schemas.microsoft.com/office/powerpoint/2010/main" val="1315947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CEC0DF-AE7C-45BA-AF62-DF09E83250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70696A1-130A-46D5-99F1-30FCCD5718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63BE05-B6E0-429B-868A-9035074AC8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143DF7-3289-43F8-915F-B21BEBD66C9C}" type="datetimeFigureOut">
              <a:rPr lang="en-IN" smtClean="0"/>
              <a:t>21-04-2020</a:t>
            </a:fld>
            <a:endParaRPr lang="en-IN"/>
          </a:p>
        </p:txBody>
      </p:sp>
      <p:sp>
        <p:nvSpPr>
          <p:cNvPr id="5" name="Footer Placeholder 4">
            <a:extLst>
              <a:ext uri="{FF2B5EF4-FFF2-40B4-BE49-F238E27FC236}">
                <a16:creationId xmlns:a16="http://schemas.microsoft.com/office/drawing/2014/main" id="{A67D7026-E9F0-4D70-8F1D-F2681CE82E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F60F5F8-2A27-4F26-B675-697E8B6D8F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21A6EC-E09E-4498-AC92-3B2F30CC7A61}" type="slidenum">
              <a:rPr lang="en-IN" smtClean="0"/>
              <a:t>‹#›</a:t>
            </a:fld>
            <a:endParaRPr lang="en-IN"/>
          </a:p>
        </p:txBody>
      </p:sp>
    </p:spTree>
    <p:extLst>
      <p:ext uri="{BB962C8B-B14F-4D97-AF65-F5344CB8AC3E}">
        <p14:creationId xmlns:p14="http://schemas.microsoft.com/office/powerpoint/2010/main" val="239343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en.wikipedia.org/wiki/Regular_expression"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5FA69-48C2-4A8A-95D4-3B5348C35C12}"/>
              </a:ext>
            </a:extLst>
          </p:cNvPr>
          <p:cNvSpPr>
            <a:spLocks noGrp="1"/>
          </p:cNvSpPr>
          <p:nvPr>
            <p:ph type="ctrTitle"/>
          </p:nvPr>
        </p:nvSpPr>
        <p:spPr/>
        <p:txBody>
          <a:bodyPr/>
          <a:lstStyle/>
          <a:p>
            <a:r>
              <a:rPr lang="en-US" dirty="0"/>
              <a:t>XPath</a:t>
            </a:r>
            <a:endParaRPr lang="en-IN" dirty="0"/>
          </a:p>
        </p:txBody>
      </p:sp>
      <p:sp>
        <p:nvSpPr>
          <p:cNvPr id="3" name="Subtitle 2">
            <a:extLst>
              <a:ext uri="{FF2B5EF4-FFF2-40B4-BE49-F238E27FC236}">
                <a16:creationId xmlns:a16="http://schemas.microsoft.com/office/drawing/2014/main" id="{33F8CF4E-FC96-4713-AD2F-C4B544F86A64}"/>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656184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2CE-4C4D-41E1-A920-B8AA139BCDFE}"/>
              </a:ext>
            </a:extLst>
          </p:cNvPr>
          <p:cNvSpPr>
            <a:spLocks noGrp="1"/>
          </p:cNvSpPr>
          <p:nvPr>
            <p:ph type="title"/>
          </p:nvPr>
        </p:nvSpPr>
        <p:spPr/>
        <p:txBody>
          <a:bodyPr/>
          <a:lstStyle/>
          <a:p>
            <a:r>
              <a:rPr lang="en-IN" b="1" dirty="0"/>
              <a:t>Text Nodes</a:t>
            </a:r>
            <a:endParaRPr lang="en-IN" dirty="0"/>
          </a:p>
        </p:txBody>
      </p:sp>
      <p:sp>
        <p:nvSpPr>
          <p:cNvPr id="3" name="Content Placeholder 2">
            <a:extLst>
              <a:ext uri="{FF2B5EF4-FFF2-40B4-BE49-F238E27FC236}">
                <a16:creationId xmlns:a16="http://schemas.microsoft.com/office/drawing/2014/main" id="{334F0D61-16A3-461D-A1F8-19F91E1E5B7F}"/>
              </a:ext>
            </a:extLst>
          </p:cNvPr>
          <p:cNvSpPr>
            <a:spLocks noGrp="1"/>
          </p:cNvSpPr>
          <p:nvPr>
            <p:ph idx="1"/>
          </p:nvPr>
        </p:nvSpPr>
        <p:spPr/>
        <p:txBody>
          <a:bodyPr/>
          <a:lstStyle/>
          <a:p>
            <a:r>
              <a:rPr lang="en-US" dirty="0"/>
              <a:t>Text nodes are refreshingly simple. </a:t>
            </a:r>
            <a:r>
              <a:rPr lang="en-US" b="1" dirty="0"/>
              <a:t>They contain text from an element</a:t>
            </a:r>
            <a:r>
              <a:rPr lang="en-US" dirty="0"/>
              <a:t>. If the original text in the XML document contained entity or character references, they are resolved before the XPath text node is created.</a:t>
            </a:r>
          </a:p>
          <a:p>
            <a:pPr marL="0" indent="0">
              <a:buNone/>
            </a:pPr>
            <a:endParaRPr lang="en-US" dirty="0"/>
          </a:p>
          <a:p>
            <a:pPr marL="0" indent="0">
              <a:buNone/>
            </a:pPr>
            <a:r>
              <a:rPr lang="en-US" dirty="0"/>
              <a:t>For example, all values in our XML fragment are text nodes e.g. “Snow Crash” and “Neal Stephenson“</a:t>
            </a:r>
            <a:endParaRPr lang="en-IN" dirty="0"/>
          </a:p>
        </p:txBody>
      </p:sp>
    </p:spTree>
    <p:extLst>
      <p:ext uri="{BB962C8B-B14F-4D97-AF65-F5344CB8AC3E}">
        <p14:creationId xmlns:p14="http://schemas.microsoft.com/office/powerpoint/2010/main" val="2942418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F5EB6-465B-4DF3-9C10-C744FCA520C8}"/>
              </a:ext>
            </a:extLst>
          </p:cNvPr>
          <p:cNvSpPr>
            <a:spLocks noGrp="1"/>
          </p:cNvSpPr>
          <p:nvPr>
            <p:ph type="title"/>
          </p:nvPr>
        </p:nvSpPr>
        <p:spPr/>
        <p:txBody>
          <a:bodyPr/>
          <a:lstStyle/>
          <a:p>
            <a:r>
              <a:rPr lang="en-IN" b="1" dirty="0"/>
              <a:t>Comment Nodes</a:t>
            </a:r>
            <a:endParaRPr lang="en-IN" dirty="0"/>
          </a:p>
        </p:txBody>
      </p:sp>
      <p:sp>
        <p:nvSpPr>
          <p:cNvPr id="3" name="Content Placeholder 2">
            <a:extLst>
              <a:ext uri="{FF2B5EF4-FFF2-40B4-BE49-F238E27FC236}">
                <a16:creationId xmlns:a16="http://schemas.microsoft.com/office/drawing/2014/main" id="{744CEE1B-89E1-427B-8748-BFEDB2F9F974}"/>
              </a:ext>
            </a:extLst>
          </p:cNvPr>
          <p:cNvSpPr>
            <a:spLocks noGrp="1"/>
          </p:cNvSpPr>
          <p:nvPr>
            <p:ph idx="1"/>
          </p:nvPr>
        </p:nvSpPr>
        <p:spPr/>
        <p:txBody>
          <a:bodyPr/>
          <a:lstStyle/>
          <a:p>
            <a:r>
              <a:rPr lang="en-US" dirty="0"/>
              <a:t>A comment node is also very simple—it contains some text. Every comment in the source document becomes a comment node. The text of the comment node contains everything inside the comment, except the opening &lt;!-- and the closing --&gt;.</a:t>
            </a:r>
          </a:p>
          <a:p>
            <a:endParaRPr lang="en-US" dirty="0"/>
          </a:p>
          <a:p>
            <a:pPr marL="0" indent="0">
              <a:buNone/>
            </a:pPr>
            <a:r>
              <a:rPr lang="en-IN" dirty="0"/>
              <a:t>For Example &lt;!--Test is test comment--&gt;</a:t>
            </a:r>
          </a:p>
        </p:txBody>
      </p:sp>
    </p:spTree>
    <p:extLst>
      <p:ext uri="{BB962C8B-B14F-4D97-AF65-F5344CB8AC3E}">
        <p14:creationId xmlns:p14="http://schemas.microsoft.com/office/powerpoint/2010/main" val="4226204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9E433-5455-41DF-AA42-63A7DFFF8DEE}"/>
              </a:ext>
            </a:extLst>
          </p:cNvPr>
          <p:cNvSpPr>
            <a:spLocks noGrp="1"/>
          </p:cNvSpPr>
          <p:nvPr>
            <p:ph type="title"/>
          </p:nvPr>
        </p:nvSpPr>
        <p:spPr/>
        <p:txBody>
          <a:bodyPr/>
          <a:lstStyle/>
          <a:p>
            <a:r>
              <a:rPr lang="en-IN" b="1" dirty="0"/>
              <a:t>Processing Instruction Nodes</a:t>
            </a:r>
            <a:endParaRPr lang="en-IN" dirty="0"/>
          </a:p>
        </p:txBody>
      </p:sp>
      <p:sp>
        <p:nvSpPr>
          <p:cNvPr id="3" name="Content Placeholder 2">
            <a:extLst>
              <a:ext uri="{FF2B5EF4-FFF2-40B4-BE49-F238E27FC236}">
                <a16:creationId xmlns:a16="http://schemas.microsoft.com/office/drawing/2014/main" id="{E3255F3B-8A75-4A38-AB44-1F90BA40282C}"/>
              </a:ext>
            </a:extLst>
          </p:cNvPr>
          <p:cNvSpPr>
            <a:spLocks noGrp="1"/>
          </p:cNvSpPr>
          <p:nvPr>
            <p:ph idx="1"/>
          </p:nvPr>
        </p:nvSpPr>
        <p:spPr/>
        <p:txBody>
          <a:bodyPr/>
          <a:lstStyle/>
          <a:p>
            <a:r>
              <a:rPr lang="en-US" dirty="0"/>
              <a:t>A processing instruction node has two parts, a name (returned by the name() function) and a string value. The string value is everything after the name &lt;?xml, including white space, but not including the ?&gt; that closes the processing instruction.</a:t>
            </a:r>
          </a:p>
          <a:p>
            <a:endParaRPr lang="en-US" dirty="0"/>
          </a:p>
          <a:p>
            <a:pPr marL="0" indent="0">
              <a:buNone/>
            </a:pPr>
            <a:r>
              <a:rPr lang="en-US" dirty="0"/>
              <a:t>For example:</a:t>
            </a:r>
          </a:p>
          <a:p>
            <a:endParaRPr lang="en-US" dirty="0"/>
          </a:p>
          <a:p>
            <a:pPr marL="0" indent="0">
              <a:buNone/>
            </a:pPr>
            <a:r>
              <a:rPr lang="en-US" dirty="0"/>
              <a:t>&lt;?xml version="1.0" encoding="utf-8"?&gt;</a:t>
            </a:r>
            <a:endParaRPr lang="en-IN" dirty="0"/>
          </a:p>
        </p:txBody>
      </p:sp>
    </p:spTree>
    <p:extLst>
      <p:ext uri="{BB962C8B-B14F-4D97-AF65-F5344CB8AC3E}">
        <p14:creationId xmlns:p14="http://schemas.microsoft.com/office/powerpoint/2010/main" val="37505252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100DB-4B97-4969-99AF-60FFD18ED4A1}"/>
              </a:ext>
            </a:extLst>
          </p:cNvPr>
          <p:cNvSpPr>
            <a:spLocks noGrp="1"/>
          </p:cNvSpPr>
          <p:nvPr>
            <p:ph type="title"/>
          </p:nvPr>
        </p:nvSpPr>
        <p:spPr/>
        <p:txBody>
          <a:bodyPr/>
          <a:lstStyle/>
          <a:p>
            <a:r>
              <a:rPr lang="en-IN" b="1" dirty="0"/>
              <a:t>Namespace Nodes</a:t>
            </a:r>
            <a:endParaRPr lang="en-IN" dirty="0"/>
          </a:p>
        </p:txBody>
      </p:sp>
      <p:sp>
        <p:nvSpPr>
          <p:cNvPr id="3" name="Content Placeholder 2">
            <a:extLst>
              <a:ext uri="{FF2B5EF4-FFF2-40B4-BE49-F238E27FC236}">
                <a16:creationId xmlns:a16="http://schemas.microsoft.com/office/drawing/2014/main" id="{40F0CB50-120F-43FB-BD4E-E96C1722CF48}"/>
              </a:ext>
            </a:extLst>
          </p:cNvPr>
          <p:cNvSpPr>
            <a:spLocks noGrp="1"/>
          </p:cNvSpPr>
          <p:nvPr>
            <p:ph idx="1"/>
          </p:nvPr>
        </p:nvSpPr>
        <p:spPr/>
        <p:txBody>
          <a:bodyPr/>
          <a:lstStyle/>
          <a:p>
            <a:r>
              <a:rPr lang="en-US" dirty="0"/>
              <a:t>Namespace nodes are almost never used in XSLT style sheets; they exist primarily for the XSLT processor’s benefit.</a:t>
            </a:r>
            <a:endParaRPr lang="en-IN" dirty="0"/>
          </a:p>
        </p:txBody>
      </p:sp>
    </p:spTree>
    <p:extLst>
      <p:ext uri="{BB962C8B-B14F-4D97-AF65-F5344CB8AC3E}">
        <p14:creationId xmlns:p14="http://schemas.microsoft.com/office/powerpoint/2010/main" val="1875877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CF40C-6C3E-4B3F-8037-F3DAF4328CBE}"/>
              </a:ext>
            </a:extLst>
          </p:cNvPr>
          <p:cNvSpPr>
            <a:spLocks noGrp="1"/>
          </p:cNvSpPr>
          <p:nvPr>
            <p:ph type="title"/>
          </p:nvPr>
        </p:nvSpPr>
        <p:spPr/>
        <p:txBody>
          <a:bodyPr/>
          <a:lstStyle/>
          <a:p>
            <a:r>
              <a:rPr lang="en-IN" b="1" dirty="0"/>
              <a:t>XPath Data Types</a:t>
            </a:r>
            <a:endParaRPr lang="en-IN" dirty="0"/>
          </a:p>
        </p:txBody>
      </p:sp>
      <p:sp>
        <p:nvSpPr>
          <p:cNvPr id="3" name="Content Placeholder 2">
            <a:extLst>
              <a:ext uri="{FF2B5EF4-FFF2-40B4-BE49-F238E27FC236}">
                <a16:creationId xmlns:a16="http://schemas.microsoft.com/office/drawing/2014/main" id="{6F1B8753-6CF7-43C7-9BD1-73A900659E5B}"/>
              </a:ext>
            </a:extLst>
          </p:cNvPr>
          <p:cNvSpPr>
            <a:spLocks noGrp="1"/>
          </p:cNvSpPr>
          <p:nvPr>
            <p:ph idx="1"/>
          </p:nvPr>
        </p:nvSpPr>
        <p:spPr/>
        <p:txBody>
          <a:bodyPr>
            <a:normAutofit fontScale="92500" lnSpcReduction="10000"/>
          </a:bodyPr>
          <a:lstStyle/>
          <a:p>
            <a:r>
              <a:rPr lang="en-US" dirty="0"/>
              <a:t>In Java, an XPath expression may return one of following data types:</a:t>
            </a:r>
          </a:p>
          <a:p>
            <a:r>
              <a:rPr lang="en-US" b="1" dirty="0"/>
              <a:t>node-set</a:t>
            </a:r>
            <a:r>
              <a:rPr lang="en-US" dirty="0"/>
              <a:t> – Represents a set of nodes. The set can be empty, or it can contain any number of nodes.</a:t>
            </a:r>
          </a:p>
          <a:p>
            <a:r>
              <a:rPr lang="en-US" b="1" dirty="0"/>
              <a:t>node</a:t>
            </a:r>
            <a:r>
              <a:rPr lang="en-US" dirty="0"/>
              <a:t> (Java support it) – Represents a single node. This can be empty, or it can contain any number of child nodes.</a:t>
            </a:r>
          </a:p>
          <a:p>
            <a:r>
              <a:rPr lang="en-US" b="1" dirty="0"/>
              <a:t>boolean</a:t>
            </a:r>
            <a:r>
              <a:rPr lang="en-US" dirty="0"/>
              <a:t> – Represents the value true or false. Be aware that the true or false strings have no special meaning or value in XPath; see Section 4.2.1.2 in Chapter 4 for a more detailed discussion of boolean values.</a:t>
            </a:r>
          </a:p>
          <a:p>
            <a:r>
              <a:rPr lang="en-US" b="1" dirty="0"/>
              <a:t>number</a:t>
            </a:r>
            <a:r>
              <a:rPr lang="en-US" dirty="0"/>
              <a:t> – Represents a floating-point number. </a:t>
            </a:r>
          </a:p>
          <a:p>
            <a:r>
              <a:rPr lang="en-US" b="1" dirty="0"/>
              <a:t>string</a:t>
            </a:r>
            <a:r>
              <a:rPr lang="en-US" dirty="0"/>
              <a:t> – Represents zero or more characters, as defined in the XML specification.</a:t>
            </a:r>
          </a:p>
          <a:p>
            <a:endParaRPr lang="en-IN" dirty="0"/>
          </a:p>
        </p:txBody>
      </p:sp>
    </p:spTree>
    <p:extLst>
      <p:ext uri="{BB962C8B-B14F-4D97-AF65-F5344CB8AC3E}">
        <p14:creationId xmlns:p14="http://schemas.microsoft.com/office/powerpoint/2010/main" val="24181735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24B63-B05A-4753-BF7E-13B41DD515CA}"/>
              </a:ext>
            </a:extLst>
          </p:cNvPr>
          <p:cNvSpPr>
            <a:spLocks noGrp="1"/>
          </p:cNvSpPr>
          <p:nvPr>
            <p:ph type="title"/>
          </p:nvPr>
        </p:nvSpPr>
        <p:spPr/>
        <p:txBody>
          <a:bodyPr/>
          <a:lstStyle/>
          <a:p>
            <a:r>
              <a:rPr lang="en-IN" b="1" dirty="0"/>
              <a:t>Path Syntax</a:t>
            </a:r>
            <a:endParaRPr lang="en-IN" dirty="0"/>
          </a:p>
        </p:txBody>
      </p:sp>
      <p:sp>
        <p:nvSpPr>
          <p:cNvPr id="3" name="Content Placeholder 2">
            <a:extLst>
              <a:ext uri="{FF2B5EF4-FFF2-40B4-BE49-F238E27FC236}">
                <a16:creationId xmlns:a16="http://schemas.microsoft.com/office/drawing/2014/main" id="{F63738CA-AF28-4A6A-BF7E-F90C4F41A2B4}"/>
              </a:ext>
            </a:extLst>
          </p:cNvPr>
          <p:cNvSpPr>
            <a:spLocks noGrp="1"/>
          </p:cNvSpPr>
          <p:nvPr>
            <p:ph idx="1"/>
          </p:nvPr>
        </p:nvSpPr>
        <p:spPr/>
        <p:txBody>
          <a:bodyPr/>
          <a:lstStyle/>
          <a:p>
            <a:r>
              <a:rPr lang="en-US" dirty="0"/>
              <a:t>XPath uses UNIX and </a:t>
            </a:r>
            <a:r>
              <a:rPr lang="en-US" dirty="0">
                <a:hlinkClick r:id="rId2" tooltip="Regular expression"/>
              </a:rPr>
              <a:t>regex</a:t>
            </a:r>
            <a:r>
              <a:rPr lang="en-US" dirty="0"/>
              <a:t> kind syntax.</a:t>
            </a:r>
            <a:endParaRPr lang="en-IN" dirty="0"/>
          </a:p>
        </p:txBody>
      </p:sp>
    </p:spTree>
    <p:extLst>
      <p:ext uri="{BB962C8B-B14F-4D97-AF65-F5344CB8AC3E}">
        <p14:creationId xmlns:p14="http://schemas.microsoft.com/office/powerpoint/2010/main" val="33213527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055A8-D78B-4ADE-BCD7-D86F42E4A19C}"/>
              </a:ext>
            </a:extLst>
          </p:cNvPr>
          <p:cNvSpPr>
            <a:spLocks noGrp="1"/>
          </p:cNvSpPr>
          <p:nvPr>
            <p:ph type="title"/>
          </p:nvPr>
        </p:nvSpPr>
        <p:spPr/>
        <p:txBody>
          <a:bodyPr/>
          <a:lstStyle/>
          <a:p>
            <a:r>
              <a:rPr lang="en-IN" b="1" dirty="0"/>
              <a:t>Select nodes with </a:t>
            </a:r>
            <a:r>
              <a:rPr lang="en-IN" b="1" dirty="0" err="1"/>
              <a:t>xpath</a:t>
            </a:r>
            <a:endParaRPr lang="en-IN" dirty="0"/>
          </a:p>
        </p:txBody>
      </p:sp>
      <p:graphicFrame>
        <p:nvGraphicFramePr>
          <p:cNvPr id="6" name="Table 6">
            <a:extLst>
              <a:ext uri="{FF2B5EF4-FFF2-40B4-BE49-F238E27FC236}">
                <a16:creationId xmlns:a16="http://schemas.microsoft.com/office/drawing/2014/main" id="{FD80AC29-8951-4DDF-A405-16865E25CA20}"/>
              </a:ext>
            </a:extLst>
          </p:cNvPr>
          <p:cNvGraphicFramePr>
            <a:graphicFrameLocks noGrp="1"/>
          </p:cNvGraphicFramePr>
          <p:nvPr>
            <p:ph idx="1"/>
            <p:extLst>
              <p:ext uri="{D42A27DB-BD31-4B8C-83A1-F6EECF244321}">
                <p14:modId xmlns:p14="http://schemas.microsoft.com/office/powerpoint/2010/main" val="611930304"/>
              </p:ext>
            </p:extLst>
          </p:nvPr>
        </p:nvGraphicFramePr>
        <p:xfrm>
          <a:off x="838199" y="1825625"/>
          <a:ext cx="8330967" cy="2865120"/>
        </p:xfrm>
        <a:graphic>
          <a:graphicData uri="http://schemas.openxmlformats.org/drawingml/2006/table">
            <a:tbl>
              <a:tblPr firstRow="1" bandRow="1">
                <a:tableStyleId>{5C22544A-7EE6-4342-B048-85BDC9FD1C3A}</a:tableStyleId>
              </a:tblPr>
              <a:tblGrid>
                <a:gridCol w="1426829">
                  <a:extLst>
                    <a:ext uri="{9D8B030D-6E8A-4147-A177-3AD203B41FA5}">
                      <a16:colId xmlns:a16="http://schemas.microsoft.com/office/drawing/2014/main" val="1933855969"/>
                    </a:ext>
                  </a:extLst>
                </a:gridCol>
                <a:gridCol w="6904138">
                  <a:extLst>
                    <a:ext uri="{9D8B030D-6E8A-4147-A177-3AD203B41FA5}">
                      <a16:colId xmlns:a16="http://schemas.microsoft.com/office/drawing/2014/main" val="2477977215"/>
                    </a:ext>
                  </a:extLst>
                </a:gridCol>
              </a:tblGrid>
              <a:tr h="370840">
                <a:tc>
                  <a:txBody>
                    <a:bodyPr/>
                    <a:lstStyle/>
                    <a:p>
                      <a:r>
                        <a:rPr lang="en-US" dirty="0"/>
                        <a:t>EXPRESSION</a:t>
                      </a:r>
                      <a:endParaRPr lang="en-IN" dirty="0"/>
                    </a:p>
                  </a:txBody>
                  <a:tcPr/>
                </a:tc>
                <a:tc>
                  <a:txBody>
                    <a:bodyPr/>
                    <a:lstStyle/>
                    <a:p>
                      <a:r>
                        <a:rPr lang="en-US" dirty="0"/>
                        <a:t>DESRIPTION</a:t>
                      </a:r>
                      <a:endParaRPr lang="en-IN" dirty="0"/>
                    </a:p>
                  </a:txBody>
                  <a:tcPr/>
                </a:tc>
                <a:extLst>
                  <a:ext uri="{0D108BD9-81ED-4DB2-BD59-A6C34878D82A}">
                    <a16:rowId xmlns:a16="http://schemas.microsoft.com/office/drawing/2014/main" val="1410452297"/>
                  </a:ext>
                </a:extLst>
              </a:tr>
              <a:tr h="370840">
                <a:tc>
                  <a:txBody>
                    <a:bodyPr/>
                    <a:lstStyle/>
                    <a:p>
                      <a:pPr algn="ctr"/>
                      <a:r>
                        <a:rPr lang="en-US" dirty="0" err="1">
                          <a:latin typeface="Courier New" panose="02070309020205020404" pitchFamily="49" charset="0"/>
                          <a:cs typeface="Courier New" panose="02070309020205020404" pitchFamily="49" charset="0"/>
                        </a:rPr>
                        <a:t>nodename</a:t>
                      </a:r>
                      <a:endParaRPr lang="en-IN" dirty="0">
                        <a:latin typeface="Courier New" panose="02070309020205020404" pitchFamily="49" charset="0"/>
                        <a:cs typeface="Courier New" panose="02070309020205020404" pitchFamily="49" charset="0"/>
                      </a:endParaRPr>
                    </a:p>
                  </a:txBody>
                  <a:tcPr/>
                </a:tc>
                <a:tc>
                  <a:txBody>
                    <a:bodyPr/>
                    <a:lstStyle/>
                    <a:p>
                      <a:r>
                        <a:rPr lang="en-US" sz="1800" b="0" i="0" kern="1200" dirty="0">
                          <a:solidFill>
                            <a:schemeClr val="dk1"/>
                          </a:solidFill>
                          <a:effectLst/>
                          <a:latin typeface="+mn-lt"/>
                          <a:ea typeface="+mn-ea"/>
                          <a:cs typeface="+mn-cs"/>
                        </a:rPr>
                        <a:t>Selects all nodes with the name “</a:t>
                      </a:r>
                      <a:r>
                        <a:rPr lang="en-US" sz="1800" b="0" i="1" kern="1200" dirty="0" err="1">
                          <a:solidFill>
                            <a:schemeClr val="dk1"/>
                          </a:solidFill>
                          <a:effectLst/>
                          <a:latin typeface="+mn-lt"/>
                          <a:ea typeface="+mn-ea"/>
                          <a:cs typeface="+mn-cs"/>
                        </a:rPr>
                        <a:t>nodename</a:t>
                      </a:r>
                      <a:r>
                        <a:rPr lang="en-US" sz="1800" b="0" i="0" kern="1200" dirty="0">
                          <a:solidFill>
                            <a:schemeClr val="dk1"/>
                          </a:solidFill>
                          <a:effectLst/>
                          <a:latin typeface="+mn-lt"/>
                          <a:ea typeface="+mn-ea"/>
                          <a:cs typeface="+mn-cs"/>
                        </a:rPr>
                        <a:t>“</a:t>
                      </a:r>
                      <a:endParaRPr lang="en-IN" dirty="0"/>
                    </a:p>
                  </a:txBody>
                  <a:tcPr/>
                </a:tc>
                <a:extLst>
                  <a:ext uri="{0D108BD9-81ED-4DB2-BD59-A6C34878D82A}">
                    <a16:rowId xmlns:a16="http://schemas.microsoft.com/office/drawing/2014/main" val="4137014678"/>
                  </a:ext>
                </a:extLst>
              </a:tr>
              <a:tr h="370840">
                <a:tc>
                  <a:txBody>
                    <a:bodyPr/>
                    <a:lstStyle/>
                    <a:p>
                      <a:pPr algn="ctr"/>
                      <a:r>
                        <a:rPr lang="en-US" dirty="0">
                          <a:latin typeface="Courier New" panose="02070309020205020404" pitchFamily="49" charset="0"/>
                          <a:cs typeface="Courier New" panose="02070309020205020404" pitchFamily="49" charset="0"/>
                        </a:rPr>
                        <a:t>/</a:t>
                      </a:r>
                      <a:endParaRPr lang="en-IN" dirty="0">
                        <a:latin typeface="Courier New" panose="02070309020205020404" pitchFamily="49" charset="0"/>
                        <a:cs typeface="Courier New" panose="02070309020205020404" pitchFamily="49" charset="0"/>
                      </a:endParaRPr>
                    </a:p>
                  </a:txBody>
                  <a:tcPr/>
                </a:tc>
                <a:tc>
                  <a:txBody>
                    <a:bodyPr/>
                    <a:lstStyle/>
                    <a:p>
                      <a:r>
                        <a:rPr lang="en-US" dirty="0"/>
                        <a:t>Selects from the root node</a:t>
                      </a:r>
                      <a:endParaRPr lang="en-IN" dirty="0"/>
                    </a:p>
                  </a:txBody>
                  <a:tcPr/>
                </a:tc>
                <a:extLst>
                  <a:ext uri="{0D108BD9-81ED-4DB2-BD59-A6C34878D82A}">
                    <a16:rowId xmlns:a16="http://schemas.microsoft.com/office/drawing/2014/main" val="3567060259"/>
                  </a:ext>
                </a:extLst>
              </a:tr>
              <a:tr h="370840">
                <a:tc>
                  <a:txBody>
                    <a:bodyPr/>
                    <a:lstStyle/>
                    <a:p>
                      <a:pPr algn="ctr"/>
                      <a:r>
                        <a:rPr lang="en-US" dirty="0">
                          <a:latin typeface="Courier New" panose="02070309020205020404" pitchFamily="49" charset="0"/>
                          <a:cs typeface="Courier New" panose="02070309020205020404" pitchFamily="49" charset="0"/>
                        </a:rPr>
                        <a:t>//</a:t>
                      </a:r>
                      <a:endParaRPr lang="en-IN" dirty="0">
                        <a:latin typeface="Courier New" panose="02070309020205020404" pitchFamily="49" charset="0"/>
                        <a:cs typeface="Courier New" panose="02070309020205020404" pitchFamily="49" charset="0"/>
                      </a:endParaRPr>
                    </a:p>
                  </a:txBody>
                  <a:tcPr/>
                </a:tc>
                <a:tc>
                  <a:txBody>
                    <a:bodyPr/>
                    <a:lstStyle/>
                    <a:p>
                      <a:r>
                        <a:rPr lang="en-US" dirty="0"/>
                        <a:t>Selects nodes in the document from the current node that match the selection no matter where they are</a:t>
                      </a:r>
                      <a:endParaRPr lang="en-IN" dirty="0"/>
                    </a:p>
                  </a:txBody>
                  <a:tcPr/>
                </a:tc>
                <a:extLst>
                  <a:ext uri="{0D108BD9-81ED-4DB2-BD59-A6C34878D82A}">
                    <a16:rowId xmlns:a16="http://schemas.microsoft.com/office/drawing/2014/main" val="2249160456"/>
                  </a:ext>
                </a:extLst>
              </a:tr>
              <a:tr h="370840">
                <a:tc>
                  <a:txBody>
                    <a:bodyPr/>
                    <a:lstStyle/>
                    <a:p>
                      <a:pPr algn="ctr"/>
                      <a:r>
                        <a:rPr lang="en-US" dirty="0">
                          <a:latin typeface="Courier New" panose="02070309020205020404" pitchFamily="49" charset="0"/>
                          <a:cs typeface="Courier New" panose="02070309020205020404" pitchFamily="49" charset="0"/>
                        </a:rPr>
                        <a:t>.</a:t>
                      </a:r>
                      <a:endParaRPr lang="en-IN" dirty="0">
                        <a:latin typeface="Courier New" panose="02070309020205020404" pitchFamily="49" charset="0"/>
                        <a:cs typeface="Courier New" panose="02070309020205020404" pitchFamily="49" charset="0"/>
                      </a:endParaRPr>
                    </a:p>
                  </a:txBody>
                  <a:tcPr/>
                </a:tc>
                <a:tc>
                  <a:txBody>
                    <a:bodyPr/>
                    <a:lstStyle/>
                    <a:p>
                      <a:r>
                        <a:rPr lang="en-IN" dirty="0"/>
                        <a:t>Selects the current node</a:t>
                      </a:r>
                    </a:p>
                  </a:txBody>
                  <a:tcPr/>
                </a:tc>
                <a:extLst>
                  <a:ext uri="{0D108BD9-81ED-4DB2-BD59-A6C34878D82A}">
                    <a16:rowId xmlns:a16="http://schemas.microsoft.com/office/drawing/2014/main" val="1110108089"/>
                  </a:ext>
                </a:extLst>
              </a:tr>
              <a:tr h="370840">
                <a:tc>
                  <a:txBody>
                    <a:bodyPr/>
                    <a:lstStyle/>
                    <a:p>
                      <a:pPr algn="ctr"/>
                      <a:r>
                        <a:rPr lang="en-US" dirty="0">
                          <a:latin typeface="Courier New" panose="02070309020205020404" pitchFamily="49" charset="0"/>
                          <a:cs typeface="Courier New" panose="02070309020205020404" pitchFamily="49" charset="0"/>
                        </a:rPr>
                        <a:t>..</a:t>
                      </a:r>
                      <a:endParaRPr lang="en-IN" dirty="0">
                        <a:latin typeface="Courier New" panose="02070309020205020404" pitchFamily="49" charset="0"/>
                        <a:cs typeface="Courier New" panose="02070309020205020404" pitchFamily="49" charset="0"/>
                      </a:endParaRPr>
                    </a:p>
                  </a:txBody>
                  <a:tcPr/>
                </a:tc>
                <a:tc>
                  <a:txBody>
                    <a:bodyPr/>
                    <a:lstStyle/>
                    <a:p>
                      <a:r>
                        <a:rPr lang="en-US" dirty="0"/>
                        <a:t>Selects the parent of the current node</a:t>
                      </a:r>
                      <a:endParaRPr lang="en-IN" dirty="0"/>
                    </a:p>
                  </a:txBody>
                  <a:tcPr/>
                </a:tc>
                <a:extLst>
                  <a:ext uri="{0D108BD9-81ED-4DB2-BD59-A6C34878D82A}">
                    <a16:rowId xmlns:a16="http://schemas.microsoft.com/office/drawing/2014/main" val="1154943465"/>
                  </a:ext>
                </a:extLst>
              </a:tr>
              <a:tr h="370840">
                <a:tc>
                  <a:txBody>
                    <a:bodyPr/>
                    <a:lstStyle/>
                    <a:p>
                      <a:pPr algn="ctr"/>
                      <a:r>
                        <a:rPr lang="en-US" dirty="0">
                          <a:latin typeface="Courier New" panose="02070309020205020404" pitchFamily="49" charset="0"/>
                          <a:cs typeface="Courier New" panose="02070309020205020404" pitchFamily="49" charset="0"/>
                        </a:rPr>
                        <a:t>@</a:t>
                      </a:r>
                      <a:endParaRPr lang="en-IN" dirty="0">
                        <a:latin typeface="Courier New" panose="02070309020205020404" pitchFamily="49" charset="0"/>
                        <a:cs typeface="Courier New" panose="02070309020205020404" pitchFamily="49" charset="0"/>
                      </a:endParaRPr>
                    </a:p>
                  </a:txBody>
                  <a:tcPr/>
                </a:tc>
                <a:tc>
                  <a:txBody>
                    <a:bodyPr/>
                    <a:lstStyle/>
                    <a:p>
                      <a:r>
                        <a:rPr lang="en-IN" dirty="0"/>
                        <a:t>Selects attributes</a:t>
                      </a:r>
                    </a:p>
                  </a:txBody>
                  <a:tcPr/>
                </a:tc>
                <a:extLst>
                  <a:ext uri="{0D108BD9-81ED-4DB2-BD59-A6C34878D82A}">
                    <a16:rowId xmlns:a16="http://schemas.microsoft.com/office/drawing/2014/main" val="2749857572"/>
                  </a:ext>
                </a:extLst>
              </a:tr>
            </a:tbl>
          </a:graphicData>
        </a:graphic>
      </p:graphicFrame>
    </p:spTree>
    <p:extLst>
      <p:ext uri="{BB962C8B-B14F-4D97-AF65-F5344CB8AC3E}">
        <p14:creationId xmlns:p14="http://schemas.microsoft.com/office/powerpoint/2010/main" val="22797013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62A8A-94F9-4B0F-826B-1068CF831846}"/>
              </a:ext>
            </a:extLst>
          </p:cNvPr>
          <p:cNvSpPr>
            <a:spLocks noGrp="1"/>
          </p:cNvSpPr>
          <p:nvPr>
            <p:ph type="title"/>
          </p:nvPr>
        </p:nvSpPr>
        <p:spPr/>
        <p:txBody>
          <a:bodyPr/>
          <a:lstStyle/>
          <a:p>
            <a:r>
              <a:rPr lang="en-IN" b="1" dirty="0"/>
              <a:t>Use predicates with </a:t>
            </a:r>
            <a:r>
              <a:rPr lang="en-IN" b="1" dirty="0" err="1"/>
              <a:t>xpath</a:t>
            </a:r>
            <a:endParaRPr lang="en-IN" dirty="0"/>
          </a:p>
        </p:txBody>
      </p:sp>
      <p:sp>
        <p:nvSpPr>
          <p:cNvPr id="3" name="Content Placeholder 2">
            <a:extLst>
              <a:ext uri="{FF2B5EF4-FFF2-40B4-BE49-F238E27FC236}">
                <a16:creationId xmlns:a16="http://schemas.microsoft.com/office/drawing/2014/main" id="{697647F0-AF0D-4C05-8123-305EC639876E}"/>
              </a:ext>
            </a:extLst>
          </p:cNvPr>
          <p:cNvSpPr>
            <a:spLocks noGrp="1"/>
          </p:cNvSpPr>
          <p:nvPr>
            <p:ph idx="1"/>
          </p:nvPr>
        </p:nvSpPr>
        <p:spPr/>
        <p:txBody>
          <a:bodyPr/>
          <a:lstStyle/>
          <a:p>
            <a:r>
              <a:rPr lang="en-US" dirty="0"/>
              <a:t>Predicates are used to find a specific node or a node that contains a specific value. Predicates are always embedded in square brackets.</a:t>
            </a:r>
          </a:p>
          <a:p>
            <a:r>
              <a:rPr lang="en-US" dirty="0"/>
              <a:t>We will learn how to use them in the next section.</a:t>
            </a:r>
          </a:p>
          <a:p>
            <a:endParaRPr lang="en-US" dirty="0"/>
          </a:p>
          <a:p>
            <a:endParaRPr lang="en-IN" dirty="0"/>
          </a:p>
        </p:txBody>
      </p:sp>
    </p:spTree>
    <p:extLst>
      <p:ext uri="{BB962C8B-B14F-4D97-AF65-F5344CB8AC3E}">
        <p14:creationId xmlns:p14="http://schemas.microsoft.com/office/powerpoint/2010/main" val="24500151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E57E0-D726-47C2-976F-10EEA1E75973}"/>
              </a:ext>
            </a:extLst>
          </p:cNvPr>
          <p:cNvSpPr>
            <a:spLocks noGrp="1"/>
          </p:cNvSpPr>
          <p:nvPr>
            <p:ph type="title"/>
          </p:nvPr>
        </p:nvSpPr>
        <p:spPr/>
        <p:txBody>
          <a:bodyPr/>
          <a:lstStyle/>
          <a:p>
            <a:r>
              <a:rPr lang="en-US" b="1" dirty="0"/>
              <a:t>Reaching unknown nodes with </a:t>
            </a:r>
            <a:r>
              <a:rPr lang="en-US" b="1" dirty="0" err="1"/>
              <a:t>xpath</a:t>
            </a:r>
            <a:endParaRPr lang="en-IN" b="1" dirty="0"/>
          </a:p>
        </p:txBody>
      </p:sp>
      <p:graphicFrame>
        <p:nvGraphicFramePr>
          <p:cNvPr id="6" name="Table 6">
            <a:extLst>
              <a:ext uri="{FF2B5EF4-FFF2-40B4-BE49-F238E27FC236}">
                <a16:creationId xmlns:a16="http://schemas.microsoft.com/office/drawing/2014/main" id="{93423FFB-94C1-4E1C-8C1F-D79E76D2185E}"/>
              </a:ext>
            </a:extLst>
          </p:cNvPr>
          <p:cNvGraphicFramePr>
            <a:graphicFrameLocks noGrp="1"/>
          </p:cNvGraphicFramePr>
          <p:nvPr>
            <p:ph idx="1"/>
            <p:extLst>
              <p:ext uri="{D42A27DB-BD31-4B8C-83A1-F6EECF244321}">
                <p14:modId xmlns:p14="http://schemas.microsoft.com/office/powerpoint/2010/main" val="1242350369"/>
              </p:ext>
            </p:extLst>
          </p:nvPr>
        </p:nvGraphicFramePr>
        <p:xfrm>
          <a:off x="838200" y="2360539"/>
          <a:ext cx="6913228" cy="2050088"/>
        </p:xfrm>
        <a:graphic>
          <a:graphicData uri="http://schemas.openxmlformats.org/drawingml/2006/table">
            <a:tbl>
              <a:tblPr firstRow="1" bandRow="1">
                <a:tableStyleId>{5C22544A-7EE6-4342-B048-85BDC9FD1C3A}</a:tableStyleId>
              </a:tblPr>
              <a:tblGrid>
                <a:gridCol w="1678497">
                  <a:extLst>
                    <a:ext uri="{9D8B030D-6E8A-4147-A177-3AD203B41FA5}">
                      <a16:colId xmlns:a16="http://schemas.microsoft.com/office/drawing/2014/main" val="3067155971"/>
                    </a:ext>
                  </a:extLst>
                </a:gridCol>
                <a:gridCol w="5234731">
                  <a:extLst>
                    <a:ext uri="{9D8B030D-6E8A-4147-A177-3AD203B41FA5}">
                      <a16:colId xmlns:a16="http://schemas.microsoft.com/office/drawing/2014/main" val="218827697"/>
                    </a:ext>
                  </a:extLst>
                </a:gridCol>
              </a:tblGrid>
              <a:tr h="512522">
                <a:tc>
                  <a:txBody>
                    <a:bodyPr/>
                    <a:lstStyle/>
                    <a:p>
                      <a:r>
                        <a:rPr lang="en-US" dirty="0"/>
                        <a:t>WILDCARDS</a:t>
                      </a:r>
                      <a:endParaRPr lang="en-IN" dirty="0"/>
                    </a:p>
                  </a:txBody>
                  <a:tcPr/>
                </a:tc>
                <a:tc>
                  <a:txBody>
                    <a:bodyPr/>
                    <a:lstStyle/>
                    <a:p>
                      <a:r>
                        <a:rPr lang="en-US" dirty="0"/>
                        <a:t>DESCRIPTION</a:t>
                      </a:r>
                      <a:endParaRPr lang="en-IN" dirty="0"/>
                    </a:p>
                  </a:txBody>
                  <a:tcPr/>
                </a:tc>
                <a:extLst>
                  <a:ext uri="{0D108BD9-81ED-4DB2-BD59-A6C34878D82A}">
                    <a16:rowId xmlns:a16="http://schemas.microsoft.com/office/drawing/2014/main" val="112823159"/>
                  </a:ext>
                </a:extLst>
              </a:tr>
              <a:tr h="512522">
                <a:tc>
                  <a:txBody>
                    <a:bodyPr/>
                    <a:lstStyle/>
                    <a:p>
                      <a:pPr algn="ctr"/>
                      <a:r>
                        <a:rPr lang="en-US" dirty="0">
                          <a:latin typeface="Courier New" panose="02070309020205020404" pitchFamily="49" charset="0"/>
                          <a:cs typeface="Courier New" panose="02070309020205020404" pitchFamily="49" charset="0"/>
                        </a:rPr>
                        <a:t>*</a:t>
                      </a:r>
                      <a:endParaRPr lang="en-IN" dirty="0">
                        <a:latin typeface="Courier New" panose="02070309020205020404" pitchFamily="49" charset="0"/>
                        <a:cs typeface="Courier New" panose="02070309020205020404" pitchFamily="49" charset="0"/>
                      </a:endParaRPr>
                    </a:p>
                  </a:txBody>
                  <a:tcPr/>
                </a:tc>
                <a:tc>
                  <a:txBody>
                    <a:bodyPr/>
                    <a:lstStyle/>
                    <a:p>
                      <a:r>
                        <a:rPr lang="en-IN" dirty="0"/>
                        <a:t>Matches any element node</a:t>
                      </a:r>
                    </a:p>
                  </a:txBody>
                  <a:tcPr/>
                </a:tc>
                <a:extLst>
                  <a:ext uri="{0D108BD9-81ED-4DB2-BD59-A6C34878D82A}">
                    <a16:rowId xmlns:a16="http://schemas.microsoft.com/office/drawing/2014/main" val="3069278033"/>
                  </a:ext>
                </a:extLst>
              </a:tr>
              <a:tr h="512522">
                <a:tc>
                  <a:txBody>
                    <a:bodyPr/>
                    <a:lstStyle/>
                    <a:p>
                      <a:pPr algn="ctr"/>
                      <a:r>
                        <a:rPr lang="en-US" dirty="0">
                          <a:latin typeface="Courier New" panose="02070309020205020404" pitchFamily="49" charset="0"/>
                          <a:cs typeface="Courier New" panose="02070309020205020404" pitchFamily="49" charset="0"/>
                        </a:rPr>
                        <a:t>@*</a:t>
                      </a:r>
                      <a:endParaRPr lang="en-IN" dirty="0">
                        <a:latin typeface="Courier New" panose="02070309020205020404" pitchFamily="49" charset="0"/>
                        <a:cs typeface="Courier New" panose="02070309020205020404" pitchFamily="49" charset="0"/>
                      </a:endParaRPr>
                    </a:p>
                  </a:txBody>
                  <a:tcPr/>
                </a:tc>
                <a:tc>
                  <a:txBody>
                    <a:bodyPr/>
                    <a:lstStyle/>
                    <a:p>
                      <a:r>
                        <a:rPr lang="en-IN" dirty="0"/>
                        <a:t>Matches any attribute node</a:t>
                      </a:r>
                    </a:p>
                  </a:txBody>
                  <a:tcPr/>
                </a:tc>
                <a:extLst>
                  <a:ext uri="{0D108BD9-81ED-4DB2-BD59-A6C34878D82A}">
                    <a16:rowId xmlns:a16="http://schemas.microsoft.com/office/drawing/2014/main" val="2536556957"/>
                  </a:ext>
                </a:extLst>
              </a:tr>
              <a:tr h="512522">
                <a:tc>
                  <a:txBody>
                    <a:bodyPr/>
                    <a:lstStyle/>
                    <a:p>
                      <a:pPr algn="ctr"/>
                      <a:r>
                        <a:rPr lang="en-US" dirty="0">
                          <a:latin typeface="Courier New" panose="02070309020205020404" pitchFamily="49" charset="0"/>
                          <a:cs typeface="Courier New" panose="02070309020205020404" pitchFamily="49" charset="0"/>
                        </a:rPr>
                        <a:t>node()</a:t>
                      </a:r>
                      <a:endParaRPr lang="en-IN" dirty="0">
                        <a:latin typeface="Courier New" panose="02070309020205020404" pitchFamily="49" charset="0"/>
                        <a:cs typeface="Courier New" panose="02070309020205020404" pitchFamily="49" charset="0"/>
                      </a:endParaRPr>
                    </a:p>
                  </a:txBody>
                  <a:tcPr/>
                </a:tc>
                <a:tc>
                  <a:txBody>
                    <a:bodyPr/>
                    <a:lstStyle/>
                    <a:p>
                      <a:r>
                        <a:rPr lang="en-US" dirty="0"/>
                        <a:t>Matches any node of any kind</a:t>
                      </a:r>
                      <a:endParaRPr lang="en-IN" dirty="0"/>
                    </a:p>
                  </a:txBody>
                  <a:tcPr/>
                </a:tc>
                <a:extLst>
                  <a:ext uri="{0D108BD9-81ED-4DB2-BD59-A6C34878D82A}">
                    <a16:rowId xmlns:a16="http://schemas.microsoft.com/office/drawing/2014/main" val="702282206"/>
                  </a:ext>
                </a:extLst>
              </a:tr>
            </a:tbl>
          </a:graphicData>
        </a:graphic>
      </p:graphicFrame>
      <p:sp>
        <p:nvSpPr>
          <p:cNvPr id="8" name="Rectangle 7">
            <a:extLst>
              <a:ext uri="{FF2B5EF4-FFF2-40B4-BE49-F238E27FC236}">
                <a16:creationId xmlns:a16="http://schemas.microsoft.com/office/drawing/2014/main" id="{FB7459CC-55DF-418B-9C3B-FB2B8B6EE12A}"/>
              </a:ext>
            </a:extLst>
          </p:cNvPr>
          <p:cNvSpPr/>
          <p:nvPr/>
        </p:nvSpPr>
        <p:spPr>
          <a:xfrm>
            <a:off x="838200" y="1690688"/>
            <a:ext cx="6110647" cy="369332"/>
          </a:xfrm>
          <a:prstGeom prst="rect">
            <a:avLst/>
          </a:prstGeom>
        </p:spPr>
        <p:txBody>
          <a:bodyPr wrap="none">
            <a:spAutoFit/>
          </a:bodyPr>
          <a:lstStyle/>
          <a:p>
            <a:r>
              <a:rPr lang="en-US" b="1" i="0" dirty="0">
                <a:solidFill>
                  <a:srgbClr val="272727"/>
                </a:solidFill>
                <a:effectLst/>
                <a:latin typeface="-apple-system"/>
              </a:rPr>
              <a:t>XPath wildcards</a:t>
            </a:r>
            <a:r>
              <a:rPr lang="en-US" b="0" i="0" dirty="0">
                <a:solidFill>
                  <a:srgbClr val="272727"/>
                </a:solidFill>
                <a:effectLst/>
                <a:latin typeface="-apple-system"/>
              </a:rPr>
              <a:t> can be used to select unknown XML elements.</a:t>
            </a:r>
            <a:endParaRPr lang="en-IN" dirty="0"/>
          </a:p>
        </p:txBody>
      </p:sp>
    </p:spTree>
    <p:extLst>
      <p:ext uri="{BB962C8B-B14F-4D97-AF65-F5344CB8AC3E}">
        <p14:creationId xmlns:p14="http://schemas.microsoft.com/office/powerpoint/2010/main" val="30237705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D59C9-9878-4875-B719-06B6E50CA3E5}"/>
              </a:ext>
            </a:extLst>
          </p:cNvPr>
          <p:cNvSpPr>
            <a:spLocks noGrp="1"/>
          </p:cNvSpPr>
          <p:nvPr>
            <p:ph type="title"/>
          </p:nvPr>
        </p:nvSpPr>
        <p:spPr/>
        <p:txBody>
          <a:bodyPr>
            <a:normAutofit/>
          </a:bodyPr>
          <a:lstStyle/>
          <a:p>
            <a:r>
              <a:rPr lang="en-IN" b="1" dirty="0"/>
              <a:t>XPath Axes</a:t>
            </a:r>
          </a:p>
        </p:txBody>
      </p:sp>
      <p:graphicFrame>
        <p:nvGraphicFramePr>
          <p:cNvPr id="4" name="Table 4">
            <a:extLst>
              <a:ext uri="{FF2B5EF4-FFF2-40B4-BE49-F238E27FC236}">
                <a16:creationId xmlns:a16="http://schemas.microsoft.com/office/drawing/2014/main" id="{ECA8B87A-926D-4578-9DCF-131F2ADBCB1E}"/>
              </a:ext>
            </a:extLst>
          </p:cNvPr>
          <p:cNvGraphicFramePr>
            <a:graphicFrameLocks noGrp="1"/>
          </p:cNvGraphicFramePr>
          <p:nvPr>
            <p:ph idx="1"/>
            <p:extLst>
              <p:ext uri="{D42A27DB-BD31-4B8C-83A1-F6EECF244321}">
                <p14:modId xmlns:p14="http://schemas.microsoft.com/office/powerpoint/2010/main" val="2657868741"/>
              </p:ext>
            </p:extLst>
          </p:nvPr>
        </p:nvGraphicFramePr>
        <p:xfrm>
          <a:off x="672168" y="1690688"/>
          <a:ext cx="11215032" cy="4539206"/>
        </p:xfrm>
        <a:graphic>
          <a:graphicData uri="http://schemas.openxmlformats.org/drawingml/2006/table">
            <a:tbl>
              <a:tblPr firstRow="1" bandRow="1">
                <a:tableStyleId>{5C22544A-7EE6-4342-B048-85BDC9FD1C3A}</a:tableStyleId>
              </a:tblPr>
              <a:tblGrid>
                <a:gridCol w="2019746">
                  <a:extLst>
                    <a:ext uri="{9D8B030D-6E8A-4147-A177-3AD203B41FA5}">
                      <a16:colId xmlns:a16="http://schemas.microsoft.com/office/drawing/2014/main" val="3801548279"/>
                    </a:ext>
                  </a:extLst>
                </a:gridCol>
                <a:gridCol w="9195286">
                  <a:extLst>
                    <a:ext uri="{9D8B030D-6E8A-4147-A177-3AD203B41FA5}">
                      <a16:colId xmlns:a16="http://schemas.microsoft.com/office/drawing/2014/main" val="893975393"/>
                    </a:ext>
                  </a:extLst>
                </a:gridCol>
              </a:tblGrid>
              <a:tr h="256752">
                <a:tc>
                  <a:txBody>
                    <a:bodyPr/>
                    <a:lstStyle/>
                    <a:p>
                      <a:r>
                        <a:rPr lang="en-US" dirty="0"/>
                        <a:t>AXISNAME</a:t>
                      </a:r>
                      <a:endParaRPr lang="en-IN" dirty="0"/>
                    </a:p>
                  </a:txBody>
                  <a:tcPr/>
                </a:tc>
                <a:tc>
                  <a:txBody>
                    <a:bodyPr/>
                    <a:lstStyle/>
                    <a:p>
                      <a:r>
                        <a:rPr lang="en-US" dirty="0"/>
                        <a:t>RESULT</a:t>
                      </a:r>
                      <a:endParaRPr lang="en-IN" dirty="0"/>
                    </a:p>
                  </a:txBody>
                  <a:tcPr/>
                </a:tc>
                <a:extLst>
                  <a:ext uri="{0D108BD9-81ED-4DB2-BD59-A6C34878D82A}">
                    <a16:rowId xmlns:a16="http://schemas.microsoft.com/office/drawing/2014/main" val="608617525"/>
                  </a:ext>
                </a:extLst>
              </a:tr>
              <a:tr h="295440">
                <a:tc>
                  <a:txBody>
                    <a:bodyPr/>
                    <a:lstStyle/>
                    <a:p>
                      <a:r>
                        <a:rPr lang="en-IN" dirty="0">
                          <a:effectLst/>
                        </a:rPr>
                        <a:t>ancestor</a:t>
                      </a:r>
                    </a:p>
                  </a:txBody>
                  <a:tcPr marL="76200" marR="76200" marT="76200" marB="76200" anchor="ctr"/>
                </a:tc>
                <a:tc>
                  <a:txBody>
                    <a:bodyPr/>
                    <a:lstStyle/>
                    <a:p>
                      <a:r>
                        <a:rPr lang="en-US">
                          <a:effectLst/>
                        </a:rPr>
                        <a:t>Selects all ancestors (parent, grandparent, etc.) of the current node</a:t>
                      </a:r>
                    </a:p>
                  </a:txBody>
                  <a:tcPr marL="76200" marR="76200" marT="76200" marB="76200" anchor="ctr"/>
                </a:tc>
                <a:extLst>
                  <a:ext uri="{0D108BD9-81ED-4DB2-BD59-A6C34878D82A}">
                    <a16:rowId xmlns:a16="http://schemas.microsoft.com/office/drawing/2014/main" val="3863524659"/>
                  </a:ext>
                </a:extLst>
              </a:tr>
              <a:tr h="485366">
                <a:tc>
                  <a:txBody>
                    <a:bodyPr/>
                    <a:lstStyle/>
                    <a:p>
                      <a:r>
                        <a:rPr lang="en-IN">
                          <a:effectLst/>
                        </a:rPr>
                        <a:t>ancestor-or-self</a:t>
                      </a:r>
                    </a:p>
                  </a:txBody>
                  <a:tcPr marL="76200" marR="76200" marT="76200" marB="76200" anchor="ctr"/>
                </a:tc>
                <a:tc>
                  <a:txBody>
                    <a:bodyPr/>
                    <a:lstStyle/>
                    <a:p>
                      <a:r>
                        <a:rPr lang="en-US">
                          <a:effectLst/>
                        </a:rPr>
                        <a:t>Selects all ancestors (parent, grandparent, etc.) of the current node and the current node itself</a:t>
                      </a:r>
                    </a:p>
                  </a:txBody>
                  <a:tcPr marL="76200" marR="76200" marT="76200" marB="76200" anchor="ctr"/>
                </a:tc>
                <a:extLst>
                  <a:ext uri="{0D108BD9-81ED-4DB2-BD59-A6C34878D82A}">
                    <a16:rowId xmlns:a16="http://schemas.microsoft.com/office/drawing/2014/main" val="3175306680"/>
                  </a:ext>
                </a:extLst>
              </a:tr>
              <a:tr h="295440">
                <a:tc>
                  <a:txBody>
                    <a:bodyPr/>
                    <a:lstStyle/>
                    <a:p>
                      <a:r>
                        <a:rPr lang="en-IN">
                          <a:effectLst/>
                        </a:rPr>
                        <a:t>attribute</a:t>
                      </a:r>
                    </a:p>
                  </a:txBody>
                  <a:tcPr marL="76200" marR="76200" marT="76200" marB="76200" anchor="ctr"/>
                </a:tc>
                <a:tc>
                  <a:txBody>
                    <a:bodyPr/>
                    <a:lstStyle/>
                    <a:p>
                      <a:r>
                        <a:rPr lang="en-US">
                          <a:effectLst/>
                        </a:rPr>
                        <a:t>Selects all attributes of the current node</a:t>
                      </a:r>
                    </a:p>
                  </a:txBody>
                  <a:tcPr marL="76200" marR="76200" marT="76200" marB="76200" anchor="ctr"/>
                </a:tc>
                <a:extLst>
                  <a:ext uri="{0D108BD9-81ED-4DB2-BD59-A6C34878D82A}">
                    <a16:rowId xmlns:a16="http://schemas.microsoft.com/office/drawing/2014/main" val="2862047554"/>
                  </a:ext>
                </a:extLst>
              </a:tr>
              <a:tr h="295440">
                <a:tc>
                  <a:txBody>
                    <a:bodyPr/>
                    <a:lstStyle/>
                    <a:p>
                      <a:r>
                        <a:rPr lang="en-IN">
                          <a:effectLst/>
                        </a:rPr>
                        <a:t>child</a:t>
                      </a:r>
                    </a:p>
                  </a:txBody>
                  <a:tcPr marL="76200" marR="76200" marT="76200" marB="76200" anchor="ctr"/>
                </a:tc>
                <a:tc>
                  <a:txBody>
                    <a:bodyPr/>
                    <a:lstStyle/>
                    <a:p>
                      <a:r>
                        <a:rPr lang="en-US">
                          <a:effectLst/>
                        </a:rPr>
                        <a:t>Selects all children of the current node</a:t>
                      </a:r>
                    </a:p>
                  </a:txBody>
                  <a:tcPr marL="76200" marR="76200" marT="76200" marB="76200" anchor="ctr"/>
                </a:tc>
                <a:extLst>
                  <a:ext uri="{0D108BD9-81ED-4DB2-BD59-A6C34878D82A}">
                    <a16:rowId xmlns:a16="http://schemas.microsoft.com/office/drawing/2014/main" val="973915174"/>
                  </a:ext>
                </a:extLst>
              </a:tr>
              <a:tr h="295440">
                <a:tc>
                  <a:txBody>
                    <a:bodyPr/>
                    <a:lstStyle/>
                    <a:p>
                      <a:r>
                        <a:rPr lang="en-IN">
                          <a:effectLst/>
                        </a:rPr>
                        <a:t>descendant</a:t>
                      </a:r>
                    </a:p>
                  </a:txBody>
                  <a:tcPr marL="76200" marR="76200" marT="76200" marB="76200" anchor="ctr"/>
                </a:tc>
                <a:tc>
                  <a:txBody>
                    <a:bodyPr/>
                    <a:lstStyle/>
                    <a:p>
                      <a:r>
                        <a:rPr lang="en-US">
                          <a:effectLst/>
                        </a:rPr>
                        <a:t>Selects all descendants (children, grandchildren, etc.) of the current node</a:t>
                      </a:r>
                    </a:p>
                  </a:txBody>
                  <a:tcPr marL="76200" marR="76200" marT="76200" marB="76200" anchor="ctr"/>
                </a:tc>
                <a:extLst>
                  <a:ext uri="{0D108BD9-81ED-4DB2-BD59-A6C34878D82A}">
                    <a16:rowId xmlns:a16="http://schemas.microsoft.com/office/drawing/2014/main" val="3240096008"/>
                  </a:ext>
                </a:extLst>
              </a:tr>
              <a:tr h="485366">
                <a:tc>
                  <a:txBody>
                    <a:bodyPr/>
                    <a:lstStyle/>
                    <a:p>
                      <a:r>
                        <a:rPr lang="en-IN">
                          <a:effectLst/>
                        </a:rPr>
                        <a:t>descendant-or-self</a:t>
                      </a:r>
                    </a:p>
                  </a:txBody>
                  <a:tcPr marL="76200" marR="76200" marT="76200" marB="76200" anchor="ctr"/>
                </a:tc>
                <a:tc>
                  <a:txBody>
                    <a:bodyPr/>
                    <a:lstStyle/>
                    <a:p>
                      <a:r>
                        <a:rPr lang="en-US">
                          <a:effectLst/>
                        </a:rPr>
                        <a:t>Selects all descendants (children, grandchildren, etc.) of the current node and the current node itself</a:t>
                      </a:r>
                    </a:p>
                  </a:txBody>
                  <a:tcPr marL="76200" marR="76200" marT="76200" marB="76200" anchor="ctr"/>
                </a:tc>
                <a:extLst>
                  <a:ext uri="{0D108BD9-81ED-4DB2-BD59-A6C34878D82A}">
                    <a16:rowId xmlns:a16="http://schemas.microsoft.com/office/drawing/2014/main" val="1429452182"/>
                  </a:ext>
                </a:extLst>
              </a:tr>
              <a:tr h="295440">
                <a:tc>
                  <a:txBody>
                    <a:bodyPr/>
                    <a:lstStyle/>
                    <a:p>
                      <a:r>
                        <a:rPr lang="en-IN">
                          <a:effectLst/>
                        </a:rPr>
                        <a:t>following</a:t>
                      </a:r>
                    </a:p>
                  </a:txBody>
                  <a:tcPr marL="76200" marR="76200" marT="76200" marB="76200" anchor="ctr"/>
                </a:tc>
                <a:tc>
                  <a:txBody>
                    <a:bodyPr/>
                    <a:lstStyle/>
                    <a:p>
                      <a:r>
                        <a:rPr lang="en-US">
                          <a:effectLst/>
                        </a:rPr>
                        <a:t>Selects everything in the document after the closing tag of the current node</a:t>
                      </a:r>
                    </a:p>
                  </a:txBody>
                  <a:tcPr marL="76200" marR="76200" marT="76200" marB="76200" anchor="ctr"/>
                </a:tc>
                <a:extLst>
                  <a:ext uri="{0D108BD9-81ED-4DB2-BD59-A6C34878D82A}">
                    <a16:rowId xmlns:a16="http://schemas.microsoft.com/office/drawing/2014/main" val="3409147539"/>
                  </a:ext>
                </a:extLst>
              </a:tr>
              <a:tr h="295440">
                <a:tc>
                  <a:txBody>
                    <a:bodyPr/>
                    <a:lstStyle/>
                    <a:p>
                      <a:r>
                        <a:rPr lang="en-IN">
                          <a:effectLst/>
                        </a:rPr>
                        <a:t>following-sibling</a:t>
                      </a:r>
                    </a:p>
                  </a:txBody>
                  <a:tcPr marL="76200" marR="76200" marT="76200" marB="76200" anchor="ctr"/>
                </a:tc>
                <a:tc>
                  <a:txBody>
                    <a:bodyPr/>
                    <a:lstStyle/>
                    <a:p>
                      <a:r>
                        <a:rPr lang="en-US">
                          <a:effectLst/>
                        </a:rPr>
                        <a:t>Selects all siblings after the current node</a:t>
                      </a:r>
                    </a:p>
                  </a:txBody>
                  <a:tcPr marL="76200" marR="76200" marT="76200" marB="76200" anchor="ctr"/>
                </a:tc>
                <a:extLst>
                  <a:ext uri="{0D108BD9-81ED-4DB2-BD59-A6C34878D82A}">
                    <a16:rowId xmlns:a16="http://schemas.microsoft.com/office/drawing/2014/main" val="1688295763"/>
                  </a:ext>
                </a:extLst>
              </a:tr>
              <a:tr h="295440">
                <a:tc>
                  <a:txBody>
                    <a:bodyPr/>
                    <a:lstStyle/>
                    <a:p>
                      <a:r>
                        <a:rPr lang="en-IN">
                          <a:effectLst/>
                        </a:rPr>
                        <a:t>namespace</a:t>
                      </a:r>
                    </a:p>
                  </a:txBody>
                  <a:tcPr marL="76200" marR="76200" marT="76200" marB="76200" anchor="ctr"/>
                </a:tc>
                <a:tc>
                  <a:txBody>
                    <a:bodyPr/>
                    <a:lstStyle/>
                    <a:p>
                      <a:r>
                        <a:rPr lang="en-US" dirty="0">
                          <a:effectLst/>
                        </a:rPr>
                        <a:t>Selects all namespace nodes of the current node</a:t>
                      </a:r>
                    </a:p>
                  </a:txBody>
                  <a:tcPr marL="76200" marR="76200" marT="76200" marB="76200" anchor="ctr"/>
                </a:tc>
                <a:extLst>
                  <a:ext uri="{0D108BD9-81ED-4DB2-BD59-A6C34878D82A}">
                    <a16:rowId xmlns:a16="http://schemas.microsoft.com/office/drawing/2014/main" val="2847079245"/>
                  </a:ext>
                </a:extLst>
              </a:tr>
            </a:tbl>
          </a:graphicData>
        </a:graphic>
      </p:graphicFrame>
    </p:spTree>
    <p:extLst>
      <p:ext uri="{BB962C8B-B14F-4D97-AF65-F5344CB8AC3E}">
        <p14:creationId xmlns:p14="http://schemas.microsoft.com/office/powerpoint/2010/main" val="2367898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B6A9F-2DC0-4941-8990-DD8C3FB51657}"/>
              </a:ext>
            </a:extLst>
          </p:cNvPr>
          <p:cNvSpPr>
            <a:spLocks noGrp="1"/>
          </p:cNvSpPr>
          <p:nvPr>
            <p:ph type="title"/>
          </p:nvPr>
        </p:nvSpPr>
        <p:spPr/>
        <p:txBody>
          <a:bodyPr/>
          <a:lstStyle/>
          <a:p>
            <a:r>
              <a:rPr lang="en-US" dirty="0"/>
              <a:t>Agenda</a:t>
            </a:r>
            <a:endParaRPr lang="en-IN" dirty="0"/>
          </a:p>
        </p:txBody>
      </p:sp>
      <p:sp>
        <p:nvSpPr>
          <p:cNvPr id="3" name="Content Placeholder 2">
            <a:extLst>
              <a:ext uri="{FF2B5EF4-FFF2-40B4-BE49-F238E27FC236}">
                <a16:creationId xmlns:a16="http://schemas.microsoft.com/office/drawing/2014/main" id="{D5DB7EF3-720E-4899-B4FA-691682D38586}"/>
              </a:ext>
            </a:extLst>
          </p:cNvPr>
          <p:cNvSpPr>
            <a:spLocks noGrp="1"/>
          </p:cNvSpPr>
          <p:nvPr>
            <p:ph idx="1"/>
          </p:nvPr>
        </p:nvSpPr>
        <p:spPr/>
        <p:txBody>
          <a:bodyPr/>
          <a:lstStyle/>
          <a:p>
            <a:r>
              <a:rPr lang="en-US" dirty="0"/>
              <a:t>What is XPath?</a:t>
            </a:r>
          </a:p>
          <a:p>
            <a:r>
              <a:rPr lang="en-US" dirty="0"/>
              <a:t>XPath Data Model</a:t>
            </a:r>
          </a:p>
          <a:p>
            <a:r>
              <a:rPr lang="en-US" dirty="0"/>
              <a:t>XPath Data Types</a:t>
            </a:r>
          </a:p>
          <a:p>
            <a:r>
              <a:rPr lang="en-US" dirty="0"/>
              <a:t>XPath Syntax</a:t>
            </a:r>
          </a:p>
          <a:p>
            <a:r>
              <a:rPr lang="en-US" dirty="0"/>
              <a:t>XPath Expressions</a:t>
            </a:r>
          </a:p>
          <a:p>
            <a:r>
              <a:rPr lang="en-US" dirty="0"/>
              <a:t>Recommended reading</a:t>
            </a:r>
            <a:endParaRPr lang="en-IN" dirty="0"/>
          </a:p>
        </p:txBody>
      </p:sp>
    </p:spTree>
    <p:extLst>
      <p:ext uri="{BB962C8B-B14F-4D97-AF65-F5344CB8AC3E}">
        <p14:creationId xmlns:p14="http://schemas.microsoft.com/office/powerpoint/2010/main" val="26803539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0FC51-9E1A-48ED-B680-03930AC95B6C}"/>
              </a:ext>
            </a:extLst>
          </p:cNvPr>
          <p:cNvSpPr>
            <a:spLocks noGrp="1"/>
          </p:cNvSpPr>
          <p:nvPr>
            <p:ph type="title"/>
          </p:nvPr>
        </p:nvSpPr>
        <p:spPr/>
        <p:txBody>
          <a:bodyPr/>
          <a:lstStyle/>
          <a:p>
            <a:r>
              <a:rPr lang="en-IN" b="1" dirty="0"/>
              <a:t>XPath Operators</a:t>
            </a:r>
            <a:endParaRPr lang="en-IN" dirty="0"/>
          </a:p>
        </p:txBody>
      </p:sp>
      <p:graphicFrame>
        <p:nvGraphicFramePr>
          <p:cNvPr id="4" name="Table 4">
            <a:extLst>
              <a:ext uri="{FF2B5EF4-FFF2-40B4-BE49-F238E27FC236}">
                <a16:creationId xmlns:a16="http://schemas.microsoft.com/office/drawing/2014/main" id="{B4266387-362B-4534-9463-83ECD49415E3}"/>
              </a:ext>
            </a:extLst>
          </p:cNvPr>
          <p:cNvGraphicFramePr>
            <a:graphicFrameLocks noGrp="1"/>
          </p:cNvGraphicFramePr>
          <p:nvPr>
            <p:ph idx="1"/>
            <p:extLst>
              <p:ext uri="{D42A27DB-BD31-4B8C-83A1-F6EECF244321}">
                <p14:modId xmlns:p14="http://schemas.microsoft.com/office/powerpoint/2010/main" val="1027528947"/>
              </p:ext>
            </p:extLst>
          </p:nvPr>
        </p:nvGraphicFramePr>
        <p:xfrm>
          <a:off x="838200" y="1825625"/>
          <a:ext cx="10515600" cy="423672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1648598613"/>
                    </a:ext>
                  </a:extLst>
                </a:gridCol>
                <a:gridCol w="2628900">
                  <a:extLst>
                    <a:ext uri="{9D8B030D-6E8A-4147-A177-3AD203B41FA5}">
                      <a16:colId xmlns:a16="http://schemas.microsoft.com/office/drawing/2014/main" val="3654006840"/>
                    </a:ext>
                  </a:extLst>
                </a:gridCol>
                <a:gridCol w="2628900">
                  <a:extLst>
                    <a:ext uri="{9D8B030D-6E8A-4147-A177-3AD203B41FA5}">
                      <a16:colId xmlns:a16="http://schemas.microsoft.com/office/drawing/2014/main" val="2420365092"/>
                    </a:ext>
                  </a:extLst>
                </a:gridCol>
                <a:gridCol w="2628900">
                  <a:extLst>
                    <a:ext uri="{9D8B030D-6E8A-4147-A177-3AD203B41FA5}">
                      <a16:colId xmlns:a16="http://schemas.microsoft.com/office/drawing/2014/main" val="3052733039"/>
                    </a:ext>
                  </a:extLst>
                </a:gridCol>
              </a:tblGrid>
              <a:tr h="370840">
                <a:tc>
                  <a:txBody>
                    <a:bodyPr/>
                    <a:lstStyle/>
                    <a:p>
                      <a:pPr algn="ctr"/>
                      <a:r>
                        <a:rPr lang="en-IN" b="1" cap="all" dirty="0">
                          <a:effectLst/>
                          <a:latin typeface="Courier New" panose="02070309020205020404" pitchFamily="49" charset="0"/>
                          <a:cs typeface="Courier New" panose="02070309020205020404" pitchFamily="49" charset="0"/>
                        </a:rPr>
                        <a:t>OPERATOR</a:t>
                      </a:r>
                    </a:p>
                  </a:txBody>
                  <a:tcPr marL="76200" marR="76200" marT="76200" marB="76200" anchor="ctr"/>
                </a:tc>
                <a:tc>
                  <a:txBody>
                    <a:bodyPr/>
                    <a:lstStyle/>
                    <a:p>
                      <a:pPr algn="l"/>
                      <a:r>
                        <a:rPr lang="en-IN" b="1" cap="all" dirty="0">
                          <a:effectLst/>
                        </a:rPr>
                        <a:t>DESCRIPTION</a:t>
                      </a:r>
                    </a:p>
                  </a:txBody>
                  <a:tcPr marL="76200" marR="76200" marT="76200" marB="76200" anchor="ctr"/>
                </a:tc>
                <a:tc>
                  <a:txBody>
                    <a:bodyPr/>
                    <a:lstStyle/>
                    <a:p>
                      <a:pPr algn="l"/>
                      <a:r>
                        <a:rPr lang="en-IN" b="1" cap="all" dirty="0">
                          <a:effectLst/>
                        </a:rPr>
                        <a:t>EXAMPLE</a:t>
                      </a:r>
                    </a:p>
                  </a:txBody>
                  <a:tcPr marL="76200" marR="76200" marT="76200" marB="76200" anchor="ctr"/>
                </a:tc>
                <a:tc>
                  <a:txBody>
                    <a:bodyPr/>
                    <a:lstStyle/>
                    <a:p>
                      <a:pPr algn="l"/>
                      <a:r>
                        <a:rPr lang="en-IN" b="1" cap="all" dirty="0">
                          <a:effectLst/>
                        </a:rPr>
                        <a:t>RETURN VALUE</a:t>
                      </a:r>
                    </a:p>
                  </a:txBody>
                  <a:tcPr marL="76200" marR="76200" marT="76200" marB="76200" anchor="ctr"/>
                </a:tc>
                <a:extLst>
                  <a:ext uri="{0D108BD9-81ED-4DB2-BD59-A6C34878D82A}">
                    <a16:rowId xmlns:a16="http://schemas.microsoft.com/office/drawing/2014/main" val="373438108"/>
                  </a:ext>
                </a:extLst>
              </a:tr>
              <a:tr h="370840">
                <a:tc>
                  <a:txBody>
                    <a:bodyPr/>
                    <a:lstStyle/>
                    <a:p>
                      <a:pPr algn="ctr"/>
                      <a:r>
                        <a:rPr lang="en-IN" dirty="0">
                          <a:effectLst/>
                          <a:latin typeface="Courier New" panose="02070309020205020404" pitchFamily="49" charset="0"/>
                          <a:cs typeface="Courier New" panose="02070309020205020404" pitchFamily="49" charset="0"/>
                        </a:rPr>
                        <a:t>|</a:t>
                      </a:r>
                    </a:p>
                  </a:txBody>
                  <a:tcPr marL="76200" marR="76200" marT="76200" marB="76200" anchor="ctr"/>
                </a:tc>
                <a:tc>
                  <a:txBody>
                    <a:bodyPr/>
                    <a:lstStyle/>
                    <a:p>
                      <a:pPr algn="l"/>
                      <a:r>
                        <a:rPr lang="en-IN">
                          <a:effectLst/>
                        </a:rPr>
                        <a:t>Computes two node-sets</a:t>
                      </a:r>
                    </a:p>
                  </a:txBody>
                  <a:tcPr marL="76200" marR="76200" marT="76200" marB="76200" anchor="ctr"/>
                </a:tc>
                <a:tc>
                  <a:txBody>
                    <a:bodyPr/>
                    <a:lstStyle/>
                    <a:p>
                      <a:pPr algn="l"/>
                      <a:r>
                        <a:rPr lang="en-IN" dirty="0">
                          <a:effectLst/>
                        </a:rPr>
                        <a:t>//book | //cd</a:t>
                      </a:r>
                    </a:p>
                  </a:txBody>
                  <a:tcPr marL="76200" marR="76200" marT="76200" marB="76200" anchor="ctr"/>
                </a:tc>
                <a:tc>
                  <a:txBody>
                    <a:bodyPr/>
                    <a:lstStyle/>
                    <a:p>
                      <a:pPr algn="l"/>
                      <a:r>
                        <a:rPr lang="en-US">
                          <a:effectLst/>
                        </a:rPr>
                        <a:t>Returns a node-set with all book and cd elements</a:t>
                      </a:r>
                    </a:p>
                  </a:txBody>
                  <a:tcPr marL="76200" marR="76200" marT="76200" marB="76200" anchor="ctr"/>
                </a:tc>
                <a:extLst>
                  <a:ext uri="{0D108BD9-81ED-4DB2-BD59-A6C34878D82A}">
                    <a16:rowId xmlns:a16="http://schemas.microsoft.com/office/drawing/2014/main" val="3135139116"/>
                  </a:ext>
                </a:extLst>
              </a:tr>
              <a:tr h="370840">
                <a:tc>
                  <a:txBody>
                    <a:bodyPr/>
                    <a:lstStyle/>
                    <a:p>
                      <a:pPr algn="ctr"/>
                      <a:r>
                        <a:rPr lang="en-IN">
                          <a:effectLst/>
                          <a:latin typeface="Courier New" panose="02070309020205020404" pitchFamily="49" charset="0"/>
                          <a:cs typeface="Courier New" panose="02070309020205020404" pitchFamily="49" charset="0"/>
                        </a:rPr>
                        <a:t>+</a:t>
                      </a:r>
                    </a:p>
                  </a:txBody>
                  <a:tcPr marL="76200" marR="76200" marT="76200" marB="76200" anchor="ctr"/>
                </a:tc>
                <a:tc>
                  <a:txBody>
                    <a:bodyPr/>
                    <a:lstStyle/>
                    <a:p>
                      <a:pPr algn="l"/>
                      <a:r>
                        <a:rPr lang="en-IN">
                          <a:effectLst/>
                        </a:rPr>
                        <a:t>Addition</a:t>
                      </a:r>
                    </a:p>
                  </a:txBody>
                  <a:tcPr marL="76200" marR="76200" marT="76200" marB="76200" anchor="ctr"/>
                </a:tc>
                <a:tc>
                  <a:txBody>
                    <a:bodyPr/>
                    <a:lstStyle/>
                    <a:p>
                      <a:pPr algn="l"/>
                      <a:r>
                        <a:rPr lang="en-IN">
                          <a:effectLst/>
                        </a:rPr>
                        <a:t>6 + 4</a:t>
                      </a:r>
                    </a:p>
                  </a:txBody>
                  <a:tcPr marL="76200" marR="76200" marT="76200" marB="76200" anchor="ctr"/>
                </a:tc>
                <a:tc>
                  <a:txBody>
                    <a:bodyPr/>
                    <a:lstStyle/>
                    <a:p>
                      <a:pPr algn="l"/>
                      <a:r>
                        <a:rPr lang="en-IN">
                          <a:effectLst/>
                        </a:rPr>
                        <a:t>10</a:t>
                      </a:r>
                    </a:p>
                  </a:txBody>
                  <a:tcPr marL="76200" marR="76200" marT="76200" marB="76200" anchor="ctr"/>
                </a:tc>
                <a:extLst>
                  <a:ext uri="{0D108BD9-81ED-4DB2-BD59-A6C34878D82A}">
                    <a16:rowId xmlns:a16="http://schemas.microsoft.com/office/drawing/2014/main" val="2253118281"/>
                  </a:ext>
                </a:extLst>
              </a:tr>
              <a:tr h="370840">
                <a:tc>
                  <a:txBody>
                    <a:bodyPr/>
                    <a:lstStyle/>
                    <a:p>
                      <a:pPr algn="ctr"/>
                      <a:r>
                        <a:rPr lang="en-IN">
                          <a:effectLst/>
                          <a:latin typeface="Courier New" panose="02070309020205020404" pitchFamily="49" charset="0"/>
                          <a:cs typeface="Courier New" panose="02070309020205020404" pitchFamily="49" charset="0"/>
                        </a:rPr>
                        <a:t>-</a:t>
                      </a:r>
                    </a:p>
                  </a:txBody>
                  <a:tcPr marL="76200" marR="76200" marT="76200" marB="76200" anchor="ctr"/>
                </a:tc>
                <a:tc>
                  <a:txBody>
                    <a:bodyPr/>
                    <a:lstStyle/>
                    <a:p>
                      <a:pPr algn="l"/>
                      <a:r>
                        <a:rPr lang="en-IN">
                          <a:effectLst/>
                        </a:rPr>
                        <a:t>Subtraction</a:t>
                      </a:r>
                    </a:p>
                  </a:txBody>
                  <a:tcPr marL="76200" marR="76200" marT="76200" marB="76200" anchor="ctr"/>
                </a:tc>
                <a:tc>
                  <a:txBody>
                    <a:bodyPr/>
                    <a:lstStyle/>
                    <a:p>
                      <a:pPr algn="l"/>
                      <a:r>
                        <a:rPr lang="en-IN">
                          <a:effectLst/>
                        </a:rPr>
                        <a:t>6 – 4</a:t>
                      </a:r>
                    </a:p>
                  </a:txBody>
                  <a:tcPr marL="76200" marR="76200" marT="76200" marB="76200" anchor="ctr"/>
                </a:tc>
                <a:tc>
                  <a:txBody>
                    <a:bodyPr/>
                    <a:lstStyle/>
                    <a:p>
                      <a:pPr algn="l"/>
                      <a:r>
                        <a:rPr lang="en-IN">
                          <a:effectLst/>
                        </a:rPr>
                        <a:t>2</a:t>
                      </a:r>
                    </a:p>
                  </a:txBody>
                  <a:tcPr marL="76200" marR="76200" marT="76200" marB="76200" anchor="ctr"/>
                </a:tc>
                <a:extLst>
                  <a:ext uri="{0D108BD9-81ED-4DB2-BD59-A6C34878D82A}">
                    <a16:rowId xmlns:a16="http://schemas.microsoft.com/office/drawing/2014/main" val="3485209766"/>
                  </a:ext>
                </a:extLst>
              </a:tr>
              <a:tr h="370840">
                <a:tc>
                  <a:txBody>
                    <a:bodyPr/>
                    <a:lstStyle/>
                    <a:p>
                      <a:pPr algn="ctr"/>
                      <a:r>
                        <a:rPr lang="en-IN">
                          <a:effectLst/>
                          <a:latin typeface="Courier New" panose="02070309020205020404" pitchFamily="49" charset="0"/>
                          <a:cs typeface="Courier New" panose="02070309020205020404" pitchFamily="49" charset="0"/>
                        </a:rPr>
                        <a:t>*</a:t>
                      </a:r>
                    </a:p>
                  </a:txBody>
                  <a:tcPr marL="76200" marR="76200" marT="76200" marB="76200" anchor="ctr"/>
                </a:tc>
                <a:tc>
                  <a:txBody>
                    <a:bodyPr/>
                    <a:lstStyle/>
                    <a:p>
                      <a:pPr algn="l"/>
                      <a:r>
                        <a:rPr lang="en-IN">
                          <a:effectLst/>
                        </a:rPr>
                        <a:t>Multiplication</a:t>
                      </a:r>
                    </a:p>
                  </a:txBody>
                  <a:tcPr marL="76200" marR="76200" marT="76200" marB="76200" anchor="ctr"/>
                </a:tc>
                <a:tc>
                  <a:txBody>
                    <a:bodyPr/>
                    <a:lstStyle/>
                    <a:p>
                      <a:pPr algn="l"/>
                      <a:r>
                        <a:rPr lang="en-IN">
                          <a:effectLst/>
                        </a:rPr>
                        <a:t>6 * 4</a:t>
                      </a:r>
                    </a:p>
                  </a:txBody>
                  <a:tcPr marL="76200" marR="76200" marT="76200" marB="76200" anchor="ctr"/>
                </a:tc>
                <a:tc>
                  <a:txBody>
                    <a:bodyPr/>
                    <a:lstStyle/>
                    <a:p>
                      <a:pPr algn="l"/>
                      <a:r>
                        <a:rPr lang="en-IN">
                          <a:effectLst/>
                        </a:rPr>
                        <a:t>24</a:t>
                      </a:r>
                    </a:p>
                  </a:txBody>
                  <a:tcPr marL="76200" marR="76200" marT="76200" marB="76200" anchor="ctr"/>
                </a:tc>
                <a:extLst>
                  <a:ext uri="{0D108BD9-81ED-4DB2-BD59-A6C34878D82A}">
                    <a16:rowId xmlns:a16="http://schemas.microsoft.com/office/drawing/2014/main" val="994774045"/>
                  </a:ext>
                </a:extLst>
              </a:tr>
              <a:tr h="370840">
                <a:tc>
                  <a:txBody>
                    <a:bodyPr/>
                    <a:lstStyle/>
                    <a:p>
                      <a:pPr algn="ctr"/>
                      <a:r>
                        <a:rPr lang="en-IN">
                          <a:effectLst/>
                          <a:latin typeface="Courier New" panose="02070309020205020404" pitchFamily="49" charset="0"/>
                          <a:cs typeface="Courier New" panose="02070309020205020404" pitchFamily="49" charset="0"/>
                        </a:rPr>
                        <a:t>div</a:t>
                      </a:r>
                    </a:p>
                  </a:txBody>
                  <a:tcPr marL="76200" marR="76200" marT="76200" marB="76200" anchor="ctr"/>
                </a:tc>
                <a:tc>
                  <a:txBody>
                    <a:bodyPr/>
                    <a:lstStyle/>
                    <a:p>
                      <a:pPr algn="l"/>
                      <a:r>
                        <a:rPr lang="en-IN">
                          <a:effectLst/>
                        </a:rPr>
                        <a:t>Division</a:t>
                      </a:r>
                    </a:p>
                  </a:txBody>
                  <a:tcPr marL="76200" marR="76200" marT="76200" marB="76200" anchor="ctr"/>
                </a:tc>
                <a:tc>
                  <a:txBody>
                    <a:bodyPr/>
                    <a:lstStyle/>
                    <a:p>
                      <a:pPr algn="l"/>
                      <a:r>
                        <a:rPr lang="en-IN">
                          <a:effectLst/>
                        </a:rPr>
                        <a:t>8 div 4</a:t>
                      </a:r>
                    </a:p>
                  </a:txBody>
                  <a:tcPr marL="76200" marR="76200" marT="76200" marB="76200" anchor="ctr"/>
                </a:tc>
                <a:tc>
                  <a:txBody>
                    <a:bodyPr/>
                    <a:lstStyle/>
                    <a:p>
                      <a:pPr algn="l"/>
                      <a:r>
                        <a:rPr lang="en-IN">
                          <a:effectLst/>
                        </a:rPr>
                        <a:t>2</a:t>
                      </a:r>
                    </a:p>
                  </a:txBody>
                  <a:tcPr marL="76200" marR="76200" marT="76200" marB="76200" anchor="ctr"/>
                </a:tc>
                <a:extLst>
                  <a:ext uri="{0D108BD9-81ED-4DB2-BD59-A6C34878D82A}">
                    <a16:rowId xmlns:a16="http://schemas.microsoft.com/office/drawing/2014/main" val="4090130745"/>
                  </a:ext>
                </a:extLst>
              </a:tr>
              <a:tr h="370840">
                <a:tc>
                  <a:txBody>
                    <a:bodyPr/>
                    <a:lstStyle/>
                    <a:p>
                      <a:pPr algn="ctr"/>
                      <a:r>
                        <a:rPr lang="en-IN">
                          <a:effectLst/>
                          <a:latin typeface="Courier New" panose="02070309020205020404" pitchFamily="49" charset="0"/>
                          <a:cs typeface="Courier New" panose="02070309020205020404" pitchFamily="49" charset="0"/>
                        </a:rPr>
                        <a:t>=</a:t>
                      </a:r>
                    </a:p>
                  </a:txBody>
                  <a:tcPr marL="76200" marR="76200" marT="76200" marB="76200" anchor="ctr"/>
                </a:tc>
                <a:tc>
                  <a:txBody>
                    <a:bodyPr/>
                    <a:lstStyle/>
                    <a:p>
                      <a:pPr algn="l"/>
                      <a:r>
                        <a:rPr lang="en-IN">
                          <a:effectLst/>
                        </a:rPr>
                        <a:t>Equal</a:t>
                      </a:r>
                    </a:p>
                  </a:txBody>
                  <a:tcPr marL="76200" marR="76200" marT="76200" marB="76200" anchor="ctr"/>
                </a:tc>
                <a:tc>
                  <a:txBody>
                    <a:bodyPr/>
                    <a:lstStyle/>
                    <a:p>
                      <a:pPr algn="l"/>
                      <a:r>
                        <a:rPr lang="en-IN">
                          <a:effectLst/>
                        </a:rPr>
                        <a:t>price=9.80</a:t>
                      </a:r>
                    </a:p>
                  </a:txBody>
                  <a:tcPr marL="76200" marR="76200" marT="76200" marB="76200" anchor="ctr"/>
                </a:tc>
                <a:tc>
                  <a:txBody>
                    <a:bodyPr/>
                    <a:lstStyle/>
                    <a:p>
                      <a:pPr algn="l"/>
                      <a:r>
                        <a:rPr lang="en-US">
                          <a:effectLst/>
                        </a:rPr>
                        <a:t>true if price is 9.80</a:t>
                      </a:r>
                      <a:br>
                        <a:rPr lang="en-US">
                          <a:effectLst/>
                        </a:rPr>
                      </a:br>
                      <a:r>
                        <a:rPr lang="en-US">
                          <a:effectLst/>
                        </a:rPr>
                        <a:t>false if price is 9.90</a:t>
                      </a:r>
                    </a:p>
                  </a:txBody>
                  <a:tcPr marL="76200" marR="76200" marT="76200" marB="76200" anchor="ctr"/>
                </a:tc>
                <a:extLst>
                  <a:ext uri="{0D108BD9-81ED-4DB2-BD59-A6C34878D82A}">
                    <a16:rowId xmlns:a16="http://schemas.microsoft.com/office/drawing/2014/main" val="4000255964"/>
                  </a:ext>
                </a:extLst>
              </a:tr>
              <a:tr h="370840">
                <a:tc>
                  <a:txBody>
                    <a:bodyPr/>
                    <a:lstStyle/>
                    <a:p>
                      <a:pPr algn="ctr"/>
                      <a:r>
                        <a:rPr lang="en-IN">
                          <a:effectLst/>
                          <a:latin typeface="Courier New" panose="02070309020205020404" pitchFamily="49" charset="0"/>
                          <a:cs typeface="Courier New" panose="02070309020205020404" pitchFamily="49" charset="0"/>
                        </a:rPr>
                        <a:t>!=</a:t>
                      </a:r>
                    </a:p>
                  </a:txBody>
                  <a:tcPr marL="76200" marR="76200" marT="76200" marB="76200" anchor="ctr"/>
                </a:tc>
                <a:tc>
                  <a:txBody>
                    <a:bodyPr/>
                    <a:lstStyle/>
                    <a:p>
                      <a:pPr algn="l"/>
                      <a:r>
                        <a:rPr lang="en-IN">
                          <a:effectLst/>
                        </a:rPr>
                        <a:t>Not equal</a:t>
                      </a:r>
                    </a:p>
                  </a:txBody>
                  <a:tcPr marL="76200" marR="76200" marT="76200" marB="76200" anchor="ctr"/>
                </a:tc>
                <a:tc>
                  <a:txBody>
                    <a:bodyPr/>
                    <a:lstStyle/>
                    <a:p>
                      <a:pPr algn="l"/>
                      <a:r>
                        <a:rPr lang="en-IN">
                          <a:effectLst/>
                        </a:rPr>
                        <a:t>price!=9.80</a:t>
                      </a:r>
                    </a:p>
                  </a:txBody>
                  <a:tcPr marL="76200" marR="76200" marT="76200" marB="76200" anchor="ctr"/>
                </a:tc>
                <a:tc>
                  <a:txBody>
                    <a:bodyPr/>
                    <a:lstStyle/>
                    <a:p>
                      <a:pPr algn="l"/>
                      <a:r>
                        <a:rPr lang="en-US" dirty="0">
                          <a:effectLst/>
                        </a:rPr>
                        <a:t>true if price is 9.90</a:t>
                      </a:r>
                      <a:br>
                        <a:rPr lang="en-US" dirty="0">
                          <a:effectLst/>
                        </a:rPr>
                      </a:br>
                      <a:r>
                        <a:rPr lang="en-US" dirty="0">
                          <a:effectLst/>
                        </a:rPr>
                        <a:t>false if price is 9.80</a:t>
                      </a:r>
                    </a:p>
                  </a:txBody>
                  <a:tcPr marL="76200" marR="76200" marT="76200" marB="76200" anchor="ctr"/>
                </a:tc>
                <a:extLst>
                  <a:ext uri="{0D108BD9-81ED-4DB2-BD59-A6C34878D82A}">
                    <a16:rowId xmlns:a16="http://schemas.microsoft.com/office/drawing/2014/main" val="2686156565"/>
                  </a:ext>
                </a:extLst>
              </a:tr>
            </a:tbl>
          </a:graphicData>
        </a:graphic>
      </p:graphicFrame>
    </p:spTree>
    <p:extLst>
      <p:ext uri="{BB962C8B-B14F-4D97-AF65-F5344CB8AC3E}">
        <p14:creationId xmlns:p14="http://schemas.microsoft.com/office/powerpoint/2010/main" val="2444529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88376-FE1B-4465-808B-4095537E0770}"/>
              </a:ext>
            </a:extLst>
          </p:cNvPr>
          <p:cNvSpPr>
            <a:spLocks noGrp="1"/>
          </p:cNvSpPr>
          <p:nvPr>
            <p:ph type="title"/>
          </p:nvPr>
        </p:nvSpPr>
        <p:spPr/>
        <p:txBody>
          <a:bodyPr/>
          <a:lstStyle/>
          <a:p>
            <a:r>
              <a:rPr lang="en-IN" b="1" dirty="0"/>
              <a:t>XPath Operators</a:t>
            </a:r>
            <a:endParaRPr lang="en-IN" dirty="0"/>
          </a:p>
        </p:txBody>
      </p:sp>
      <p:graphicFrame>
        <p:nvGraphicFramePr>
          <p:cNvPr id="4" name="Table 4">
            <a:extLst>
              <a:ext uri="{FF2B5EF4-FFF2-40B4-BE49-F238E27FC236}">
                <a16:creationId xmlns:a16="http://schemas.microsoft.com/office/drawing/2014/main" id="{30F19DAB-58BB-4E13-A223-27368FC5CC69}"/>
              </a:ext>
            </a:extLst>
          </p:cNvPr>
          <p:cNvGraphicFramePr>
            <a:graphicFrameLocks noGrp="1"/>
          </p:cNvGraphicFramePr>
          <p:nvPr>
            <p:ph idx="1"/>
            <p:extLst>
              <p:ext uri="{D42A27DB-BD31-4B8C-83A1-F6EECF244321}">
                <p14:modId xmlns:p14="http://schemas.microsoft.com/office/powerpoint/2010/main" val="3355674686"/>
              </p:ext>
            </p:extLst>
          </p:nvPr>
        </p:nvGraphicFramePr>
        <p:xfrm>
          <a:off x="838200" y="1825625"/>
          <a:ext cx="10515600" cy="323088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3024854340"/>
                    </a:ext>
                  </a:extLst>
                </a:gridCol>
                <a:gridCol w="2628900">
                  <a:extLst>
                    <a:ext uri="{9D8B030D-6E8A-4147-A177-3AD203B41FA5}">
                      <a16:colId xmlns:a16="http://schemas.microsoft.com/office/drawing/2014/main" val="1912084424"/>
                    </a:ext>
                  </a:extLst>
                </a:gridCol>
                <a:gridCol w="2628900">
                  <a:extLst>
                    <a:ext uri="{9D8B030D-6E8A-4147-A177-3AD203B41FA5}">
                      <a16:colId xmlns:a16="http://schemas.microsoft.com/office/drawing/2014/main" val="1251933058"/>
                    </a:ext>
                  </a:extLst>
                </a:gridCol>
                <a:gridCol w="2628900">
                  <a:extLst>
                    <a:ext uri="{9D8B030D-6E8A-4147-A177-3AD203B41FA5}">
                      <a16:colId xmlns:a16="http://schemas.microsoft.com/office/drawing/2014/main" val="3381554503"/>
                    </a:ext>
                  </a:extLst>
                </a:gridCol>
              </a:tblGrid>
              <a:tr h="370840">
                <a:tc>
                  <a:txBody>
                    <a:bodyPr/>
                    <a:lstStyle/>
                    <a:p>
                      <a:pPr algn="ctr"/>
                      <a:r>
                        <a:rPr lang="en-IN" b="1" cap="all" dirty="0">
                          <a:effectLst/>
                          <a:latin typeface="Courier New" panose="02070309020205020404" pitchFamily="49" charset="0"/>
                          <a:cs typeface="Courier New" panose="02070309020205020404" pitchFamily="49" charset="0"/>
                        </a:rPr>
                        <a:t>OPERATOR</a:t>
                      </a:r>
                    </a:p>
                  </a:txBody>
                  <a:tcPr marL="76200" marR="76200" marT="76200" marB="76200" anchor="ctr"/>
                </a:tc>
                <a:tc>
                  <a:txBody>
                    <a:bodyPr/>
                    <a:lstStyle/>
                    <a:p>
                      <a:pPr algn="l"/>
                      <a:r>
                        <a:rPr lang="en-IN" b="1" cap="all" dirty="0">
                          <a:effectLst/>
                        </a:rPr>
                        <a:t>DESCRIPTION</a:t>
                      </a:r>
                    </a:p>
                  </a:txBody>
                  <a:tcPr marL="76200" marR="76200" marT="76200" marB="76200" anchor="ctr"/>
                </a:tc>
                <a:tc>
                  <a:txBody>
                    <a:bodyPr/>
                    <a:lstStyle/>
                    <a:p>
                      <a:pPr algn="l"/>
                      <a:r>
                        <a:rPr lang="en-IN" b="1" cap="all" dirty="0">
                          <a:effectLst/>
                        </a:rPr>
                        <a:t>EXAMPLE</a:t>
                      </a:r>
                    </a:p>
                  </a:txBody>
                  <a:tcPr marL="76200" marR="76200" marT="76200" marB="76200" anchor="ctr"/>
                </a:tc>
                <a:tc>
                  <a:txBody>
                    <a:bodyPr/>
                    <a:lstStyle/>
                    <a:p>
                      <a:pPr algn="l"/>
                      <a:r>
                        <a:rPr lang="en-IN" b="1" cap="all" dirty="0">
                          <a:effectLst/>
                        </a:rPr>
                        <a:t>RETURN VALUE</a:t>
                      </a:r>
                    </a:p>
                  </a:txBody>
                  <a:tcPr marL="76200" marR="76200" marT="76200" marB="76200" anchor="ctr"/>
                </a:tc>
                <a:extLst>
                  <a:ext uri="{0D108BD9-81ED-4DB2-BD59-A6C34878D82A}">
                    <a16:rowId xmlns:a16="http://schemas.microsoft.com/office/drawing/2014/main" val="2834124994"/>
                  </a:ext>
                </a:extLst>
              </a:tr>
              <a:tr h="370840">
                <a:tc>
                  <a:txBody>
                    <a:bodyPr/>
                    <a:lstStyle/>
                    <a:p>
                      <a:pPr algn="ctr"/>
                      <a:r>
                        <a:rPr lang="en-IN" dirty="0">
                          <a:effectLst/>
                          <a:latin typeface="Courier New" panose="02070309020205020404" pitchFamily="49" charset="0"/>
                          <a:cs typeface="Courier New" panose="02070309020205020404" pitchFamily="49" charset="0"/>
                        </a:rPr>
                        <a:t>&lt;</a:t>
                      </a:r>
                    </a:p>
                  </a:txBody>
                  <a:tcPr marL="76200" marR="76200" marT="76200" marB="76200" anchor="ctr"/>
                </a:tc>
                <a:tc>
                  <a:txBody>
                    <a:bodyPr/>
                    <a:lstStyle/>
                    <a:p>
                      <a:pPr algn="l"/>
                      <a:r>
                        <a:rPr lang="en-IN">
                          <a:effectLst/>
                        </a:rPr>
                        <a:t>Less than</a:t>
                      </a:r>
                    </a:p>
                  </a:txBody>
                  <a:tcPr marL="76200" marR="76200" marT="76200" marB="76200" anchor="ctr"/>
                </a:tc>
                <a:tc>
                  <a:txBody>
                    <a:bodyPr/>
                    <a:lstStyle/>
                    <a:p>
                      <a:pPr algn="l"/>
                      <a:r>
                        <a:rPr lang="en-IN">
                          <a:effectLst/>
                        </a:rPr>
                        <a:t>price&lt;9.80</a:t>
                      </a:r>
                    </a:p>
                  </a:txBody>
                  <a:tcPr marL="76200" marR="76200" marT="76200" marB="76200" anchor="ctr"/>
                </a:tc>
                <a:tc>
                  <a:txBody>
                    <a:bodyPr/>
                    <a:lstStyle/>
                    <a:p>
                      <a:pPr algn="l"/>
                      <a:r>
                        <a:rPr lang="en-US">
                          <a:effectLst/>
                        </a:rPr>
                        <a:t>true if price is 9.00</a:t>
                      </a:r>
                      <a:br>
                        <a:rPr lang="en-US">
                          <a:effectLst/>
                        </a:rPr>
                      </a:br>
                      <a:r>
                        <a:rPr lang="en-US">
                          <a:effectLst/>
                        </a:rPr>
                        <a:t>false if price is 9.80</a:t>
                      </a:r>
                    </a:p>
                  </a:txBody>
                  <a:tcPr marL="76200" marR="76200" marT="76200" marB="76200" anchor="ctr"/>
                </a:tc>
                <a:extLst>
                  <a:ext uri="{0D108BD9-81ED-4DB2-BD59-A6C34878D82A}">
                    <a16:rowId xmlns:a16="http://schemas.microsoft.com/office/drawing/2014/main" val="4197364932"/>
                  </a:ext>
                </a:extLst>
              </a:tr>
              <a:tr h="370840">
                <a:tc>
                  <a:txBody>
                    <a:bodyPr/>
                    <a:lstStyle/>
                    <a:p>
                      <a:pPr algn="ctr"/>
                      <a:r>
                        <a:rPr lang="en-IN" dirty="0">
                          <a:effectLst/>
                          <a:latin typeface="Courier New" panose="02070309020205020404" pitchFamily="49" charset="0"/>
                          <a:cs typeface="Courier New" panose="02070309020205020404" pitchFamily="49" charset="0"/>
                        </a:rPr>
                        <a:t>&lt; =</a:t>
                      </a:r>
                    </a:p>
                  </a:txBody>
                  <a:tcPr marL="76200" marR="76200" marT="76200" marB="76200" anchor="ctr"/>
                </a:tc>
                <a:tc>
                  <a:txBody>
                    <a:bodyPr/>
                    <a:lstStyle/>
                    <a:p>
                      <a:pPr algn="l"/>
                      <a:r>
                        <a:rPr lang="en-US" dirty="0">
                          <a:effectLst/>
                        </a:rPr>
                        <a:t>Less than or equal to</a:t>
                      </a:r>
                    </a:p>
                  </a:txBody>
                  <a:tcPr marL="76200" marR="76200" marT="76200" marB="76200" anchor="ctr"/>
                </a:tc>
                <a:tc>
                  <a:txBody>
                    <a:bodyPr/>
                    <a:lstStyle/>
                    <a:p>
                      <a:pPr algn="l"/>
                      <a:r>
                        <a:rPr lang="en-IN">
                          <a:effectLst/>
                        </a:rPr>
                        <a:t>price&lt; =9.80</a:t>
                      </a:r>
                    </a:p>
                  </a:txBody>
                  <a:tcPr marL="76200" marR="76200" marT="76200" marB="76200" anchor="ctr"/>
                </a:tc>
                <a:tc>
                  <a:txBody>
                    <a:bodyPr/>
                    <a:lstStyle/>
                    <a:p>
                      <a:pPr algn="l"/>
                      <a:r>
                        <a:rPr lang="en-US">
                          <a:effectLst/>
                        </a:rPr>
                        <a:t>true if price is 9.00</a:t>
                      </a:r>
                      <a:br>
                        <a:rPr lang="en-US">
                          <a:effectLst/>
                        </a:rPr>
                      </a:br>
                      <a:r>
                        <a:rPr lang="en-US">
                          <a:effectLst/>
                        </a:rPr>
                        <a:t>false if price is 9.90</a:t>
                      </a:r>
                    </a:p>
                  </a:txBody>
                  <a:tcPr marL="76200" marR="76200" marT="76200" marB="76200" anchor="ctr"/>
                </a:tc>
                <a:extLst>
                  <a:ext uri="{0D108BD9-81ED-4DB2-BD59-A6C34878D82A}">
                    <a16:rowId xmlns:a16="http://schemas.microsoft.com/office/drawing/2014/main" val="1915583121"/>
                  </a:ext>
                </a:extLst>
              </a:tr>
              <a:tr h="370840">
                <a:tc>
                  <a:txBody>
                    <a:bodyPr/>
                    <a:lstStyle/>
                    <a:p>
                      <a:pPr algn="ctr"/>
                      <a:r>
                        <a:rPr lang="en-IN">
                          <a:effectLst/>
                          <a:latin typeface="Courier New" panose="02070309020205020404" pitchFamily="49" charset="0"/>
                          <a:cs typeface="Courier New" panose="02070309020205020404" pitchFamily="49" charset="0"/>
                        </a:rPr>
                        <a:t>&gt;</a:t>
                      </a:r>
                    </a:p>
                  </a:txBody>
                  <a:tcPr marL="76200" marR="76200" marT="76200" marB="76200" anchor="ctr"/>
                </a:tc>
                <a:tc>
                  <a:txBody>
                    <a:bodyPr/>
                    <a:lstStyle/>
                    <a:p>
                      <a:pPr algn="l"/>
                      <a:r>
                        <a:rPr lang="en-IN" dirty="0">
                          <a:effectLst/>
                        </a:rPr>
                        <a:t>Greater than</a:t>
                      </a:r>
                    </a:p>
                  </a:txBody>
                  <a:tcPr marL="76200" marR="76200" marT="76200" marB="76200" anchor="ctr"/>
                </a:tc>
                <a:tc>
                  <a:txBody>
                    <a:bodyPr/>
                    <a:lstStyle/>
                    <a:p>
                      <a:pPr algn="l"/>
                      <a:r>
                        <a:rPr lang="en-IN">
                          <a:effectLst/>
                        </a:rPr>
                        <a:t>price&gt;9.80</a:t>
                      </a:r>
                    </a:p>
                  </a:txBody>
                  <a:tcPr marL="76200" marR="76200" marT="76200" marB="76200" anchor="ctr"/>
                </a:tc>
                <a:tc>
                  <a:txBody>
                    <a:bodyPr/>
                    <a:lstStyle/>
                    <a:p>
                      <a:pPr algn="l"/>
                      <a:r>
                        <a:rPr lang="en-US">
                          <a:effectLst/>
                        </a:rPr>
                        <a:t>true if price is 9.90</a:t>
                      </a:r>
                      <a:br>
                        <a:rPr lang="en-US">
                          <a:effectLst/>
                        </a:rPr>
                      </a:br>
                      <a:r>
                        <a:rPr lang="en-US">
                          <a:effectLst/>
                        </a:rPr>
                        <a:t>false if price is 9.80</a:t>
                      </a:r>
                    </a:p>
                  </a:txBody>
                  <a:tcPr marL="76200" marR="76200" marT="76200" marB="76200" anchor="ctr"/>
                </a:tc>
                <a:extLst>
                  <a:ext uri="{0D108BD9-81ED-4DB2-BD59-A6C34878D82A}">
                    <a16:rowId xmlns:a16="http://schemas.microsoft.com/office/drawing/2014/main" val="3011058059"/>
                  </a:ext>
                </a:extLst>
              </a:tr>
              <a:tr h="370840">
                <a:tc>
                  <a:txBody>
                    <a:bodyPr/>
                    <a:lstStyle/>
                    <a:p>
                      <a:pPr algn="ctr"/>
                      <a:r>
                        <a:rPr lang="en-IN">
                          <a:effectLst/>
                          <a:latin typeface="Courier New" panose="02070309020205020404" pitchFamily="49" charset="0"/>
                          <a:cs typeface="Courier New" panose="02070309020205020404" pitchFamily="49" charset="0"/>
                        </a:rPr>
                        <a:t>&gt;=</a:t>
                      </a:r>
                    </a:p>
                  </a:txBody>
                  <a:tcPr marL="76200" marR="76200" marT="76200" marB="76200" anchor="ctr"/>
                </a:tc>
                <a:tc>
                  <a:txBody>
                    <a:bodyPr/>
                    <a:lstStyle/>
                    <a:p>
                      <a:pPr algn="l"/>
                      <a:r>
                        <a:rPr lang="en-US" dirty="0">
                          <a:effectLst/>
                        </a:rPr>
                        <a:t>Greater than or equal to</a:t>
                      </a:r>
                    </a:p>
                  </a:txBody>
                  <a:tcPr marL="76200" marR="76200" marT="76200" marB="76200" anchor="ctr"/>
                </a:tc>
                <a:tc>
                  <a:txBody>
                    <a:bodyPr/>
                    <a:lstStyle/>
                    <a:p>
                      <a:pPr algn="l"/>
                      <a:r>
                        <a:rPr lang="en-IN" dirty="0">
                          <a:effectLst/>
                        </a:rPr>
                        <a:t>price&gt;=9.80</a:t>
                      </a:r>
                    </a:p>
                  </a:txBody>
                  <a:tcPr marL="76200" marR="76200" marT="76200" marB="76200" anchor="ctr"/>
                </a:tc>
                <a:tc>
                  <a:txBody>
                    <a:bodyPr/>
                    <a:lstStyle/>
                    <a:p>
                      <a:pPr algn="l"/>
                      <a:r>
                        <a:rPr lang="en-US" dirty="0">
                          <a:effectLst/>
                        </a:rPr>
                        <a:t>true if price is 9.90</a:t>
                      </a:r>
                      <a:br>
                        <a:rPr lang="en-US" dirty="0">
                          <a:effectLst/>
                        </a:rPr>
                      </a:br>
                      <a:r>
                        <a:rPr lang="en-US" dirty="0">
                          <a:effectLst/>
                        </a:rPr>
                        <a:t>false if price is 9.70</a:t>
                      </a:r>
                    </a:p>
                  </a:txBody>
                  <a:tcPr marL="76200" marR="76200" marT="76200" marB="76200" anchor="ctr"/>
                </a:tc>
                <a:extLst>
                  <a:ext uri="{0D108BD9-81ED-4DB2-BD59-A6C34878D82A}">
                    <a16:rowId xmlns:a16="http://schemas.microsoft.com/office/drawing/2014/main" val="3604924109"/>
                  </a:ext>
                </a:extLst>
              </a:tr>
            </a:tbl>
          </a:graphicData>
        </a:graphic>
      </p:graphicFrame>
    </p:spTree>
    <p:extLst>
      <p:ext uri="{BB962C8B-B14F-4D97-AF65-F5344CB8AC3E}">
        <p14:creationId xmlns:p14="http://schemas.microsoft.com/office/powerpoint/2010/main" val="11151391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A3E3F-52BA-4FB4-8E57-2D530CACC819}"/>
              </a:ext>
            </a:extLst>
          </p:cNvPr>
          <p:cNvSpPr>
            <a:spLocks noGrp="1"/>
          </p:cNvSpPr>
          <p:nvPr>
            <p:ph type="title"/>
          </p:nvPr>
        </p:nvSpPr>
        <p:spPr/>
        <p:txBody>
          <a:bodyPr/>
          <a:lstStyle/>
          <a:p>
            <a:r>
              <a:rPr lang="en-IN" b="1" dirty="0"/>
              <a:t>XPath Operators</a:t>
            </a:r>
            <a:endParaRPr lang="en-IN" dirty="0"/>
          </a:p>
        </p:txBody>
      </p:sp>
      <p:graphicFrame>
        <p:nvGraphicFramePr>
          <p:cNvPr id="4" name="Table 4">
            <a:extLst>
              <a:ext uri="{FF2B5EF4-FFF2-40B4-BE49-F238E27FC236}">
                <a16:creationId xmlns:a16="http://schemas.microsoft.com/office/drawing/2014/main" id="{462AB0C4-C6BE-417B-BF8C-3BA246505F20}"/>
              </a:ext>
            </a:extLst>
          </p:cNvPr>
          <p:cNvGraphicFramePr>
            <a:graphicFrameLocks noGrp="1"/>
          </p:cNvGraphicFramePr>
          <p:nvPr>
            <p:ph idx="1"/>
            <p:extLst>
              <p:ext uri="{D42A27DB-BD31-4B8C-83A1-F6EECF244321}">
                <p14:modId xmlns:p14="http://schemas.microsoft.com/office/powerpoint/2010/main" val="3728715576"/>
              </p:ext>
            </p:extLst>
          </p:nvPr>
        </p:nvGraphicFramePr>
        <p:xfrm>
          <a:off x="838200" y="1825625"/>
          <a:ext cx="10515600" cy="252984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1676818881"/>
                    </a:ext>
                  </a:extLst>
                </a:gridCol>
                <a:gridCol w="2628900">
                  <a:extLst>
                    <a:ext uri="{9D8B030D-6E8A-4147-A177-3AD203B41FA5}">
                      <a16:colId xmlns:a16="http://schemas.microsoft.com/office/drawing/2014/main" val="1590091762"/>
                    </a:ext>
                  </a:extLst>
                </a:gridCol>
                <a:gridCol w="2628900">
                  <a:extLst>
                    <a:ext uri="{9D8B030D-6E8A-4147-A177-3AD203B41FA5}">
                      <a16:colId xmlns:a16="http://schemas.microsoft.com/office/drawing/2014/main" val="3214924524"/>
                    </a:ext>
                  </a:extLst>
                </a:gridCol>
                <a:gridCol w="2628900">
                  <a:extLst>
                    <a:ext uri="{9D8B030D-6E8A-4147-A177-3AD203B41FA5}">
                      <a16:colId xmlns:a16="http://schemas.microsoft.com/office/drawing/2014/main" val="2440987829"/>
                    </a:ext>
                  </a:extLst>
                </a:gridCol>
              </a:tblGrid>
              <a:tr h="370840">
                <a:tc>
                  <a:txBody>
                    <a:bodyPr/>
                    <a:lstStyle/>
                    <a:p>
                      <a:pPr algn="ctr"/>
                      <a:r>
                        <a:rPr lang="en-IN" b="1" cap="all" dirty="0">
                          <a:effectLst/>
                          <a:latin typeface="Courier New" panose="02070309020205020404" pitchFamily="49" charset="0"/>
                          <a:cs typeface="Courier New" panose="02070309020205020404" pitchFamily="49" charset="0"/>
                        </a:rPr>
                        <a:t>OPERATOR</a:t>
                      </a:r>
                    </a:p>
                  </a:txBody>
                  <a:tcPr marL="76200" marR="76200" marT="76200" marB="76200" anchor="ctr"/>
                </a:tc>
                <a:tc>
                  <a:txBody>
                    <a:bodyPr/>
                    <a:lstStyle/>
                    <a:p>
                      <a:pPr algn="l"/>
                      <a:r>
                        <a:rPr lang="en-IN" b="1" cap="all" dirty="0">
                          <a:effectLst/>
                        </a:rPr>
                        <a:t>DESCRIPTION</a:t>
                      </a:r>
                    </a:p>
                  </a:txBody>
                  <a:tcPr marL="76200" marR="76200" marT="76200" marB="76200" anchor="ctr"/>
                </a:tc>
                <a:tc>
                  <a:txBody>
                    <a:bodyPr/>
                    <a:lstStyle/>
                    <a:p>
                      <a:pPr algn="l"/>
                      <a:r>
                        <a:rPr lang="en-IN" b="1" cap="all" dirty="0">
                          <a:effectLst/>
                        </a:rPr>
                        <a:t>EXAMPLE</a:t>
                      </a:r>
                    </a:p>
                  </a:txBody>
                  <a:tcPr marL="76200" marR="76200" marT="76200" marB="76200" anchor="ctr"/>
                </a:tc>
                <a:tc>
                  <a:txBody>
                    <a:bodyPr/>
                    <a:lstStyle/>
                    <a:p>
                      <a:pPr algn="l"/>
                      <a:r>
                        <a:rPr lang="en-IN" b="1" cap="all" dirty="0">
                          <a:effectLst/>
                        </a:rPr>
                        <a:t>RETURN VALUE</a:t>
                      </a:r>
                    </a:p>
                  </a:txBody>
                  <a:tcPr marL="76200" marR="76200" marT="76200" marB="76200" anchor="ctr"/>
                </a:tc>
                <a:extLst>
                  <a:ext uri="{0D108BD9-81ED-4DB2-BD59-A6C34878D82A}">
                    <a16:rowId xmlns:a16="http://schemas.microsoft.com/office/drawing/2014/main" val="4267201202"/>
                  </a:ext>
                </a:extLst>
              </a:tr>
              <a:tr h="370840">
                <a:tc>
                  <a:txBody>
                    <a:bodyPr/>
                    <a:lstStyle/>
                    <a:p>
                      <a:pPr algn="ctr"/>
                      <a:r>
                        <a:rPr lang="en-IN" dirty="0">
                          <a:effectLst/>
                          <a:latin typeface="Courier New" panose="02070309020205020404" pitchFamily="49" charset="0"/>
                          <a:cs typeface="Courier New" panose="02070309020205020404" pitchFamily="49" charset="0"/>
                        </a:rPr>
                        <a:t>or</a:t>
                      </a:r>
                    </a:p>
                  </a:txBody>
                  <a:tcPr marL="76200" marR="76200" marT="76200" marB="76200" anchor="ctr"/>
                </a:tc>
                <a:tc>
                  <a:txBody>
                    <a:bodyPr/>
                    <a:lstStyle/>
                    <a:p>
                      <a:pPr algn="l"/>
                      <a:r>
                        <a:rPr lang="en-IN" dirty="0">
                          <a:effectLst/>
                        </a:rPr>
                        <a:t>or</a:t>
                      </a:r>
                    </a:p>
                  </a:txBody>
                  <a:tcPr marL="76200" marR="76200" marT="76200" marB="76200" anchor="ctr"/>
                </a:tc>
                <a:tc>
                  <a:txBody>
                    <a:bodyPr/>
                    <a:lstStyle/>
                    <a:p>
                      <a:pPr algn="l"/>
                      <a:r>
                        <a:rPr lang="en-US">
                          <a:effectLst/>
                        </a:rPr>
                        <a:t>price=9.80 or price=9.70</a:t>
                      </a:r>
                    </a:p>
                  </a:txBody>
                  <a:tcPr marL="76200" marR="76200" marT="76200" marB="76200" anchor="ctr"/>
                </a:tc>
                <a:tc>
                  <a:txBody>
                    <a:bodyPr/>
                    <a:lstStyle/>
                    <a:p>
                      <a:pPr algn="l"/>
                      <a:r>
                        <a:rPr lang="en-US">
                          <a:effectLst/>
                        </a:rPr>
                        <a:t>true if price is 9.80</a:t>
                      </a:r>
                      <a:br>
                        <a:rPr lang="en-US">
                          <a:effectLst/>
                        </a:rPr>
                      </a:br>
                      <a:r>
                        <a:rPr lang="en-US">
                          <a:effectLst/>
                        </a:rPr>
                        <a:t>false if price is 9.50</a:t>
                      </a:r>
                    </a:p>
                  </a:txBody>
                  <a:tcPr marL="76200" marR="76200" marT="76200" marB="76200" anchor="ctr"/>
                </a:tc>
                <a:extLst>
                  <a:ext uri="{0D108BD9-81ED-4DB2-BD59-A6C34878D82A}">
                    <a16:rowId xmlns:a16="http://schemas.microsoft.com/office/drawing/2014/main" val="596772546"/>
                  </a:ext>
                </a:extLst>
              </a:tr>
              <a:tr h="370840">
                <a:tc>
                  <a:txBody>
                    <a:bodyPr/>
                    <a:lstStyle/>
                    <a:p>
                      <a:pPr algn="ctr"/>
                      <a:r>
                        <a:rPr lang="en-IN">
                          <a:effectLst/>
                          <a:latin typeface="Courier New" panose="02070309020205020404" pitchFamily="49" charset="0"/>
                          <a:cs typeface="Courier New" panose="02070309020205020404" pitchFamily="49" charset="0"/>
                        </a:rPr>
                        <a:t>and</a:t>
                      </a:r>
                    </a:p>
                  </a:txBody>
                  <a:tcPr marL="76200" marR="76200" marT="76200" marB="76200" anchor="ctr"/>
                </a:tc>
                <a:tc>
                  <a:txBody>
                    <a:bodyPr/>
                    <a:lstStyle/>
                    <a:p>
                      <a:pPr algn="l"/>
                      <a:r>
                        <a:rPr lang="en-IN" dirty="0">
                          <a:effectLst/>
                        </a:rPr>
                        <a:t>and</a:t>
                      </a:r>
                    </a:p>
                  </a:txBody>
                  <a:tcPr marL="76200" marR="76200" marT="76200" marB="76200" anchor="ctr"/>
                </a:tc>
                <a:tc>
                  <a:txBody>
                    <a:bodyPr/>
                    <a:lstStyle/>
                    <a:p>
                      <a:pPr algn="l"/>
                      <a:r>
                        <a:rPr lang="en-US" dirty="0">
                          <a:effectLst/>
                        </a:rPr>
                        <a:t>price&gt;9.00 and price&lt;9.90</a:t>
                      </a:r>
                    </a:p>
                  </a:txBody>
                  <a:tcPr marL="76200" marR="76200" marT="76200" marB="76200" anchor="ctr"/>
                </a:tc>
                <a:tc>
                  <a:txBody>
                    <a:bodyPr/>
                    <a:lstStyle/>
                    <a:p>
                      <a:pPr algn="l"/>
                      <a:r>
                        <a:rPr lang="en-US">
                          <a:effectLst/>
                        </a:rPr>
                        <a:t>true if price is 9.80</a:t>
                      </a:r>
                      <a:br>
                        <a:rPr lang="en-US">
                          <a:effectLst/>
                        </a:rPr>
                      </a:br>
                      <a:r>
                        <a:rPr lang="en-US">
                          <a:effectLst/>
                        </a:rPr>
                        <a:t>false if price is 8.50</a:t>
                      </a:r>
                    </a:p>
                  </a:txBody>
                  <a:tcPr marL="76200" marR="76200" marT="76200" marB="76200" anchor="ctr"/>
                </a:tc>
                <a:extLst>
                  <a:ext uri="{0D108BD9-81ED-4DB2-BD59-A6C34878D82A}">
                    <a16:rowId xmlns:a16="http://schemas.microsoft.com/office/drawing/2014/main" val="4005470055"/>
                  </a:ext>
                </a:extLst>
              </a:tr>
              <a:tr h="370840">
                <a:tc>
                  <a:txBody>
                    <a:bodyPr/>
                    <a:lstStyle/>
                    <a:p>
                      <a:pPr algn="ctr"/>
                      <a:r>
                        <a:rPr lang="en-IN" dirty="0">
                          <a:effectLst/>
                          <a:latin typeface="Courier New" panose="02070309020205020404" pitchFamily="49" charset="0"/>
                          <a:cs typeface="Courier New" panose="02070309020205020404" pitchFamily="49" charset="0"/>
                        </a:rPr>
                        <a:t>mod</a:t>
                      </a:r>
                    </a:p>
                  </a:txBody>
                  <a:tcPr marL="76200" marR="76200" marT="76200" marB="76200" anchor="ctr"/>
                </a:tc>
                <a:tc>
                  <a:txBody>
                    <a:bodyPr/>
                    <a:lstStyle/>
                    <a:p>
                      <a:pPr algn="l"/>
                      <a:r>
                        <a:rPr lang="en-IN" dirty="0">
                          <a:effectLst/>
                        </a:rPr>
                        <a:t>Modulus (division remainder)</a:t>
                      </a:r>
                    </a:p>
                  </a:txBody>
                  <a:tcPr marL="76200" marR="76200" marT="76200" marB="76200" anchor="ctr"/>
                </a:tc>
                <a:tc>
                  <a:txBody>
                    <a:bodyPr/>
                    <a:lstStyle/>
                    <a:p>
                      <a:pPr algn="l"/>
                      <a:r>
                        <a:rPr lang="en-IN" dirty="0">
                          <a:effectLst/>
                        </a:rPr>
                        <a:t>5 mod 2</a:t>
                      </a:r>
                    </a:p>
                  </a:txBody>
                  <a:tcPr marL="76200" marR="76200" marT="76200" marB="76200" anchor="ctr"/>
                </a:tc>
                <a:tc>
                  <a:txBody>
                    <a:bodyPr/>
                    <a:lstStyle/>
                    <a:p>
                      <a:pPr algn="l"/>
                      <a:r>
                        <a:rPr lang="en-IN" dirty="0">
                          <a:effectLst/>
                        </a:rPr>
                        <a:t>1</a:t>
                      </a:r>
                    </a:p>
                  </a:txBody>
                  <a:tcPr marL="76200" marR="76200" marT="76200" marB="76200" anchor="ctr"/>
                </a:tc>
                <a:extLst>
                  <a:ext uri="{0D108BD9-81ED-4DB2-BD59-A6C34878D82A}">
                    <a16:rowId xmlns:a16="http://schemas.microsoft.com/office/drawing/2014/main" val="434745596"/>
                  </a:ext>
                </a:extLst>
              </a:tr>
            </a:tbl>
          </a:graphicData>
        </a:graphic>
      </p:graphicFrame>
    </p:spTree>
    <p:extLst>
      <p:ext uri="{BB962C8B-B14F-4D97-AF65-F5344CB8AC3E}">
        <p14:creationId xmlns:p14="http://schemas.microsoft.com/office/powerpoint/2010/main" val="38850950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36023-D4A2-45A4-A50B-91C40B5D2ED5}"/>
              </a:ext>
            </a:extLst>
          </p:cNvPr>
          <p:cNvSpPr>
            <a:spLocks noGrp="1"/>
          </p:cNvSpPr>
          <p:nvPr>
            <p:ph type="title"/>
          </p:nvPr>
        </p:nvSpPr>
        <p:spPr/>
        <p:txBody>
          <a:bodyPr/>
          <a:lstStyle/>
          <a:p>
            <a:r>
              <a:rPr lang="en-IN" b="1" dirty="0"/>
              <a:t>XPath Expressions</a:t>
            </a:r>
            <a:endParaRPr lang="en-IN" dirty="0"/>
          </a:p>
        </p:txBody>
      </p:sp>
      <p:sp>
        <p:nvSpPr>
          <p:cNvPr id="3" name="Content Placeholder 2">
            <a:extLst>
              <a:ext uri="{FF2B5EF4-FFF2-40B4-BE49-F238E27FC236}">
                <a16:creationId xmlns:a16="http://schemas.microsoft.com/office/drawing/2014/main" id="{C4854C20-F6BE-4604-B939-C28001395AB4}"/>
              </a:ext>
            </a:extLst>
          </p:cNvPr>
          <p:cNvSpPr>
            <a:spLocks noGrp="1"/>
          </p:cNvSpPr>
          <p:nvPr>
            <p:ph idx="1"/>
          </p:nvPr>
        </p:nvSpPr>
        <p:spPr/>
        <p:txBody>
          <a:bodyPr/>
          <a:lstStyle/>
          <a:p>
            <a:r>
              <a:rPr lang="en-US" dirty="0"/>
              <a:t>Let's try to retrieve different parts of XML using XPath expressions and given data types.</a:t>
            </a:r>
            <a:endParaRPr lang="en-IN" dirty="0"/>
          </a:p>
        </p:txBody>
      </p:sp>
      <p:sp>
        <p:nvSpPr>
          <p:cNvPr id="4" name="Rectangle 2">
            <a:extLst>
              <a:ext uri="{FF2B5EF4-FFF2-40B4-BE49-F238E27FC236}">
                <a16:creationId xmlns:a16="http://schemas.microsoft.com/office/drawing/2014/main" id="{62BCC416-8BB4-4A85-93C9-E7E300CEBBD1}"/>
              </a:ext>
            </a:extLst>
          </p:cNvPr>
          <p:cNvSpPr>
            <a:spLocks noChangeArrowheads="1"/>
          </p:cNvSpPr>
          <p:nvPr/>
        </p:nvSpPr>
        <p:spPr bwMode="auto">
          <a:xfrm>
            <a:off x="1493240" y="3636663"/>
            <a:ext cx="6816565"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6699"/>
                </a:solidFill>
                <a:effectLst/>
                <a:latin typeface="Courier New" panose="02070309020205020404" pitchFamily="49" charset="0"/>
                <a:cs typeface="Courier New" panose="02070309020205020404" pitchFamily="49" charset="0"/>
              </a:rPr>
              <a:t>public</a:t>
            </a:r>
            <a:r>
              <a:rPr kumimoji="0" lang="en-US" altLang="en-US" sz="1000" b="0" i="0" u="none" strike="noStrike" cap="none" normalizeH="0" baseline="0" dirty="0">
                <a:ln>
                  <a:noFill/>
                </a:ln>
                <a:solidFill>
                  <a:srgbClr val="272727"/>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a:ln>
                  <a:noFill/>
                </a:ln>
                <a:solidFill>
                  <a:srgbClr val="006699"/>
                </a:solidFill>
                <a:effectLst/>
                <a:latin typeface="Courier New" panose="02070309020205020404" pitchFamily="49" charset="0"/>
                <a:cs typeface="Courier New" panose="02070309020205020404" pitchFamily="49" charset="0"/>
              </a:rPr>
              <a:t>static</a:t>
            </a:r>
            <a:r>
              <a:rPr kumimoji="0" lang="en-US" altLang="en-US" sz="1000" b="0" i="0" u="none" strike="noStrike" cap="none" normalizeH="0" baseline="0" dirty="0">
                <a:ln>
                  <a:noFill/>
                </a:ln>
                <a:solidFill>
                  <a:srgbClr val="272727"/>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a:ln>
                  <a:noFill/>
                </a:ln>
                <a:solidFill>
                  <a:srgbClr val="006699"/>
                </a:solidFill>
                <a:effectLst/>
                <a:latin typeface="Courier New" panose="02070309020205020404" pitchFamily="49" charset="0"/>
                <a:cs typeface="Courier New" panose="02070309020205020404" pitchFamily="49" charset="0"/>
              </a:rPr>
              <a:t>void</a:t>
            </a:r>
            <a:r>
              <a:rPr kumimoji="0" lang="en-US" altLang="en-US" sz="1000" b="0" i="0" u="none" strike="noStrike" cap="none" normalizeH="0" baseline="0" dirty="0">
                <a:ln>
                  <a:noFill/>
                </a:ln>
                <a:solidFill>
                  <a:srgbClr val="272727"/>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main(String[]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args</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a:ln>
                  <a:noFill/>
                </a:ln>
                <a:solidFill>
                  <a:srgbClr val="006699"/>
                </a:solidFill>
                <a:effectLst/>
                <a:latin typeface="Courier New" panose="02070309020205020404" pitchFamily="49" charset="0"/>
                <a:cs typeface="Courier New" panose="02070309020205020404" pitchFamily="49" charset="0"/>
              </a:rPr>
              <a:t>throws</a:t>
            </a:r>
            <a:r>
              <a:rPr kumimoji="0" lang="en-US" altLang="en-US" sz="1000" b="0" i="0" u="none" strike="noStrike" cap="none" normalizeH="0" baseline="0" dirty="0">
                <a:ln>
                  <a:noFill/>
                </a:ln>
                <a:solidFill>
                  <a:srgbClr val="272727"/>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Exception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37474F"/>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37474F"/>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a:ln>
                  <a:noFill/>
                </a:ln>
                <a:solidFill>
                  <a:srgbClr val="008200"/>
                </a:solidFill>
                <a:effectLst/>
                <a:latin typeface="Courier New" panose="02070309020205020404" pitchFamily="49" charset="0"/>
                <a:cs typeface="Courier New" panose="02070309020205020404" pitchFamily="49" charset="0"/>
              </a:rPr>
              <a:t>//Build DOM</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272727"/>
                </a:solidFill>
                <a:effectLst/>
                <a:latin typeface="Courier New" panose="02070309020205020404" pitchFamily="49" charset="0"/>
                <a:cs typeface="Courier New" panose="02070309020205020404" pitchFamily="49" charset="0"/>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37474F"/>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DocumentBuilderFactory</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factory =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DocumentBuilderFactory.newInstance</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37474F"/>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factory.setNamespaceAware</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a:ln>
                  <a:noFill/>
                </a:ln>
                <a:solidFill>
                  <a:srgbClr val="006699"/>
                </a:solidFill>
                <a:effectLst/>
                <a:latin typeface="Courier New" panose="02070309020205020404" pitchFamily="49" charset="0"/>
                <a:cs typeface="Courier New" panose="02070309020205020404" pitchFamily="49" charset="0"/>
              </a:rPr>
              <a:t>true</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a:ln>
                  <a:noFill/>
                </a:ln>
                <a:solidFill>
                  <a:srgbClr val="008200"/>
                </a:solidFill>
                <a:effectLst/>
                <a:latin typeface="Courier New" panose="02070309020205020404" pitchFamily="49" charset="0"/>
                <a:cs typeface="Courier New" panose="02070309020205020404" pitchFamily="49" charset="0"/>
              </a:rPr>
              <a:t>// never forget this!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37474F"/>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DocumentBuilder</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builder =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factory.newDocumentBuilder</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37474F"/>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Document doc =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builder.parse</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"inventory.xml"</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000000"/>
                </a:solidFill>
                <a:latin typeface="Courier New" panose="02070309020205020404" pitchFamily="49" charset="0"/>
                <a:cs typeface="Courier New" panose="020703090202050204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96149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5697E-9D9C-4489-98F0-F07ED4A27789}"/>
              </a:ext>
            </a:extLst>
          </p:cNvPr>
          <p:cNvSpPr>
            <a:spLocks noGrp="1"/>
          </p:cNvSpPr>
          <p:nvPr>
            <p:ph type="title"/>
          </p:nvPr>
        </p:nvSpPr>
        <p:spPr/>
        <p:txBody>
          <a:bodyPr/>
          <a:lstStyle/>
          <a:p>
            <a:r>
              <a:rPr lang="en-US" dirty="0"/>
              <a:t>We will use this XML in running various </a:t>
            </a:r>
            <a:r>
              <a:rPr lang="en-US" b="1" dirty="0"/>
              <a:t>XPath examples</a:t>
            </a:r>
            <a:r>
              <a:rPr lang="en-US" dirty="0"/>
              <a:t> in this presentation.</a:t>
            </a:r>
            <a:endParaRPr lang="en-IN" dirty="0"/>
          </a:p>
        </p:txBody>
      </p:sp>
      <p:sp>
        <p:nvSpPr>
          <p:cNvPr id="6" name="Rectangle 2">
            <a:extLst>
              <a:ext uri="{FF2B5EF4-FFF2-40B4-BE49-F238E27FC236}">
                <a16:creationId xmlns:a16="http://schemas.microsoft.com/office/drawing/2014/main" id="{A6D26024-483F-4EF3-AC7F-13781F1E020F}"/>
              </a:ext>
            </a:extLst>
          </p:cNvPr>
          <p:cNvSpPr>
            <a:spLocks noChangeArrowheads="1"/>
          </p:cNvSpPr>
          <p:nvPr/>
        </p:nvSpPr>
        <p:spPr bwMode="auto">
          <a:xfrm>
            <a:off x="838200" y="1982401"/>
            <a:ext cx="7331977" cy="3877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1400" b="1" i="0" u="none" strike="noStrike" cap="none" normalizeH="0" baseline="0" dirty="0">
                <a:ln>
                  <a:noFill/>
                </a:ln>
                <a:solidFill>
                  <a:srgbClr val="006699"/>
                </a:solidFill>
                <a:effectLst/>
                <a:latin typeface="Courier New" panose="02070309020205020404" pitchFamily="49" charset="0"/>
                <a:cs typeface="Courier New" panose="02070309020205020404" pitchFamily="49" charset="0"/>
              </a:rPr>
              <a:t>xml</a:t>
            </a:r>
            <a:r>
              <a:rPr kumimoji="0" lang="en-US" altLang="en-US" sz="1400" b="0" i="0" u="none" strike="noStrike" cap="none" normalizeH="0" baseline="0" dirty="0">
                <a:ln>
                  <a:noFill/>
                </a:ln>
                <a:solidFill>
                  <a:srgbClr val="272727"/>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version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"1.0"</a:t>
            </a:r>
            <a:r>
              <a:rPr kumimoji="0" lang="en-US" altLang="en-US" sz="1400" b="0" i="0" u="none" strike="noStrike" cap="none" normalizeH="0" baseline="0" dirty="0">
                <a:ln>
                  <a:noFill/>
                </a:ln>
                <a:solidFill>
                  <a:srgbClr val="272727"/>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encoding</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"utf-8"</a:t>
            </a:r>
            <a:r>
              <a:rPr kumimoji="0" lang="en-US" altLang="en-US" sz="1400" b="0" i="0" u="none" strike="noStrike" cap="none" normalizeH="0" baseline="0" dirty="0">
                <a:ln>
                  <a:noFill/>
                </a:ln>
                <a:solidFill>
                  <a:srgbClr val="272727"/>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1400" b="1" i="0" u="none" strike="noStrike" cap="none" normalizeH="0" baseline="0" dirty="0">
                <a:ln>
                  <a:noFill/>
                </a:ln>
                <a:solidFill>
                  <a:srgbClr val="006699"/>
                </a:solidFill>
                <a:effectLst/>
                <a:latin typeface="Courier New" panose="02070309020205020404" pitchFamily="49" charset="0"/>
                <a:cs typeface="Courier New" panose="02070309020205020404" pitchFamily="49" charset="0"/>
              </a:rPr>
              <a:t>inventory</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7474F"/>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8200"/>
                </a:solidFill>
                <a:effectLst/>
                <a:latin typeface="Courier New" panose="02070309020205020404" pitchFamily="49" charset="0"/>
                <a:cs typeface="Courier New" panose="02070309020205020404" pitchFamily="49" charset="0"/>
              </a:rPr>
              <a:t>&lt;!--Test is test comment--&gt;</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7474F"/>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1400" b="1" i="0" u="none" strike="noStrike" cap="none" normalizeH="0" baseline="0" dirty="0">
                <a:ln>
                  <a:noFill/>
                </a:ln>
                <a:solidFill>
                  <a:srgbClr val="006699"/>
                </a:solidFill>
                <a:effectLst/>
                <a:latin typeface="Courier New" panose="02070309020205020404" pitchFamily="49" charset="0"/>
                <a:cs typeface="Courier New" panose="02070309020205020404" pitchFamily="49" charset="0"/>
              </a:rPr>
              <a:t>book</a:t>
            </a:r>
            <a:r>
              <a:rPr kumimoji="0" lang="en-US" altLang="en-US" sz="1400" b="0" i="0" u="none" strike="noStrike" cap="none" normalizeH="0" baseline="0" dirty="0">
                <a:ln>
                  <a:noFill/>
                </a:ln>
                <a:solidFill>
                  <a:srgbClr val="272727"/>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year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"2000"</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7474F"/>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1400" b="1" i="0" u="none" strike="noStrike" cap="none" normalizeH="0" baseline="0" dirty="0">
                <a:ln>
                  <a:noFill/>
                </a:ln>
                <a:solidFill>
                  <a:srgbClr val="006699"/>
                </a:solidFill>
                <a:effectLst/>
                <a:latin typeface="Courier New" panose="02070309020205020404" pitchFamily="49" charset="0"/>
                <a:cs typeface="Courier New" panose="02070309020205020404" pitchFamily="49" charset="0"/>
              </a:rPr>
              <a:t>title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&gt;Snow Crash&lt;/</a:t>
            </a:r>
            <a:r>
              <a:rPr kumimoji="0" lang="en-US" altLang="en-US" sz="1400" b="1" i="0" u="none" strike="noStrike" cap="none" normalizeH="0" baseline="0" dirty="0">
                <a:ln>
                  <a:noFill/>
                </a:ln>
                <a:solidFill>
                  <a:srgbClr val="006699"/>
                </a:solidFill>
                <a:effectLst/>
                <a:latin typeface="Courier New" panose="02070309020205020404" pitchFamily="49" charset="0"/>
                <a:cs typeface="Courier New" panose="02070309020205020404" pitchFamily="49" charset="0"/>
              </a:rPr>
              <a:t>title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7474F"/>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1400" b="1" i="0" u="none" strike="noStrike" cap="none" normalizeH="0" baseline="0" dirty="0">
                <a:ln>
                  <a:noFill/>
                </a:ln>
                <a:solidFill>
                  <a:srgbClr val="006699"/>
                </a:solidFill>
                <a:effectLst/>
                <a:latin typeface="Courier New" panose="02070309020205020404" pitchFamily="49" charset="0"/>
                <a:cs typeface="Courier New" panose="02070309020205020404" pitchFamily="49" charset="0"/>
              </a:rPr>
              <a:t>author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&gt;Neal Stephenson&lt;/</a:t>
            </a:r>
            <a:r>
              <a:rPr kumimoji="0" lang="en-US" altLang="en-US" sz="1400" b="1" i="0" u="none" strike="noStrike" cap="none" normalizeH="0" baseline="0" dirty="0">
                <a:ln>
                  <a:noFill/>
                </a:ln>
                <a:solidFill>
                  <a:srgbClr val="006699"/>
                </a:solidFill>
                <a:effectLst/>
                <a:latin typeface="Courier New" panose="02070309020205020404" pitchFamily="49" charset="0"/>
                <a:cs typeface="Courier New" panose="02070309020205020404" pitchFamily="49" charset="0"/>
              </a:rPr>
              <a:t>author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7474F"/>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1400" b="1" i="0" u="none" strike="noStrike" cap="none" normalizeH="0" baseline="0" dirty="0">
                <a:ln>
                  <a:noFill/>
                </a:ln>
                <a:solidFill>
                  <a:srgbClr val="006699"/>
                </a:solidFill>
                <a:effectLst/>
                <a:latin typeface="Courier New" panose="02070309020205020404" pitchFamily="49" charset="0"/>
                <a:cs typeface="Courier New" panose="02070309020205020404" pitchFamily="49" charset="0"/>
              </a:rPr>
              <a:t>publisher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&gt;Spectra&lt;/</a:t>
            </a:r>
            <a:r>
              <a:rPr kumimoji="0" lang="en-US" altLang="en-US" sz="1400" b="1" i="0" u="none" strike="noStrike" cap="none" normalizeH="0" baseline="0" dirty="0">
                <a:ln>
                  <a:noFill/>
                </a:ln>
                <a:solidFill>
                  <a:srgbClr val="006699"/>
                </a:solidFill>
                <a:effectLst/>
                <a:latin typeface="Courier New" panose="02070309020205020404" pitchFamily="49" charset="0"/>
                <a:cs typeface="Courier New" panose="02070309020205020404" pitchFamily="49" charset="0"/>
              </a:rPr>
              <a:t>publisher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7474F"/>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1400" b="1" i="0" u="none" strike="noStrike" cap="none" normalizeH="0" baseline="0" dirty="0" err="1">
                <a:ln>
                  <a:noFill/>
                </a:ln>
                <a:solidFill>
                  <a:srgbClr val="006699"/>
                </a:solidFill>
                <a:effectLst/>
                <a:latin typeface="Courier New" panose="02070309020205020404" pitchFamily="49" charset="0"/>
                <a:cs typeface="Courier New" panose="02070309020205020404" pitchFamily="49" charset="0"/>
              </a:rPr>
              <a:t>isbn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&gt;0553380958&lt;/</a:t>
            </a:r>
            <a:r>
              <a:rPr kumimoji="0" lang="en-US" altLang="en-US" sz="1400" b="1" i="0" u="none" strike="noStrike" cap="none" normalizeH="0" baseline="0" dirty="0" err="1">
                <a:ln>
                  <a:noFill/>
                </a:ln>
                <a:solidFill>
                  <a:srgbClr val="006699"/>
                </a:solidFill>
                <a:effectLst/>
                <a:latin typeface="Courier New" panose="02070309020205020404" pitchFamily="49" charset="0"/>
                <a:cs typeface="Courier New" panose="02070309020205020404" pitchFamily="49" charset="0"/>
              </a:rPr>
              <a:t>isbn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7474F"/>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1400" b="1" i="0" u="none" strike="noStrike" cap="none" normalizeH="0" baseline="0" dirty="0">
                <a:ln>
                  <a:noFill/>
                </a:ln>
                <a:solidFill>
                  <a:srgbClr val="006699"/>
                </a:solidFill>
                <a:effectLst/>
                <a:latin typeface="Courier New" panose="02070309020205020404" pitchFamily="49" charset="0"/>
                <a:cs typeface="Courier New" panose="02070309020205020404" pitchFamily="49" charset="0"/>
              </a:rPr>
              <a:t>price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&gt;14.95&lt;/</a:t>
            </a:r>
            <a:r>
              <a:rPr kumimoji="0" lang="en-US" altLang="en-US" sz="1400" b="1" i="0" u="none" strike="noStrike" cap="none" normalizeH="0" baseline="0" dirty="0">
                <a:ln>
                  <a:noFill/>
                </a:ln>
                <a:solidFill>
                  <a:srgbClr val="006699"/>
                </a:solidFill>
                <a:effectLst/>
                <a:latin typeface="Courier New" panose="02070309020205020404" pitchFamily="49" charset="0"/>
                <a:cs typeface="Courier New" panose="02070309020205020404" pitchFamily="49" charset="0"/>
              </a:rPr>
              <a:t>price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7474F"/>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1400" b="1" i="0" u="none" strike="noStrike" cap="none" normalizeH="0" baseline="0" dirty="0">
                <a:ln>
                  <a:noFill/>
                </a:ln>
                <a:solidFill>
                  <a:srgbClr val="006699"/>
                </a:solidFill>
                <a:effectLst/>
                <a:latin typeface="Courier New" panose="02070309020205020404" pitchFamily="49" charset="0"/>
                <a:cs typeface="Courier New" panose="02070309020205020404" pitchFamily="49" charset="0"/>
              </a:rPr>
              <a:t>book</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7474F"/>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1400" b="1" i="0" u="none" strike="noStrike" cap="none" normalizeH="0" baseline="0" dirty="0">
                <a:ln>
                  <a:noFill/>
                </a:ln>
                <a:solidFill>
                  <a:srgbClr val="006699"/>
                </a:solidFill>
                <a:effectLst/>
                <a:latin typeface="Courier New" panose="02070309020205020404" pitchFamily="49" charset="0"/>
                <a:cs typeface="Courier New" panose="02070309020205020404" pitchFamily="49" charset="0"/>
              </a:rPr>
              <a:t>book</a:t>
            </a:r>
            <a:r>
              <a:rPr kumimoji="0" lang="en-US" altLang="en-US" sz="1400" b="0" i="0" u="none" strike="noStrike" cap="none" normalizeH="0" baseline="0" dirty="0">
                <a:ln>
                  <a:noFill/>
                </a:ln>
                <a:solidFill>
                  <a:srgbClr val="272727"/>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year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"1995"</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7474F"/>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1400" b="1" i="0" u="none" strike="noStrike" cap="none" normalizeH="0" baseline="0" dirty="0">
                <a:ln>
                  <a:noFill/>
                </a:ln>
                <a:solidFill>
                  <a:srgbClr val="006699"/>
                </a:solidFill>
                <a:effectLst/>
                <a:latin typeface="Courier New" panose="02070309020205020404" pitchFamily="49" charset="0"/>
                <a:cs typeface="Courier New" panose="02070309020205020404" pitchFamily="49" charset="0"/>
              </a:rPr>
              <a:t>title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&gt;Zodiac&lt;/</a:t>
            </a:r>
            <a:r>
              <a:rPr kumimoji="0" lang="en-US" altLang="en-US" sz="1400" b="1" i="0" u="none" strike="noStrike" cap="none" normalizeH="0" baseline="0" dirty="0">
                <a:ln>
                  <a:noFill/>
                </a:ln>
                <a:solidFill>
                  <a:srgbClr val="006699"/>
                </a:solidFill>
                <a:effectLst/>
                <a:latin typeface="Courier New" panose="02070309020205020404" pitchFamily="49" charset="0"/>
                <a:cs typeface="Courier New" panose="02070309020205020404" pitchFamily="49" charset="0"/>
              </a:rPr>
              <a:t>title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7474F"/>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1400" b="1" i="0" u="none" strike="noStrike" cap="none" normalizeH="0" baseline="0" dirty="0">
                <a:ln>
                  <a:noFill/>
                </a:ln>
                <a:solidFill>
                  <a:srgbClr val="006699"/>
                </a:solidFill>
                <a:effectLst/>
                <a:latin typeface="Courier New" panose="02070309020205020404" pitchFamily="49" charset="0"/>
                <a:cs typeface="Courier New" panose="02070309020205020404" pitchFamily="49" charset="0"/>
              </a:rPr>
              <a:t>author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&gt;Neal Stephenson&lt;/</a:t>
            </a:r>
            <a:r>
              <a:rPr kumimoji="0" lang="en-US" altLang="en-US" sz="1400" b="1" i="0" u="none" strike="noStrike" cap="none" normalizeH="0" baseline="0" dirty="0">
                <a:ln>
                  <a:noFill/>
                </a:ln>
                <a:solidFill>
                  <a:srgbClr val="006699"/>
                </a:solidFill>
                <a:effectLst/>
                <a:latin typeface="Courier New" panose="02070309020205020404" pitchFamily="49" charset="0"/>
                <a:cs typeface="Courier New" panose="02070309020205020404" pitchFamily="49" charset="0"/>
              </a:rPr>
              <a:t>author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7474F"/>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1400" b="1" i="0" u="none" strike="noStrike" cap="none" normalizeH="0" baseline="0" dirty="0">
                <a:ln>
                  <a:noFill/>
                </a:ln>
                <a:solidFill>
                  <a:srgbClr val="006699"/>
                </a:solidFill>
                <a:effectLst/>
                <a:latin typeface="Courier New" panose="02070309020205020404" pitchFamily="49" charset="0"/>
                <a:cs typeface="Courier New" panose="02070309020205020404" pitchFamily="49" charset="0"/>
              </a:rPr>
              <a:t>publisher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&gt;Spectra&lt;/</a:t>
            </a:r>
            <a:r>
              <a:rPr kumimoji="0" lang="en-US" altLang="en-US" sz="1400" b="1" i="0" u="none" strike="noStrike" cap="none" normalizeH="0" baseline="0" dirty="0">
                <a:ln>
                  <a:noFill/>
                </a:ln>
                <a:solidFill>
                  <a:srgbClr val="006699"/>
                </a:solidFill>
                <a:effectLst/>
                <a:latin typeface="Courier New" panose="02070309020205020404" pitchFamily="49" charset="0"/>
                <a:cs typeface="Courier New" panose="02070309020205020404" pitchFamily="49" charset="0"/>
              </a:rPr>
              <a:t>publisher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7474F"/>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1400" b="1" i="0" u="none" strike="noStrike" cap="none" normalizeH="0" baseline="0" dirty="0" err="1">
                <a:ln>
                  <a:noFill/>
                </a:ln>
                <a:solidFill>
                  <a:srgbClr val="006699"/>
                </a:solidFill>
                <a:effectLst/>
                <a:latin typeface="Courier New" panose="02070309020205020404" pitchFamily="49" charset="0"/>
                <a:cs typeface="Courier New" panose="02070309020205020404" pitchFamily="49" charset="0"/>
              </a:rPr>
              <a:t>isbn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&gt;0553573862&lt;/</a:t>
            </a:r>
            <a:r>
              <a:rPr kumimoji="0" lang="en-US" altLang="en-US" sz="1400" b="1" i="0" u="none" strike="noStrike" cap="none" normalizeH="0" baseline="0" dirty="0" err="1">
                <a:ln>
                  <a:noFill/>
                </a:ln>
                <a:solidFill>
                  <a:srgbClr val="006699"/>
                </a:solidFill>
                <a:effectLst/>
                <a:latin typeface="Courier New" panose="02070309020205020404" pitchFamily="49" charset="0"/>
                <a:cs typeface="Courier New" panose="02070309020205020404" pitchFamily="49" charset="0"/>
              </a:rPr>
              <a:t>isbn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7474F"/>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1400" b="1" i="0" u="none" strike="noStrike" cap="none" normalizeH="0" baseline="0" dirty="0">
                <a:ln>
                  <a:noFill/>
                </a:ln>
                <a:solidFill>
                  <a:srgbClr val="006699"/>
                </a:solidFill>
                <a:effectLst/>
                <a:latin typeface="Courier New" panose="02070309020205020404" pitchFamily="49" charset="0"/>
                <a:cs typeface="Courier New" panose="02070309020205020404" pitchFamily="49" charset="0"/>
              </a:rPr>
              <a:t>price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&gt;7.50&lt;/</a:t>
            </a:r>
            <a:r>
              <a:rPr kumimoji="0" lang="en-US" altLang="en-US" sz="1400" b="1" i="0" u="none" strike="noStrike" cap="none" normalizeH="0" baseline="0" dirty="0">
                <a:ln>
                  <a:noFill/>
                </a:ln>
                <a:solidFill>
                  <a:srgbClr val="006699"/>
                </a:solidFill>
                <a:effectLst/>
                <a:latin typeface="Courier New" panose="02070309020205020404" pitchFamily="49" charset="0"/>
                <a:cs typeface="Courier New" panose="02070309020205020404" pitchFamily="49" charset="0"/>
              </a:rPr>
              <a:t>price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7474F"/>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1400" b="1" i="0" u="none" strike="noStrike" cap="none" normalizeH="0" baseline="0" dirty="0">
                <a:ln>
                  <a:noFill/>
                </a:ln>
                <a:solidFill>
                  <a:srgbClr val="006699"/>
                </a:solidFill>
                <a:effectLst/>
                <a:latin typeface="Courier New" panose="02070309020205020404" pitchFamily="49" charset="0"/>
                <a:cs typeface="Courier New" panose="02070309020205020404" pitchFamily="49" charset="0"/>
              </a:rPr>
              <a:t>book</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1400" b="1" i="0" u="none" strike="noStrike" cap="none" normalizeH="0" baseline="0" dirty="0">
                <a:ln>
                  <a:noFill/>
                </a:ln>
                <a:solidFill>
                  <a:srgbClr val="006699"/>
                </a:solidFill>
                <a:effectLst/>
                <a:latin typeface="Courier New" panose="02070309020205020404" pitchFamily="49" charset="0"/>
                <a:cs typeface="Courier New" panose="02070309020205020404" pitchFamily="49" charset="0"/>
              </a:rPr>
              <a:t>inventory</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17945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B4C0C-5473-46D5-8954-7781D1450C5D}"/>
              </a:ext>
            </a:extLst>
          </p:cNvPr>
          <p:cNvSpPr>
            <a:spLocks noGrp="1"/>
          </p:cNvSpPr>
          <p:nvPr>
            <p:ph type="title"/>
          </p:nvPr>
        </p:nvSpPr>
        <p:spPr/>
        <p:txBody>
          <a:bodyPr/>
          <a:lstStyle/>
          <a:p>
            <a:r>
              <a:rPr lang="en-IN" b="1" dirty="0"/>
              <a:t>What is XPath</a:t>
            </a:r>
            <a:endParaRPr lang="en-IN" dirty="0"/>
          </a:p>
        </p:txBody>
      </p:sp>
      <p:sp>
        <p:nvSpPr>
          <p:cNvPr id="3" name="Content Placeholder 2">
            <a:extLst>
              <a:ext uri="{FF2B5EF4-FFF2-40B4-BE49-F238E27FC236}">
                <a16:creationId xmlns:a16="http://schemas.microsoft.com/office/drawing/2014/main" id="{42128F51-499B-4D36-B1E5-2C3870A381CF}"/>
              </a:ext>
            </a:extLst>
          </p:cNvPr>
          <p:cNvSpPr>
            <a:spLocks noGrp="1"/>
          </p:cNvSpPr>
          <p:nvPr>
            <p:ph idx="1"/>
          </p:nvPr>
        </p:nvSpPr>
        <p:spPr/>
        <p:txBody>
          <a:bodyPr/>
          <a:lstStyle/>
          <a:p>
            <a:r>
              <a:rPr lang="en-US" b="1" dirty="0"/>
              <a:t>XPath</a:t>
            </a:r>
            <a:r>
              <a:rPr lang="en-US" dirty="0"/>
              <a:t> is a syntax used to describe parts of an XML document. With XPath, you can refer to the first element, any attribute of the elements, all specific elements that contain the some text, and many other variations.</a:t>
            </a:r>
            <a:endParaRPr lang="en-IN" dirty="0"/>
          </a:p>
        </p:txBody>
      </p:sp>
    </p:spTree>
    <p:extLst>
      <p:ext uri="{BB962C8B-B14F-4D97-AF65-F5344CB8AC3E}">
        <p14:creationId xmlns:p14="http://schemas.microsoft.com/office/powerpoint/2010/main" val="3565401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31570-74E6-4992-B7CC-195CC0E46ED8}"/>
              </a:ext>
            </a:extLst>
          </p:cNvPr>
          <p:cNvSpPr>
            <a:spLocks noGrp="1"/>
          </p:cNvSpPr>
          <p:nvPr>
            <p:ph type="title"/>
          </p:nvPr>
        </p:nvSpPr>
        <p:spPr/>
        <p:txBody>
          <a:bodyPr/>
          <a:lstStyle/>
          <a:p>
            <a:r>
              <a:rPr lang="en-IN" b="1" dirty="0"/>
              <a:t>XPath Data Model</a:t>
            </a:r>
            <a:endParaRPr lang="en-IN" dirty="0"/>
          </a:p>
        </p:txBody>
      </p:sp>
      <p:sp>
        <p:nvSpPr>
          <p:cNvPr id="3" name="Content Placeholder 2">
            <a:extLst>
              <a:ext uri="{FF2B5EF4-FFF2-40B4-BE49-F238E27FC236}">
                <a16:creationId xmlns:a16="http://schemas.microsoft.com/office/drawing/2014/main" id="{F448E55E-3A30-4674-A297-F2F0FA775B20}"/>
              </a:ext>
            </a:extLst>
          </p:cNvPr>
          <p:cNvSpPr>
            <a:spLocks noGrp="1"/>
          </p:cNvSpPr>
          <p:nvPr>
            <p:ph idx="1"/>
          </p:nvPr>
        </p:nvSpPr>
        <p:spPr/>
        <p:txBody>
          <a:bodyPr/>
          <a:lstStyle/>
          <a:p>
            <a:r>
              <a:rPr lang="en-US" dirty="0"/>
              <a:t>XPath views an XML document as a tree of nodes. This tree is very similar to a Document Object Model i.e. DOM tree, so if you’re familiar with the DOM, you will easily get some understanding of how to build basic </a:t>
            </a:r>
            <a:r>
              <a:rPr lang="en-US" b="1" dirty="0"/>
              <a:t>XPath expressions</a:t>
            </a:r>
            <a:r>
              <a:rPr lang="en-US" dirty="0"/>
              <a:t>.</a:t>
            </a:r>
            <a:endParaRPr lang="en-IN" dirty="0"/>
          </a:p>
        </p:txBody>
      </p:sp>
    </p:spTree>
    <p:extLst>
      <p:ext uri="{BB962C8B-B14F-4D97-AF65-F5344CB8AC3E}">
        <p14:creationId xmlns:p14="http://schemas.microsoft.com/office/powerpoint/2010/main" val="3422314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0E6C2-375F-4088-A694-1F6BFAFA2E51}"/>
              </a:ext>
            </a:extLst>
          </p:cNvPr>
          <p:cNvSpPr>
            <a:spLocks noGrp="1"/>
          </p:cNvSpPr>
          <p:nvPr>
            <p:ph type="title"/>
          </p:nvPr>
        </p:nvSpPr>
        <p:spPr/>
        <p:txBody>
          <a:bodyPr/>
          <a:lstStyle/>
          <a:p>
            <a:r>
              <a:rPr lang="en-IN" b="1" dirty="0"/>
              <a:t>XPath Data Model</a:t>
            </a:r>
            <a:endParaRPr lang="en-IN" dirty="0"/>
          </a:p>
        </p:txBody>
      </p:sp>
      <p:sp>
        <p:nvSpPr>
          <p:cNvPr id="3" name="Content Placeholder 2">
            <a:extLst>
              <a:ext uri="{FF2B5EF4-FFF2-40B4-BE49-F238E27FC236}">
                <a16:creationId xmlns:a16="http://schemas.microsoft.com/office/drawing/2014/main" id="{79601C31-5EA0-44F8-9B06-EF3D50ED032A}"/>
              </a:ext>
            </a:extLst>
          </p:cNvPr>
          <p:cNvSpPr>
            <a:spLocks noGrp="1"/>
          </p:cNvSpPr>
          <p:nvPr>
            <p:ph idx="1"/>
          </p:nvPr>
        </p:nvSpPr>
        <p:spPr/>
        <p:txBody>
          <a:bodyPr/>
          <a:lstStyle/>
          <a:p>
            <a:r>
              <a:rPr lang="en-US" dirty="0"/>
              <a:t>There are seven kinds of nodes in the XPath data model:</a:t>
            </a:r>
          </a:p>
          <a:p>
            <a:pPr lvl="1"/>
            <a:r>
              <a:rPr lang="en-US" dirty="0"/>
              <a:t>The root node (Only one per document)</a:t>
            </a:r>
          </a:p>
          <a:p>
            <a:pPr lvl="1"/>
            <a:r>
              <a:rPr lang="en-US" dirty="0"/>
              <a:t>Element nodes</a:t>
            </a:r>
          </a:p>
          <a:p>
            <a:pPr lvl="1"/>
            <a:r>
              <a:rPr lang="en-US" dirty="0"/>
              <a:t>Attribute nodes</a:t>
            </a:r>
          </a:p>
          <a:p>
            <a:pPr lvl="1"/>
            <a:r>
              <a:rPr lang="en-US" dirty="0"/>
              <a:t>Text nodes</a:t>
            </a:r>
          </a:p>
          <a:p>
            <a:pPr lvl="1"/>
            <a:r>
              <a:rPr lang="en-US" dirty="0"/>
              <a:t>Comment nodes</a:t>
            </a:r>
          </a:p>
          <a:p>
            <a:pPr lvl="1"/>
            <a:r>
              <a:rPr lang="en-US" dirty="0"/>
              <a:t>Processing instruction nodes</a:t>
            </a:r>
          </a:p>
          <a:p>
            <a:pPr lvl="1"/>
            <a:r>
              <a:rPr lang="en-US" dirty="0"/>
              <a:t>Namespace nodes</a:t>
            </a:r>
          </a:p>
          <a:p>
            <a:endParaRPr lang="en-IN" dirty="0"/>
          </a:p>
        </p:txBody>
      </p:sp>
    </p:spTree>
    <p:extLst>
      <p:ext uri="{BB962C8B-B14F-4D97-AF65-F5344CB8AC3E}">
        <p14:creationId xmlns:p14="http://schemas.microsoft.com/office/powerpoint/2010/main" val="296800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25E0F-F68A-4693-AAE4-A871C1D41EF6}"/>
              </a:ext>
            </a:extLst>
          </p:cNvPr>
          <p:cNvSpPr>
            <a:spLocks noGrp="1"/>
          </p:cNvSpPr>
          <p:nvPr>
            <p:ph type="title"/>
          </p:nvPr>
        </p:nvSpPr>
        <p:spPr/>
        <p:txBody>
          <a:bodyPr/>
          <a:lstStyle/>
          <a:p>
            <a:r>
              <a:rPr lang="en-IN" b="1" dirty="0"/>
              <a:t>Root Node</a:t>
            </a:r>
            <a:endParaRPr lang="en-IN" dirty="0"/>
          </a:p>
        </p:txBody>
      </p:sp>
      <p:sp>
        <p:nvSpPr>
          <p:cNvPr id="3" name="Content Placeholder 2">
            <a:extLst>
              <a:ext uri="{FF2B5EF4-FFF2-40B4-BE49-F238E27FC236}">
                <a16:creationId xmlns:a16="http://schemas.microsoft.com/office/drawing/2014/main" id="{7531BE3C-6AC3-4135-8E52-40EDA342B923}"/>
              </a:ext>
            </a:extLst>
          </p:cNvPr>
          <p:cNvSpPr>
            <a:spLocks noGrp="1"/>
          </p:cNvSpPr>
          <p:nvPr>
            <p:ph idx="1"/>
          </p:nvPr>
        </p:nvSpPr>
        <p:spPr/>
        <p:txBody>
          <a:bodyPr/>
          <a:lstStyle/>
          <a:p>
            <a:r>
              <a:rPr lang="en-US" dirty="0"/>
              <a:t>The root node is the XPath node that contains the entire document. In our example, the root node contains the &lt;inventory&gt; element. In an XPath expression, the root node is specified with a single slash ('/').</a:t>
            </a:r>
            <a:endParaRPr lang="en-IN" dirty="0"/>
          </a:p>
        </p:txBody>
      </p:sp>
    </p:spTree>
    <p:extLst>
      <p:ext uri="{BB962C8B-B14F-4D97-AF65-F5344CB8AC3E}">
        <p14:creationId xmlns:p14="http://schemas.microsoft.com/office/powerpoint/2010/main" val="1377343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555CC-7A63-43AC-96CE-CEAD62B74EA8}"/>
              </a:ext>
            </a:extLst>
          </p:cNvPr>
          <p:cNvSpPr>
            <a:spLocks noGrp="1"/>
          </p:cNvSpPr>
          <p:nvPr>
            <p:ph type="title"/>
          </p:nvPr>
        </p:nvSpPr>
        <p:spPr/>
        <p:txBody>
          <a:bodyPr/>
          <a:lstStyle/>
          <a:p>
            <a:r>
              <a:rPr lang="en-IN" b="1" dirty="0"/>
              <a:t>Element Nodes</a:t>
            </a:r>
            <a:endParaRPr lang="en-IN" dirty="0"/>
          </a:p>
        </p:txBody>
      </p:sp>
      <p:sp>
        <p:nvSpPr>
          <p:cNvPr id="3" name="Content Placeholder 2">
            <a:extLst>
              <a:ext uri="{FF2B5EF4-FFF2-40B4-BE49-F238E27FC236}">
                <a16:creationId xmlns:a16="http://schemas.microsoft.com/office/drawing/2014/main" id="{C492366F-6772-4048-B5A2-1B73EBC1AEE0}"/>
              </a:ext>
            </a:extLst>
          </p:cNvPr>
          <p:cNvSpPr>
            <a:spLocks noGrp="1"/>
          </p:cNvSpPr>
          <p:nvPr>
            <p:ph idx="1"/>
          </p:nvPr>
        </p:nvSpPr>
        <p:spPr/>
        <p:txBody>
          <a:bodyPr>
            <a:normAutofit/>
          </a:bodyPr>
          <a:lstStyle/>
          <a:p>
            <a:r>
              <a:rPr lang="en-US" dirty="0"/>
              <a:t>Every element in the original XML document is represented by an XPath element node.</a:t>
            </a:r>
          </a:p>
          <a:p>
            <a:endParaRPr lang="en-US" dirty="0"/>
          </a:p>
          <a:p>
            <a:pPr marL="0" indent="0">
              <a:buNone/>
            </a:pPr>
            <a:r>
              <a:rPr lang="en-US" dirty="0"/>
              <a:t>For example in our sample XML below are element nodes.</a:t>
            </a:r>
          </a:p>
          <a:p>
            <a:pPr lvl="1"/>
            <a:r>
              <a:rPr lang="en-US" dirty="0"/>
              <a:t>book</a:t>
            </a:r>
          </a:p>
          <a:p>
            <a:pPr lvl="1"/>
            <a:r>
              <a:rPr lang="en-US" dirty="0"/>
              <a:t>title</a:t>
            </a:r>
          </a:p>
          <a:p>
            <a:pPr lvl="1"/>
            <a:r>
              <a:rPr lang="en-US" dirty="0"/>
              <a:t>author</a:t>
            </a:r>
          </a:p>
          <a:p>
            <a:pPr lvl="1"/>
            <a:r>
              <a:rPr lang="en-US" dirty="0"/>
              <a:t>publisher</a:t>
            </a:r>
          </a:p>
          <a:p>
            <a:pPr lvl="1"/>
            <a:r>
              <a:rPr lang="en-US" dirty="0" err="1"/>
              <a:t>isbn</a:t>
            </a:r>
            <a:endParaRPr lang="en-US" dirty="0"/>
          </a:p>
          <a:p>
            <a:pPr lvl="1"/>
            <a:r>
              <a:rPr lang="en-US" dirty="0"/>
              <a:t>price</a:t>
            </a:r>
            <a:endParaRPr lang="en-IN" dirty="0"/>
          </a:p>
        </p:txBody>
      </p:sp>
    </p:spTree>
    <p:extLst>
      <p:ext uri="{BB962C8B-B14F-4D97-AF65-F5344CB8AC3E}">
        <p14:creationId xmlns:p14="http://schemas.microsoft.com/office/powerpoint/2010/main" val="1377119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337E5-186E-4D94-8813-DC9B5BABAF66}"/>
              </a:ext>
            </a:extLst>
          </p:cNvPr>
          <p:cNvSpPr>
            <a:spLocks noGrp="1"/>
          </p:cNvSpPr>
          <p:nvPr>
            <p:ph type="title"/>
          </p:nvPr>
        </p:nvSpPr>
        <p:spPr/>
        <p:txBody>
          <a:bodyPr/>
          <a:lstStyle/>
          <a:p>
            <a:r>
              <a:rPr lang="en-IN" b="1" dirty="0"/>
              <a:t>Attribute Nodes</a:t>
            </a:r>
            <a:endParaRPr lang="en-IN" dirty="0"/>
          </a:p>
        </p:txBody>
      </p:sp>
      <p:sp>
        <p:nvSpPr>
          <p:cNvPr id="3" name="Content Placeholder 2">
            <a:extLst>
              <a:ext uri="{FF2B5EF4-FFF2-40B4-BE49-F238E27FC236}">
                <a16:creationId xmlns:a16="http://schemas.microsoft.com/office/drawing/2014/main" id="{786EAA55-FF41-4C58-B919-36E26500BF19}"/>
              </a:ext>
            </a:extLst>
          </p:cNvPr>
          <p:cNvSpPr>
            <a:spLocks noGrp="1"/>
          </p:cNvSpPr>
          <p:nvPr>
            <p:ph idx="1"/>
          </p:nvPr>
        </p:nvSpPr>
        <p:spPr/>
        <p:txBody>
          <a:bodyPr/>
          <a:lstStyle/>
          <a:p>
            <a:r>
              <a:rPr lang="en-US" dirty="0"/>
              <a:t>At a minimum, an element node is the parent of one attribute node for each attribute in the XML source document. These nodes are used to define the features about a particular element node.</a:t>
            </a:r>
          </a:p>
          <a:p>
            <a:endParaRPr lang="en-US" dirty="0"/>
          </a:p>
          <a:p>
            <a:pPr marL="0" indent="0">
              <a:buNone/>
            </a:pPr>
            <a:r>
              <a:rPr lang="en-US" dirty="0"/>
              <a:t>For example in our XML fragment “year” is an attribute node.</a:t>
            </a:r>
            <a:endParaRPr lang="en-IN" dirty="0"/>
          </a:p>
        </p:txBody>
      </p:sp>
    </p:spTree>
    <p:extLst>
      <p:ext uri="{BB962C8B-B14F-4D97-AF65-F5344CB8AC3E}">
        <p14:creationId xmlns:p14="http://schemas.microsoft.com/office/powerpoint/2010/main" val="42925714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TotalTime>
  <Words>1457</Words>
  <Application>Microsoft Office PowerPoint</Application>
  <PresentationFormat>Widescreen</PresentationFormat>
  <Paragraphs>212</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-apple-system</vt:lpstr>
      <vt:lpstr>Arial</vt:lpstr>
      <vt:lpstr>Calibri</vt:lpstr>
      <vt:lpstr>Calibri Light</vt:lpstr>
      <vt:lpstr>Courier New</vt:lpstr>
      <vt:lpstr>Office Theme</vt:lpstr>
      <vt:lpstr>XPath</vt:lpstr>
      <vt:lpstr>Agenda</vt:lpstr>
      <vt:lpstr>We will use this XML in running various XPath examples in this presentation.</vt:lpstr>
      <vt:lpstr>What is XPath</vt:lpstr>
      <vt:lpstr>XPath Data Model</vt:lpstr>
      <vt:lpstr>XPath Data Model</vt:lpstr>
      <vt:lpstr>Root Node</vt:lpstr>
      <vt:lpstr>Element Nodes</vt:lpstr>
      <vt:lpstr>Attribute Nodes</vt:lpstr>
      <vt:lpstr>Text Nodes</vt:lpstr>
      <vt:lpstr>Comment Nodes</vt:lpstr>
      <vt:lpstr>Processing Instruction Nodes</vt:lpstr>
      <vt:lpstr>Namespace Nodes</vt:lpstr>
      <vt:lpstr>XPath Data Types</vt:lpstr>
      <vt:lpstr>Path Syntax</vt:lpstr>
      <vt:lpstr>Select nodes with xpath</vt:lpstr>
      <vt:lpstr>Use predicates with xpath</vt:lpstr>
      <vt:lpstr>Reaching unknown nodes with xpath</vt:lpstr>
      <vt:lpstr>XPath Axes</vt:lpstr>
      <vt:lpstr>XPath Operators</vt:lpstr>
      <vt:lpstr>XPath Operators</vt:lpstr>
      <vt:lpstr>XPath Operators</vt:lpstr>
      <vt:lpstr>XPath Expressions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XPath</dc:title>
  <dc:creator>Vivek Gohil</dc:creator>
  <cp:lastModifiedBy>Vivek Gohil</cp:lastModifiedBy>
  <cp:revision>5</cp:revision>
  <dcterms:created xsi:type="dcterms:W3CDTF">2020-04-20T18:41:12Z</dcterms:created>
  <dcterms:modified xsi:type="dcterms:W3CDTF">2020-04-20T20:32:01Z</dcterms:modified>
</cp:coreProperties>
</file>