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6" r:id="rId2"/>
    <p:sldId id="257" r:id="rId3"/>
    <p:sldId id="333" r:id="rId4"/>
    <p:sldId id="334" r:id="rId5"/>
    <p:sldId id="332" r:id="rId6"/>
    <p:sldId id="291" r:id="rId7"/>
    <p:sldId id="329" r:id="rId8"/>
    <p:sldId id="262" r:id="rId9"/>
    <p:sldId id="330" r:id="rId10"/>
    <p:sldId id="32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F0"/>
    <a:srgbClr val="008FF0"/>
    <a:srgbClr val="03B5ED"/>
    <a:srgbClr val="07A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F330C-916D-473D-BDD1-B79568DBE074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4140E-D2EA-4743-B5A2-1A64FDACF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8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F178-4E29-44AC-9A8B-55C7FE658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1E4B1-AC61-489A-9422-3F086BF9F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B7CC2-0014-4F71-9EB9-96E8D68BD3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786946-0C61-4C36-AD1B-33CF4731B1B9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B0EA0-AD8D-49AC-A468-CAEA9C6C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D892C-A331-41CB-B761-BA2A1B3A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8D18D9-8680-4457-9CA6-E779C068BC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0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87D2-34AA-4563-9B28-7D109D21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A8704-1428-421C-87CD-1BD966855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9081C-CDE3-40EA-BCC3-7A66CF1E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786946-0C61-4C36-AD1B-33CF4731B1B9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E5523-AF93-47D8-A9D5-A0DA5C61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F126F-91D7-4454-8C4C-E96D9E9B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8D18D9-8680-4457-9CA6-E779C068BC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6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3B427-5DD5-4EC2-9AFA-3DAD5702E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98F7E-0F43-4C44-894E-CB2B2651D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D5410-06A5-4295-921E-369D16CE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786946-0C61-4C36-AD1B-33CF4731B1B9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D6DA-9DC1-44F2-9436-EB418797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AF7A1-E086-461B-BC70-11F7C35B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8D18D9-8680-4457-9CA6-E779C068BC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64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9FB95C3-0B8E-4DE9-A862-D2661BE0A4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2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95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gradFill>
          <a:gsLst>
            <a:gs pos="0">
              <a:schemeClr val="accent1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32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26DFED5-AEA1-4A6B-9DFB-98EBD3861C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697235"/>
            <a:ext cx="5219700" cy="3463530"/>
          </a:xfrm>
          <a:custGeom>
            <a:avLst/>
            <a:gdLst>
              <a:gd name="connsiteX0" fmla="*/ 324463 w 5219700"/>
              <a:gd name="connsiteY0" fmla="*/ 0 h 3463530"/>
              <a:gd name="connsiteX1" fmla="*/ 4895237 w 5219700"/>
              <a:gd name="connsiteY1" fmla="*/ 0 h 3463530"/>
              <a:gd name="connsiteX2" fmla="*/ 5219700 w 5219700"/>
              <a:gd name="connsiteY2" fmla="*/ 324463 h 3463530"/>
              <a:gd name="connsiteX3" fmla="*/ 5219700 w 5219700"/>
              <a:gd name="connsiteY3" fmla="*/ 3139067 h 3463530"/>
              <a:gd name="connsiteX4" fmla="*/ 4895237 w 5219700"/>
              <a:gd name="connsiteY4" fmla="*/ 3463530 h 3463530"/>
              <a:gd name="connsiteX5" fmla="*/ 324463 w 5219700"/>
              <a:gd name="connsiteY5" fmla="*/ 3463530 h 3463530"/>
              <a:gd name="connsiteX6" fmla="*/ 0 w 5219700"/>
              <a:gd name="connsiteY6" fmla="*/ 3139067 h 3463530"/>
              <a:gd name="connsiteX7" fmla="*/ 0 w 5219700"/>
              <a:gd name="connsiteY7" fmla="*/ 324463 h 3463530"/>
              <a:gd name="connsiteX8" fmla="*/ 324463 w 5219700"/>
              <a:gd name="connsiteY8" fmla="*/ 0 h 3463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9700" h="3463530">
                <a:moveTo>
                  <a:pt x="324463" y="0"/>
                </a:moveTo>
                <a:lnTo>
                  <a:pt x="4895237" y="0"/>
                </a:lnTo>
                <a:cubicBezTo>
                  <a:pt x="5074433" y="0"/>
                  <a:pt x="5219700" y="145267"/>
                  <a:pt x="5219700" y="324463"/>
                </a:cubicBezTo>
                <a:lnTo>
                  <a:pt x="5219700" y="3139067"/>
                </a:lnTo>
                <a:cubicBezTo>
                  <a:pt x="5219700" y="3318263"/>
                  <a:pt x="5074433" y="3463530"/>
                  <a:pt x="4895237" y="3463530"/>
                </a:cubicBezTo>
                <a:lnTo>
                  <a:pt x="324463" y="3463530"/>
                </a:lnTo>
                <a:cubicBezTo>
                  <a:pt x="145267" y="3463530"/>
                  <a:pt x="0" y="3318263"/>
                  <a:pt x="0" y="3139067"/>
                </a:cubicBezTo>
                <a:lnTo>
                  <a:pt x="0" y="324463"/>
                </a:lnTo>
                <a:cubicBezTo>
                  <a:pt x="0" y="145267"/>
                  <a:pt x="145267" y="0"/>
                  <a:pt x="3244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41300" dist="1143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9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D8D4C1-F8BE-4E3C-B395-5759C5859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9650" y="1"/>
            <a:ext cx="3486150" cy="5805037"/>
          </a:xfrm>
          <a:custGeom>
            <a:avLst/>
            <a:gdLst>
              <a:gd name="connsiteX0" fmla="*/ 0 w 3486150"/>
              <a:gd name="connsiteY0" fmla="*/ 0 h 5805037"/>
              <a:gd name="connsiteX1" fmla="*/ 3486150 w 3486150"/>
              <a:gd name="connsiteY1" fmla="*/ 0 h 5805037"/>
              <a:gd name="connsiteX2" fmla="*/ 3486150 w 3486150"/>
              <a:gd name="connsiteY2" fmla="*/ 5217702 h 5805037"/>
              <a:gd name="connsiteX3" fmla="*/ 3313049 w 3486150"/>
              <a:gd name="connsiteY3" fmla="*/ 5327201 h 5805037"/>
              <a:gd name="connsiteX4" fmla="*/ 1517827 w 3486150"/>
              <a:gd name="connsiteY4" fmla="*/ 5805037 h 5805037"/>
              <a:gd name="connsiteX5" fmla="*/ 134224 w 3486150"/>
              <a:gd name="connsiteY5" fmla="*/ 5530106 h 5805037"/>
              <a:gd name="connsiteX6" fmla="*/ 0 w 3486150"/>
              <a:gd name="connsiteY6" fmla="*/ 5469181 h 5805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6150" h="5805037">
                <a:moveTo>
                  <a:pt x="0" y="0"/>
                </a:moveTo>
                <a:lnTo>
                  <a:pt x="3486150" y="0"/>
                </a:lnTo>
                <a:lnTo>
                  <a:pt x="3486150" y="5217702"/>
                </a:lnTo>
                <a:lnTo>
                  <a:pt x="3313049" y="5327201"/>
                </a:lnTo>
                <a:cubicBezTo>
                  <a:pt x="2784395" y="5631185"/>
                  <a:pt x="2171414" y="5805037"/>
                  <a:pt x="1517827" y="5805037"/>
                </a:cubicBezTo>
                <a:cubicBezTo>
                  <a:pt x="1027637" y="5805037"/>
                  <a:pt x="560287" y="5707246"/>
                  <a:pt x="134224" y="5530106"/>
                </a:cubicBezTo>
                <a:lnTo>
                  <a:pt x="0" y="546918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C0E02380-239E-491E-B9A5-C54732E729DB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530023" y="708994"/>
            <a:ext cx="4571316" cy="5833298"/>
          </a:xfrm>
          <a:custGeom>
            <a:avLst/>
            <a:gdLst>
              <a:gd name="T0" fmla="*/ 1274 w 1968"/>
              <a:gd name="T1" fmla="*/ 218 h 2511"/>
              <a:gd name="T2" fmla="*/ 1773 w 1968"/>
              <a:gd name="T3" fmla="*/ 1244 h 2511"/>
              <a:gd name="T4" fmla="*/ 1724 w 1968"/>
              <a:gd name="T5" fmla="*/ 2198 h 2511"/>
              <a:gd name="T6" fmla="*/ 559 w 1968"/>
              <a:gd name="T7" fmla="*/ 2215 h 2511"/>
              <a:gd name="T8" fmla="*/ 31 w 1968"/>
              <a:gd name="T9" fmla="*/ 1267 h 2511"/>
              <a:gd name="T10" fmla="*/ 1274 w 1968"/>
              <a:gd name="T11" fmla="*/ 218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8" h="2511">
                <a:moveTo>
                  <a:pt x="1274" y="218"/>
                </a:moveTo>
                <a:cubicBezTo>
                  <a:pt x="1664" y="404"/>
                  <a:pt x="1579" y="853"/>
                  <a:pt x="1773" y="1244"/>
                </a:cubicBezTo>
                <a:cubicBezTo>
                  <a:pt x="1968" y="1636"/>
                  <a:pt x="1925" y="1977"/>
                  <a:pt x="1724" y="2198"/>
                </a:cubicBezTo>
                <a:cubicBezTo>
                  <a:pt x="1523" y="2419"/>
                  <a:pt x="1023" y="2511"/>
                  <a:pt x="559" y="2215"/>
                </a:cubicBezTo>
                <a:cubicBezTo>
                  <a:pt x="324" y="2066"/>
                  <a:pt x="0" y="1828"/>
                  <a:pt x="31" y="1267"/>
                </a:cubicBezTo>
                <a:cubicBezTo>
                  <a:pt x="67" y="642"/>
                  <a:pt x="819" y="0"/>
                  <a:pt x="1274" y="218"/>
                </a:cubicBezTo>
                <a:close/>
              </a:path>
            </a:pathLst>
          </a:cu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lt1"/>
              </a:solidFill>
            </a:endParaRPr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94FD49B6-A6F0-43AA-A642-AE3BC76CF411}"/>
              </a:ext>
            </a:extLst>
          </p:cNvPr>
          <p:cNvSpPr>
            <a:spLocks/>
          </p:cNvSpPr>
          <p:nvPr userDrawn="1"/>
        </p:nvSpPr>
        <p:spPr bwMode="auto">
          <a:xfrm>
            <a:off x="703610" y="1046885"/>
            <a:ext cx="5521934" cy="4864416"/>
          </a:xfrm>
          <a:custGeom>
            <a:avLst/>
            <a:gdLst>
              <a:gd name="T0" fmla="*/ 464 w 2377"/>
              <a:gd name="T1" fmla="*/ 1693 h 2094"/>
              <a:gd name="T2" fmla="*/ 1498 w 2377"/>
              <a:gd name="T3" fmla="*/ 2024 h 2094"/>
              <a:gd name="T4" fmla="*/ 2346 w 2377"/>
              <a:gd name="T5" fmla="*/ 1236 h 2094"/>
              <a:gd name="T6" fmla="*/ 1501 w 2377"/>
              <a:gd name="T7" fmla="*/ 274 h 2094"/>
              <a:gd name="T8" fmla="*/ 542 w 2377"/>
              <a:gd name="T9" fmla="*/ 302 h 2094"/>
              <a:gd name="T10" fmla="*/ 464 w 2377"/>
              <a:gd name="T11" fmla="*/ 1693 h 2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7" h="2094">
                <a:moveTo>
                  <a:pt x="464" y="1693"/>
                </a:moveTo>
                <a:cubicBezTo>
                  <a:pt x="739" y="2015"/>
                  <a:pt x="1085" y="2094"/>
                  <a:pt x="1498" y="2024"/>
                </a:cubicBezTo>
                <a:cubicBezTo>
                  <a:pt x="1910" y="1954"/>
                  <a:pt x="2377" y="1753"/>
                  <a:pt x="2346" y="1236"/>
                </a:cubicBezTo>
                <a:cubicBezTo>
                  <a:pt x="2314" y="720"/>
                  <a:pt x="1804" y="667"/>
                  <a:pt x="1501" y="274"/>
                </a:cubicBezTo>
                <a:cubicBezTo>
                  <a:pt x="1317" y="37"/>
                  <a:pt x="853" y="0"/>
                  <a:pt x="542" y="302"/>
                </a:cubicBezTo>
                <a:cubicBezTo>
                  <a:pt x="315" y="524"/>
                  <a:pt x="0" y="1147"/>
                  <a:pt x="464" y="169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sz="2876" dirty="0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A53F093D-E11B-434B-AC3C-2B31DCFE052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36146" y="762000"/>
            <a:ext cx="3419475" cy="5334000"/>
          </a:xfrm>
          <a:prstGeom prst="roundRect">
            <a:avLst>
              <a:gd name="adj" fmla="val 1053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>
              <a:defRPr lang="en-US" sz="1400" b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id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36592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4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B3CE1D0-2D29-4BCA-B3F7-C34779DD97F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17159" y="1636399"/>
            <a:ext cx="4069424" cy="3760974"/>
          </a:xfrm>
          <a:custGeom>
            <a:avLst/>
            <a:gdLst>
              <a:gd name="connsiteX0" fmla="*/ 1618548 w 4069424"/>
              <a:gd name="connsiteY0" fmla="*/ 27 h 3760974"/>
              <a:gd name="connsiteX1" fmla="*/ 2446554 w 4069424"/>
              <a:gd name="connsiteY1" fmla="*/ 360700 h 3760974"/>
              <a:gd name="connsiteX2" fmla="*/ 4066617 w 4069424"/>
              <a:gd name="connsiteY2" fmla="*/ 2205045 h 3760974"/>
              <a:gd name="connsiteX3" fmla="*/ 2440802 w 4069424"/>
              <a:gd name="connsiteY3" fmla="*/ 3715797 h 3760974"/>
              <a:gd name="connsiteX4" fmla="*/ 458382 w 4069424"/>
              <a:gd name="connsiteY4" fmla="*/ 3081204 h 3760974"/>
              <a:gd name="connsiteX5" fmla="*/ 607926 w 4069424"/>
              <a:gd name="connsiteY5" fmla="*/ 414381 h 3760974"/>
              <a:gd name="connsiteX6" fmla="*/ 1618548 w 4069424"/>
              <a:gd name="connsiteY6" fmla="*/ 27 h 3760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9424" h="3760974">
                <a:moveTo>
                  <a:pt x="1618548" y="27"/>
                </a:moveTo>
                <a:cubicBezTo>
                  <a:pt x="1959576" y="2183"/>
                  <a:pt x="2270168" y="133512"/>
                  <a:pt x="2446554" y="360700"/>
                </a:cubicBezTo>
                <a:cubicBezTo>
                  <a:pt x="3027476" y="1114159"/>
                  <a:pt x="4005265" y="1215770"/>
                  <a:pt x="4066617" y="2205045"/>
                </a:cubicBezTo>
                <a:cubicBezTo>
                  <a:pt x="4126051" y="3196236"/>
                  <a:pt x="3230703" y="3581593"/>
                  <a:pt x="2440802" y="3715797"/>
                </a:cubicBezTo>
                <a:cubicBezTo>
                  <a:pt x="1648984" y="3850001"/>
                  <a:pt x="985621" y="3698542"/>
                  <a:pt x="458382" y="3081204"/>
                </a:cubicBezTo>
                <a:cubicBezTo>
                  <a:pt x="-431215" y="2034414"/>
                  <a:pt x="172714" y="839999"/>
                  <a:pt x="607926" y="414381"/>
                </a:cubicBezTo>
                <a:cubicBezTo>
                  <a:pt x="906056" y="124884"/>
                  <a:pt x="1277520" y="-2130"/>
                  <a:pt x="1618548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41300" dist="1143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8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4C28-A898-45BB-B82E-9ADDCE57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D83AB-42FA-4B3F-B51B-A9FA60887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1EDA3-E20A-403B-8B18-5A8B44C2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786946-0C61-4C36-AD1B-33CF4731B1B9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48977-436A-498C-BE0A-9055F961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1AAC0-CCAE-44E5-AE32-E5452DF1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8D18D9-8680-4457-9CA6-E779C068BC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F9DF-51D7-44B6-B9CB-E3DC6620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D0DB6-8E82-414A-B506-0677F9D2C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562A6-B710-4DA3-97BB-39A3B622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786946-0C61-4C36-AD1B-33CF4731B1B9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53EF2-D0C6-493A-B6D4-D5739DD5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DFEEA-9907-4849-912B-C1751FDF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8D18D9-8680-4457-9CA6-E779C068BC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0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513F-652A-4C55-982D-078777384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3F950-ED67-4444-9BEA-36EA96FB8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BD474-07DC-44DB-BD82-78773CA9E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BFB3F-448C-4D5C-9B5C-F7770A89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786946-0C61-4C36-AD1B-33CF4731B1B9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24A88-FE24-4EAD-A19E-5A1A9685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10B32-4FCA-461C-A60F-F65BF6A9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8D18D9-8680-4457-9CA6-E779C068BC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0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39A8-E6E6-497F-8BBB-63701AFB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80635-F41D-43BE-AEA3-39FB79EF2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0B893-8782-499D-AC15-9D9A92AC6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49C35-07A1-452F-8005-2FBFCA993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02D47E-33B8-4DC0-AE4A-F5D508F85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31F4D-F1CC-44DB-8229-2BBE19B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786946-0C61-4C36-AD1B-33CF4731B1B9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081D7-7F63-4774-9B10-6016981E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D55FA-5B22-4D28-9C86-E1AC428C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8D18D9-8680-4457-9CA6-E779C068BC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7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7048-6BF7-44A9-93D4-8C54AC78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31689-65C5-4952-BE25-FA99678E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786946-0C61-4C36-AD1B-33CF4731B1B9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F0924-C52A-4129-A61C-82D546C4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CEE3B-459D-4166-B66D-202B7B77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8D18D9-8680-4457-9CA6-E779C068BC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5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68C21-869B-449A-88AC-A566A20F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786946-0C61-4C36-AD1B-33CF4731B1B9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FE4ED-C08F-4806-BC2B-552685A0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4EA19-80FD-4441-9C9A-E1FC22EA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8D18D9-8680-4457-9CA6-E779C068BC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2CF3-BD3F-443B-A51C-DC5E144B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94B20-0113-4578-A85A-46A4B94F5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8A2BF-68FF-4EB4-9C9B-0A62141A1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9B30B-28CF-4BED-9A48-DEDD5812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786946-0C61-4C36-AD1B-33CF4731B1B9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19891-CCAE-4785-9AE2-6B29C34D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6C6CA-B2F4-49C6-A00F-5A758004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8D18D9-8680-4457-9CA6-E779C068BC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3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D0A4-16E4-4E5D-AC5E-9226AE3B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291A-4763-4127-91DB-F6E2F3B1C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14EBD-7A72-4E57-B396-2017F262F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068C2-0C93-42A0-AFEB-EF6A962B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786946-0C61-4C36-AD1B-33CF4731B1B9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70D7B-0844-4352-9374-0AA02A7C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63351-C6F5-49DB-A7B1-2A9DE411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8D18D9-8680-4457-9CA6-E779C068BC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8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85DCC1-5643-42F8-B1A1-72E61FBEDD97}"/>
              </a:ext>
            </a:extLst>
          </p:cNvPr>
          <p:cNvSpPr txBox="1"/>
          <p:nvPr userDrawn="1"/>
        </p:nvSpPr>
        <p:spPr>
          <a:xfrm flipH="1">
            <a:off x="10830771" y="208394"/>
            <a:ext cx="109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800" i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1100" i="0" dirty="0">
                <a:solidFill>
                  <a:schemeClr val="bg1">
                    <a:lumMod val="85000"/>
                    <a:alpha val="9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/32</a:t>
            </a:r>
            <a:endParaRPr lang="id-ID" sz="1600" i="0" dirty="0">
              <a:solidFill>
                <a:schemeClr val="bg1">
                  <a:lumMod val="85000"/>
                  <a:alpha val="9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97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75" r:id="rId14"/>
    <p:sldLayoutId id="2147483662" r:id="rId15"/>
    <p:sldLayoutId id="2147483663" r:id="rId16"/>
    <p:sldLayoutId id="2147483664" r:id="rId17"/>
    <p:sldLayoutId id="2147483667" r:id="rId1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4BABFD7B-BC3A-4731-92E3-A0FE2C95B26D}"/>
              </a:ext>
            </a:extLst>
          </p:cNvPr>
          <p:cNvSpPr/>
          <p:nvPr/>
        </p:nvSpPr>
        <p:spPr>
          <a:xfrm>
            <a:off x="5514521" y="900113"/>
            <a:ext cx="4724852" cy="5057775"/>
          </a:xfrm>
          <a:custGeom>
            <a:avLst/>
            <a:gdLst>
              <a:gd name="connsiteX0" fmla="*/ 0 w 1952625"/>
              <a:gd name="connsiteY0" fmla="*/ 0 h 5057775"/>
              <a:gd name="connsiteX1" fmla="*/ 1952625 w 1952625"/>
              <a:gd name="connsiteY1" fmla="*/ 0 h 5057775"/>
              <a:gd name="connsiteX2" fmla="*/ 1952625 w 1952625"/>
              <a:gd name="connsiteY2" fmla="*/ 5057775 h 5057775"/>
              <a:gd name="connsiteX3" fmla="*/ 0 w 1952625"/>
              <a:gd name="connsiteY3" fmla="*/ 5057775 h 505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25" h="5057775">
                <a:moveTo>
                  <a:pt x="0" y="0"/>
                </a:moveTo>
                <a:lnTo>
                  <a:pt x="1952625" y="0"/>
                </a:lnTo>
                <a:lnTo>
                  <a:pt x="1952625" y="5057775"/>
                </a:lnTo>
                <a:lnTo>
                  <a:pt x="0" y="50577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6" name="Freeform: Shape 405">
            <a:extLst>
              <a:ext uri="{FF2B5EF4-FFF2-40B4-BE49-F238E27FC236}">
                <a16:creationId xmlns:a16="http://schemas.microsoft.com/office/drawing/2014/main" id="{1CEB10AA-5537-46CE-8633-C73B1473266F}"/>
              </a:ext>
            </a:extLst>
          </p:cNvPr>
          <p:cNvSpPr/>
          <p:nvPr/>
        </p:nvSpPr>
        <p:spPr>
          <a:xfrm>
            <a:off x="0" y="0"/>
            <a:ext cx="12297398" cy="6964822"/>
          </a:xfrm>
          <a:custGeom>
            <a:avLst/>
            <a:gdLst>
              <a:gd name="connsiteX0" fmla="*/ 0 w 1952625"/>
              <a:gd name="connsiteY0" fmla="*/ 0 h 5057775"/>
              <a:gd name="connsiteX1" fmla="*/ 1952625 w 1952625"/>
              <a:gd name="connsiteY1" fmla="*/ 0 h 5057775"/>
              <a:gd name="connsiteX2" fmla="*/ 1952625 w 1952625"/>
              <a:gd name="connsiteY2" fmla="*/ 5057775 h 5057775"/>
              <a:gd name="connsiteX3" fmla="*/ 0 w 1952625"/>
              <a:gd name="connsiteY3" fmla="*/ 5057775 h 505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25" h="5057775">
                <a:moveTo>
                  <a:pt x="0" y="0"/>
                </a:moveTo>
                <a:lnTo>
                  <a:pt x="1952625" y="0"/>
                </a:lnTo>
                <a:lnTo>
                  <a:pt x="1952625" y="5057775"/>
                </a:lnTo>
                <a:lnTo>
                  <a:pt x="0" y="5057775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00B0F0"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00B0F0">
                  <a:tint val="66000"/>
                  <a:satMod val="160000"/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8" name="Rectangle: Top Corners Rounded 407">
            <a:extLst>
              <a:ext uri="{FF2B5EF4-FFF2-40B4-BE49-F238E27FC236}">
                <a16:creationId xmlns:a16="http://schemas.microsoft.com/office/drawing/2014/main" id="{8A8B8655-86C5-4ABE-B8B8-3CDA7B35C8CE}"/>
              </a:ext>
            </a:extLst>
          </p:cNvPr>
          <p:cNvSpPr/>
          <p:nvPr/>
        </p:nvSpPr>
        <p:spPr>
          <a:xfrm>
            <a:off x="1566862" y="985520"/>
            <a:ext cx="9058276" cy="6228080"/>
          </a:xfrm>
          <a:prstGeom prst="round2Same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6E2920-F9E8-4491-A242-83736A389515}"/>
              </a:ext>
            </a:extLst>
          </p:cNvPr>
          <p:cNvSpPr/>
          <p:nvPr/>
        </p:nvSpPr>
        <p:spPr>
          <a:xfrm>
            <a:off x="4799466" y="4677609"/>
            <a:ext cx="2621188" cy="55235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spc="100" dirty="0">
                <a:solidFill>
                  <a:srgbClr val="00A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Assignment</a:t>
            </a:r>
            <a:r>
              <a:rPr lang="en-US" sz="1600" spc="100" dirty="0">
                <a:solidFill>
                  <a:srgbClr val="008F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spc="100" dirty="0">
                <a:solidFill>
                  <a:srgbClr val="00A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#2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A3EE404F-2F26-49ED-9740-9242DBBC95DE}"/>
              </a:ext>
            </a:extLst>
          </p:cNvPr>
          <p:cNvSpPr/>
          <p:nvPr/>
        </p:nvSpPr>
        <p:spPr>
          <a:xfrm>
            <a:off x="1566862" y="1960161"/>
            <a:ext cx="90582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HUMAN COMPUTER INTERACTION</a:t>
            </a:r>
          </a:p>
        </p:txBody>
      </p:sp>
      <p:sp>
        <p:nvSpPr>
          <p:cNvPr id="2" name="Rectangle 51">
            <a:extLst>
              <a:ext uri="{FF2B5EF4-FFF2-40B4-BE49-F238E27FC236}">
                <a16:creationId xmlns:a16="http://schemas.microsoft.com/office/drawing/2014/main" id="{C9AB4F01-DABD-9C29-D28B-EF01153F5654}"/>
              </a:ext>
            </a:extLst>
          </p:cNvPr>
          <p:cNvSpPr/>
          <p:nvPr/>
        </p:nvSpPr>
        <p:spPr>
          <a:xfrm>
            <a:off x="5352473" y="4041261"/>
            <a:ext cx="1487054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5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Section: </a:t>
            </a:r>
            <a:r>
              <a:rPr lang="en-US" sz="1500" b="1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DD5984-AAD7-72E4-16BA-CC0CD8111C87}"/>
              </a:ext>
            </a:extLst>
          </p:cNvPr>
          <p:cNvCxnSpPr>
            <a:cxnSpLocks/>
          </p:cNvCxnSpPr>
          <p:nvPr/>
        </p:nvCxnSpPr>
        <p:spPr>
          <a:xfrm>
            <a:off x="5514521" y="4421286"/>
            <a:ext cx="11910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58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" grpId="0" animBg="1"/>
      <p:bldP spid="408" grpId="0" animBg="1"/>
      <p:bldP spid="5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DA12B9-5745-2891-F1AF-E882E07A8203}"/>
              </a:ext>
            </a:extLst>
          </p:cNvPr>
          <p:cNvSpPr/>
          <p:nvPr/>
        </p:nvSpPr>
        <p:spPr>
          <a:xfrm>
            <a:off x="999858" y="922946"/>
            <a:ext cx="10087242" cy="5050564"/>
          </a:xfrm>
          <a:prstGeom prst="round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52">
            <a:extLst>
              <a:ext uri="{FF2B5EF4-FFF2-40B4-BE49-F238E27FC236}">
                <a16:creationId xmlns:a16="http://schemas.microsoft.com/office/drawing/2014/main" id="{837A9FBB-9336-4B39-B2B9-CE9CB7FE638D}"/>
              </a:ext>
            </a:extLst>
          </p:cNvPr>
          <p:cNvSpPr/>
          <p:nvPr/>
        </p:nvSpPr>
        <p:spPr>
          <a:xfrm>
            <a:off x="4155040" y="3013502"/>
            <a:ext cx="3881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THANK 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C9BB5C-CACF-87AD-2D52-92FA7666F53B}"/>
              </a:ext>
            </a:extLst>
          </p:cNvPr>
          <p:cNvSpPr/>
          <p:nvPr/>
        </p:nvSpPr>
        <p:spPr>
          <a:xfrm>
            <a:off x="11451364" y="230736"/>
            <a:ext cx="444382" cy="358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CD5A68-82D7-263D-5EE0-FDE110FEE573}"/>
              </a:ext>
            </a:extLst>
          </p:cNvPr>
          <p:cNvCxnSpPr>
            <a:cxnSpLocks/>
          </p:cNvCxnSpPr>
          <p:nvPr/>
        </p:nvCxnSpPr>
        <p:spPr>
          <a:xfrm>
            <a:off x="4419600" y="3784678"/>
            <a:ext cx="339344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57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FC0641C2-B45A-442C-8FB0-B80FC6211ACA}"/>
              </a:ext>
            </a:extLst>
          </p:cNvPr>
          <p:cNvSpPr/>
          <p:nvPr/>
        </p:nvSpPr>
        <p:spPr>
          <a:xfrm>
            <a:off x="-447040" y="0"/>
            <a:ext cx="6449243" cy="6431280"/>
          </a:xfrm>
          <a:prstGeom prst="ellipse">
            <a:avLst/>
          </a:prstGeom>
          <a:solidFill>
            <a:srgbClr val="F4F6F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0337B998-E933-4305-81D8-F53071387DDF}"/>
              </a:ext>
            </a:extLst>
          </p:cNvPr>
          <p:cNvSpPr/>
          <p:nvPr/>
        </p:nvSpPr>
        <p:spPr>
          <a:xfrm rot="570323">
            <a:off x="7298241" y="2313834"/>
            <a:ext cx="4954751" cy="5002514"/>
          </a:xfrm>
          <a:custGeom>
            <a:avLst/>
            <a:gdLst>
              <a:gd name="connsiteX0" fmla="*/ 0 w 2159960"/>
              <a:gd name="connsiteY0" fmla="*/ 1591992 h 1867907"/>
              <a:gd name="connsiteX1" fmla="*/ 804633 w 2159960"/>
              <a:gd name="connsiteY1" fmla="*/ 1545930 h 1867907"/>
              <a:gd name="connsiteX2" fmla="*/ 634782 w 2159960"/>
              <a:gd name="connsiteY2" fmla="*/ 1391913 h 1867907"/>
              <a:gd name="connsiteX3" fmla="*/ 1129940 w 2159960"/>
              <a:gd name="connsiteY3" fmla="*/ 1861162 h 1867907"/>
              <a:gd name="connsiteX4" fmla="*/ 1918740 w 2159960"/>
              <a:gd name="connsiteY4" fmla="*/ 0 h 186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960" h="1867907">
                <a:moveTo>
                  <a:pt x="0" y="1591992"/>
                </a:moveTo>
                <a:cubicBezTo>
                  <a:pt x="0" y="1591992"/>
                  <a:pt x="565690" y="2232531"/>
                  <a:pt x="804633" y="1545930"/>
                </a:cubicBezTo>
                <a:cubicBezTo>
                  <a:pt x="863649" y="1377519"/>
                  <a:pt x="726904" y="1301230"/>
                  <a:pt x="634782" y="1391913"/>
                </a:cubicBezTo>
                <a:cubicBezTo>
                  <a:pt x="463492" y="1560324"/>
                  <a:pt x="164093" y="1921617"/>
                  <a:pt x="1129940" y="1861162"/>
                </a:cubicBezTo>
                <a:cubicBezTo>
                  <a:pt x="2095788" y="1800707"/>
                  <a:pt x="2436929" y="680843"/>
                  <a:pt x="1918740" y="0"/>
                </a:cubicBezTo>
              </a:path>
            </a:pathLst>
          </a:custGeom>
          <a:noFill/>
          <a:ln w="19050" cap="flat">
            <a:solidFill>
              <a:srgbClr val="00B0F0"/>
            </a:solidFill>
            <a:prstDash val="solid"/>
            <a:miter/>
          </a:ln>
          <a:effectLst>
            <a:outerShdw blurRad="101600" dist="38100" dir="5400000" algn="t" rotWithShape="0">
              <a:schemeClr val="accent1">
                <a:alpha val="25000"/>
              </a:scheme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0C4D800-92A9-41D1-AC3D-F5BE3658FEF5}"/>
              </a:ext>
            </a:extLst>
          </p:cNvPr>
          <p:cNvSpPr/>
          <p:nvPr/>
        </p:nvSpPr>
        <p:spPr>
          <a:xfrm>
            <a:off x="6867900" y="2987843"/>
            <a:ext cx="45834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SADMAN SALIM NIPUN</a:t>
            </a:r>
          </a:p>
          <a:p>
            <a:r>
              <a:rPr lang="en-US" sz="3000" b="1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ID: 20-44345-3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C962F2E-62DF-1F5F-A2A1-E073AEA58FAF}"/>
              </a:ext>
            </a:extLst>
          </p:cNvPr>
          <p:cNvSpPr/>
          <p:nvPr/>
        </p:nvSpPr>
        <p:spPr>
          <a:xfrm>
            <a:off x="6867901" y="4583897"/>
            <a:ext cx="45834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DR. KHANDAKER TABIN HASAN</a:t>
            </a:r>
          </a:p>
        </p:txBody>
      </p:sp>
      <p:sp>
        <p:nvSpPr>
          <p:cNvPr id="100" name="Rectangle 51">
            <a:extLst>
              <a:ext uri="{FF2B5EF4-FFF2-40B4-BE49-F238E27FC236}">
                <a16:creationId xmlns:a16="http://schemas.microsoft.com/office/drawing/2014/main" id="{4EB38E99-3D9D-9DA8-86FF-397E925C746F}"/>
              </a:ext>
            </a:extLst>
          </p:cNvPr>
          <p:cNvSpPr/>
          <p:nvPr/>
        </p:nvSpPr>
        <p:spPr>
          <a:xfrm>
            <a:off x="6867901" y="4211166"/>
            <a:ext cx="2469150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Submitted to: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30ACCE7-DD9F-B3EC-DC54-D193A15DC7AB}"/>
              </a:ext>
            </a:extLst>
          </p:cNvPr>
          <p:cNvSpPr/>
          <p:nvPr/>
        </p:nvSpPr>
        <p:spPr>
          <a:xfrm>
            <a:off x="11451364" y="230736"/>
            <a:ext cx="444382" cy="358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51">
            <a:extLst>
              <a:ext uri="{FF2B5EF4-FFF2-40B4-BE49-F238E27FC236}">
                <a16:creationId xmlns:a16="http://schemas.microsoft.com/office/drawing/2014/main" id="{BAD0330F-560D-B7A7-2AD9-98187BF9E8A2}"/>
              </a:ext>
            </a:extLst>
          </p:cNvPr>
          <p:cNvSpPr/>
          <p:nvPr/>
        </p:nvSpPr>
        <p:spPr>
          <a:xfrm>
            <a:off x="6867900" y="2648027"/>
            <a:ext cx="2469150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Submitted by:</a:t>
            </a:r>
          </a:p>
        </p:txBody>
      </p:sp>
      <p:sp>
        <p:nvSpPr>
          <p:cNvPr id="107" name="Rectangle 51">
            <a:extLst>
              <a:ext uri="{FF2B5EF4-FFF2-40B4-BE49-F238E27FC236}">
                <a16:creationId xmlns:a16="http://schemas.microsoft.com/office/drawing/2014/main" id="{6FD45DBE-CB88-303C-08C9-B128311354C4}"/>
              </a:ext>
            </a:extLst>
          </p:cNvPr>
          <p:cNvSpPr/>
          <p:nvPr/>
        </p:nvSpPr>
        <p:spPr>
          <a:xfrm>
            <a:off x="1553971" y="733598"/>
            <a:ext cx="3144225" cy="543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2400" b="1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Assignment on: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F357338-028E-8BB8-58CE-832128A87451}"/>
              </a:ext>
            </a:extLst>
          </p:cNvPr>
          <p:cNvSpPr/>
          <p:nvPr/>
        </p:nvSpPr>
        <p:spPr>
          <a:xfrm>
            <a:off x="1549499" y="1326311"/>
            <a:ext cx="62973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Human Errors:</a:t>
            </a:r>
          </a:p>
          <a:p>
            <a:r>
              <a:rPr lang="en-US" sz="3000" b="1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Slips that occur in our life</a:t>
            </a:r>
          </a:p>
        </p:txBody>
      </p:sp>
      <p:pic>
        <p:nvPicPr>
          <p:cNvPr id="112" name="Picture 111" descr="Icon&#10;&#10;Description automatically generated">
            <a:extLst>
              <a:ext uri="{FF2B5EF4-FFF2-40B4-BE49-F238E27FC236}">
                <a16:creationId xmlns:a16="http://schemas.microsoft.com/office/drawing/2014/main" id="{25160D9A-15F1-FD72-9AD7-6C9014EE6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99" y="2578209"/>
            <a:ext cx="3620088" cy="362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1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5" grpId="0"/>
      <p:bldP spid="98" grpId="0"/>
      <p:bldP spid="100" grpId="0"/>
      <p:bldP spid="102" grpId="0"/>
      <p:bldP spid="107" grpId="0"/>
      <p:bldP spid="1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102">
            <a:extLst>
              <a:ext uri="{FF2B5EF4-FFF2-40B4-BE49-F238E27FC236}">
                <a16:creationId xmlns:a16="http://schemas.microsoft.com/office/drawing/2014/main" id="{ABB98EAC-8BB5-4024-B667-CAD9993A31FB}"/>
              </a:ext>
            </a:extLst>
          </p:cNvPr>
          <p:cNvSpPr/>
          <p:nvPr/>
        </p:nvSpPr>
        <p:spPr>
          <a:xfrm flipV="1">
            <a:off x="0" y="0"/>
            <a:ext cx="9620250" cy="3153398"/>
          </a:xfrm>
          <a:prstGeom prst="round1Rect">
            <a:avLst/>
          </a:prstGeom>
          <a:solidFill>
            <a:srgbClr val="F4F6F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C47121-C3A4-4470-82CA-0F90CBAC260E}"/>
              </a:ext>
            </a:extLst>
          </p:cNvPr>
          <p:cNvSpPr/>
          <p:nvPr/>
        </p:nvSpPr>
        <p:spPr>
          <a:xfrm>
            <a:off x="543013" y="3418417"/>
            <a:ext cx="52197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latin typeface="Bahnschrift Semi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Slip refers to a type of error that occurs when </a:t>
            </a:r>
          </a:p>
          <a:p>
            <a:pPr>
              <a:spcAft>
                <a:spcPts val="300"/>
              </a:spcAft>
            </a:pPr>
            <a:r>
              <a:rPr lang="en-US" dirty="0">
                <a:latin typeface="Bahnschrift Semi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 user intends to perform a certain action, but</a:t>
            </a:r>
          </a:p>
          <a:p>
            <a:pPr>
              <a:spcAft>
                <a:spcPts val="300"/>
              </a:spcAft>
            </a:pPr>
            <a:r>
              <a:rPr lang="en-US" dirty="0">
                <a:latin typeface="Bahnschrift Semi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accidentally performs a different action. Slip  </a:t>
            </a:r>
          </a:p>
          <a:p>
            <a:pPr>
              <a:spcAft>
                <a:spcPts val="300"/>
              </a:spcAft>
            </a:pPr>
            <a:r>
              <a:rPr lang="en-US" dirty="0">
                <a:latin typeface="Bahnschrift Semi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errors are typically the result of a user’s</a:t>
            </a:r>
          </a:p>
          <a:p>
            <a:pPr>
              <a:spcAft>
                <a:spcPts val="300"/>
              </a:spcAft>
            </a:pPr>
            <a:r>
              <a:rPr lang="en-US" dirty="0">
                <a:latin typeface="Bahnschrift Semi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physical or cognitive limitations.</a:t>
            </a:r>
            <a:endParaRPr lang="en-US" sz="1200" dirty="0">
              <a:latin typeface="Bahnschrift SemiLight" panose="020B0502040204020203" pitchFamily="34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729174-CA9C-4E26-968D-611A944C069B}"/>
              </a:ext>
            </a:extLst>
          </p:cNvPr>
          <p:cNvSpPr/>
          <p:nvPr/>
        </p:nvSpPr>
        <p:spPr>
          <a:xfrm>
            <a:off x="543013" y="2048114"/>
            <a:ext cx="53108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A0F0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What is Slip?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5C4AC9-99FE-F8D0-E33B-1202D80365C6}"/>
              </a:ext>
            </a:extLst>
          </p:cNvPr>
          <p:cNvSpPr/>
          <p:nvPr/>
        </p:nvSpPr>
        <p:spPr>
          <a:xfrm>
            <a:off x="11451364" y="230736"/>
            <a:ext cx="444382" cy="358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E1133F9-4F5F-6E00-43F2-0B4FB0F903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77761" y="2048114"/>
            <a:ext cx="3450651" cy="3349509"/>
          </a:xfrm>
          <a:ln>
            <a:solidFill>
              <a:schemeClr val="bg1"/>
            </a:solidFill>
          </a:ln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D50895-FAE5-BB8A-E82F-A92F148F3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980" y="2132063"/>
            <a:ext cx="3243777" cy="318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690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102">
            <a:extLst>
              <a:ext uri="{FF2B5EF4-FFF2-40B4-BE49-F238E27FC236}">
                <a16:creationId xmlns:a16="http://schemas.microsoft.com/office/drawing/2014/main" id="{ABB98EAC-8BB5-4024-B667-CAD9993A31FB}"/>
              </a:ext>
            </a:extLst>
          </p:cNvPr>
          <p:cNvSpPr/>
          <p:nvPr/>
        </p:nvSpPr>
        <p:spPr>
          <a:xfrm flipV="1">
            <a:off x="0" y="0"/>
            <a:ext cx="9620250" cy="3153398"/>
          </a:xfrm>
          <a:prstGeom prst="round1Rect">
            <a:avLst/>
          </a:prstGeom>
          <a:solidFill>
            <a:srgbClr val="F4F6F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C47121-C3A4-4470-82CA-0F90CBAC260E}"/>
              </a:ext>
            </a:extLst>
          </p:cNvPr>
          <p:cNvSpPr/>
          <p:nvPr/>
        </p:nvSpPr>
        <p:spPr>
          <a:xfrm>
            <a:off x="543013" y="3153398"/>
            <a:ext cx="5840032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Bahnschrift SemiLigh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>
                <a:latin typeface="Bahnschrift Semi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We can place slips into one of six categories:</a:t>
            </a:r>
          </a:p>
          <a:p>
            <a:endParaRPr lang="en-US" dirty="0">
              <a:latin typeface="Bahnschrift SemiLigh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Aft>
                <a:spcPts val="300"/>
              </a:spcAft>
            </a:pPr>
            <a:r>
              <a:rPr lang="en-US" dirty="0">
                <a:latin typeface="Bahnschrift Semi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1. Capture errors </a:t>
            </a:r>
          </a:p>
          <a:p>
            <a:pPr>
              <a:spcAft>
                <a:spcPts val="300"/>
              </a:spcAft>
            </a:pPr>
            <a:r>
              <a:rPr lang="en-US" dirty="0">
                <a:latin typeface="Bahnschrift Semi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2. Description errors</a:t>
            </a:r>
          </a:p>
          <a:p>
            <a:pPr>
              <a:spcAft>
                <a:spcPts val="300"/>
              </a:spcAft>
            </a:pPr>
            <a:r>
              <a:rPr lang="en-US" dirty="0">
                <a:latin typeface="Bahnschrift Semi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3. Data-driven errors</a:t>
            </a:r>
          </a:p>
          <a:p>
            <a:pPr>
              <a:spcAft>
                <a:spcPts val="300"/>
              </a:spcAft>
            </a:pPr>
            <a:r>
              <a:rPr lang="en-US" dirty="0">
                <a:latin typeface="Bahnschrift Semi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4. Associative activation errors </a:t>
            </a:r>
          </a:p>
          <a:p>
            <a:pPr>
              <a:spcAft>
                <a:spcPts val="300"/>
              </a:spcAft>
            </a:pPr>
            <a:r>
              <a:rPr lang="en-US" dirty="0">
                <a:latin typeface="Bahnschrift Semi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5. Loss-of-activation errors</a:t>
            </a: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rgbClr val="000000"/>
                </a:solidFill>
                <a:latin typeface="Bahnschrift Semi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6. Mode errors</a:t>
            </a:r>
            <a:br>
              <a:rPr lang="en-US" sz="1200" dirty="0">
                <a:solidFill>
                  <a:srgbClr val="000000"/>
                </a:solidFill>
                <a:latin typeface="Bahnschrift SemiLight" panose="020B0502040204020203" pitchFamily="34" charset="0"/>
              </a:rPr>
            </a:br>
            <a:endParaRPr lang="en-US" sz="1200" dirty="0">
              <a:solidFill>
                <a:srgbClr val="000000"/>
              </a:solidFill>
              <a:latin typeface="Bahnschrift SemiLight" panose="020B0502040204020203" pitchFamily="34" charset="0"/>
            </a:endParaRPr>
          </a:p>
          <a:p>
            <a:pPr>
              <a:spcAft>
                <a:spcPts val="300"/>
              </a:spcAft>
            </a:pPr>
            <a:r>
              <a:rPr lang="en-US" dirty="0">
                <a:latin typeface="Bahnschrift SemiLight" panose="020B0502040204020203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 Among all those, </a:t>
            </a:r>
            <a:r>
              <a:rPr lang="en-US" b="1" dirty="0">
                <a:latin typeface="Bahnschrift SemiLight" panose="020B0502040204020203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five</a:t>
            </a:r>
            <a:r>
              <a:rPr lang="en-US" dirty="0">
                <a:latin typeface="Bahnschrift SemiLight" panose="020B0502040204020203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 slips are going to be described.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729174-CA9C-4E26-968D-611A944C069B}"/>
              </a:ext>
            </a:extLst>
          </p:cNvPr>
          <p:cNvSpPr/>
          <p:nvPr/>
        </p:nvSpPr>
        <p:spPr>
          <a:xfrm>
            <a:off x="543013" y="2048114"/>
            <a:ext cx="53108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A0F0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Type of Slips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5C4AC9-99FE-F8D0-E33B-1202D80365C6}"/>
              </a:ext>
            </a:extLst>
          </p:cNvPr>
          <p:cNvSpPr/>
          <p:nvPr/>
        </p:nvSpPr>
        <p:spPr>
          <a:xfrm>
            <a:off x="11451364" y="230736"/>
            <a:ext cx="444382" cy="358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3A1B0D0A-8BDF-3A9B-60AF-32939391FA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84720" y="2632889"/>
            <a:ext cx="4166644" cy="2833191"/>
          </a:xfrm>
          <a:solidFill>
            <a:schemeClr val="bg1"/>
          </a:solidFill>
          <a:ln>
            <a:solidFill>
              <a:schemeClr val="bg1"/>
            </a:solidFill>
          </a:ln>
        </p:spPr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CAF8EB2-12D4-430D-6A52-D6E0AA027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160" y="3429000"/>
            <a:ext cx="4003040" cy="11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21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102">
            <a:extLst>
              <a:ext uri="{FF2B5EF4-FFF2-40B4-BE49-F238E27FC236}">
                <a16:creationId xmlns:a16="http://schemas.microsoft.com/office/drawing/2014/main" id="{ABB98EAC-8BB5-4024-B667-CAD9993A31FB}"/>
              </a:ext>
            </a:extLst>
          </p:cNvPr>
          <p:cNvSpPr/>
          <p:nvPr/>
        </p:nvSpPr>
        <p:spPr>
          <a:xfrm flipV="1">
            <a:off x="0" y="0"/>
            <a:ext cx="9620250" cy="3153398"/>
          </a:xfrm>
          <a:prstGeom prst="round1Rect">
            <a:avLst/>
          </a:prstGeom>
          <a:solidFill>
            <a:srgbClr val="F4F6F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C47121-C3A4-4470-82CA-0F90CBAC260E}"/>
              </a:ext>
            </a:extLst>
          </p:cNvPr>
          <p:cNvSpPr/>
          <p:nvPr/>
        </p:nvSpPr>
        <p:spPr>
          <a:xfrm>
            <a:off x="346230" y="3302563"/>
            <a:ext cx="5416484" cy="3716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0000"/>
                </a:solidFill>
                <a:latin typeface="Bahnschrift Semi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Capture error refers to a type of error that occurs when a user unintentionally performs an action that was intended for a different target which is visually or functionally similar to the incorrect one.</a:t>
            </a:r>
          </a:p>
          <a:p>
            <a:pPr lvl="0"/>
            <a:endParaRPr lang="en-US" dirty="0">
              <a:solidFill>
                <a:srgbClr val="000000"/>
              </a:solidFill>
              <a:latin typeface="Bahnschrift SemiLigh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>
              <a:spcAft>
                <a:spcPts val="600"/>
              </a:spcAft>
            </a:pPr>
            <a:r>
              <a:rPr lang="en-US" b="1" dirty="0">
                <a:solidFill>
                  <a:srgbClr val="00A0F0"/>
                </a:solidFill>
                <a:latin typeface="Bahnschrift Semi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Example:</a:t>
            </a:r>
            <a:endParaRPr lang="en-US" b="1" u="sng" dirty="0">
              <a:solidFill>
                <a:srgbClr val="00A0F0"/>
              </a:solidFill>
              <a:latin typeface="Bahnschrift SemiLigh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>
              <a:spcAft>
                <a:spcPts val="300"/>
              </a:spcAft>
            </a:pPr>
            <a:r>
              <a:rPr lang="en-US" dirty="0">
                <a:solidFill>
                  <a:srgbClr val="000000"/>
                </a:solidFill>
                <a:latin typeface="Bahnschrift Semi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Once I was coding C++ in my laptop. Suddenly a message popped up in my phone and while giving reply, I wrote some syntax of that language. That is capture error.</a:t>
            </a:r>
          </a:p>
          <a:p>
            <a:pPr lvl="0"/>
            <a:endParaRPr lang="en-US" sz="1200" dirty="0">
              <a:solidFill>
                <a:srgbClr val="000000"/>
              </a:solidFill>
              <a:latin typeface="Bahnschrift SemiLigh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/>
            <a:endParaRPr lang="en-US" sz="1200" dirty="0">
              <a:solidFill>
                <a:srgbClr val="000000"/>
              </a:solidFill>
              <a:latin typeface="Bahnschrift SemiLigh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/>
            <a:endParaRPr lang="en-US" sz="1200" dirty="0">
              <a:solidFill>
                <a:srgbClr val="000000"/>
              </a:solidFill>
              <a:latin typeface="Bahnschrift SemiLigh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>
              <a:spcAft>
                <a:spcPts val="300"/>
              </a:spcAft>
            </a:pPr>
            <a:endParaRPr lang="en-US" sz="1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729174-CA9C-4E26-968D-611A944C069B}"/>
              </a:ext>
            </a:extLst>
          </p:cNvPr>
          <p:cNvSpPr/>
          <p:nvPr/>
        </p:nvSpPr>
        <p:spPr>
          <a:xfrm>
            <a:off x="543014" y="2078547"/>
            <a:ext cx="53108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Capture errors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5C4AC9-99FE-F8D0-E33B-1202D80365C6}"/>
              </a:ext>
            </a:extLst>
          </p:cNvPr>
          <p:cNvSpPr/>
          <p:nvPr/>
        </p:nvSpPr>
        <p:spPr>
          <a:xfrm>
            <a:off x="11451364" y="230736"/>
            <a:ext cx="444382" cy="358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FB4364-BD87-1499-9862-03C4486B5B80}"/>
              </a:ext>
            </a:extLst>
          </p:cNvPr>
          <p:cNvSpPr/>
          <p:nvPr/>
        </p:nvSpPr>
        <p:spPr>
          <a:xfrm>
            <a:off x="470517" y="1760895"/>
            <a:ext cx="1269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A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Slip #1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CFF602A-953D-EB0E-331B-A11922B40D8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22720" y="1930172"/>
            <a:ext cx="4792980" cy="3322775"/>
          </a:xfrm>
          <a:ln>
            <a:solidFill>
              <a:schemeClr val="bg1"/>
            </a:solidFill>
          </a:ln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DCA0FD-9751-BAB8-C97D-3B83AEBC7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530" y="2078547"/>
            <a:ext cx="4531360" cy="3005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384105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C86F69A-7412-4788-98C9-5972F3735BB5}"/>
              </a:ext>
            </a:extLst>
          </p:cNvPr>
          <p:cNvSpPr/>
          <p:nvPr/>
        </p:nvSpPr>
        <p:spPr>
          <a:xfrm>
            <a:off x="0" y="0"/>
            <a:ext cx="6134100" cy="5805037"/>
          </a:xfrm>
          <a:custGeom>
            <a:avLst/>
            <a:gdLst>
              <a:gd name="connsiteX0" fmla="*/ 0 w 6172200"/>
              <a:gd name="connsiteY0" fmla="*/ 0 h 5841093"/>
              <a:gd name="connsiteX1" fmla="*/ 5415540 w 6172200"/>
              <a:gd name="connsiteY1" fmla="*/ 0 h 5841093"/>
              <a:gd name="connsiteX2" fmla="*/ 5552419 w 6172200"/>
              <a:gd name="connsiteY2" fmla="*/ 183046 h 5841093"/>
              <a:gd name="connsiteX3" fmla="*/ 6172200 w 6172200"/>
              <a:gd name="connsiteY3" fmla="*/ 2212068 h 5841093"/>
              <a:gd name="connsiteX4" fmla="*/ 2543175 w 6172200"/>
              <a:gd name="connsiteY4" fmla="*/ 5841093 h 5841093"/>
              <a:gd name="connsiteX5" fmla="*/ 234778 w 6172200"/>
              <a:gd name="connsiteY5" fmla="*/ 5012400 h 5841093"/>
              <a:gd name="connsiteX6" fmla="*/ 0 w 6172200"/>
              <a:gd name="connsiteY6" fmla="*/ 4799019 h 5841093"/>
              <a:gd name="connsiteX7" fmla="*/ 0 w 6172200"/>
              <a:gd name="connsiteY7" fmla="*/ 0 h 5841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72200" h="5841093">
                <a:moveTo>
                  <a:pt x="0" y="0"/>
                </a:moveTo>
                <a:lnTo>
                  <a:pt x="5415540" y="0"/>
                </a:lnTo>
                <a:lnTo>
                  <a:pt x="5552419" y="183046"/>
                </a:lnTo>
                <a:cubicBezTo>
                  <a:pt x="5943717" y="762242"/>
                  <a:pt x="6172200" y="1460472"/>
                  <a:pt x="6172200" y="2212068"/>
                </a:cubicBezTo>
                <a:cubicBezTo>
                  <a:pt x="6172200" y="4216323"/>
                  <a:pt x="4547430" y="5841093"/>
                  <a:pt x="2543175" y="5841093"/>
                </a:cubicBezTo>
                <a:cubicBezTo>
                  <a:pt x="1666314" y="5841093"/>
                  <a:pt x="862088" y="5530102"/>
                  <a:pt x="234778" y="5012400"/>
                </a:cubicBezTo>
                <a:lnTo>
                  <a:pt x="0" y="4799019"/>
                </a:lnTo>
                <a:lnTo>
                  <a:pt x="0" y="0"/>
                </a:lnTo>
                <a:close/>
              </a:path>
            </a:pathLst>
          </a:cu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8DC32CC-C0C5-420F-9DA8-FC61C0520272}"/>
              </a:ext>
            </a:extLst>
          </p:cNvPr>
          <p:cNvSpPr/>
          <p:nvPr/>
        </p:nvSpPr>
        <p:spPr>
          <a:xfrm>
            <a:off x="6881145" y="2736863"/>
            <a:ext cx="4837379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0000"/>
                </a:solidFill>
                <a:latin typeface="Bahnschrift Semi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Data-driven error refers to a type of slip error that occurs when a user unintentionally performs an action that is similar to a correct action, but with different data.</a:t>
            </a:r>
          </a:p>
          <a:p>
            <a:pPr lvl="0"/>
            <a:endParaRPr lang="en-US" dirty="0">
              <a:solidFill>
                <a:srgbClr val="000000"/>
              </a:solidFill>
              <a:latin typeface="Bahnschrift SemiLigh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>
              <a:spcAft>
                <a:spcPts val="600"/>
              </a:spcAft>
            </a:pPr>
            <a:r>
              <a:rPr lang="en-US" b="1" dirty="0">
                <a:solidFill>
                  <a:srgbClr val="00A0F0"/>
                </a:solidFill>
                <a:latin typeface="Bahnschrift Semi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Example:</a:t>
            </a:r>
            <a:endParaRPr lang="en-US" dirty="0">
              <a:solidFill>
                <a:srgbClr val="00A0F0"/>
              </a:solidFill>
              <a:latin typeface="Bahnschrift SemiLigh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Bahnschrift Semi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Sometimes when someone asks me my phone number, I utter my university Id instead. This happens because I am used to dealing with my id no. in daily life. This is a data-driven error.</a:t>
            </a:r>
          </a:p>
          <a:p>
            <a:pPr lvl="0"/>
            <a:endParaRPr lang="en-US" sz="1200" dirty="0">
              <a:solidFill>
                <a:srgbClr val="000000"/>
              </a:solidFill>
              <a:latin typeface="Bahnschrift SemiLigh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>
              <a:spcAft>
                <a:spcPts val="300"/>
              </a:spcAft>
            </a:pPr>
            <a:endParaRPr 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2" name="Freeform 9">
            <a:extLst>
              <a:ext uri="{FF2B5EF4-FFF2-40B4-BE49-F238E27FC236}">
                <a16:creationId xmlns:a16="http://schemas.microsoft.com/office/drawing/2014/main" id="{5D66782F-E78D-4872-B060-535BC1115680}"/>
              </a:ext>
            </a:extLst>
          </p:cNvPr>
          <p:cNvSpPr/>
          <p:nvPr/>
        </p:nvSpPr>
        <p:spPr>
          <a:xfrm rot="19124203" flipH="1">
            <a:off x="102009" y="2067174"/>
            <a:ext cx="5716603" cy="3887011"/>
          </a:xfrm>
          <a:custGeom>
            <a:avLst/>
            <a:gdLst>
              <a:gd name="connsiteX0" fmla="*/ 0 w 2159960"/>
              <a:gd name="connsiteY0" fmla="*/ 1591992 h 1867907"/>
              <a:gd name="connsiteX1" fmla="*/ 804633 w 2159960"/>
              <a:gd name="connsiteY1" fmla="*/ 1545930 h 1867907"/>
              <a:gd name="connsiteX2" fmla="*/ 634782 w 2159960"/>
              <a:gd name="connsiteY2" fmla="*/ 1391913 h 1867907"/>
              <a:gd name="connsiteX3" fmla="*/ 1129940 w 2159960"/>
              <a:gd name="connsiteY3" fmla="*/ 1861162 h 1867907"/>
              <a:gd name="connsiteX4" fmla="*/ 1918740 w 2159960"/>
              <a:gd name="connsiteY4" fmla="*/ 0 h 1867907"/>
              <a:gd name="connsiteX0" fmla="*/ 0 w 2159960"/>
              <a:gd name="connsiteY0" fmla="*/ 1591992 h 1866502"/>
              <a:gd name="connsiteX1" fmla="*/ 976040 w 2159960"/>
              <a:gd name="connsiteY1" fmla="*/ 1512343 h 1866502"/>
              <a:gd name="connsiteX2" fmla="*/ 634782 w 2159960"/>
              <a:gd name="connsiteY2" fmla="*/ 1391913 h 1866502"/>
              <a:gd name="connsiteX3" fmla="*/ 1129940 w 2159960"/>
              <a:gd name="connsiteY3" fmla="*/ 1861162 h 1866502"/>
              <a:gd name="connsiteX4" fmla="*/ 1918740 w 2159960"/>
              <a:gd name="connsiteY4" fmla="*/ 0 h 1866502"/>
              <a:gd name="connsiteX0" fmla="*/ 0 w 2159960"/>
              <a:gd name="connsiteY0" fmla="*/ 1591992 h 1868239"/>
              <a:gd name="connsiteX1" fmla="*/ 976040 w 2159960"/>
              <a:gd name="connsiteY1" fmla="*/ 1512343 h 1868239"/>
              <a:gd name="connsiteX2" fmla="*/ 695705 w 2159960"/>
              <a:gd name="connsiteY2" fmla="*/ 1518383 h 1868239"/>
              <a:gd name="connsiteX3" fmla="*/ 1129940 w 2159960"/>
              <a:gd name="connsiteY3" fmla="*/ 1861162 h 1868239"/>
              <a:gd name="connsiteX4" fmla="*/ 1918740 w 2159960"/>
              <a:gd name="connsiteY4" fmla="*/ 0 h 1868239"/>
              <a:gd name="connsiteX0" fmla="*/ 0 w 2159960"/>
              <a:gd name="connsiteY0" fmla="*/ 1591992 h 1867801"/>
              <a:gd name="connsiteX1" fmla="*/ 976040 w 2159960"/>
              <a:gd name="connsiteY1" fmla="*/ 1512343 h 1867801"/>
              <a:gd name="connsiteX2" fmla="*/ 695705 w 2159960"/>
              <a:gd name="connsiteY2" fmla="*/ 1518383 h 1867801"/>
              <a:gd name="connsiteX3" fmla="*/ 1129940 w 2159960"/>
              <a:gd name="connsiteY3" fmla="*/ 1861162 h 1867801"/>
              <a:gd name="connsiteX4" fmla="*/ 1918740 w 2159960"/>
              <a:gd name="connsiteY4" fmla="*/ 0 h 1867801"/>
              <a:gd name="connsiteX0" fmla="*/ 0 w 2159960"/>
              <a:gd name="connsiteY0" fmla="*/ 1591992 h 1866626"/>
              <a:gd name="connsiteX1" fmla="*/ 976040 w 2159960"/>
              <a:gd name="connsiteY1" fmla="*/ 1512343 h 1866626"/>
              <a:gd name="connsiteX2" fmla="*/ 745248 w 2159960"/>
              <a:gd name="connsiteY2" fmla="*/ 1429385 h 1866626"/>
              <a:gd name="connsiteX3" fmla="*/ 1129940 w 2159960"/>
              <a:gd name="connsiteY3" fmla="*/ 1861162 h 1866626"/>
              <a:gd name="connsiteX4" fmla="*/ 1918740 w 2159960"/>
              <a:gd name="connsiteY4" fmla="*/ 0 h 1866626"/>
              <a:gd name="connsiteX0" fmla="*/ 0 w 2159960"/>
              <a:gd name="connsiteY0" fmla="*/ 1591992 h 1866150"/>
              <a:gd name="connsiteX1" fmla="*/ 976040 w 2159960"/>
              <a:gd name="connsiteY1" fmla="*/ 1512343 h 1866150"/>
              <a:gd name="connsiteX2" fmla="*/ 798451 w 2159960"/>
              <a:gd name="connsiteY2" fmla="*/ 1381426 h 1866150"/>
              <a:gd name="connsiteX3" fmla="*/ 1129940 w 2159960"/>
              <a:gd name="connsiteY3" fmla="*/ 1861162 h 1866150"/>
              <a:gd name="connsiteX4" fmla="*/ 1918740 w 2159960"/>
              <a:gd name="connsiteY4" fmla="*/ 0 h 186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960" h="1866150">
                <a:moveTo>
                  <a:pt x="0" y="1591992"/>
                </a:moveTo>
                <a:cubicBezTo>
                  <a:pt x="0" y="1591992"/>
                  <a:pt x="737097" y="2198944"/>
                  <a:pt x="976040" y="1512343"/>
                </a:cubicBezTo>
                <a:cubicBezTo>
                  <a:pt x="1035056" y="1343932"/>
                  <a:pt x="877704" y="1349652"/>
                  <a:pt x="798451" y="1381426"/>
                </a:cubicBezTo>
                <a:cubicBezTo>
                  <a:pt x="719198" y="1413200"/>
                  <a:pt x="164093" y="1921617"/>
                  <a:pt x="1129940" y="1861162"/>
                </a:cubicBezTo>
                <a:cubicBezTo>
                  <a:pt x="2095788" y="1800707"/>
                  <a:pt x="2436929" y="680843"/>
                  <a:pt x="1918740" y="0"/>
                </a:cubicBezTo>
              </a:path>
            </a:pathLst>
          </a:custGeom>
          <a:noFill/>
          <a:ln w="19050" cap="flat">
            <a:solidFill>
              <a:srgbClr val="00B0F0"/>
            </a:solidFill>
            <a:prstDash val="solid"/>
            <a:miter/>
          </a:ln>
          <a:effectLst>
            <a:outerShdw blurRad="101600" dist="38100" dir="5400000" algn="t" rotWithShape="0">
              <a:schemeClr val="accent1">
                <a:alpha val="25000"/>
              </a:scheme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458C04-5EFB-B3F2-B216-C68663607173}"/>
              </a:ext>
            </a:extLst>
          </p:cNvPr>
          <p:cNvSpPr/>
          <p:nvPr/>
        </p:nvSpPr>
        <p:spPr>
          <a:xfrm>
            <a:off x="11451364" y="230736"/>
            <a:ext cx="444382" cy="358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F0A389-D60B-D304-664F-C6E62F464155}"/>
              </a:ext>
            </a:extLst>
          </p:cNvPr>
          <p:cNvSpPr/>
          <p:nvPr/>
        </p:nvSpPr>
        <p:spPr>
          <a:xfrm>
            <a:off x="6881145" y="1711948"/>
            <a:ext cx="53108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Data-driven errors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B47B53-1C19-9DEE-8F74-079C4CA53BD5}"/>
              </a:ext>
            </a:extLst>
          </p:cNvPr>
          <p:cNvSpPr/>
          <p:nvPr/>
        </p:nvSpPr>
        <p:spPr>
          <a:xfrm>
            <a:off x="6808648" y="1394296"/>
            <a:ext cx="1269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A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Slip #2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44A952-DA98-19D7-54F6-CDC9FDACF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6" b="5238"/>
          <a:stretch/>
        </p:blipFill>
        <p:spPr>
          <a:xfrm>
            <a:off x="544596" y="1394296"/>
            <a:ext cx="3113004" cy="355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8182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9" grpId="0"/>
      <p:bldP spid="62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AF256FF-489D-40F2-8A36-0D8742879537}"/>
              </a:ext>
            </a:extLst>
          </p:cNvPr>
          <p:cNvSpPr/>
          <p:nvPr/>
        </p:nvSpPr>
        <p:spPr>
          <a:xfrm>
            <a:off x="6908878" y="3055943"/>
            <a:ext cx="5200264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0000"/>
                </a:solidFill>
                <a:latin typeface="Bahnschrift Semi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Associative activation error refers to a type of error that occurs when a user intends to select one item or action but ends up selecting a different one that is visually or conceptually similar due to automatic and unconscious activation of associated concepts in memory.</a:t>
            </a:r>
          </a:p>
          <a:p>
            <a:pPr lvl="0"/>
            <a:endParaRPr lang="en-US" dirty="0">
              <a:solidFill>
                <a:srgbClr val="000000"/>
              </a:solidFill>
              <a:latin typeface="Bahnschrift SemiLigh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>
              <a:spcAft>
                <a:spcPts val="600"/>
              </a:spcAft>
            </a:pPr>
            <a:r>
              <a:rPr lang="en-US" b="1" dirty="0">
                <a:solidFill>
                  <a:srgbClr val="00A0F0"/>
                </a:solidFill>
                <a:latin typeface="Bahnschrift Semi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Example:</a:t>
            </a:r>
          </a:p>
          <a:p>
            <a:pPr lvl="0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Bahnschrift Semi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 used to send email on daily basis. But sometimes I click on the send button without mentioning the recipient. This is associative activation error.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239FD1-0B48-418D-AB44-AB9B12405519}"/>
              </a:ext>
            </a:extLst>
          </p:cNvPr>
          <p:cNvSpPr/>
          <p:nvPr/>
        </p:nvSpPr>
        <p:spPr>
          <a:xfrm>
            <a:off x="1133473" y="1946420"/>
            <a:ext cx="4208843" cy="3357988"/>
          </a:xfrm>
          <a:prstGeom prst="roundRect">
            <a:avLst>
              <a:gd name="adj" fmla="val 20276"/>
            </a:avLst>
          </a:prstGeom>
          <a:solidFill>
            <a:schemeClr val="bg1"/>
          </a:solidFill>
          <a:ln>
            <a:noFill/>
          </a:ln>
          <a:effectLst>
            <a:outerShdw blurRad="342900" dist="63500" dir="8100000" algn="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10608EB-6D24-40CF-B99B-C660AFEA5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67" y="2566422"/>
            <a:ext cx="3818654" cy="211798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560754-3C16-0127-80EC-D50AD0F67E3B}"/>
              </a:ext>
            </a:extLst>
          </p:cNvPr>
          <p:cNvSpPr/>
          <p:nvPr/>
        </p:nvSpPr>
        <p:spPr>
          <a:xfrm>
            <a:off x="11451364" y="230736"/>
            <a:ext cx="444382" cy="358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102">
            <a:extLst>
              <a:ext uri="{FF2B5EF4-FFF2-40B4-BE49-F238E27FC236}">
                <a16:creationId xmlns:a16="http://schemas.microsoft.com/office/drawing/2014/main" id="{6CB9EBC9-3126-E567-BDDF-01408B006F8C}"/>
              </a:ext>
            </a:extLst>
          </p:cNvPr>
          <p:cNvSpPr/>
          <p:nvPr/>
        </p:nvSpPr>
        <p:spPr>
          <a:xfrm flipV="1">
            <a:off x="6551721" y="-8"/>
            <a:ext cx="5643238" cy="2831984"/>
          </a:xfrm>
          <a:prstGeom prst="round1Rect">
            <a:avLst/>
          </a:prstGeom>
          <a:solidFill>
            <a:srgbClr val="F4F6F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A4112E-AFF9-D17C-8B7D-3D85B933A88D}"/>
              </a:ext>
            </a:extLst>
          </p:cNvPr>
          <p:cNvSpPr/>
          <p:nvPr/>
        </p:nvSpPr>
        <p:spPr>
          <a:xfrm>
            <a:off x="6881145" y="1637761"/>
            <a:ext cx="531085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Associative activation errors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F30A9F-5FBE-F602-08D9-956F42E334CB}"/>
              </a:ext>
            </a:extLst>
          </p:cNvPr>
          <p:cNvSpPr/>
          <p:nvPr/>
        </p:nvSpPr>
        <p:spPr>
          <a:xfrm>
            <a:off x="6808648" y="1320109"/>
            <a:ext cx="1269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A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Slip #3</a:t>
            </a:r>
          </a:p>
        </p:txBody>
      </p:sp>
    </p:spTree>
    <p:extLst>
      <p:ext uri="{BB962C8B-B14F-4D97-AF65-F5344CB8AC3E}">
        <p14:creationId xmlns:p14="http://schemas.microsoft.com/office/powerpoint/2010/main" val="201907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21394E-8B34-4CEC-83DF-EE871845F3CE}"/>
              </a:ext>
            </a:extLst>
          </p:cNvPr>
          <p:cNvSpPr/>
          <p:nvPr/>
        </p:nvSpPr>
        <p:spPr>
          <a:xfrm>
            <a:off x="5641963" y="622395"/>
            <a:ext cx="6550037" cy="2040121"/>
          </a:xfrm>
          <a:prstGeom prst="round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F7A16BC5-3B67-4111-9D88-41AC602616DD}"/>
              </a:ext>
            </a:extLst>
          </p:cNvPr>
          <p:cNvSpPr/>
          <p:nvPr/>
        </p:nvSpPr>
        <p:spPr>
          <a:xfrm>
            <a:off x="6096000" y="3053975"/>
            <a:ext cx="558800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0000"/>
                </a:solidFill>
                <a:latin typeface="Bahnschrift Semi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Loss of activation error refers to a type of error that occurs when a user forgets to perform a required action, such as clicking a button or entering information, because their attention has shifted away from the task at hand.</a:t>
            </a:r>
          </a:p>
          <a:p>
            <a:pPr lvl="0"/>
            <a:endParaRPr lang="en-US" dirty="0">
              <a:solidFill>
                <a:srgbClr val="000000"/>
              </a:solidFill>
              <a:latin typeface="Bahnschrift SemiLigh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>
              <a:spcAft>
                <a:spcPts val="600"/>
              </a:spcAft>
            </a:pPr>
            <a:r>
              <a:rPr lang="en-US" b="1" dirty="0">
                <a:solidFill>
                  <a:srgbClr val="00A0F0"/>
                </a:solidFill>
                <a:latin typeface="Bahnschrift Semi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Example:</a:t>
            </a:r>
            <a:endParaRPr lang="en-US" dirty="0">
              <a:solidFill>
                <a:srgbClr val="00A0F0"/>
              </a:solidFill>
              <a:latin typeface="Bahnschrift SemiLigh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>
              <a:spcAft>
                <a:spcPts val="300"/>
              </a:spcAft>
            </a:pPr>
            <a:r>
              <a:rPr lang="en-US" dirty="0">
                <a:solidFill>
                  <a:srgbClr val="000000"/>
                </a:solidFill>
                <a:latin typeface="Bahnschrift Semi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Once I switched my laptop on to submit my assignment and my father asked me at the same time. Afterwards, I couldn’t remember why I did  turn it on. That is associative activation error.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7987DD-1B44-79DD-7018-B1F44FB844C2}"/>
              </a:ext>
            </a:extLst>
          </p:cNvPr>
          <p:cNvSpPr/>
          <p:nvPr/>
        </p:nvSpPr>
        <p:spPr>
          <a:xfrm>
            <a:off x="11451364" y="230736"/>
            <a:ext cx="444382" cy="358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ACB4C8-6342-7D2F-3C61-CAA627A0DADE}"/>
              </a:ext>
            </a:extLst>
          </p:cNvPr>
          <p:cNvSpPr/>
          <p:nvPr/>
        </p:nvSpPr>
        <p:spPr>
          <a:xfrm>
            <a:off x="6066880" y="1621554"/>
            <a:ext cx="53108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Loss of activation errors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68B257-2037-F2A6-AD59-54E32F75EEB0}"/>
              </a:ext>
            </a:extLst>
          </p:cNvPr>
          <p:cNvSpPr/>
          <p:nvPr/>
        </p:nvSpPr>
        <p:spPr>
          <a:xfrm>
            <a:off x="5994383" y="1303902"/>
            <a:ext cx="1269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A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Slip #4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9900E-06C1-B1E5-DA1A-D6AEAC611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64" y="1473179"/>
            <a:ext cx="3507717" cy="348136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EB43B31-CA98-4F09-8DD1-55204705060D}"/>
              </a:ext>
            </a:extLst>
          </p:cNvPr>
          <p:cNvSpPr/>
          <p:nvPr/>
        </p:nvSpPr>
        <p:spPr>
          <a:xfrm rot="12043146" flipH="1">
            <a:off x="-102509" y="4345881"/>
            <a:ext cx="2806998" cy="2102983"/>
          </a:xfrm>
          <a:custGeom>
            <a:avLst/>
            <a:gdLst>
              <a:gd name="connsiteX0" fmla="*/ 394831 w 2806998"/>
              <a:gd name="connsiteY0" fmla="*/ 0 h 2102983"/>
              <a:gd name="connsiteX1" fmla="*/ 147251 w 2806998"/>
              <a:gd name="connsiteY1" fmla="*/ 1112667 h 2102983"/>
              <a:gd name="connsiteX2" fmla="*/ 2513649 w 2806998"/>
              <a:gd name="connsiteY2" fmla="*/ 410233 h 2102983"/>
              <a:gd name="connsiteX3" fmla="*/ 2212811 w 2806998"/>
              <a:gd name="connsiteY3" fmla="*/ 1260926 h 2102983"/>
              <a:gd name="connsiteX4" fmla="*/ 1364996 w 2806998"/>
              <a:gd name="connsiteY4" fmla="*/ 1769039 h 2102983"/>
              <a:gd name="connsiteX5" fmla="*/ 1687425 w 2806998"/>
              <a:gd name="connsiteY5" fmla="*/ 2102984 h 210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6998" h="2102983">
                <a:moveTo>
                  <a:pt x="394831" y="0"/>
                </a:moveTo>
                <a:cubicBezTo>
                  <a:pt x="394831" y="0"/>
                  <a:pt x="-293210" y="617509"/>
                  <a:pt x="147251" y="1112667"/>
                </a:cubicBezTo>
                <a:cubicBezTo>
                  <a:pt x="580515" y="1600628"/>
                  <a:pt x="1972429" y="168411"/>
                  <a:pt x="2513649" y="410233"/>
                </a:cubicBezTo>
                <a:cubicBezTo>
                  <a:pt x="3054869" y="652054"/>
                  <a:pt x="2784259" y="1391913"/>
                  <a:pt x="2212811" y="1260926"/>
                </a:cubicBezTo>
                <a:cubicBezTo>
                  <a:pt x="1641364" y="1129940"/>
                  <a:pt x="1124614" y="1306988"/>
                  <a:pt x="1364996" y="1769039"/>
                </a:cubicBezTo>
                <a:cubicBezTo>
                  <a:pt x="1485907" y="2002225"/>
                  <a:pt x="1687425" y="2102984"/>
                  <a:pt x="1687425" y="2102984"/>
                </a:cubicBezTo>
              </a:path>
            </a:pathLst>
          </a:custGeom>
          <a:noFill/>
          <a:ln w="19050" cap="flat">
            <a:solidFill>
              <a:srgbClr val="03B5ED"/>
            </a:solidFill>
            <a:prstDash val="solid"/>
            <a:miter/>
          </a:ln>
          <a:effectLst>
            <a:outerShdw blurRad="101600" dist="38100" dir="5400000" algn="t" rotWithShape="0">
              <a:schemeClr val="accent1">
                <a:alpha val="25000"/>
              </a:schemeClr>
            </a:outerShdw>
          </a:effectLst>
        </p:spPr>
        <p:txBody>
          <a:bodyPr rtlCol="0" anchor="ctr"/>
          <a:lstStyle/>
          <a:p>
            <a:endParaRPr lang="en-US" dirty="0">
              <a:solidFill>
                <a:srgbClr val="00A0F0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3562BE8-40EF-FA73-CDC5-C5870739A171}"/>
              </a:ext>
            </a:extLst>
          </p:cNvPr>
          <p:cNvSpPr/>
          <p:nvPr/>
        </p:nvSpPr>
        <p:spPr>
          <a:xfrm rot="13500000" flipH="1">
            <a:off x="3618018" y="688249"/>
            <a:ext cx="1581228" cy="1550203"/>
          </a:xfrm>
          <a:custGeom>
            <a:avLst/>
            <a:gdLst>
              <a:gd name="connsiteX0" fmla="*/ 0 w 2159960"/>
              <a:gd name="connsiteY0" fmla="*/ 1591992 h 1867907"/>
              <a:gd name="connsiteX1" fmla="*/ 804633 w 2159960"/>
              <a:gd name="connsiteY1" fmla="*/ 1545930 h 1867907"/>
              <a:gd name="connsiteX2" fmla="*/ 634782 w 2159960"/>
              <a:gd name="connsiteY2" fmla="*/ 1391913 h 1867907"/>
              <a:gd name="connsiteX3" fmla="*/ 1129940 w 2159960"/>
              <a:gd name="connsiteY3" fmla="*/ 1861162 h 1867907"/>
              <a:gd name="connsiteX4" fmla="*/ 1918740 w 2159960"/>
              <a:gd name="connsiteY4" fmla="*/ 0 h 186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960" h="1867907">
                <a:moveTo>
                  <a:pt x="0" y="1591992"/>
                </a:moveTo>
                <a:cubicBezTo>
                  <a:pt x="0" y="1591992"/>
                  <a:pt x="565690" y="2232531"/>
                  <a:pt x="804633" y="1545930"/>
                </a:cubicBezTo>
                <a:cubicBezTo>
                  <a:pt x="863649" y="1377519"/>
                  <a:pt x="726904" y="1301230"/>
                  <a:pt x="634782" y="1391913"/>
                </a:cubicBezTo>
                <a:cubicBezTo>
                  <a:pt x="463492" y="1560324"/>
                  <a:pt x="164093" y="1921617"/>
                  <a:pt x="1129940" y="1861162"/>
                </a:cubicBezTo>
                <a:cubicBezTo>
                  <a:pt x="2095788" y="1800707"/>
                  <a:pt x="2436929" y="680843"/>
                  <a:pt x="1918740" y="0"/>
                </a:cubicBezTo>
              </a:path>
            </a:pathLst>
          </a:custGeom>
          <a:noFill/>
          <a:ln w="19050" cap="flat">
            <a:solidFill>
              <a:srgbClr val="00B0F0"/>
            </a:solidFill>
            <a:prstDash val="solid"/>
            <a:miter/>
          </a:ln>
          <a:effectLst>
            <a:outerShdw blurRad="101600" dist="38100" dir="5400000" algn="t" rotWithShape="0">
              <a:schemeClr val="accent1">
                <a:alpha val="25000"/>
              </a:scheme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7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9">
            <a:extLst>
              <a:ext uri="{FF2B5EF4-FFF2-40B4-BE49-F238E27FC236}">
                <a16:creationId xmlns:a16="http://schemas.microsoft.com/office/drawing/2014/main" id="{5D66782F-E78D-4872-B060-535BC1115680}"/>
              </a:ext>
            </a:extLst>
          </p:cNvPr>
          <p:cNvSpPr/>
          <p:nvPr/>
        </p:nvSpPr>
        <p:spPr>
          <a:xfrm rot="1514605">
            <a:off x="88577" y="2563363"/>
            <a:ext cx="5599861" cy="4197524"/>
          </a:xfrm>
          <a:custGeom>
            <a:avLst/>
            <a:gdLst>
              <a:gd name="connsiteX0" fmla="*/ 0 w 2159960"/>
              <a:gd name="connsiteY0" fmla="*/ 1591992 h 1867907"/>
              <a:gd name="connsiteX1" fmla="*/ 804633 w 2159960"/>
              <a:gd name="connsiteY1" fmla="*/ 1545930 h 1867907"/>
              <a:gd name="connsiteX2" fmla="*/ 634782 w 2159960"/>
              <a:gd name="connsiteY2" fmla="*/ 1391913 h 1867907"/>
              <a:gd name="connsiteX3" fmla="*/ 1129940 w 2159960"/>
              <a:gd name="connsiteY3" fmla="*/ 1861162 h 1867907"/>
              <a:gd name="connsiteX4" fmla="*/ 1918740 w 2159960"/>
              <a:gd name="connsiteY4" fmla="*/ 0 h 1867907"/>
              <a:gd name="connsiteX0" fmla="*/ 0 w 2159960"/>
              <a:gd name="connsiteY0" fmla="*/ 1591992 h 1866502"/>
              <a:gd name="connsiteX1" fmla="*/ 976040 w 2159960"/>
              <a:gd name="connsiteY1" fmla="*/ 1512343 h 1866502"/>
              <a:gd name="connsiteX2" fmla="*/ 634782 w 2159960"/>
              <a:gd name="connsiteY2" fmla="*/ 1391913 h 1866502"/>
              <a:gd name="connsiteX3" fmla="*/ 1129940 w 2159960"/>
              <a:gd name="connsiteY3" fmla="*/ 1861162 h 1866502"/>
              <a:gd name="connsiteX4" fmla="*/ 1918740 w 2159960"/>
              <a:gd name="connsiteY4" fmla="*/ 0 h 1866502"/>
              <a:gd name="connsiteX0" fmla="*/ 0 w 2159960"/>
              <a:gd name="connsiteY0" fmla="*/ 1591992 h 1868239"/>
              <a:gd name="connsiteX1" fmla="*/ 976040 w 2159960"/>
              <a:gd name="connsiteY1" fmla="*/ 1512343 h 1868239"/>
              <a:gd name="connsiteX2" fmla="*/ 695705 w 2159960"/>
              <a:gd name="connsiteY2" fmla="*/ 1518383 h 1868239"/>
              <a:gd name="connsiteX3" fmla="*/ 1129940 w 2159960"/>
              <a:gd name="connsiteY3" fmla="*/ 1861162 h 1868239"/>
              <a:gd name="connsiteX4" fmla="*/ 1918740 w 2159960"/>
              <a:gd name="connsiteY4" fmla="*/ 0 h 1868239"/>
              <a:gd name="connsiteX0" fmla="*/ 0 w 2159960"/>
              <a:gd name="connsiteY0" fmla="*/ 1591992 h 1867801"/>
              <a:gd name="connsiteX1" fmla="*/ 976040 w 2159960"/>
              <a:gd name="connsiteY1" fmla="*/ 1512343 h 1867801"/>
              <a:gd name="connsiteX2" fmla="*/ 695705 w 2159960"/>
              <a:gd name="connsiteY2" fmla="*/ 1518383 h 1867801"/>
              <a:gd name="connsiteX3" fmla="*/ 1129940 w 2159960"/>
              <a:gd name="connsiteY3" fmla="*/ 1861162 h 1867801"/>
              <a:gd name="connsiteX4" fmla="*/ 1918740 w 2159960"/>
              <a:gd name="connsiteY4" fmla="*/ 0 h 1867801"/>
              <a:gd name="connsiteX0" fmla="*/ 0 w 2159960"/>
              <a:gd name="connsiteY0" fmla="*/ 1591992 h 1866626"/>
              <a:gd name="connsiteX1" fmla="*/ 976040 w 2159960"/>
              <a:gd name="connsiteY1" fmla="*/ 1512343 h 1866626"/>
              <a:gd name="connsiteX2" fmla="*/ 745248 w 2159960"/>
              <a:gd name="connsiteY2" fmla="*/ 1429385 h 1866626"/>
              <a:gd name="connsiteX3" fmla="*/ 1129940 w 2159960"/>
              <a:gd name="connsiteY3" fmla="*/ 1861162 h 1866626"/>
              <a:gd name="connsiteX4" fmla="*/ 1918740 w 2159960"/>
              <a:gd name="connsiteY4" fmla="*/ 0 h 1866626"/>
              <a:gd name="connsiteX0" fmla="*/ 0 w 2159960"/>
              <a:gd name="connsiteY0" fmla="*/ 1591992 h 1866150"/>
              <a:gd name="connsiteX1" fmla="*/ 976040 w 2159960"/>
              <a:gd name="connsiteY1" fmla="*/ 1512343 h 1866150"/>
              <a:gd name="connsiteX2" fmla="*/ 798451 w 2159960"/>
              <a:gd name="connsiteY2" fmla="*/ 1381426 h 1866150"/>
              <a:gd name="connsiteX3" fmla="*/ 1129940 w 2159960"/>
              <a:gd name="connsiteY3" fmla="*/ 1861162 h 1866150"/>
              <a:gd name="connsiteX4" fmla="*/ 1918740 w 2159960"/>
              <a:gd name="connsiteY4" fmla="*/ 0 h 186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960" h="1866150">
                <a:moveTo>
                  <a:pt x="0" y="1591992"/>
                </a:moveTo>
                <a:cubicBezTo>
                  <a:pt x="0" y="1591992"/>
                  <a:pt x="737097" y="2198944"/>
                  <a:pt x="976040" y="1512343"/>
                </a:cubicBezTo>
                <a:cubicBezTo>
                  <a:pt x="1035056" y="1343932"/>
                  <a:pt x="877704" y="1349652"/>
                  <a:pt x="798451" y="1381426"/>
                </a:cubicBezTo>
                <a:cubicBezTo>
                  <a:pt x="719198" y="1413200"/>
                  <a:pt x="164093" y="1921617"/>
                  <a:pt x="1129940" y="1861162"/>
                </a:cubicBezTo>
                <a:cubicBezTo>
                  <a:pt x="2095788" y="1800707"/>
                  <a:pt x="2436929" y="680843"/>
                  <a:pt x="1918740" y="0"/>
                </a:cubicBezTo>
              </a:path>
            </a:pathLst>
          </a:custGeom>
          <a:noFill/>
          <a:ln w="19050" cap="flat">
            <a:solidFill>
              <a:srgbClr val="00B0F0"/>
            </a:solidFill>
            <a:prstDash val="solid"/>
            <a:miter/>
          </a:ln>
          <a:effectLst>
            <a:outerShdw blurRad="101600" dist="38100" dir="5400000" algn="t" rotWithShape="0">
              <a:schemeClr val="accent1">
                <a:alpha val="25000"/>
              </a:scheme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C86F69A-7412-4788-98C9-5972F3735BB5}"/>
              </a:ext>
            </a:extLst>
          </p:cNvPr>
          <p:cNvSpPr/>
          <p:nvPr/>
        </p:nvSpPr>
        <p:spPr>
          <a:xfrm>
            <a:off x="0" y="1"/>
            <a:ext cx="6134100" cy="5805037"/>
          </a:xfrm>
          <a:custGeom>
            <a:avLst/>
            <a:gdLst>
              <a:gd name="connsiteX0" fmla="*/ 0 w 6172200"/>
              <a:gd name="connsiteY0" fmla="*/ 0 h 5841093"/>
              <a:gd name="connsiteX1" fmla="*/ 5415540 w 6172200"/>
              <a:gd name="connsiteY1" fmla="*/ 0 h 5841093"/>
              <a:gd name="connsiteX2" fmla="*/ 5552419 w 6172200"/>
              <a:gd name="connsiteY2" fmla="*/ 183046 h 5841093"/>
              <a:gd name="connsiteX3" fmla="*/ 6172200 w 6172200"/>
              <a:gd name="connsiteY3" fmla="*/ 2212068 h 5841093"/>
              <a:gd name="connsiteX4" fmla="*/ 2543175 w 6172200"/>
              <a:gd name="connsiteY4" fmla="*/ 5841093 h 5841093"/>
              <a:gd name="connsiteX5" fmla="*/ 234778 w 6172200"/>
              <a:gd name="connsiteY5" fmla="*/ 5012400 h 5841093"/>
              <a:gd name="connsiteX6" fmla="*/ 0 w 6172200"/>
              <a:gd name="connsiteY6" fmla="*/ 4799019 h 5841093"/>
              <a:gd name="connsiteX7" fmla="*/ 0 w 6172200"/>
              <a:gd name="connsiteY7" fmla="*/ 0 h 5841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72200" h="5841093">
                <a:moveTo>
                  <a:pt x="0" y="0"/>
                </a:moveTo>
                <a:lnTo>
                  <a:pt x="5415540" y="0"/>
                </a:lnTo>
                <a:lnTo>
                  <a:pt x="5552419" y="183046"/>
                </a:lnTo>
                <a:cubicBezTo>
                  <a:pt x="5943717" y="762242"/>
                  <a:pt x="6172200" y="1460472"/>
                  <a:pt x="6172200" y="2212068"/>
                </a:cubicBezTo>
                <a:cubicBezTo>
                  <a:pt x="6172200" y="4216323"/>
                  <a:pt x="4547430" y="5841093"/>
                  <a:pt x="2543175" y="5841093"/>
                </a:cubicBezTo>
                <a:cubicBezTo>
                  <a:pt x="1666314" y="5841093"/>
                  <a:pt x="862088" y="5530102"/>
                  <a:pt x="234778" y="5012400"/>
                </a:cubicBezTo>
                <a:lnTo>
                  <a:pt x="0" y="4799019"/>
                </a:lnTo>
                <a:lnTo>
                  <a:pt x="0" y="0"/>
                </a:lnTo>
                <a:close/>
              </a:path>
            </a:pathLst>
          </a:cu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8DC32CC-C0C5-420F-9DA8-FC61C0520272}"/>
              </a:ext>
            </a:extLst>
          </p:cNvPr>
          <p:cNvSpPr/>
          <p:nvPr/>
        </p:nvSpPr>
        <p:spPr>
          <a:xfrm>
            <a:off x="6915713" y="2474026"/>
            <a:ext cx="4864955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0000"/>
                </a:solidFill>
                <a:latin typeface="Bahnschrift Semi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Mode error refers to a type of error that occurs when a user unintentionally enters data or performs actions in the wrong mode or state of a system. </a:t>
            </a:r>
          </a:p>
          <a:p>
            <a:pPr lvl="0"/>
            <a:endParaRPr lang="en-US" dirty="0">
              <a:solidFill>
                <a:srgbClr val="000000"/>
              </a:solidFill>
              <a:latin typeface="Bahnschrift SemiLigh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>
              <a:spcAft>
                <a:spcPts val="600"/>
              </a:spcAft>
            </a:pPr>
            <a:r>
              <a:rPr lang="en-US" b="1" dirty="0">
                <a:solidFill>
                  <a:srgbClr val="00A0F0"/>
                </a:solidFill>
                <a:latin typeface="Bahnschrift Semi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Example:</a:t>
            </a:r>
            <a:endParaRPr lang="en-US" dirty="0">
              <a:solidFill>
                <a:srgbClr val="00A0F0"/>
              </a:solidFill>
              <a:latin typeface="Bahnschrift SemiLigh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>
              <a:spcAft>
                <a:spcPts val="300"/>
              </a:spcAft>
            </a:pPr>
            <a:r>
              <a:rPr lang="en-US" dirty="0">
                <a:solidFill>
                  <a:srgbClr val="000000"/>
                </a:solidFill>
                <a:latin typeface="Bahnschrift Semi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While using graphics editing software, I click and drag selection tool over an area to select it. To use the brush tool, I also need to click and drag to paint on the canvas. Before using this as brush tool, I forget to deselect it. As a result, it doesn't work while painting with brush tool. This is mode error.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458C04-5EFB-B3F2-B216-C68663607173}"/>
              </a:ext>
            </a:extLst>
          </p:cNvPr>
          <p:cNvSpPr/>
          <p:nvPr/>
        </p:nvSpPr>
        <p:spPr>
          <a:xfrm>
            <a:off x="11451364" y="230736"/>
            <a:ext cx="444382" cy="358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BA5659-8D95-398D-1379-54A39231283C}"/>
              </a:ext>
            </a:extLst>
          </p:cNvPr>
          <p:cNvSpPr/>
          <p:nvPr/>
        </p:nvSpPr>
        <p:spPr>
          <a:xfrm>
            <a:off x="6944497" y="1548812"/>
            <a:ext cx="5294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Mode errors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60714-D0A8-A61A-E5F5-1165ADC8E10F}"/>
              </a:ext>
            </a:extLst>
          </p:cNvPr>
          <p:cNvSpPr/>
          <p:nvPr/>
        </p:nvSpPr>
        <p:spPr>
          <a:xfrm>
            <a:off x="6855195" y="1231160"/>
            <a:ext cx="1269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A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Slip #5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10D6B-E103-D82E-B0AD-46A9E0069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" r="129"/>
          <a:stretch/>
        </p:blipFill>
        <p:spPr>
          <a:xfrm>
            <a:off x="610251" y="330693"/>
            <a:ext cx="3892030" cy="4607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BFC1C62E-1D6A-7CB8-6519-BFE5098B8B8D}"/>
              </a:ext>
            </a:extLst>
          </p:cNvPr>
          <p:cNvSpPr/>
          <p:nvPr/>
        </p:nvSpPr>
        <p:spPr>
          <a:xfrm rot="20931132">
            <a:off x="247022" y="1544883"/>
            <a:ext cx="929279" cy="379804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A0F0"/>
                </a:solidFill>
                <a:latin typeface="Bahnschrift SemiLight" panose="020B0502040204020203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Selection</a:t>
            </a:r>
            <a:r>
              <a:rPr lang="en-US" sz="1200" dirty="0">
                <a:solidFill>
                  <a:srgbClr val="008FF0"/>
                </a:solidFill>
              </a:rPr>
              <a:t> </a:t>
            </a:r>
            <a:r>
              <a:rPr lang="en-US" sz="1200" dirty="0">
                <a:solidFill>
                  <a:srgbClr val="00A0F0"/>
                </a:solidFill>
                <a:latin typeface="Bahnschrift SemiLight" panose="020B0502040204020203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Tool</a:t>
            </a:r>
          </a:p>
        </p:txBody>
      </p:sp>
    </p:spTree>
    <p:extLst>
      <p:ext uri="{BB962C8B-B14F-4D97-AF65-F5344CB8AC3E}">
        <p14:creationId xmlns:p14="http://schemas.microsoft.com/office/powerpoint/2010/main" val="108693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36" grpId="0" animBg="1"/>
      <p:bldP spid="59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eduwe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FEB43F"/>
      </a:accent1>
      <a:accent2>
        <a:srgbClr val="F6D611"/>
      </a:accent2>
      <a:accent3>
        <a:srgbClr val="F7C019"/>
      </a:accent3>
      <a:accent4>
        <a:srgbClr val="B4B4B4"/>
      </a:accent4>
      <a:accent5>
        <a:srgbClr val="8492A6"/>
      </a:accent5>
      <a:accent6>
        <a:srgbClr val="7B879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577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Bahnschrift SemiLight</vt:lpstr>
      <vt:lpstr>Calibri</vt:lpstr>
      <vt:lpstr>Calibri Light</vt:lpstr>
      <vt:lpstr>Fira Code</vt:lpstr>
      <vt:lpstr>Open Sans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Starlight</dc:creator>
  <cp:lastModifiedBy>SADMAN SALIM NIPUN</cp:lastModifiedBy>
  <cp:revision>109</cp:revision>
  <dcterms:created xsi:type="dcterms:W3CDTF">2021-07-29T21:28:08Z</dcterms:created>
  <dcterms:modified xsi:type="dcterms:W3CDTF">2023-04-19T22:55:10Z</dcterms:modified>
</cp:coreProperties>
</file>