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ontserrat Ultra-Bold" charset="1" panose="00000900000000000000"/>
      <p:regular r:id="rId18"/>
    </p:embeddedFont>
    <p:embeddedFont>
      <p:font typeface="Montserrat Semi-Bold" charset="1" panose="00000700000000000000"/>
      <p:regular r:id="rId19"/>
    </p:embeddedFont>
    <p:embeddedFont>
      <p:font typeface="Montserrat Bold" charset="1" panose="00000800000000000000"/>
      <p:regular r:id="rId20"/>
    </p:embeddedFont>
    <p:embeddedFont>
      <p:font typeface="Montserrat" charset="1" panose="00000500000000000000"/>
      <p:regular r:id="rId21"/>
    </p:embeddedFont>
    <p:embeddedFont>
      <p:font typeface="Montserrat Medium" charset="1" panose="00000600000000000000"/>
      <p:regular r:id="rId22"/>
    </p:embeddedFont>
    <p:embeddedFont>
      <p:font typeface="Canva Sans Bold"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02318" y="3439181"/>
            <a:ext cx="13126826" cy="11098135"/>
          </a:xfrm>
          <a:custGeom>
            <a:avLst/>
            <a:gdLst/>
            <a:ahLst/>
            <a:cxnLst/>
            <a:rect r="r" b="b" t="t" l="l"/>
            <a:pathLst>
              <a:path h="11098135" w="13126826">
                <a:moveTo>
                  <a:pt x="0" y="0"/>
                </a:moveTo>
                <a:lnTo>
                  <a:pt x="13126826" y="0"/>
                </a:lnTo>
                <a:lnTo>
                  <a:pt x="13126826" y="11098135"/>
                </a:lnTo>
                <a:lnTo>
                  <a:pt x="0" y="11098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29013" y="-448228"/>
            <a:ext cx="896455" cy="89645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8C94E"/>
            </a:solidFill>
          </p:spPr>
        </p:sp>
        <p:sp>
          <p:nvSpPr>
            <p:cNvPr name="TextBox 5" id="5"/>
            <p:cNvSpPr txBox="true"/>
            <p:nvPr/>
          </p:nvSpPr>
          <p:spPr>
            <a:xfrm>
              <a:off x="76200" y="123825"/>
              <a:ext cx="660400" cy="612775"/>
            </a:xfrm>
            <a:prstGeom prst="rect">
              <a:avLst/>
            </a:prstGeom>
          </p:spPr>
          <p:txBody>
            <a:bodyPr anchor="ctr" rtlCol="false" tIns="50800" lIns="50800" bIns="50800" rIns="50800"/>
            <a:lstStyle/>
            <a:p>
              <a:pPr algn="ctr">
                <a:lnSpc>
                  <a:spcPts val="2413"/>
                </a:lnSpc>
              </a:pPr>
            </a:p>
          </p:txBody>
        </p:sp>
      </p:grpSp>
      <p:sp>
        <p:nvSpPr>
          <p:cNvPr name="Freeform 6" id="6"/>
          <p:cNvSpPr/>
          <p:nvPr/>
        </p:nvSpPr>
        <p:spPr>
          <a:xfrm flipH="false" flipV="false" rot="0">
            <a:off x="-919627" y="-1380092"/>
            <a:ext cx="3355149" cy="2970832"/>
          </a:xfrm>
          <a:custGeom>
            <a:avLst/>
            <a:gdLst/>
            <a:ahLst/>
            <a:cxnLst/>
            <a:rect r="r" b="b" t="t" l="l"/>
            <a:pathLst>
              <a:path h="2970832" w="3355149">
                <a:moveTo>
                  <a:pt x="0" y="0"/>
                </a:moveTo>
                <a:lnTo>
                  <a:pt x="3355149" y="0"/>
                </a:lnTo>
                <a:lnTo>
                  <a:pt x="3355149" y="2970832"/>
                </a:lnTo>
                <a:lnTo>
                  <a:pt x="0" y="29708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057358" y="6127662"/>
            <a:ext cx="6461284" cy="5721174"/>
          </a:xfrm>
          <a:custGeom>
            <a:avLst/>
            <a:gdLst/>
            <a:ahLst/>
            <a:cxnLst/>
            <a:rect r="r" b="b" t="t" l="l"/>
            <a:pathLst>
              <a:path h="5721174" w="6461284">
                <a:moveTo>
                  <a:pt x="0" y="0"/>
                </a:moveTo>
                <a:lnTo>
                  <a:pt x="6461284" y="0"/>
                </a:lnTo>
                <a:lnTo>
                  <a:pt x="6461284" y="5721173"/>
                </a:lnTo>
                <a:lnTo>
                  <a:pt x="0" y="57211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1677869" y="554254"/>
            <a:ext cx="5581431" cy="2387135"/>
          </a:xfrm>
          <a:custGeom>
            <a:avLst/>
            <a:gdLst/>
            <a:ahLst/>
            <a:cxnLst/>
            <a:rect r="r" b="b" t="t" l="l"/>
            <a:pathLst>
              <a:path h="2387135" w="5581431">
                <a:moveTo>
                  <a:pt x="0" y="0"/>
                </a:moveTo>
                <a:lnTo>
                  <a:pt x="5581431" y="0"/>
                </a:lnTo>
                <a:lnTo>
                  <a:pt x="5581431" y="2387136"/>
                </a:lnTo>
                <a:lnTo>
                  <a:pt x="0" y="2387136"/>
                </a:lnTo>
                <a:lnTo>
                  <a:pt x="0" y="0"/>
                </a:lnTo>
                <a:close/>
              </a:path>
            </a:pathLst>
          </a:custGeom>
          <a:blipFill>
            <a:blip r:embed="rId6"/>
            <a:stretch>
              <a:fillRect l="0" t="0" r="0" b="0"/>
            </a:stretch>
          </a:blipFill>
        </p:spPr>
      </p:sp>
      <p:grpSp>
        <p:nvGrpSpPr>
          <p:cNvPr name="Group 9" id="9"/>
          <p:cNvGrpSpPr/>
          <p:nvPr/>
        </p:nvGrpSpPr>
        <p:grpSpPr>
          <a:xfrm rot="0">
            <a:off x="1028700" y="2314720"/>
            <a:ext cx="8939214" cy="2272576"/>
            <a:chOff x="0" y="0"/>
            <a:chExt cx="11918952" cy="3030101"/>
          </a:xfrm>
        </p:grpSpPr>
        <p:sp>
          <p:nvSpPr>
            <p:cNvPr name="TextBox 10" id="10"/>
            <p:cNvSpPr txBox="true"/>
            <p:nvPr/>
          </p:nvSpPr>
          <p:spPr>
            <a:xfrm rot="0">
              <a:off x="0" y="-142875"/>
              <a:ext cx="10783288" cy="1676222"/>
            </a:xfrm>
            <a:prstGeom prst="rect">
              <a:avLst/>
            </a:prstGeom>
          </p:spPr>
          <p:txBody>
            <a:bodyPr anchor="t" rtlCol="false" tIns="0" lIns="0" bIns="0" rIns="0">
              <a:spAutoFit/>
            </a:bodyPr>
            <a:lstStyle/>
            <a:p>
              <a:pPr algn="l">
                <a:lnSpc>
                  <a:spcPts val="10638"/>
                </a:lnSpc>
              </a:pPr>
              <a:r>
                <a:rPr lang="en-US" sz="7598">
                  <a:solidFill>
                    <a:srgbClr val="15910C"/>
                  </a:solidFill>
                  <a:latin typeface="Montserrat Ultra-Bold"/>
                  <a:ea typeface="Montserrat Ultra-Bold"/>
                  <a:cs typeface="Montserrat Ultra-Bold"/>
                  <a:sym typeface="Montserrat Ultra-Bold"/>
                </a:rPr>
                <a:t>USB PHYSICAL</a:t>
              </a:r>
            </a:p>
          </p:txBody>
        </p:sp>
        <p:sp>
          <p:nvSpPr>
            <p:cNvPr name="TextBox 11" id="11"/>
            <p:cNvSpPr txBox="true"/>
            <p:nvPr/>
          </p:nvSpPr>
          <p:spPr>
            <a:xfrm rot="0">
              <a:off x="0" y="1353879"/>
              <a:ext cx="11918952" cy="1676222"/>
            </a:xfrm>
            <a:prstGeom prst="rect">
              <a:avLst/>
            </a:prstGeom>
          </p:spPr>
          <p:txBody>
            <a:bodyPr anchor="t" rtlCol="false" tIns="0" lIns="0" bIns="0" rIns="0">
              <a:spAutoFit/>
            </a:bodyPr>
            <a:lstStyle/>
            <a:p>
              <a:pPr algn="l">
                <a:lnSpc>
                  <a:spcPts val="10638"/>
                </a:lnSpc>
              </a:pPr>
              <a:r>
                <a:rPr lang="en-US" sz="7598">
                  <a:solidFill>
                    <a:srgbClr val="000000"/>
                  </a:solidFill>
                  <a:latin typeface="Montserrat Semi-Bold"/>
                  <a:ea typeface="Montserrat Semi-Bold"/>
                  <a:cs typeface="Montserrat Semi-Bold"/>
                  <a:sym typeface="Montserrat Semi-Bold"/>
                </a:rPr>
                <a:t>SECURITY</a:t>
              </a:r>
            </a:p>
          </p:txBody>
        </p:sp>
      </p:grpSp>
      <p:sp>
        <p:nvSpPr>
          <p:cNvPr name="TextBox 12" id="12"/>
          <p:cNvSpPr txBox="true"/>
          <p:nvPr/>
        </p:nvSpPr>
        <p:spPr>
          <a:xfrm rot="0">
            <a:off x="1028700" y="5665596"/>
            <a:ext cx="4827993" cy="839340"/>
          </a:xfrm>
          <a:prstGeom prst="rect">
            <a:avLst/>
          </a:prstGeom>
        </p:spPr>
        <p:txBody>
          <a:bodyPr anchor="t" rtlCol="false" tIns="0" lIns="0" bIns="0" rIns="0">
            <a:spAutoFit/>
          </a:bodyPr>
          <a:lstStyle/>
          <a:p>
            <a:pPr algn="l">
              <a:lnSpc>
                <a:spcPts val="6994"/>
              </a:lnSpc>
            </a:pPr>
            <a:r>
              <a:rPr lang="en-US" sz="4996">
                <a:solidFill>
                  <a:srgbClr val="15910C"/>
                </a:solidFill>
                <a:latin typeface="Montserrat Bold"/>
                <a:ea typeface="Montserrat Bold"/>
                <a:cs typeface="Montserrat Bold"/>
                <a:sym typeface="Montserrat Bold"/>
              </a:rPr>
              <a:t>BATCH-23EO5</a:t>
            </a:r>
          </a:p>
        </p:txBody>
      </p:sp>
      <p:sp>
        <p:nvSpPr>
          <p:cNvPr name="TextBox 13" id="13"/>
          <p:cNvSpPr txBox="true"/>
          <p:nvPr/>
        </p:nvSpPr>
        <p:spPr>
          <a:xfrm rot="0">
            <a:off x="1028700" y="6546825"/>
            <a:ext cx="2959809" cy="623771"/>
          </a:xfrm>
          <a:prstGeom prst="rect">
            <a:avLst/>
          </a:prstGeom>
        </p:spPr>
        <p:txBody>
          <a:bodyPr anchor="t" rtlCol="false" tIns="0" lIns="0" bIns="0" rIns="0">
            <a:spAutoFit/>
          </a:bodyPr>
          <a:lstStyle/>
          <a:p>
            <a:pPr algn="l">
              <a:lnSpc>
                <a:spcPts val="5143"/>
              </a:lnSpc>
            </a:pPr>
            <a:r>
              <a:rPr lang="en-US" sz="3674">
                <a:solidFill>
                  <a:srgbClr val="000000"/>
                </a:solidFill>
                <a:latin typeface="Montserrat Bold"/>
                <a:ea typeface="Montserrat Bold"/>
                <a:cs typeface="Montserrat Bold"/>
                <a:sym typeface="Montserrat Bold"/>
              </a:rPr>
              <a:t>ST#IS#6651</a:t>
            </a:r>
          </a:p>
        </p:txBody>
      </p:sp>
      <p:sp>
        <p:nvSpPr>
          <p:cNvPr name="TextBox 14" id="14"/>
          <p:cNvSpPr txBox="true"/>
          <p:nvPr/>
        </p:nvSpPr>
        <p:spPr>
          <a:xfrm rot="0">
            <a:off x="1028700" y="7186251"/>
            <a:ext cx="2959809" cy="623771"/>
          </a:xfrm>
          <a:prstGeom prst="rect">
            <a:avLst/>
          </a:prstGeom>
        </p:spPr>
        <p:txBody>
          <a:bodyPr anchor="t" rtlCol="false" tIns="0" lIns="0" bIns="0" rIns="0">
            <a:spAutoFit/>
          </a:bodyPr>
          <a:lstStyle/>
          <a:p>
            <a:pPr algn="l">
              <a:lnSpc>
                <a:spcPts val="5143"/>
              </a:lnSpc>
            </a:pPr>
            <a:r>
              <a:rPr lang="en-US" sz="3674">
                <a:solidFill>
                  <a:srgbClr val="000000"/>
                </a:solidFill>
                <a:latin typeface="Montserrat Bold"/>
                <a:ea typeface="Montserrat Bold"/>
                <a:cs typeface="Montserrat Bold"/>
                <a:sym typeface="Montserrat Bold"/>
              </a:rPr>
              <a:t>ST#IS#6652</a:t>
            </a:r>
          </a:p>
        </p:txBody>
      </p:sp>
      <p:sp>
        <p:nvSpPr>
          <p:cNvPr name="TextBox 15" id="15"/>
          <p:cNvSpPr txBox="true"/>
          <p:nvPr/>
        </p:nvSpPr>
        <p:spPr>
          <a:xfrm rot="0">
            <a:off x="1028700" y="7825678"/>
            <a:ext cx="2959809" cy="623771"/>
          </a:xfrm>
          <a:prstGeom prst="rect">
            <a:avLst/>
          </a:prstGeom>
        </p:spPr>
        <p:txBody>
          <a:bodyPr anchor="t" rtlCol="false" tIns="0" lIns="0" bIns="0" rIns="0">
            <a:spAutoFit/>
          </a:bodyPr>
          <a:lstStyle/>
          <a:p>
            <a:pPr algn="l">
              <a:lnSpc>
                <a:spcPts val="5143"/>
              </a:lnSpc>
            </a:pPr>
            <a:r>
              <a:rPr lang="en-US" sz="3674">
                <a:solidFill>
                  <a:srgbClr val="000000"/>
                </a:solidFill>
                <a:latin typeface="Montserrat Bold"/>
                <a:ea typeface="Montserrat Bold"/>
                <a:cs typeface="Montserrat Bold"/>
                <a:sym typeface="Montserrat Bold"/>
              </a:rPr>
              <a:t>ST#IS#6653</a:t>
            </a:r>
          </a:p>
        </p:txBody>
      </p:sp>
      <p:sp>
        <p:nvSpPr>
          <p:cNvPr name="TextBox 16" id="16"/>
          <p:cNvSpPr txBox="true"/>
          <p:nvPr/>
        </p:nvSpPr>
        <p:spPr>
          <a:xfrm rot="0">
            <a:off x="1028700" y="8465105"/>
            <a:ext cx="2959809" cy="623771"/>
          </a:xfrm>
          <a:prstGeom prst="rect">
            <a:avLst/>
          </a:prstGeom>
        </p:spPr>
        <p:txBody>
          <a:bodyPr anchor="t" rtlCol="false" tIns="0" lIns="0" bIns="0" rIns="0">
            <a:spAutoFit/>
          </a:bodyPr>
          <a:lstStyle/>
          <a:p>
            <a:pPr algn="l">
              <a:lnSpc>
                <a:spcPts val="5143"/>
              </a:lnSpc>
            </a:pPr>
            <a:r>
              <a:rPr lang="en-US" sz="3674">
                <a:solidFill>
                  <a:srgbClr val="000000"/>
                </a:solidFill>
                <a:latin typeface="Montserrat Bold"/>
                <a:ea typeface="Montserrat Bold"/>
                <a:cs typeface="Montserrat Bold"/>
                <a:sym typeface="Montserrat Bold"/>
              </a:rPr>
              <a:t>ST#IS#6654</a:t>
            </a:r>
          </a:p>
        </p:txBody>
      </p:sp>
      <p:sp>
        <p:nvSpPr>
          <p:cNvPr name="TextBox 17" id="17"/>
          <p:cNvSpPr txBox="true"/>
          <p:nvPr/>
        </p:nvSpPr>
        <p:spPr>
          <a:xfrm rot="0">
            <a:off x="5856693" y="5664663"/>
            <a:ext cx="3051087" cy="840273"/>
          </a:xfrm>
          <a:prstGeom prst="rect">
            <a:avLst/>
          </a:prstGeom>
        </p:spPr>
        <p:txBody>
          <a:bodyPr anchor="t" rtlCol="false" tIns="0" lIns="0" bIns="0" rIns="0">
            <a:spAutoFit/>
          </a:bodyPr>
          <a:lstStyle/>
          <a:p>
            <a:pPr algn="l">
              <a:lnSpc>
                <a:spcPts val="6943"/>
              </a:lnSpc>
            </a:pPr>
            <a:r>
              <a:rPr lang="en-US" sz="4959">
                <a:solidFill>
                  <a:srgbClr val="000000"/>
                </a:solidFill>
                <a:latin typeface="Montserrat Bold"/>
                <a:ea typeface="Montserrat Bold"/>
                <a:cs typeface="Montserrat Bold"/>
                <a:sym typeface="Montserrat Bold"/>
              </a:rPr>
              <a:t>TEAM-12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2862686" y="8571362"/>
            <a:ext cx="6326685" cy="5601992"/>
          </a:xfrm>
          <a:custGeom>
            <a:avLst/>
            <a:gdLst/>
            <a:ahLst/>
            <a:cxnLst/>
            <a:rect r="r" b="b" t="t" l="l"/>
            <a:pathLst>
              <a:path h="5601992" w="6326685">
                <a:moveTo>
                  <a:pt x="0" y="0"/>
                </a:moveTo>
                <a:lnTo>
                  <a:pt x="6326685" y="0"/>
                </a:lnTo>
                <a:lnTo>
                  <a:pt x="6326685" y="5601992"/>
                </a:lnTo>
                <a:lnTo>
                  <a:pt x="0" y="5601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5224846" y="-2070693"/>
            <a:ext cx="5510626" cy="4879409"/>
          </a:xfrm>
          <a:custGeom>
            <a:avLst/>
            <a:gdLst/>
            <a:ahLst/>
            <a:cxnLst/>
            <a:rect r="r" b="b" t="t" l="l"/>
            <a:pathLst>
              <a:path h="4879409" w="5510626">
                <a:moveTo>
                  <a:pt x="0" y="0"/>
                </a:moveTo>
                <a:lnTo>
                  <a:pt x="5510626" y="0"/>
                </a:lnTo>
                <a:lnTo>
                  <a:pt x="5510626" y="4879409"/>
                </a:lnTo>
                <a:lnTo>
                  <a:pt x="0" y="4879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898751" y="489829"/>
            <a:ext cx="6958127" cy="9307342"/>
          </a:xfrm>
          <a:custGeom>
            <a:avLst/>
            <a:gdLst/>
            <a:ahLst/>
            <a:cxnLst/>
            <a:rect r="r" b="b" t="t" l="l"/>
            <a:pathLst>
              <a:path h="9307342" w="6958127">
                <a:moveTo>
                  <a:pt x="0" y="0"/>
                </a:moveTo>
                <a:lnTo>
                  <a:pt x="6958127" y="0"/>
                </a:lnTo>
                <a:lnTo>
                  <a:pt x="6958127" y="9307342"/>
                </a:lnTo>
                <a:lnTo>
                  <a:pt x="0" y="9307342"/>
                </a:lnTo>
                <a:lnTo>
                  <a:pt x="0" y="0"/>
                </a:lnTo>
                <a:close/>
              </a:path>
            </a:pathLst>
          </a:custGeom>
          <a:blipFill>
            <a:blip r:embed="rId4"/>
            <a:stretch>
              <a:fillRect l="-68236" t="0" r="-69562" b="0"/>
            </a:stretch>
          </a:blipFill>
        </p:spPr>
      </p:sp>
      <p:sp>
        <p:nvSpPr>
          <p:cNvPr name="TextBox 5" id="5"/>
          <p:cNvSpPr txBox="true"/>
          <p:nvPr/>
        </p:nvSpPr>
        <p:spPr>
          <a:xfrm rot="0">
            <a:off x="1255063" y="2423838"/>
            <a:ext cx="6950576" cy="1114268"/>
          </a:xfrm>
          <a:prstGeom prst="rect">
            <a:avLst/>
          </a:prstGeom>
        </p:spPr>
        <p:txBody>
          <a:bodyPr anchor="t" rtlCol="false" tIns="0" lIns="0" bIns="0" rIns="0">
            <a:spAutoFit/>
          </a:bodyPr>
          <a:lstStyle/>
          <a:p>
            <a:pPr algn="l">
              <a:lnSpc>
                <a:spcPts val="9105"/>
              </a:lnSpc>
            </a:pPr>
            <a:r>
              <a:rPr lang="en-US" sz="6504">
                <a:solidFill>
                  <a:srgbClr val="000000"/>
                </a:solidFill>
                <a:latin typeface="Canva Sans Bold"/>
                <a:ea typeface="Canva Sans Bold"/>
                <a:cs typeface="Canva Sans Bold"/>
                <a:sym typeface="Canva Sans Bold"/>
              </a:rPr>
              <a:t>The Process Flow</a:t>
            </a:r>
          </a:p>
        </p:txBody>
      </p:sp>
      <p:sp>
        <p:nvSpPr>
          <p:cNvPr name="TextBox 6" id="6"/>
          <p:cNvSpPr txBox="true"/>
          <p:nvPr/>
        </p:nvSpPr>
        <p:spPr>
          <a:xfrm rot="0">
            <a:off x="1255063" y="4830566"/>
            <a:ext cx="6226922" cy="1661795"/>
          </a:xfrm>
          <a:prstGeom prst="rect">
            <a:avLst/>
          </a:prstGeom>
        </p:spPr>
        <p:txBody>
          <a:bodyPr anchor="t" rtlCol="false" tIns="0" lIns="0" bIns="0" rIns="0">
            <a:spAutoFit/>
          </a:bodyPr>
          <a:lstStyle/>
          <a:p>
            <a:pPr algn="l">
              <a:lnSpc>
                <a:spcPts val="4480"/>
              </a:lnSpc>
            </a:pPr>
            <a:r>
              <a:rPr lang="en-US" sz="3200">
                <a:solidFill>
                  <a:srgbClr val="15910C"/>
                </a:solidFill>
                <a:latin typeface="Montserrat Medium"/>
                <a:ea typeface="Montserrat Medium"/>
                <a:cs typeface="Montserrat Medium"/>
                <a:sym typeface="Montserrat Medium"/>
              </a:rPr>
              <a:t>When user logins from the login window, the system identifies it as User or Admin.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2467029" y="8761277"/>
            <a:ext cx="6326685" cy="5601992"/>
          </a:xfrm>
          <a:custGeom>
            <a:avLst/>
            <a:gdLst/>
            <a:ahLst/>
            <a:cxnLst/>
            <a:rect r="r" b="b" t="t" l="l"/>
            <a:pathLst>
              <a:path h="5601992" w="6326685">
                <a:moveTo>
                  <a:pt x="0" y="0"/>
                </a:moveTo>
                <a:lnTo>
                  <a:pt x="6326685" y="0"/>
                </a:lnTo>
                <a:lnTo>
                  <a:pt x="6326685" y="5601992"/>
                </a:lnTo>
                <a:lnTo>
                  <a:pt x="0" y="5601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5268130" y="-1843068"/>
            <a:ext cx="5510626" cy="4879409"/>
          </a:xfrm>
          <a:custGeom>
            <a:avLst/>
            <a:gdLst/>
            <a:ahLst/>
            <a:cxnLst/>
            <a:rect r="r" b="b" t="t" l="l"/>
            <a:pathLst>
              <a:path h="4879409" w="5510626">
                <a:moveTo>
                  <a:pt x="0" y="0"/>
                </a:moveTo>
                <a:lnTo>
                  <a:pt x="5510626" y="0"/>
                </a:lnTo>
                <a:lnTo>
                  <a:pt x="5510626" y="4879409"/>
                </a:lnTo>
                <a:lnTo>
                  <a:pt x="0" y="4879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08289" y="1807274"/>
            <a:ext cx="9010924" cy="1025347"/>
          </a:xfrm>
          <a:prstGeom prst="rect">
            <a:avLst/>
          </a:prstGeom>
        </p:spPr>
        <p:txBody>
          <a:bodyPr anchor="t" rtlCol="false" tIns="0" lIns="0" bIns="0" rIns="0">
            <a:spAutoFit/>
          </a:bodyPr>
          <a:lstStyle/>
          <a:p>
            <a:pPr algn="ctr">
              <a:lnSpc>
                <a:spcPts val="8375"/>
              </a:lnSpc>
              <a:spcBef>
                <a:spcPct val="0"/>
              </a:spcBef>
            </a:pPr>
            <a:r>
              <a:rPr lang="en-US" sz="5982">
                <a:solidFill>
                  <a:srgbClr val="000000"/>
                </a:solidFill>
                <a:latin typeface="Montserrat Ultra-Bold"/>
                <a:ea typeface="Montserrat Ultra-Bold"/>
                <a:cs typeface="Montserrat Ultra-Bold"/>
                <a:sym typeface="Montserrat Ultra-Bold"/>
              </a:rPr>
              <a:t>Future Enhancements</a:t>
            </a:r>
          </a:p>
        </p:txBody>
      </p:sp>
      <p:sp>
        <p:nvSpPr>
          <p:cNvPr name="TextBox 5" id="5"/>
          <p:cNvSpPr txBox="true"/>
          <p:nvPr/>
        </p:nvSpPr>
        <p:spPr>
          <a:xfrm rot="0">
            <a:off x="1508289" y="3270771"/>
            <a:ext cx="14718092" cy="1581150"/>
          </a:xfrm>
          <a:prstGeom prst="rect">
            <a:avLst/>
          </a:prstGeom>
        </p:spPr>
        <p:txBody>
          <a:bodyPr anchor="t" rtlCol="false" tIns="0" lIns="0" bIns="0" rIns="0">
            <a:spAutoFit/>
          </a:bodyPr>
          <a:lstStyle/>
          <a:p>
            <a:pPr algn="l">
              <a:lnSpc>
                <a:spcPts val="4200"/>
              </a:lnSpc>
            </a:pPr>
            <a:r>
              <a:rPr lang="en-US" sz="3000">
                <a:solidFill>
                  <a:srgbClr val="000000"/>
                </a:solidFill>
                <a:latin typeface="Montserrat"/>
                <a:ea typeface="Montserrat"/>
                <a:cs typeface="Montserrat"/>
                <a:sym typeface="Montserrat"/>
              </a:rPr>
              <a:t>This is not it. We are planning to take this project to next level by implementing these ideas into the project.</a:t>
            </a:r>
          </a:p>
          <a:p>
            <a:pPr algn="l">
              <a:lnSpc>
                <a:spcPts val="4200"/>
              </a:lnSpc>
              <a:spcBef>
                <a:spcPct val="0"/>
              </a:spcBef>
            </a:pPr>
          </a:p>
        </p:txBody>
      </p:sp>
      <p:sp>
        <p:nvSpPr>
          <p:cNvPr name="TextBox 6" id="6"/>
          <p:cNvSpPr txBox="true"/>
          <p:nvPr/>
        </p:nvSpPr>
        <p:spPr>
          <a:xfrm rot="0">
            <a:off x="1508289" y="5086350"/>
            <a:ext cx="15271423" cy="31813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Montserrat"/>
                <a:ea typeface="Montserrat"/>
                <a:cs typeface="Montserrat"/>
                <a:sym typeface="Montserrat"/>
              </a:rPr>
              <a:t>Alerts for access outside allowed areas</a:t>
            </a:r>
          </a:p>
          <a:p>
            <a:pPr algn="l" marL="647700" indent="-323850" lvl="1">
              <a:lnSpc>
                <a:spcPts val="4200"/>
              </a:lnSpc>
              <a:buFont typeface="Arial"/>
              <a:buChar char="•"/>
            </a:pPr>
            <a:r>
              <a:rPr lang="en-US" sz="3000">
                <a:solidFill>
                  <a:srgbClr val="000000"/>
                </a:solidFill>
                <a:latin typeface="Montserrat"/>
                <a:ea typeface="Montserrat"/>
                <a:cs typeface="Montserrat"/>
                <a:sym typeface="Montserrat"/>
              </a:rPr>
              <a:t>USB Device Authentication - Biometric</a:t>
            </a:r>
          </a:p>
          <a:p>
            <a:pPr algn="l" marL="647700" indent="-323850" lvl="1">
              <a:lnSpc>
                <a:spcPts val="4200"/>
              </a:lnSpc>
              <a:buFont typeface="Arial"/>
              <a:buChar char="•"/>
            </a:pPr>
            <a:r>
              <a:rPr lang="en-US" sz="3000">
                <a:solidFill>
                  <a:srgbClr val="000000"/>
                </a:solidFill>
                <a:latin typeface="Montserrat"/>
                <a:ea typeface="Montserrat"/>
                <a:cs typeface="Montserrat"/>
                <a:sym typeface="Montserrat"/>
              </a:rPr>
              <a:t>USB device whitelisting</a:t>
            </a:r>
          </a:p>
          <a:p>
            <a:pPr algn="l" marL="647700" indent="-323850" lvl="1">
              <a:lnSpc>
                <a:spcPts val="4200"/>
              </a:lnSpc>
              <a:buFont typeface="Arial"/>
              <a:buChar char="•"/>
            </a:pPr>
            <a:r>
              <a:rPr lang="en-US" sz="3000">
                <a:solidFill>
                  <a:srgbClr val="000000"/>
                </a:solidFill>
                <a:latin typeface="Montserrat"/>
                <a:ea typeface="Montserrat"/>
                <a:cs typeface="Montserrat"/>
                <a:sym typeface="Montserrat"/>
              </a:rPr>
              <a:t>Secure Boot</a:t>
            </a:r>
          </a:p>
          <a:p>
            <a:pPr algn="l" marL="647700" indent="-323850" lvl="1">
              <a:lnSpc>
                <a:spcPts val="4200"/>
              </a:lnSpc>
              <a:buFont typeface="Arial"/>
              <a:buChar char="•"/>
            </a:pPr>
            <a:r>
              <a:rPr lang="en-US" sz="3000">
                <a:solidFill>
                  <a:srgbClr val="000000"/>
                </a:solidFill>
                <a:latin typeface="Montserrat"/>
                <a:ea typeface="Montserrat"/>
                <a:cs typeface="Montserrat"/>
                <a:sym typeface="Montserrat"/>
              </a:rPr>
              <a:t>Alerting and Visualization of Logs</a:t>
            </a:r>
          </a:p>
          <a:p>
            <a:pPr algn="l">
              <a:lnSpc>
                <a:spcPts val="420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2467029" y="8761277"/>
            <a:ext cx="6326685" cy="5601992"/>
          </a:xfrm>
          <a:custGeom>
            <a:avLst/>
            <a:gdLst/>
            <a:ahLst/>
            <a:cxnLst/>
            <a:rect r="r" b="b" t="t" l="l"/>
            <a:pathLst>
              <a:path h="5601992" w="6326685">
                <a:moveTo>
                  <a:pt x="0" y="0"/>
                </a:moveTo>
                <a:lnTo>
                  <a:pt x="6326685" y="0"/>
                </a:lnTo>
                <a:lnTo>
                  <a:pt x="6326685" y="5601992"/>
                </a:lnTo>
                <a:lnTo>
                  <a:pt x="0" y="5601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5268130" y="-1843068"/>
            <a:ext cx="5510626" cy="4879409"/>
          </a:xfrm>
          <a:custGeom>
            <a:avLst/>
            <a:gdLst/>
            <a:ahLst/>
            <a:cxnLst/>
            <a:rect r="r" b="b" t="t" l="l"/>
            <a:pathLst>
              <a:path h="4879409" w="5510626">
                <a:moveTo>
                  <a:pt x="0" y="0"/>
                </a:moveTo>
                <a:lnTo>
                  <a:pt x="5510626" y="0"/>
                </a:lnTo>
                <a:lnTo>
                  <a:pt x="5510626" y="4879409"/>
                </a:lnTo>
                <a:lnTo>
                  <a:pt x="0" y="4879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879667"/>
            <a:ext cx="14239430" cy="3532584"/>
          </a:xfrm>
          <a:prstGeom prst="rect">
            <a:avLst/>
          </a:prstGeom>
        </p:spPr>
        <p:txBody>
          <a:bodyPr anchor="t" rtlCol="false" tIns="0" lIns="0" bIns="0" rIns="0">
            <a:spAutoFit/>
          </a:bodyPr>
          <a:lstStyle/>
          <a:p>
            <a:pPr algn="just">
              <a:lnSpc>
                <a:spcPts val="3528"/>
              </a:lnSpc>
            </a:pPr>
            <a:r>
              <a:rPr lang="en-US" sz="2520">
                <a:solidFill>
                  <a:srgbClr val="000000"/>
                </a:solidFill>
                <a:latin typeface="Montserrat"/>
                <a:ea typeface="Montserrat"/>
                <a:cs typeface="Montserrat"/>
                <a:sym typeface="Montserrat"/>
              </a:rPr>
              <a:t>In summary, the USB Physical Security Software provides a strong answer to the increasing difficulties of USB security in personal and organizational settings. Our software efficiently restricts unauthorized access and ensures constant USB usage monitoring through the use of Role-Based Access Control (RBAC), geofencing, and thorough auditing. The administrative features offer extensive authority, enabling customized user administration and regulation enforcement.</a:t>
            </a:r>
          </a:p>
          <a:p>
            <a:pPr algn="just">
              <a:lnSpc>
                <a:spcPts val="3528"/>
              </a:lnSpc>
            </a:pPr>
          </a:p>
          <a:p>
            <a:pPr algn="just">
              <a:lnSpc>
                <a:spcPts val="3528"/>
              </a:lnSpc>
              <a:spcBef>
                <a:spcPct val="0"/>
              </a:spcBef>
            </a:pPr>
          </a:p>
        </p:txBody>
      </p:sp>
      <p:sp>
        <p:nvSpPr>
          <p:cNvPr name="TextBox 5" id="5"/>
          <p:cNvSpPr txBox="true"/>
          <p:nvPr/>
        </p:nvSpPr>
        <p:spPr>
          <a:xfrm rot="0">
            <a:off x="1028700" y="895350"/>
            <a:ext cx="5026334" cy="1149683"/>
          </a:xfrm>
          <a:prstGeom prst="rect">
            <a:avLst/>
          </a:prstGeom>
        </p:spPr>
        <p:txBody>
          <a:bodyPr anchor="t" rtlCol="false" tIns="0" lIns="0" bIns="0" rIns="0">
            <a:spAutoFit/>
          </a:bodyPr>
          <a:lstStyle/>
          <a:p>
            <a:pPr algn="ctr">
              <a:lnSpc>
                <a:spcPts val="9343"/>
              </a:lnSpc>
              <a:spcBef>
                <a:spcPct val="0"/>
              </a:spcBef>
            </a:pPr>
            <a:r>
              <a:rPr lang="en-US" sz="6674">
                <a:solidFill>
                  <a:srgbClr val="000000"/>
                </a:solidFill>
                <a:latin typeface="Montserrat Ultra-Bold"/>
                <a:ea typeface="Montserrat Ultra-Bold"/>
                <a:cs typeface="Montserrat Ultra-Bold"/>
                <a:sym typeface="Montserrat Ultra-Bold"/>
              </a:rPr>
              <a:t>Conclusion</a:t>
            </a:r>
          </a:p>
        </p:txBody>
      </p:sp>
      <p:sp>
        <p:nvSpPr>
          <p:cNvPr name="TextBox 6" id="6"/>
          <p:cNvSpPr txBox="true"/>
          <p:nvPr/>
        </p:nvSpPr>
        <p:spPr>
          <a:xfrm rot="0">
            <a:off x="6594952" y="7686183"/>
            <a:ext cx="5098096" cy="988441"/>
          </a:xfrm>
          <a:prstGeom prst="rect">
            <a:avLst/>
          </a:prstGeom>
        </p:spPr>
        <p:txBody>
          <a:bodyPr anchor="t" rtlCol="false" tIns="0" lIns="0" bIns="0" rIns="0">
            <a:spAutoFit/>
          </a:bodyPr>
          <a:lstStyle/>
          <a:p>
            <a:pPr algn="ctr">
              <a:lnSpc>
                <a:spcPts val="8036"/>
              </a:lnSpc>
              <a:spcBef>
                <a:spcPct val="0"/>
              </a:spcBef>
            </a:pPr>
            <a:r>
              <a:rPr lang="en-US" sz="5740">
                <a:solidFill>
                  <a:srgbClr val="000000"/>
                </a:solidFill>
                <a:latin typeface="Montserrat Ultra-Bold"/>
                <a:ea typeface="Montserrat Ultra-Bold"/>
                <a:cs typeface="Montserrat Ultra-Bold"/>
                <a:sym typeface="Montserrat Ultra-Bold"/>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2529875" y="8635587"/>
            <a:ext cx="6326685" cy="5601992"/>
          </a:xfrm>
          <a:custGeom>
            <a:avLst/>
            <a:gdLst/>
            <a:ahLst/>
            <a:cxnLst/>
            <a:rect r="r" b="b" t="t" l="l"/>
            <a:pathLst>
              <a:path h="5601992" w="6326685">
                <a:moveTo>
                  <a:pt x="0" y="0"/>
                </a:moveTo>
                <a:lnTo>
                  <a:pt x="6326685" y="0"/>
                </a:lnTo>
                <a:lnTo>
                  <a:pt x="6326685" y="5601991"/>
                </a:lnTo>
                <a:lnTo>
                  <a:pt x="0" y="5601991"/>
                </a:lnTo>
                <a:lnTo>
                  <a:pt x="0" y="0"/>
                </a:lnTo>
                <a:close/>
              </a:path>
            </a:pathLst>
          </a:custGeom>
          <a:blipFill>
            <a:blip r:embed="rId2">
              <a:alphaModFix amt="43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5268130" y="-1843068"/>
            <a:ext cx="5510626" cy="4879409"/>
          </a:xfrm>
          <a:custGeom>
            <a:avLst/>
            <a:gdLst/>
            <a:ahLst/>
            <a:cxnLst/>
            <a:rect r="r" b="b" t="t" l="l"/>
            <a:pathLst>
              <a:path h="4879409" w="5510626">
                <a:moveTo>
                  <a:pt x="0" y="0"/>
                </a:moveTo>
                <a:lnTo>
                  <a:pt x="5510626" y="0"/>
                </a:lnTo>
                <a:lnTo>
                  <a:pt x="5510626" y="4879409"/>
                </a:lnTo>
                <a:lnTo>
                  <a:pt x="0" y="4879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3518188"/>
            <a:ext cx="16230600" cy="4967653"/>
          </a:xfrm>
          <a:prstGeom prst="rect">
            <a:avLst/>
          </a:prstGeom>
        </p:spPr>
        <p:txBody>
          <a:bodyPr anchor="t" rtlCol="false" tIns="0" lIns="0" bIns="0" rIns="0">
            <a:spAutoFit/>
          </a:bodyPr>
          <a:lstStyle/>
          <a:p>
            <a:pPr algn="l">
              <a:lnSpc>
                <a:spcPts val="3917"/>
              </a:lnSpc>
            </a:pPr>
            <a:r>
              <a:rPr lang="en-US" sz="2798">
                <a:solidFill>
                  <a:srgbClr val="15910C"/>
                </a:solidFill>
                <a:latin typeface="Montserrat Semi-Bold"/>
                <a:ea typeface="Montserrat Semi-Bold"/>
                <a:cs typeface="Montserrat Semi-Bold"/>
                <a:sym typeface="Montserrat Semi-Bold"/>
              </a:rPr>
              <a:t>The USB Physical Security Software is designed to enhance the security of computer systems by regulating USB access based on predefined policies and geofencing parameters. </a:t>
            </a:r>
          </a:p>
          <a:p>
            <a:pPr algn="ctr">
              <a:lnSpc>
                <a:spcPts val="3917"/>
              </a:lnSpc>
            </a:pPr>
          </a:p>
          <a:p>
            <a:pPr algn="l">
              <a:lnSpc>
                <a:spcPts val="3917"/>
              </a:lnSpc>
            </a:pPr>
            <a:r>
              <a:rPr lang="en-US" sz="2798">
                <a:solidFill>
                  <a:srgbClr val="000000"/>
                </a:solidFill>
                <a:latin typeface="Montserrat Bold"/>
                <a:ea typeface="Montserrat Bold"/>
                <a:cs typeface="Montserrat Bold"/>
                <a:sym typeface="Montserrat Bold"/>
              </a:rPr>
              <a:t>The software integrates various security measures such as </a:t>
            </a:r>
          </a:p>
          <a:p>
            <a:pPr algn="l" marL="604111" indent="-302056" lvl="1">
              <a:lnSpc>
                <a:spcPts val="3917"/>
              </a:lnSpc>
              <a:buFont typeface="Arial"/>
              <a:buChar char="•"/>
            </a:pPr>
            <a:r>
              <a:rPr lang="en-US" sz="2798">
                <a:solidFill>
                  <a:srgbClr val="15910C"/>
                </a:solidFill>
                <a:latin typeface="Montserrat Bold"/>
                <a:ea typeface="Montserrat Bold"/>
                <a:cs typeface="Montserrat Bold"/>
                <a:sym typeface="Montserrat Bold"/>
              </a:rPr>
              <a:t>Role-Based Access Control (RBAC)</a:t>
            </a:r>
          </a:p>
          <a:p>
            <a:pPr algn="l" marL="604111" indent="-302056" lvl="1">
              <a:lnSpc>
                <a:spcPts val="3917"/>
              </a:lnSpc>
              <a:buFont typeface="Arial"/>
              <a:buChar char="•"/>
            </a:pPr>
            <a:r>
              <a:rPr lang="en-US" sz="2798">
                <a:solidFill>
                  <a:srgbClr val="15910C"/>
                </a:solidFill>
                <a:latin typeface="Montserrat Bold"/>
                <a:ea typeface="Montserrat Bold"/>
                <a:cs typeface="Montserrat Bold"/>
                <a:sym typeface="Montserrat Bold"/>
              </a:rPr>
              <a:t>Admin Policies and User Management</a:t>
            </a:r>
          </a:p>
          <a:p>
            <a:pPr algn="l" marL="604111" indent="-302056" lvl="1">
              <a:lnSpc>
                <a:spcPts val="3917"/>
              </a:lnSpc>
              <a:buFont typeface="Arial"/>
              <a:buChar char="•"/>
            </a:pPr>
            <a:r>
              <a:rPr lang="en-US" sz="2798">
                <a:solidFill>
                  <a:srgbClr val="15910C"/>
                </a:solidFill>
                <a:latin typeface="Montserrat Bold"/>
                <a:ea typeface="Montserrat Bold"/>
                <a:cs typeface="Montserrat Bold"/>
                <a:sym typeface="Montserrat Bold"/>
              </a:rPr>
              <a:t>Geofencing</a:t>
            </a:r>
          </a:p>
          <a:p>
            <a:pPr algn="l" marL="604111" indent="-302056" lvl="1">
              <a:lnSpc>
                <a:spcPts val="3917"/>
              </a:lnSpc>
              <a:buFont typeface="Arial"/>
              <a:buChar char="•"/>
            </a:pPr>
            <a:r>
              <a:rPr lang="en-US" sz="2798">
                <a:solidFill>
                  <a:srgbClr val="15910C"/>
                </a:solidFill>
                <a:latin typeface="Montserrat Bold"/>
                <a:ea typeface="Montserrat Bold"/>
                <a:cs typeface="Montserrat Bold"/>
                <a:sym typeface="Montserrat Bold"/>
              </a:rPr>
              <a:t>Dynamic USB Disabling</a:t>
            </a:r>
          </a:p>
          <a:p>
            <a:pPr algn="l" marL="604111" indent="-302056" lvl="1">
              <a:lnSpc>
                <a:spcPts val="3917"/>
              </a:lnSpc>
              <a:buFont typeface="Arial"/>
              <a:buChar char="•"/>
            </a:pPr>
            <a:r>
              <a:rPr lang="en-US" sz="2798">
                <a:solidFill>
                  <a:srgbClr val="15910C"/>
                </a:solidFill>
                <a:latin typeface="Montserrat Bold"/>
                <a:ea typeface="Montserrat Bold"/>
                <a:cs typeface="Montserrat Bold"/>
                <a:sym typeface="Montserrat Bold"/>
              </a:rPr>
              <a:t>Auditing, and Logging </a:t>
            </a:r>
          </a:p>
        </p:txBody>
      </p:sp>
      <p:sp>
        <p:nvSpPr>
          <p:cNvPr name="Freeform 5" id="5"/>
          <p:cNvSpPr/>
          <p:nvPr/>
        </p:nvSpPr>
        <p:spPr>
          <a:xfrm flipH="false" flipV="false" rot="0">
            <a:off x="13082720" y="5349726"/>
            <a:ext cx="3821620" cy="4114800"/>
          </a:xfrm>
          <a:custGeom>
            <a:avLst/>
            <a:gdLst/>
            <a:ahLst/>
            <a:cxnLst/>
            <a:rect r="r" b="b" t="t" l="l"/>
            <a:pathLst>
              <a:path h="4114800" w="3821620">
                <a:moveTo>
                  <a:pt x="0" y="0"/>
                </a:moveTo>
                <a:lnTo>
                  <a:pt x="3821621" y="0"/>
                </a:lnTo>
                <a:lnTo>
                  <a:pt x="382162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959383"/>
            <a:ext cx="13964831" cy="2076958"/>
          </a:xfrm>
          <a:prstGeom prst="rect">
            <a:avLst/>
          </a:prstGeom>
        </p:spPr>
        <p:txBody>
          <a:bodyPr anchor="t" rtlCol="false" tIns="0" lIns="0" bIns="0" rIns="0">
            <a:spAutoFit/>
          </a:bodyPr>
          <a:lstStyle/>
          <a:p>
            <a:pPr algn="l">
              <a:lnSpc>
                <a:spcPts val="8371"/>
              </a:lnSpc>
              <a:spcBef>
                <a:spcPct val="0"/>
              </a:spcBef>
            </a:pPr>
            <a:r>
              <a:rPr lang="en-US" sz="5979">
                <a:solidFill>
                  <a:srgbClr val="000000"/>
                </a:solidFill>
                <a:latin typeface="Montserrat Ultra-Bold"/>
                <a:ea typeface="Montserrat Ultra-Bold"/>
                <a:cs typeface="Montserrat Ultra-Bold"/>
                <a:sym typeface="Montserrat Ultra-Bold"/>
              </a:rPr>
              <a:t>USB PHYSICAL SECURITY SOFTWARE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2435607" y="8007133"/>
            <a:ext cx="6326685" cy="5601992"/>
          </a:xfrm>
          <a:custGeom>
            <a:avLst/>
            <a:gdLst/>
            <a:ahLst/>
            <a:cxnLst/>
            <a:rect r="r" b="b" t="t" l="l"/>
            <a:pathLst>
              <a:path h="5601992" w="6326685">
                <a:moveTo>
                  <a:pt x="0" y="0"/>
                </a:moveTo>
                <a:lnTo>
                  <a:pt x="6326685" y="0"/>
                </a:lnTo>
                <a:lnTo>
                  <a:pt x="6326685" y="5601992"/>
                </a:lnTo>
                <a:lnTo>
                  <a:pt x="0" y="5601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5040433" y="-2210445"/>
            <a:ext cx="5510626" cy="4879409"/>
          </a:xfrm>
          <a:custGeom>
            <a:avLst/>
            <a:gdLst/>
            <a:ahLst/>
            <a:cxnLst/>
            <a:rect r="r" b="b" t="t" l="l"/>
            <a:pathLst>
              <a:path h="4879409" w="5510626">
                <a:moveTo>
                  <a:pt x="0" y="0"/>
                </a:moveTo>
                <a:lnTo>
                  <a:pt x="5510626" y="0"/>
                </a:lnTo>
                <a:lnTo>
                  <a:pt x="5510626" y="4879409"/>
                </a:lnTo>
                <a:lnTo>
                  <a:pt x="0" y="4879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873501" y="7000339"/>
            <a:ext cx="1837943" cy="2831425"/>
          </a:xfrm>
          <a:custGeom>
            <a:avLst/>
            <a:gdLst/>
            <a:ahLst/>
            <a:cxnLst/>
            <a:rect r="r" b="b" t="t" l="l"/>
            <a:pathLst>
              <a:path h="2831425" w="1837943">
                <a:moveTo>
                  <a:pt x="0" y="0"/>
                </a:moveTo>
                <a:lnTo>
                  <a:pt x="1837943" y="0"/>
                </a:lnTo>
                <a:lnTo>
                  <a:pt x="1837943" y="2831425"/>
                </a:lnTo>
                <a:lnTo>
                  <a:pt x="0" y="2831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401536" y="1635341"/>
            <a:ext cx="7848005" cy="1019683"/>
          </a:xfrm>
          <a:prstGeom prst="rect">
            <a:avLst/>
          </a:prstGeom>
        </p:spPr>
        <p:txBody>
          <a:bodyPr anchor="t" rtlCol="false" tIns="0" lIns="0" bIns="0" rIns="0">
            <a:spAutoFit/>
          </a:bodyPr>
          <a:lstStyle/>
          <a:p>
            <a:pPr algn="ctr">
              <a:lnSpc>
                <a:spcPts val="8371"/>
              </a:lnSpc>
            </a:pPr>
            <a:r>
              <a:rPr lang="en-US" sz="5979">
                <a:solidFill>
                  <a:srgbClr val="000000"/>
                </a:solidFill>
                <a:latin typeface="Montserrat Bold"/>
                <a:ea typeface="Montserrat Bold"/>
                <a:cs typeface="Montserrat Bold"/>
                <a:sym typeface="Montserrat Bold"/>
              </a:rPr>
              <a:t>Problem Statement</a:t>
            </a:r>
          </a:p>
        </p:txBody>
      </p:sp>
      <p:sp>
        <p:nvSpPr>
          <p:cNvPr name="TextBox 6" id="6"/>
          <p:cNvSpPr txBox="true"/>
          <p:nvPr/>
        </p:nvSpPr>
        <p:spPr>
          <a:xfrm rot="0">
            <a:off x="1363768" y="3373814"/>
            <a:ext cx="15271423" cy="1581150"/>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Montserrat"/>
                <a:ea typeface="Montserrat"/>
                <a:cs typeface="Montserrat"/>
                <a:sym typeface="Montserrat"/>
              </a:rPr>
              <a:t>Due to the increase in USB-related threats like BadUSB, organizations need to improve their security measures. USB drives can spread harmful code, unauthorized access, or corrupt data.</a:t>
            </a:r>
          </a:p>
        </p:txBody>
      </p:sp>
      <p:sp>
        <p:nvSpPr>
          <p:cNvPr name="TextBox 7" id="7"/>
          <p:cNvSpPr txBox="true"/>
          <p:nvPr/>
        </p:nvSpPr>
        <p:spPr>
          <a:xfrm rot="0">
            <a:off x="1363768" y="5395198"/>
            <a:ext cx="15271423" cy="2114550"/>
          </a:xfrm>
          <a:prstGeom prst="rect">
            <a:avLst/>
          </a:prstGeom>
        </p:spPr>
        <p:txBody>
          <a:bodyPr anchor="t" rtlCol="false" tIns="0" lIns="0" bIns="0" rIns="0">
            <a:spAutoFit/>
          </a:bodyPr>
          <a:lstStyle/>
          <a:p>
            <a:pPr algn="l">
              <a:lnSpc>
                <a:spcPts val="4200"/>
              </a:lnSpc>
            </a:pPr>
            <a:r>
              <a:rPr lang="en-US" sz="3000">
                <a:solidFill>
                  <a:srgbClr val="000000"/>
                </a:solidFill>
                <a:latin typeface="Montserrat"/>
                <a:ea typeface="Montserrat"/>
                <a:cs typeface="Montserrat"/>
                <a:sym typeface="Montserrat"/>
              </a:rPr>
              <a:t>There are various security risks associated with uncontrolled USB access like data theft, malware, etc. This increases the need for enhanced control and monitoring software.</a:t>
            </a:r>
          </a:p>
          <a:p>
            <a:pPr algn="l">
              <a:lnSpc>
                <a:spcPts val="420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2467029" y="8761277"/>
            <a:ext cx="6326685" cy="5601992"/>
          </a:xfrm>
          <a:custGeom>
            <a:avLst/>
            <a:gdLst/>
            <a:ahLst/>
            <a:cxnLst/>
            <a:rect r="r" b="b" t="t" l="l"/>
            <a:pathLst>
              <a:path h="5601992" w="6326685">
                <a:moveTo>
                  <a:pt x="0" y="0"/>
                </a:moveTo>
                <a:lnTo>
                  <a:pt x="6326685" y="0"/>
                </a:lnTo>
                <a:lnTo>
                  <a:pt x="6326685" y="5601992"/>
                </a:lnTo>
                <a:lnTo>
                  <a:pt x="0" y="5601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5268130" y="-1843068"/>
            <a:ext cx="5510626" cy="4879409"/>
          </a:xfrm>
          <a:custGeom>
            <a:avLst/>
            <a:gdLst/>
            <a:ahLst/>
            <a:cxnLst/>
            <a:rect r="r" b="b" t="t" l="l"/>
            <a:pathLst>
              <a:path h="4879409" w="5510626">
                <a:moveTo>
                  <a:pt x="0" y="0"/>
                </a:moveTo>
                <a:lnTo>
                  <a:pt x="5510626" y="0"/>
                </a:lnTo>
                <a:lnTo>
                  <a:pt x="5510626" y="4879409"/>
                </a:lnTo>
                <a:lnTo>
                  <a:pt x="0" y="4879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574410" y="6605349"/>
            <a:ext cx="3209514" cy="3378436"/>
          </a:xfrm>
          <a:custGeom>
            <a:avLst/>
            <a:gdLst/>
            <a:ahLst/>
            <a:cxnLst/>
            <a:rect r="r" b="b" t="t" l="l"/>
            <a:pathLst>
              <a:path h="3378436" w="3209514">
                <a:moveTo>
                  <a:pt x="0" y="0"/>
                </a:moveTo>
                <a:lnTo>
                  <a:pt x="3209514" y="0"/>
                </a:lnTo>
                <a:lnTo>
                  <a:pt x="3209514" y="3378436"/>
                </a:lnTo>
                <a:lnTo>
                  <a:pt x="0" y="3378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914400"/>
            <a:ext cx="7862253" cy="1025347"/>
          </a:xfrm>
          <a:prstGeom prst="rect">
            <a:avLst/>
          </a:prstGeom>
        </p:spPr>
        <p:txBody>
          <a:bodyPr anchor="t" rtlCol="false" tIns="0" lIns="0" bIns="0" rIns="0">
            <a:spAutoFit/>
          </a:bodyPr>
          <a:lstStyle/>
          <a:p>
            <a:pPr algn="ctr">
              <a:lnSpc>
                <a:spcPts val="8375"/>
              </a:lnSpc>
              <a:spcBef>
                <a:spcPct val="0"/>
              </a:spcBef>
            </a:pPr>
            <a:r>
              <a:rPr lang="en-US" sz="5982">
                <a:solidFill>
                  <a:srgbClr val="000000"/>
                </a:solidFill>
                <a:latin typeface="Montserrat Ultra-Bold"/>
                <a:ea typeface="Montserrat Ultra-Bold"/>
                <a:cs typeface="Montserrat Ultra-Bold"/>
                <a:sym typeface="Montserrat Ultra-Bold"/>
              </a:rPr>
              <a:t> Features Overview</a:t>
            </a:r>
          </a:p>
        </p:txBody>
      </p:sp>
      <p:sp>
        <p:nvSpPr>
          <p:cNvPr name="TextBox 6" id="6"/>
          <p:cNvSpPr txBox="true"/>
          <p:nvPr/>
        </p:nvSpPr>
        <p:spPr>
          <a:xfrm rot="0">
            <a:off x="1508289" y="2979191"/>
            <a:ext cx="15271423" cy="2114550"/>
          </a:xfrm>
          <a:prstGeom prst="rect">
            <a:avLst/>
          </a:prstGeom>
        </p:spPr>
        <p:txBody>
          <a:bodyPr anchor="t" rtlCol="false" tIns="0" lIns="0" bIns="0" rIns="0">
            <a:spAutoFit/>
          </a:bodyPr>
          <a:lstStyle/>
          <a:p>
            <a:pPr algn="l">
              <a:lnSpc>
                <a:spcPts val="4200"/>
              </a:lnSpc>
            </a:pPr>
            <a:r>
              <a:rPr lang="en-US" sz="3000">
                <a:solidFill>
                  <a:srgbClr val="000000"/>
                </a:solidFill>
                <a:latin typeface="Montserrat"/>
                <a:ea typeface="Montserrat"/>
                <a:cs typeface="Montserrat"/>
                <a:sym typeface="Montserrat"/>
              </a:rPr>
              <a:t>Apart from the core feature of providing an Interface to enable and disable the USB Ports, we went one step ahead and tried to provide </a:t>
            </a:r>
            <a:r>
              <a:rPr lang="en-US" sz="3000">
                <a:solidFill>
                  <a:srgbClr val="000000"/>
                </a:solidFill>
                <a:latin typeface="Montserrat Bold"/>
                <a:ea typeface="Montserrat Bold"/>
                <a:cs typeface="Montserrat Bold"/>
                <a:sym typeface="Montserrat Bold"/>
              </a:rPr>
              <a:t>More Granular </a:t>
            </a:r>
            <a:r>
              <a:rPr lang="en-US" sz="3000">
                <a:solidFill>
                  <a:srgbClr val="000000"/>
                </a:solidFill>
                <a:latin typeface="Montserrat"/>
                <a:ea typeface="Montserrat"/>
                <a:cs typeface="Montserrat"/>
                <a:sym typeface="Montserrat"/>
              </a:rPr>
              <a:t>control to the users of the software. These features include-</a:t>
            </a:r>
          </a:p>
          <a:p>
            <a:pPr algn="l">
              <a:lnSpc>
                <a:spcPts val="4200"/>
              </a:lnSpc>
              <a:spcBef>
                <a:spcPct val="0"/>
              </a:spcBef>
            </a:pPr>
          </a:p>
        </p:txBody>
      </p:sp>
      <p:sp>
        <p:nvSpPr>
          <p:cNvPr name="TextBox 7" id="7"/>
          <p:cNvSpPr txBox="true"/>
          <p:nvPr/>
        </p:nvSpPr>
        <p:spPr>
          <a:xfrm rot="0">
            <a:off x="1508289" y="5086350"/>
            <a:ext cx="15271423" cy="378333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Montserrat"/>
                <a:ea typeface="Montserrat"/>
                <a:cs typeface="Montserrat"/>
                <a:sym typeface="Montserrat"/>
              </a:rPr>
              <a:t>Role Based Login </a:t>
            </a:r>
          </a:p>
          <a:p>
            <a:pPr algn="l" marL="647700" indent="-323850" lvl="1">
              <a:lnSpc>
                <a:spcPts val="4200"/>
              </a:lnSpc>
              <a:buFont typeface="Arial"/>
              <a:buChar char="•"/>
            </a:pPr>
            <a:r>
              <a:rPr lang="en-US" sz="3000">
                <a:solidFill>
                  <a:srgbClr val="000000"/>
                </a:solidFill>
                <a:latin typeface="Montserrat"/>
                <a:ea typeface="Montserrat"/>
                <a:cs typeface="Montserrat"/>
                <a:sym typeface="Montserrat"/>
              </a:rPr>
              <a:t>Geofencing - The USB can only be accessed in a particular location</a:t>
            </a:r>
          </a:p>
          <a:p>
            <a:pPr algn="l" marL="647700" indent="-323850" lvl="1">
              <a:lnSpc>
                <a:spcPts val="4200"/>
              </a:lnSpc>
              <a:buFont typeface="Arial"/>
              <a:buChar char="•"/>
            </a:pPr>
            <a:r>
              <a:rPr lang="en-US" sz="3000">
                <a:solidFill>
                  <a:srgbClr val="000000"/>
                </a:solidFill>
                <a:latin typeface="Montserrat"/>
                <a:ea typeface="Montserrat"/>
                <a:cs typeface="Montserrat"/>
                <a:sym typeface="Montserrat"/>
              </a:rPr>
              <a:t>Admin Policy Control</a:t>
            </a:r>
          </a:p>
          <a:p>
            <a:pPr algn="l" marL="647700" indent="-323850" lvl="1">
              <a:lnSpc>
                <a:spcPts val="4200"/>
              </a:lnSpc>
              <a:buFont typeface="Arial"/>
              <a:buChar char="•"/>
            </a:pPr>
            <a:r>
              <a:rPr lang="en-US" sz="3000">
                <a:solidFill>
                  <a:srgbClr val="000000"/>
                </a:solidFill>
                <a:latin typeface="Montserrat"/>
                <a:ea typeface="Montserrat"/>
                <a:cs typeface="Montserrat"/>
                <a:sym typeface="Montserrat"/>
              </a:rPr>
              <a:t>Auditing and Logs of User Login/Logout and Duration</a:t>
            </a:r>
          </a:p>
          <a:p>
            <a:pPr algn="l" marL="647700" indent="-323850" lvl="1">
              <a:lnSpc>
                <a:spcPts val="4200"/>
              </a:lnSpc>
              <a:buFont typeface="Arial"/>
              <a:buChar char="•"/>
            </a:pPr>
            <a:r>
              <a:rPr lang="en-US" sz="3000">
                <a:solidFill>
                  <a:srgbClr val="000000"/>
                </a:solidFill>
                <a:latin typeface="Montserrat"/>
                <a:ea typeface="Montserrat"/>
                <a:cs typeface="Montserrat"/>
                <a:sym typeface="Montserrat"/>
              </a:rPr>
              <a:t>A Modern GUI built using Tkinter</a:t>
            </a:r>
          </a:p>
          <a:p>
            <a:pPr algn="l" marL="647700" indent="-323850" lvl="1">
              <a:lnSpc>
                <a:spcPts val="4200"/>
              </a:lnSpc>
              <a:buFont typeface="Arial"/>
              <a:buChar char="•"/>
            </a:pPr>
            <a:r>
              <a:rPr lang="en-US" sz="3000">
                <a:solidFill>
                  <a:srgbClr val="000000"/>
                </a:solidFill>
                <a:latin typeface="Montserrat"/>
                <a:ea typeface="Montserrat"/>
                <a:cs typeface="Montserrat"/>
                <a:sym typeface="Montserrat"/>
              </a:rPr>
              <a:t>SQLAlchemy for Robust Database features</a:t>
            </a:r>
          </a:p>
          <a:p>
            <a:pPr algn="l">
              <a:lnSpc>
                <a:spcPts val="420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4160398" y="9476919"/>
            <a:ext cx="6326685" cy="5601992"/>
          </a:xfrm>
          <a:custGeom>
            <a:avLst/>
            <a:gdLst/>
            <a:ahLst/>
            <a:cxnLst/>
            <a:rect r="r" b="b" t="t" l="l"/>
            <a:pathLst>
              <a:path h="5601992" w="6326685">
                <a:moveTo>
                  <a:pt x="0" y="0"/>
                </a:moveTo>
                <a:lnTo>
                  <a:pt x="6326685" y="0"/>
                </a:lnTo>
                <a:lnTo>
                  <a:pt x="6326685" y="5601992"/>
                </a:lnTo>
                <a:lnTo>
                  <a:pt x="0" y="5601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5268130" y="-1843068"/>
            <a:ext cx="5510626" cy="4879409"/>
          </a:xfrm>
          <a:custGeom>
            <a:avLst/>
            <a:gdLst/>
            <a:ahLst/>
            <a:cxnLst/>
            <a:rect r="r" b="b" t="t" l="l"/>
            <a:pathLst>
              <a:path h="4879409" w="5510626">
                <a:moveTo>
                  <a:pt x="0" y="0"/>
                </a:moveTo>
                <a:lnTo>
                  <a:pt x="5510626" y="0"/>
                </a:lnTo>
                <a:lnTo>
                  <a:pt x="5510626" y="4879409"/>
                </a:lnTo>
                <a:lnTo>
                  <a:pt x="0" y="4879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907223" y="3036341"/>
            <a:ext cx="8041140" cy="4839131"/>
          </a:xfrm>
          <a:custGeom>
            <a:avLst/>
            <a:gdLst/>
            <a:ahLst/>
            <a:cxnLst/>
            <a:rect r="r" b="b" t="t" l="l"/>
            <a:pathLst>
              <a:path h="4839131" w="8041140">
                <a:moveTo>
                  <a:pt x="0" y="0"/>
                </a:moveTo>
                <a:lnTo>
                  <a:pt x="8041140" y="0"/>
                </a:lnTo>
                <a:lnTo>
                  <a:pt x="8041140" y="4839131"/>
                </a:lnTo>
                <a:lnTo>
                  <a:pt x="0" y="4839131"/>
                </a:lnTo>
                <a:lnTo>
                  <a:pt x="0" y="0"/>
                </a:lnTo>
                <a:close/>
              </a:path>
            </a:pathLst>
          </a:custGeom>
          <a:blipFill>
            <a:blip r:embed="rId4"/>
            <a:stretch>
              <a:fillRect l="0" t="-599" r="0" b="-599"/>
            </a:stretch>
          </a:blipFill>
        </p:spPr>
      </p:sp>
      <p:sp>
        <p:nvSpPr>
          <p:cNvPr name="TextBox 5" id="5"/>
          <p:cNvSpPr txBox="true"/>
          <p:nvPr/>
        </p:nvSpPr>
        <p:spPr>
          <a:xfrm rot="0">
            <a:off x="1028700" y="2979191"/>
            <a:ext cx="6060102" cy="6193915"/>
          </a:xfrm>
          <a:prstGeom prst="rect">
            <a:avLst/>
          </a:prstGeom>
        </p:spPr>
        <p:txBody>
          <a:bodyPr anchor="t" rtlCol="false" tIns="0" lIns="0" bIns="0" rIns="0">
            <a:spAutoFit/>
          </a:bodyPr>
          <a:lstStyle/>
          <a:p>
            <a:pPr algn="just">
              <a:lnSpc>
                <a:spcPts val="3815"/>
              </a:lnSpc>
            </a:pPr>
            <a:r>
              <a:rPr lang="en-US" sz="2725">
                <a:solidFill>
                  <a:srgbClr val="15910C"/>
                </a:solidFill>
                <a:latin typeface="Montserrat Medium"/>
                <a:ea typeface="Montserrat Medium"/>
                <a:cs typeface="Montserrat Medium"/>
                <a:sym typeface="Montserrat Medium"/>
              </a:rPr>
              <a:t>Role-Based Access Control (RBAC) is a security framework that restricts system access to authorized users based on their roles within an organization. Implementing RBAC in a USB physical security project involves controlling and monitoring access to USB ports and devices based on users' roles and permissions.</a:t>
            </a:r>
          </a:p>
          <a:p>
            <a:pPr algn="just">
              <a:lnSpc>
                <a:spcPts val="3815"/>
              </a:lnSpc>
            </a:pPr>
          </a:p>
          <a:p>
            <a:pPr algn="just">
              <a:lnSpc>
                <a:spcPts val="3815"/>
              </a:lnSpc>
            </a:pPr>
          </a:p>
          <a:p>
            <a:pPr algn="just">
              <a:lnSpc>
                <a:spcPts val="3815"/>
              </a:lnSpc>
            </a:pPr>
          </a:p>
        </p:txBody>
      </p:sp>
      <p:sp>
        <p:nvSpPr>
          <p:cNvPr name="TextBox 6" id="6"/>
          <p:cNvSpPr txBox="true"/>
          <p:nvPr/>
        </p:nvSpPr>
        <p:spPr>
          <a:xfrm rot="0">
            <a:off x="1028700" y="904875"/>
            <a:ext cx="12816901" cy="972765"/>
          </a:xfrm>
          <a:prstGeom prst="rect">
            <a:avLst/>
          </a:prstGeom>
        </p:spPr>
        <p:txBody>
          <a:bodyPr anchor="t" rtlCol="false" tIns="0" lIns="0" bIns="0" rIns="0">
            <a:spAutoFit/>
          </a:bodyPr>
          <a:lstStyle/>
          <a:p>
            <a:pPr algn="l">
              <a:lnSpc>
                <a:spcPts val="7808"/>
              </a:lnSpc>
              <a:spcBef>
                <a:spcPct val="0"/>
              </a:spcBef>
            </a:pPr>
            <a:r>
              <a:rPr lang="en-US" sz="5577">
                <a:solidFill>
                  <a:srgbClr val="000000"/>
                </a:solidFill>
                <a:latin typeface="Montserrat Bold"/>
                <a:ea typeface="Montserrat Bold"/>
                <a:cs typeface="Montserrat Bold"/>
                <a:sym typeface="Montserrat Bold"/>
              </a:rPr>
              <a:t>Role-Based Access Control (RBAC)</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3331" y="3018536"/>
            <a:ext cx="8357465" cy="4954168"/>
          </a:xfrm>
          <a:custGeom>
            <a:avLst/>
            <a:gdLst/>
            <a:ahLst/>
            <a:cxnLst/>
            <a:rect r="r" b="b" t="t" l="l"/>
            <a:pathLst>
              <a:path h="4954168" w="8357465">
                <a:moveTo>
                  <a:pt x="0" y="0"/>
                </a:moveTo>
                <a:lnTo>
                  <a:pt x="8357465" y="0"/>
                </a:lnTo>
                <a:lnTo>
                  <a:pt x="8357465" y="4954167"/>
                </a:lnTo>
                <a:lnTo>
                  <a:pt x="0" y="4954167"/>
                </a:lnTo>
                <a:lnTo>
                  <a:pt x="0" y="0"/>
                </a:lnTo>
                <a:close/>
              </a:path>
            </a:pathLst>
          </a:custGeom>
          <a:blipFill>
            <a:blip r:embed="rId2"/>
            <a:stretch>
              <a:fillRect l="0" t="0" r="0" b="0"/>
            </a:stretch>
          </a:blipFill>
        </p:spPr>
      </p:sp>
      <p:sp>
        <p:nvSpPr>
          <p:cNvPr name="Freeform 3" id="3"/>
          <p:cNvSpPr/>
          <p:nvPr/>
        </p:nvSpPr>
        <p:spPr>
          <a:xfrm flipH="false" flipV="false" rot="0">
            <a:off x="9640416" y="3018536"/>
            <a:ext cx="8106820" cy="4954168"/>
          </a:xfrm>
          <a:custGeom>
            <a:avLst/>
            <a:gdLst/>
            <a:ahLst/>
            <a:cxnLst/>
            <a:rect r="r" b="b" t="t" l="l"/>
            <a:pathLst>
              <a:path h="4954168" w="8106820">
                <a:moveTo>
                  <a:pt x="0" y="0"/>
                </a:moveTo>
                <a:lnTo>
                  <a:pt x="8106820" y="0"/>
                </a:lnTo>
                <a:lnTo>
                  <a:pt x="8106820" y="4954167"/>
                </a:lnTo>
                <a:lnTo>
                  <a:pt x="0" y="4954167"/>
                </a:lnTo>
                <a:lnTo>
                  <a:pt x="0" y="0"/>
                </a:lnTo>
                <a:close/>
              </a:path>
            </a:pathLst>
          </a:custGeom>
          <a:blipFill>
            <a:blip r:embed="rId3"/>
            <a:stretch>
              <a:fillRect l="0" t="0" r="0" b="0"/>
            </a:stretch>
          </a:blipFill>
        </p:spPr>
      </p:sp>
      <p:sp>
        <p:nvSpPr>
          <p:cNvPr name="TextBox 4" id="4"/>
          <p:cNvSpPr txBox="true"/>
          <p:nvPr/>
        </p:nvSpPr>
        <p:spPr>
          <a:xfrm rot="0">
            <a:off x="1028700" y="1467731"/>
            <a:ext cx="13893573" cy="1019612"/>
          </a:xfrm>
          <a:prstGeom prst="rect">
            <a:avLst/>
          </a:prstGeom>
        </p:spPr>
        <p:txBody>
          <a:bodyPr anchor="t" rtlCol="false" tIns="0" lIns="0" bIns="0" rIns="0">
            <a:spAutoFit/>
          </a:bodyPr>
          <a:lstStyle/>
          <a:p>
            <a:pPr algn="l">
              <a:lnSpc>
                <a:spcPts val="8375"/>
              </a:lnSpc>
              <a:spcBef>
                <a:spcPct val="0"/>
              </a:spcBef>
            </a:pPr>
            <a:r>
              <a:rPr lang="en-US" sz="5982">
                <a:solidFill>
                  <a:srgbClr val="000000"/>
                </a:solidFill>
                <a:latin typeface="Montserrat Bold"/>
                <a:ea typeface="Montserrat Bold"/>
                <a:cs typeface="Montserrat Bold"/>
                <a:sym typeface="Montserrat Bold"/>
              </a:rPr>
              <a:t>User and Admin Interfaces</a:t>
            </a:r>
          </a:p>
        </p:txBody>
      </p:sp>
      <p:sp>
        <p:nvSpPr>
          <p:cNvPr name="TextBox 5" id="5"/>
          <p:cNvSpPr txBox="true"/>
          <p:nvPr/>
        </p:nvSpPr>
        <p:spPr>
          <a:xfrm rot="0">
            <a:off x="532284" y="8121396"/>
            <a:ext cx="8611716" cy="1887482"/>
          </a:xfrm>
          <a:prstGeom prst="rect">
            <a:avLst/>
          </a:prstGeom>
        </p:spPr>
        <p:txBody>
          <a:bodyPr anchor="t" rtlCol="false" tIns="0" lIns="0" bIns="0" rIns="0">
            <a:spAutoFit/>
          </a:bodyPr>
          <a:lstStyle/>
          <a:p>
            <a:pPr algn="l">
              <a:lnSpc>
                <a:spcPts val="3065"/>
              </a:lnSpc>
            </a:pPr>
            <a:r>
              <a:rPr lang="en-US" sz="2189">
                <a:solidFill>
                  <a:srgbClr val="15910C"/>
                </a:solidFill>
                <a:latin typeface="Montserrat Bold"/>
                <a:ea typeface="Montserrat Bold"/>
                <a:cs typeface="Montserrat Bold"/>
                <a:sym typeface="Montserrat Bold"/>
              </a:rPr>
              <a:t>Users can see their activity history and can proceed to enable the USB Ports</a:t>
            </a:r>
          </a:p>
          <a:p>
            <a:pPr algn="l">
              <a:lnSpc>
                <a:spcPts val="3065"/>
              </a:lnSpc>
            </a:pPr>
          </a:p>
          <a:p>
            <a:pPr algn="l">
              <a:lnSpc>
                <a:spcPts val="3065"/>
              </a:lnSpc>
            </a:pPr>
          </a:p>
          <a:p>
            <a:pPr algn="l">
              <a:lnSpc>
                <a:spcPts val="3065"/>
              </a:lnSpc>
            </a:pPr>
          </a:p>
        </p:txBody>
      </p:sp>
      <p:sp>
        <p:nvSpPr>
          <p:cNvPr name="TextBox 6" id="6"/>
          <p:cNvSpPr txBox="true"/>
          <p:nvPr/>
        </p:nvSpPr>
        <p:spPr>
          <a:xfrm rot="0">
            <a:off x="9676284" y="8121396"/>
            <a:ext cx="8611716" cy="744482"/>
          </a:xfrm>
          <a:prstGeom prst="rect">
            <a:avLst/>
          </a:prstGeom>
        </p:spPr>
        <p:txBody>
          <a:bodyPr anchor="t" rtlCol="false" tIns="0" lIns="0" bIns="0" rIns="0">
            <a:spAutoFit/>
          </a:bodyPr>
          <a:lstStyle/>
          <a:p>
            <a:pPr algn="l">
              <a:lnSpc>
                <a:spcPts val="3065"/>
              </a:lnSpc>
            </a:pPr>
            <a:r>
              <a:rPr lang="en-US" sz="2189">
                <a:solidFill>
                  <a:srgbClr val="15910C"/>
                </a:solidFill>
                <a:latin typeface="Montserrat Bold"/>
                <a:ea typeface="Montserrat Bold"/>
                <a:cs typeface="Montserrat Bold"/>
                <a:sym typeface="Montserrat Bold"/>
              </a:rPr>
              <a:t>Admins can manage all the users and can set Ports on Disabled or Active state.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5224846" y="-2070693"/>
            <a:ext cx="5510626" cy="4879409"/>
          </a:xfrm>
          <a:custGeom>
            <a:avLst/>
            <a:gdLst/>
            <a:ahLst/>
            <a:cxnLst/>
            <a:rect r="r" b="b" t="t" l="l"/>
            <a:pathLst>
              <a:path h="4879409" w="5510626">
                <a:moveTo>
                  <a:pt x="0" y="0"/>
                </a:moveTo>
                <a:lnTo>
                  <a:pt x="5510626" y="0"/>
                </a:lnTo>
                <a:lnTo>
                  <a:pt x="5510626" y="4879409"/>
                </a:lnTo>
                <a:lnTo>
                  <a:pt x="0" y="4879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3543173" y="9044681"/>
            <a:ext cx="6326685" cy="5601992"/>
          </a:xfrm>
          <a:custGeom>
            <a:avLst/>
            <a:gdLst/>
            <a:ahLst/>
            <a:cxnLst/>
            <a:rect r="r" b="b" t="t" l="l"/>
            <a:pathLst>
              <a:path h="5601992" w="6326685">
                <a:moveTo>
                  <a:pt x="0" y="0"/>
                </a:moveTo>
                <a:lnTo>
                  <a:pt x="6326685" y="0"/>
                </a:lnTo>
                <a:lnTo>
                  <a:pt x="6326685" y="5601992"/>
                </a:lnTo>
                <a:lnTo>
                  <a:pt x="0" y="5601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898751" y="3162357"/>
            <a:ext cx="7677874" cy="4985835"/>
          </a:xfrm>
          <a:custGeom>
            <a:avLst/>
            <a:gdLst/>
            <a:ahLst/>
            <a:cxnLst/>
            <a:rect r="r" b="b" t="t" l="l"/>
            <a:pathLst>
              <a:path h="4985835" w="7677874">
                <a:moveTo>
                  <a:pt x="0" y="0"/>
                </a:moveTo>
                <a:lnTo>
                  <a:pt x="7677873" y="0"/>
                </a:lnTo>
                <a:lnTo>
                  <a:pt x="7677873" y="4985835"/>
                </a:lnTo>
                <a:lnTo>
                  <a:pt x="0" y="4985835"/>
                </a:lnTo>
                <a:lnTo>
                  <a:pt x="0" y="0"/>
                </a:lnTo>
                <a:close/>
              </a:path>
            </a:pathLst>
          </a:custGeom>
          <a:blipFill>
            <a:blip r:embed="rId4"/>
            <a:stretch>
              <a:fillRect l="-15430" t="0" r="-17388" b="-1253"/>
            </a:stretch>
          </a:blipFill>
        </p:spPr>
      </p:sp>
      <p:sp>
        <p:nvSpPr>
          <p:cNvPr name="TextBox 5" id="5"/>
          <p:cNvSpPr txBox="true"/>
          <p:nvPr/>
        </p:nvSpPr>
        <p:spPr>
          <a:xfrm rot="0">
            <a:off x="1028700" y="1747820"/>
            <a:ext cx="9062244" cy="877570"/>
          </a:xfrm>
          <a:prstGeom prst="rect">
            <a:avLst/>
          </a:prstGeom>
        </p:spPr>
        <p:txBody>
          <a:bodyPr anchor="t" rtlCol="false" tIns="0" lIns="0" bIns="0" rIns="0">
            <a:spAutoFit/>
          </a:bodyPr>
          <a:lstStyle/>
          <a:p>
            <a:pPr algn="ctr">
              <a:lnSpc>
                <a:spcPts val="7279"/>
              </a:lnSpc>
              <a:spcBef>
                <a:spcPct val="0"/>
              </a:spcBef>
            </a:pPr>
            <a:r>
              <a:rPr lang="en-US" sz="5199">
                <a:solidFill>
                  <a:srgbClr val="000000"/>
                </a:solidFill>
                <a:latin typeface="Montserrat Bold"/>
                <a:ea typeface="Montserrat Bold"/>
                <a:cs typeface="Montserrat Bold"/>
                <a:sym typeface="Montserrat Bold"/>
              </a:rPr>
              <a:t>Geofencing in USB Access</a:t>
            </a:r>
          </a:p>
        </p:txBody>
      </p:sp>
      <p:grpSp>
        <p:nvGrpSpPr>
          <p:cNvPr name="Group 6" id="6"/>
          <p:cNvGrpSpPr/>
          <p:nvPr/>
        </p:nvGrpSpPr>
        <p:grpSpPr>
          <a:xfrm rot="0">
            <a:off x="1028700" y="3369069"/>
            <a:ext cx="7693931" cy="4149432"/>
            <a:chOff x="0" y="0"/>
            <a:chExt cx="10258575" cy="5532576"/>
          </a:xfrm>
        </p:grpSpPr>
        <p:sp>
          <p:nvSpPr>
            <p:cNvPr name="TextBox 7" id="7"/>
            <p:cNvSpPr txBox="true"/>
            <p:nvPr/>
          </p:nvSpPr>
          <p:spPr>
            <a:xfrm rot="0">
              <a:off x="0" y="-47625"/>
              <a:ext cx="10258575" cy="3301964"/>
            </a:xfrm>
            <a:prstGeom prst="rect">
              <a:avLst/>
            </a:prstGeom>
          </p:spPr>
          <p:txBody>
            <a:bodyPr anchor="t" rtlCol="false" tIns="0" lIns="0" bIns="0" rIns="0">
              <a:spAutoFit/>
            </a:bodyPr>
            <a:lstStyle/>
            <a:p>
              <a:pPr algn="just">
                <a:lnSpc>
                  <a:spcPts val="3929"/>
                </a:lnSpc>
              </a:pPr>
              <a:r>
                <a:rPr lang="en-US" sz="2806">
                  <a:solidFill>
                    <a:srgbClr val="15910C"/>
                  </a:solidFill>
                  <a:latin typeface="Montserrat Medium"/>
                  <a:ea typeface="Montserrat Medium"/>
                  <a:cs typeface="Montserrat Medium"/>
                  <a:sym typeface="Montserrat Medium"/>
                </a:rPr>
                <a:t>Geofencing in USB access is a security mechanism that restricts or controls the use of USB devices based on the physical location of a device or user. </a:t>
              </a:r>
            </a:p>
            <a:p>
              <a:pPr algn="just">
                <a:lnSpc>
                  <a:spcPts val="4211"/>
                </a:lnSpc>
              </a:pPr>
            </a:p>
          </p:txBody>
        </p:sp>
        <p:sp>
          <p:nvSpPr>
            <p:cNvPr name="TextBox 8" id="8"/>
            <p:cNvSpPr txBox="true"/>
            <p:nvPr/>
          </p:nvSpPr>
          <p:spPr>
            <a:xfrm rot="0">
              <a:off x="0" y="2938399"/>
              <a:ext cx="10258575" cy="2594178"/>
            </a:xfrm>
            <a:prstGeom prst="rect">
              <a:avLst/>
            </a:prstGeom>
          </p:spPr>
          <p:txBody>
            <a:bodyPr anchor="t" rtlCol="false" tIns="0" lIns="0" bIns="0" rIns="0">
              <a:spAutoFit/>
            </a:bodyPr>
            <a:lstStyle/>
            <a:p>
              <a:pPr algn="just">
                <a:lnSpc>
                  <a:spcPts val="3929"/>
                </a:lnSpc>
              </a:pPr>
              <a:r>
                <a:rPr lang="en-US" sz="2806">
                  <a:solidFill>
                    <a:srgbClr val="15910C"/>
                  </a:solidFill>
                  <a:latin typeface="Montserrat Medium"/>
                  <a:ea typeface="Montserrat Medium"/>
                  <a:cs typeface="Montserrat Medium"/>
                  <a:sym typeface="Montserrat Medium"/>
                </a:rPr>
                <a:t>The location of the user is fetched using Browser’s Geolocation API and then that data is validated by comparing it with the values set by the Admin.</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751566"/>
            <a:ext cx="14196146" cy="2223770"/>
          </a:xfrm>
          <a:prstGeom prst="rect">
            <a:avLst/>
          </a:prstGeom>
        </p:spPr>
        <p:txBody>
          <a:bodyPr anchor="t" rtlCol="false" tIns="0" lIns="0" bIns="0" rIns="0">
            <a:spAutoFit/>
          </a:bodyPr>
          <a:lstStyle/>
          <a:p>
            <a:pPr algn="l">
              <a:lnSpc>
                <a:spcPts val="4480"/>
              </a:lnSpc>
            </a:pPr>
            <a:r>
              <a:rPr lang="en-US" sz="3200">
                <a:solidFill>
                  <a:srgbClr val="15910C"/>
                </a:solidFill>
                <a:latin typeface="Montserrat Medium"/>
                <a:ea typeface="Montserrat Medium"/>
                <a:cs typeface="Montserrat Medium"/>
                <a:sym typeface="Montserrat Medium"/>
              </a:rPr>
              <a:t>Auditing and logging are crucial components of a USB physical security system. They provide visibility into USB device usage, help detect unauthorized activities, and ensure compliance with security policies and regulatory requirements. </a:t>
            </a:r>
          </a:p>
        </p:txBody>
      </p:sp>
      <p:sp>
        <p:nvSpPr>
          <p:cNvPr name="Freeform 3" id="3"/>
          <p:cNvSpPr/>
          <p:nvPr/>
        </p:nvSpPr>
        <p:spPr>
          <a:xfrm flipH="false" flipV="false" rot="-10800000">
            <a:off x="-4002178" y="9258300"/>
            <a:ext cx="6326685" cy="5601992"/>
          </a:xfrm>
          <a:custGeom>
            <a:avLst/>
            <a:gdLst/>
            <a:ahLst/>
            <a:cxnLst/>
            <a:rect r="r" b="b" t="t" l="l"/>
            <a:pathLst>
              <a:path h="5601992" w="6326685">
                <a:moveTo>
                  <a:pt x="0" y="0"/>
                </a:moveTo>
                <a:lnTo>
                  <a:pt x="6326685" y="0"/>
                </a:lnTo>
                <a:lnTo>
                  <a:pt x="6326685" y="5601992"/>
                </a:lnTo>
                <a:lnTo>
                  <a:pt x="0" y="5601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5224846" y="-2070693"/>
            <a:ext cx="5510626" cy="4879409"/>
          </a:xfrm>
          <a:custGeom>
            <a:avLst/>
            <a:gdLst/>
            <a:ahLst/>
            <a:cxnLst/>
            <a:rect r="r" b="b" t="t" l="l"/>
            <a:pathLst>
              <a:path h="4879409" w="5510626">
                <a:moveTo>
                  <a:pt x="0" y="0"/>
                </a:moveTo>
                <a:lnTo>
                  <a:pt x="5510626" y="0"/>
                </a:lnTo>
                <a:lnTo>
                  <a:pt x="5510626" y="4879409"/>
                </a:lnTo>
                <a:lnTo>
                  <a:pt x="0" y="4879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662624" y="6193908"/>
            <a:ext cx="3181321" cy="2576870"/>
          </a:xfrm>
          <a:custGeom>
            <a:avLst/>
            <a:gdLst/>
            <a:ahLst/>
            <a:cxnLst/>
            <a:rect r="r" b="b" t="t" l="l"/>
            <a:pathLst>
              <a:path h="2576870" w="3181321">
                <a:moveTo>
                  <a:pt x="0" y="0"/>
                </a:moveTo>
                <a:lnTo>
                  <a:pt x="3181321" y="0"/>
                </a:lnTo>
                <a:lnTo>
                  <a:pt x="3181321" y="2576870"/>
                </a:lnTo>
                <a:lnTo>
                  <a:pt x="0" y="2576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5779395"/>
            <a:ext cx="9804639" cy="3405894"/>
          </a:xfrm>
          <a:custGeom>
            <a:avLst/>
            <a:gdLst/>
            <a:ahLst/>
            <a:cxnLst/>
            <a:rect r="r" b="b" t="t" l="l"/>
            <a:pathLst>
              <a:path h="3405894" w="9804639">
                <a:moveTo>
                  <a:pt x="0" y="0"/>
                </a:moveTo>
                <a:lnTo>
                  <a:pt x="9804639" y="0"/>
                </a:lnTo>
                <a:lnTo>
                  <a:pt x="9804639" y="3405895"/>
                </a:lnTo>
                <a:lnTo>
                  <a:pt x="0" y="3405895"/>
                </a:lnTo>
                <a:lnTo>
                  <a:pt x="0" y="0"/>
                </a:lnTo>
                <a:close/>
              </a:path>
            </a:pathLst>
          </a:custGeom>
          <a:blipFill>
            <a:blip r:embed="rId6"/>
            <a:stretch>
              <a:fillRect l="0" t="0" r="0" b="-74621"/>
            </a:stretch>
          </a:blipFill>
        </p:spPr>
      </p:sp>
      <p:sp>
        <p:nvSpPr>
          <p:cNvPr name="TextBox 7" id="7"/>
          <p:cNvSpPr txBox="true"/>
          <p:nvPr/>
        </p:nvSpPr>
        <p:spPr>
          <a:xfrm rot="0">
            <a:off x="1028700" y="1285570"/>
            <a:ext cx="5765245"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Auditing and Logs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2862686" y="8571362"/>
            <a:ext cx="6326685" cy="5601992"/>
          </a:xfrm>
          <a:custGeom>
            <a:avLst/>
            <a:gdLst/>
            <a:ahLst/>
            <a:cxnLst/>
            <a:rect r="r" b="b" t="t" l="l"/>
            <a:pathLst>
              <a:path h="5601992" w="6326685">
                <a:moveTo>
                  <a:pt x="0" y="0"/>
                </a:moveTo>
                <a:lnTo>
                  <a:pt x="6326685" y="0"/>
                </a:lnTo>
                <a:lnTo>
                  <a:pt x="6326685" y="5601992"/>
                </a:lnTo>
                <a:lnTo>
                  <a:pt x="0" y="5601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5224846" y="-2070693"/>
            <a:ext cx="5510626" cy="4879409"/>
          </a:xfrm>
          <a:custGeom>
            <a:avLst/>
            <a:gdLst/>
            <a:ahLst/>
            <a:cxnLst/>
            <a:rect r="r" b="b" t="t" l="l"/>
            <a:pathLst>
              <a:path h="4879409" w="5510626">
                <a:moveTo>
                  <a:pt x="0" y="0"/>
                </a:moveTo>
                <a:lnTo>
                  <a:pt x="5510626" y="0"/>
                </a:lnTo>
                <a:lnTo>
                  <a:pt x="5510626" y="4879409"/>
                </a:lnTo>
                <a:lnTo>
                  <a:pt x="0" y="4879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556620" y="1028700"/>
            <a:ext cx="15341562" cy="8629628"/>
          </a:xfrm>
          <a:custGeom>
            <a:avLst/>
            <a:gdLst/>
            <a:ahLst/>
            <a:cxnLst/>
            <a:rect r="r" b="b" t="t" l="l"/>
            <a:pathLst>
              <a:path h="8629628" w="15341562">
                <a:moveTo>
                  <a:pt x="0" y="0"/>
                </a:moveTo>
                <a:lnTo>
                  <a:pt x="15341561" y="0"/>
                </a:lnTo>
                <a:lnTo>
                  <a:pt x="15341561" y="8629628"/>
                </a:lnTo>
                <a:lnTo>
                  <a:pt x="0" y="8629628"/>
                </a:lnTo>
                <a:lnTo>
                  <a:pt x="0" y="0"/>
                </a:lnTo>
                <a:close/>
              </a:path>
            </a:pathLst>
          </a:custGeom>
          <a:blipFill>
            <a:blip r:embed="rId4"/>
            <a:stretch>
              <a:fillRect l="0" t="0" r="0" b="0"/>
            </a:stretch>
          </a:blipFill>
        </p:spPr>
      </p:sp>
      <p:sp>
        <p:nvSpPr>
          <p:cNvPr name="TextBox 5" id="5"/>
          <p:cNvSpPr txBox="true"/>
          <p:nvPr/>
        </p:nvSpPr>
        <p:spPr>
          <a:xfrm rot="0">
            <a:off x="1028700" y="1251261"/>
            <a:ext cx="5692665" cy="2269918"/>
          </a:xfrm>
          <a:prstGeom prst="rect">
            <a:avLst/>
          </a:prstGeom>
        </p:spPr>
        <p:txBody>
          <a:bodyPr anchor="t" rtlCol="false" tIns="0" lIns="0" bIns="0" rIns="0">
            <a:spAutoFit/>
          </a:bodyPr>
          <a:lstStyle/>
          <a:p>
            <a:pPr algn="l">
              <a:lnSpc>
                <a:spcPts val="9105"/>
              </a:lnSpc>
            </a:pPr>
            <a:r>
              <a:rPr lang="en-US" sz="6504">
                <a:solidFill>
                  <a:srgbClr val="000000"/>
                </a:solidFill>
                <a:latin typeface="Canva Sans Bold"/>
                <a:ea typeface="Canva Sans Bold"/>
                <a:cs typeface="Canva Sans Bold"/>
                <a:sym typeface="Canva Sans Bold"/>
              </a:rPr>
              <a:t>The Database </a:t>
            </a:r>
          </a:p>
          <a:p>
            <a:pPr algn="l">
              <a:lnSpc>
                <a:spcPts val="9105"/>
              </a:lnSpc>
            </a:pPr>
            <a:r>
              <a:rPr lang="en-US" sz="6504">
                <a:solidFill>
                  <a:srgbClr val="000000"/>
                </a:solidFill>
                <a:latin typeface="Canva Sans Bold"/>
                <a:ea typeface="Canva Sans Bold"/>
                <a:cs typeface="Canva Sans Bold"/>
                <a:sym typeface="Canva Sans Bold"/>
              </a:rPr>
              <a:t>Structure</a:t>
            </a:r>
          </a:p>
        </p:txBody>
      </p:sp>
      <p:sp>
        <p:nvSpPr>
          <p:cNvPr name="TextBox 6" id="6"/>
          <p:cNvSpPr txBox="true"/>
          <p:nvPr/>
        </p:nvSpPr>
        <p:spPr>
          <a:xfrm rot="0">
            <a:off x="1028700" y="4215085"/>
            <a:ext cx="5246017" cy="2785745"/>
          </a:xfrm>
          <a:prstGeom prst="rect">
            <a:avLst/>
          </a:prstGeom>
        </p:spPr>
        <p:txBody>
          <a:bodyPr anchor="t" rtlCol="false" tIns="0" lIns="0" bIns="0" rIns="0">
            <a:spAutoFit/>
          </a:bodyPr>
          <a:lstStyle/>
          <a:p>
            <a:pPr algn="l">
              <a:lnSpc>
                <a:spcPts val="4480"/>
              </a:lnSpc>
            </a:pPr>
            <a:r>
              <a:rPr lang="en-US" sz="3200">
                <a:solidFill>
                  <a:srgbClr val="15910C"/>
                </a:solidFill>
                <a:latin typeface="Montserrat"/>
                <a:ea typeface="Montserrat"/>
                <a:cs typeface="Montserrat"/>
                <a:sym typeface="Montserrat"/>
              </a:rPr>
              <a:t>The model diagram looks like this, where the tables Users and Logs are related with </a:t>
            </a:r>
            <a:r>
              <a:rPr lang="en-US" sz="3200">
                <a:solidFill>
                  <a:srgbClr val="15910C"/>
                </a:solidFill>
                <a:latin typeface="Montserrat Bold"/>
                <a:ea typeface="Montserrat Bold"/>
                <a:cs typeface="Montserrat Bold"/>
                <a:sym typeface="Montserrat Bold"/>
              </a:rPr>
              <a:t>User ID </a:t>
            </a:r>
            <a:r>
              <a:rPr lang="en-US" sz="3200">
                <a:solidFill>
                  <a:srgbClr val="15910C"/>
                </a:solidFill>
                <a:latin typeface="Montserrat"/>
                <a:ea typeface="Montserrat"/>
                <a:cs typeface="Montserrat"/>
                <a:sym typeface="Montserrat"/>
              </a:rPr>
              <a:t>attribute.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DAGOxVmeZtg</dc:identifier>
  <dcterms:modified xsi:type="dcterms:W3CDTF">2011-08-01T06:04:30Z</dcterms:modified>
  <cp:revision>1</cp:revision>
  <dc:title>USB PHYSICAL SECURITY</dc:title>
</cp:coreProperties>
</file>