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8" r:id="rId2"/>
    <p:sldId id="259" r:id="rId3"/>
    <p:sldId id="260" r:id="rId4"/>
    <p:sldId id="261" r:id="rId5"/>
    <p:sldId id="262" r:id="rId6"/>
    <p:sldId id="263" r:id="rId7"/>
    <p:sldId id="265" r:id="rId8"/>
    <p:sldId id="266" r:id="rId9"/>
    <p:sldId id="267" r:id="rId10"/>
    <p:sldId id="268" r:id="rId11"/>
    <p:sldId id="269" r:id="rId12"/>
    <p:sldId id="264"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3916E-805A-4935-92FF-D8CAE8779CD7}" type="doc">
      <dgm:prSet loTypeId="urn:microsoft.com/office/officeart/2005/8/layout/bProcess3" loCatId="process" qsTypeId="urn:microsoft.com/office/officeart/2005/8/quickstyle/simple4" qsCatId="simple" csTypeId="urn:microsoft.com/office/officeart/2005/8/colors/accent2_3" csCatId="accent2" phldr="1"/>
      <dgm:spPr/>
      <dgm:t>
        <a:bodyPr/>
        <a:lstStyle/>
        <a:p>
          <a:endParaRPr lang="en-IN"/>
        </a:p>
      </dgm:t>
    </dgm:pt>
    <dgm:pt modelId="{325EF479-E25E-48F4-811B-8D80E7EF3CB3}">
      <dgm:prSet phldrT="[Text]"/>
      <dgm:spPr/>
      <dgm:t>
        <a:bodyPr/>
        <a:lstStyle/>
        <a:p>
          <a:r>
            <a:rPr lang="en-US" dirty="0"/>
            <a:t>Data </a:t>
          </a:r>
          <a:r>
            <a:rPr lang="en-US"/>
            <a:t>Collection </a:t>
          </a:r>
          <a:endParaRPr lang="en-IN" dirty="0"/>
        </a:p>
      </dgm:t>
    </dgm:pt>
    <dgm:pt modelId="{E444A5BA-458C-43D4-8C63-1281FD231E1D}" type="parTrans" cxnId="{8E404DCB-C7C9-454D-9790-2DEC32843F3F}">
      <dgm:prSet/>
      <dgm:spPr/>
      <dgm:t>
        <a:bodyPr/>
        <a:lstStyle/>
        <a:p>
          <a:endParaRPr lang="en-IN"/>
        </a:p>
      </dgm:t>
    </dgm:pt>
    <dgm:pt modelId="{10F86239-1F3F-4F6A-AB51-38A59FDE557C}" type="sibTrans" cxnId="{8E404DCB-C7C9-454D-9790-2DEC32843F3F}">
      <dgm:prSet/>
      <dgm:spPr/>
      <dgm:t>
        <a:bodyPr/>
        <a:lstStyle/>
        <a:p>
          <a:endParaRPr lang="en-IN"/>
        </a:p>
      </dgm:t>
    </dgm:pt>
    <dgm:pt modelId="{FD87FF82-A2B0-4C90-8BE1-F6BD0E3F781B}">
      <dgm:prSet phldrT="[Text]"/>
      <dgm:spPr/>
      <dgm:t>
        <a:bodyPr/>
        <a:lstStyle/>
        <a:p>
          <a:r>
            <a:rPr lang="en-US" dirty="0"/>
            <a:t>Feature Selection </a:t>
          </a:r>
          <a:endParaRPr lang="en-IN" dirty="0"/>
        </a:p>
      </dgm:t>
    </dgm:pt>
    <dgm:pt modelId="{CCEA2FE5-E07E-4B0A-B02C-C4485B0E23D7}" type="parTrans" cxnId="{7555325C-4AAB-45E6-93B4-4B6F2D61FAF5}">
      <dgm:prSet/>
      <dgm:spPr/>
      <dgm:t>
        <a:bodyPr/>
        <a:lstStyle/>
        <a:p>
          <a:endParaRPr lang="en-IN"/>
        </a:p>
      </dgm:t>
    </dgm:pt>
    <dgm:pt modelId="{2A71B25E-5D17-460B-B1F8-5A8F27CC1457}" type="sibTrans" cxnId="{7555325C-4AAB-45E6-93B4-4B6F2D61FAF5}">
      <dgm:prSet/>
      <dgm:spPr/>
      <dgm:t>
        <a:bodyPr/>
        <a:lstStyle/>
        <a:p>
          <a:endParaRPr lang="en-IN"/>
        </a:p>
      </dgm:t>
    </dgm:pt>
    <dgm:pt modelId="{63F9BBC3-6ED1-4DDB-850E-89BFEBC40EA9}">
      <dgm:prSet phldrT="[Text]"/>
      <dgm:spPr/>
      <dgm:t>
        <a:bodyPr/>
        <a:lstStyle/>
        <a:p>
          <a:r>
            <a:rPr lang="en-US" dirty="0"/>
            <a:t>Model Selection</a:t>
          </a:r>
          <a:endParaRPr lang="en-IN" dirty="0"/>
        </a:p>
      </dgm:t>
    </dgm:pt>
    <dgm:pt modelId="{B20FCAA1-DB95-456E-A44D-25BC38C5B164}" type="parTrans" cxnId="{081C3A27-D7AD-4939-AAE4-132A5FCD31A2}">
      <dgm:prSet/>
      <dgm:spPr/>
      <dgm:t>
        <a:bodyPr/>
        <a:lstStyle/>
        <a:p>
          <a:endParaRPr lang="en-IN"/>
        </a:p>
      </dgm:t>
    </dgm:pt>
    <dgm:pt modelId="{B5DD5717-DE9D-4E01-B639-05963952ADD8}" type="sibTrans" cxnId="{081C3A27-D7AD-4939-AAE4-132A5FCD31A2}">
      <dgm:prSet/>
      <dgm:spPr/>
      <dgm:t>
        <a:bodyPr/>
        <a:lstStyle/>
        <a:p>
          <a:endParaRPr lang="en-IN"/>
        </a:p>
      </dgm:t>
    </dgm:pt>
    <dgm:pt modelId="{C0A03830-E78B-4C72-B89D-6D4D729B24EA}">
      <dgm:prSet phldrT="[Text]"/>
      <dgm:spPr/>
      <dgm:t>
        <a:bodyPr/>
        <a:lstStyle/>
        <a:p>
          <a:r>
            <a:rPr lang="en-US" dirty="0"/>
            <a:t>Model Training and Testing</a:t>
          </a:r>
          <a:endParaRPr lang="en-IN" dirty="0"/>
        </a:p>
      </dgm:t>
    </dgm:pt>
    <dgm:pt modelId="{E4D8DF30-D68F-474D-907E-0EF3039226B4}" type="parTrans" cxnId="{FC8B6790-261D-459C-9419-76F19F710AFF}">
      <dgm:prSet/>
      <dgm:spPr/>
      <dgm:t>
        <a:bodyPr/>
        <a:lstStyle/>
        <a:p>
          <a:endParaRPr lang="en-IN"/>
        </a:p>
      </dgm:t>
    </dgm:pt>
    <dgm:pt modelId="{22BB68F4-141C-4B03-8929-648D4A36DC9A}" type="sibTrans" cxnId="{FC8B6790-261D-459C-9419-76F19F710AFF}">
      <dgm:prSet/>
      <dgm:spPr/>
      <dgm:t>
        <a:bodyPr/>
        <a:lstStyle/>
        <a:p>
          <a:endParaRPr lang="en-IN"/>
        </a:p>
      </dgm:t>
    </dgm:pt>
    <dgm:pt modelId="{320DD32E-D519-4F60-AD77-D562FD672E76}">
      <dgm:prSet phldrT="[Text]"/>
      <dgm:spPr/>
      <dgm:t>
        <a:bodyPr/>
        <a:lstStyle/>
        <a:p>
          <a:r>
            <a:rPr lang="en-US" dirty="0"/>
            <a:t>Exploratory Data Analysis </a:t>
          </a:r>
          <a:endParaRPr lang="en-IN" dirty="0"/>
        </a:p>
      </dgm:t>
    </dgm:pt>
    <dgm:pt modelId="{0AF022A3-EF83-41CD-B74B-EC55189579E1}" type="parTrans" cxnId="{2F986188-3B82-4B6D-B786-8078C089C5D3}">
      <dgm:prSet/>
      <dgm:spPr/>
      <dgm:t>
        <a:bodyPr/>
        <a:lstStyle/>
        <a:p>
          <a:endParaRPr lang="en-IN"/>
        </a:p>
      </dgm:t>
    </dgm:pt>
    <dgm:pt modelId="{D5D6EDC4-12BE-42B9-9947-60F17ACEB046}" type="sibTrans" cxnId="{2F986188-3B82-4B6D-B786-8078C089C5D3}">
      <dgm:prSet/>
      <dgm:spPr/>
      <dgm:t>
        <a:bodyPr/>
        <a:lstStyle/>
        <a:p>
          <a:endParaRPr lang="en-IN"/>
        </a:p>
      </dgm:t>
    </dgm:pt>
    <dgm:pt modelId="{791D0642-982C-4763-9C53-DE3AD73F0F91}">
      <dgm:prSet phldrT="[Text]"/>
      <dgm:spPr/>
      <dgm:t>
        <a:bodyPr/>
        <a:lstStyle/>
        <a:p>
          <a:r>
            <a:rPr lang="en-US" dirty="0"/>
            <a:t>Feature  Engineering </a:t>
          </a:r>
          <a:endParaRPr lang="en-IN" dirty="0"/>
        </a:p>
      </dgm:t>
    </dgm:pt>
    <dgm:pt modelId="{C85BFD20-74AF-46B3-812E-48D033218B62}" type="parTrans" cxnId="{A9E8B6AC-F22E-4E90-B720-F7E713FDCA96}">
      <dgm:prSet/>
      <dgm:spPr/>
      <dgm:t>
        <a:bodyPr/>
        <a:lstStyle/>
        <a:p>
          <a:endParaRPr lang="en-IN"/>
        </a:p>
      </dgm:t>
    </dgm:pt>
    <dgm:pt modelId="{F638DADE-FB4E-4E25-88E7-C4CDDCA7E42A}" type="sibTrans" cxnId="{A9E8B6AC-F22E-4E90-B720-F7E713FDCA96}">
      <dgm:prSet/>
      <dgm:spPr/>
      <dgm:t>
        <a:bodyPr/>
        <a:lstStyle/>
        <a:p>
          <a:endParaRPr lang="en-IN"/>
        </a:p>
      </dgm:t>
    </dgm:pt>
    <dgm:pt modelId="{F89BDC69-1600-4DF6-9563-F88E28677684}">
      <dgm:prSet phldrT="[Text]"/>
      <dgm:spPr/>
      <dgm:t>
        <a:bodyPr/>
        <a:lstStyle/>
        <a:p>
          <a:r>
            <a:rPr lang="en-US" dirty="0"/>
            <a:t>Parameter Tuning</a:t>
          </a:r>
          <a:endParaRPr lang="en-IN" dirty="0"/>
        </a:p>
      </dgm:t>
    </dgm:pt>
    <dgm:pt modelId="{F93FE5D0-142C-4ECB-9604-9ADA79FE1439}" type="parTrans" cxnId="{61C81FDE-AAFC-441D-9934-7425B5044A18}">
      <dgm:prSet/>
      <dgm:spPr/>
      <dgm:t>
        <a:bodyPr/>
        <a:lstStyle/>
        <a:p>
          <a:endParaRPr lang="en-IN"/>
        </a:p>
      </dgm:t>
    </dgm:pt>
    <dgm:pt modelId="{69B83773-89E2-4645-B7C1-3AC521B23BC8}" type="sibTrans" cxnId="{61C81FDE-AAFC-441D-9934-7425B5044A18}">
      <dgm:prSet/>
      <dgm:spPr/>
      <dgm:t>
        <a:bodyPr/>
        <a:lstStyle/>
        <a:p>
          <a:endParaRPr lang="en-IN"/>
        </a:p>
      </dgm:t>
    </dgm:pt>
    <dgm:pt modelId="{66A8C05F-29EF-4AD1-9D0D-3D3203471573}" type="pres">
      <dgm:prSet presAssocID="{7C33916E-805A-4935-92FF-D8CAE8779CD7}" presName="Name0" presStyleCnt="0">
        <dgm:presLayoutVars>
          <dgm:dir/>
          <dgm:resizeHandles val="exact"/>
        </dgm:presLayoutVars>
      </dgm:prSet>
      <dgm:spPr/>
      <dgm:t>
        <a:bodyPr/>
        <a:lstStyle/>
        <a:p>
          <a:endParaRPr lang="en-IN"/>
        </a:p>
      </dgm:t>
    </dgm:pt>
    <dgm:pt modelId="{5A9820FB-58AF-45A9-803B-225F37084799}" type="pres">
      <dgm:prSet presAssocID="{325EF479-E25E-48F4-811B-8D80E7EF3CB3}" presName="node" presStyleLbl="node1" presStyleIdx="0" presStyleCnt="7">
        <dgm:presLayoutVars>
          <dgm:bulletEnabled val="1"/>
        </dgm:presLayoutVars>
      </dgm:prSet>
      <dgm:spPr/>
      <dgm:t>
        <a:bodyPr/>
        <a:lstStyle/>
        <a:p>
          <a:endParaRPr lang="en-IN"/>
        </a:p>
      </dgm:t>
    </dgm:pt>
    <dgm:pt modelId="{C19BCEA0-2597-4E61-A9CB-A383B6D1A778}" type="pres">
      <dgm:prSet presAssocID="{10F86239-1F3F-4F6A-AB51-38A59FDE557C}" presName="sibTrans" presStyleLbl="sibTrans1D1" presStyleIdx="0" presStyleCnt="6"/>
      <dgm:spPr/>
      <dgm:t>
        <a:bodyPr/>
        <a:lstStyle/>
        <a:p>
          <a:endParaRPr lang="en-IN"/>
        </a:p>
      </dgm:t>
    </dgm:pt>
    <dgm:pt modelId="{D23E40DA-552F-4E28-BB86-E7380E8F785A}" type="pres">
      <dgm:prSet presAssocID="{10F86239-1F3F-4F6A-AB51-38A59FDE557C}" presName="connectorText" presStyleLbl="sibTrans1D1" presStyleIdx="0" presStyleCnt="6"/>
      <dgm:spPr/>
      <dgm:t>
        <a:bodyPr/>
        <a:lstStyle/>
        <a:p>
          <a:endParaRPr lang="en-IN"/>
        </a:p>
      </dgm:t>
    </dgm:pt>
    <dgm:pt modelId="{FBACA7B7-6A9F-40C9-8D47-4F9A2EA92EB4}" type="pres">
      <dgm:prSet presAssocID="{320DD32E-D519-4F60-AD77-D562FD672E76}" presName="node" presStyleLbl="node1" presStyleIdx="1" presStyleCnt="7">
        <dgm:presLayoutVars>
          <dgm:bulletEnabled val="1"/>
        </dgm:presLayoutVars>
      </dgm:prSet>
      <dgm:spPr/>
      <dgm:t>
        <a:bodyPr/>
        <a:lstStyle/>
        <a:p>
          <a:endParaRPr lang="en-IN"/>
        </a:p>
      </dgm:t>
    </dgm:pt>
    <dgm:pt modelId="{80E727D1-1A60-4AC9-BD1F-295F38618AA6}" type="pres">
      <dgm:prSet presAssocID="{D5D6EDC4-12BE-42B9-9947-60F17ACEB046}" presName="sibTrans" presStyleLbl="sibTrans1D1" presStyleIdx="1" presStyleCnt="6"/>
      <dgm:spPr/>
      <dgm:t>
        <a:bodyPr/>
        <a:lstStyle/>
        <a:p>
          <a:endParaRPr lang="en-IN"/>
        </a:p>
      </dgm:t>
    </dgm:pt>
    <dgm:pt modelId="{A54E2570-1AE9-4D7E-9395-EB269F95104C}" type="pres">
      <dgm:prSet presAssocID="{D5D6EDC4-12BE-42B9-9947-60F17ACEB046}" presName="connectorText" presStyleLbl="sibTrans1D1" presStyleIdx="1" presStyleCnt="6"/>
      <dgm:spPr/>
      <dgm:t>
        <a:bodyPr/>
        <a:lstStyle/>
        <a:p>
          <a:endParaRPr lang="en-IN"/>
        </a:p>
      </dgm:t>
    </dgm:pt>
    <dgm:pt modelId="{38293F9A-BA97-4AB2-929C-69AAC8B5B75A}" type="pres">
      <dgm:prSet presAssocID="{791D0642-982C-4763-9C53-DE3AD73F0F91}" presName="node" presStyleLbl="node1" presStyleIdx="2" presStyleCnt="7">
        <dgm:presLayoutVars>
          <dgm:bulletEnabled val="1"/>
        </dgm:presLayoutVars>
      </dgm:prSet>
      <dgm:spPr/>
      <dgm:t>
        <a:bodyPr/>
        <a:lstStyle/>
        <a:p>
          <a:endParaRPr lang="en-IN"/>
        </a:p>
      </dgm:t>
    </dgm:pt>
    <dgm:pt modelId="{D7C243BF-A5C2-4A94-963E-0198E32782C8}" type="pres">
      <dgm:prSet presAssocID="{F638DADE-FB4E-4E25-88E7-C4CDDCA7E42A}" presName="sibTrans" presStyleLbl="sibTrans1D1" presStyleIdx="2" presStyleCnt="6"/>
      <dgm:spPr/>
      <dgm:t>
        <a:bodyPr/>
        <a:lstStyle/>
        <a:p>
          <a:endParaRPr lang="en-IN"/>
        </a:p>
      </dgm:t>
    </dgm:pt>
    <dgm:pt modelId="{13E23F1A-C99A-4AF5-9748-1B53BE278587}" type="pres">
      <dgm:prSet presAssocID="{F638DADE-FB4E-4E25-88E7-C4CDDCA7E42A}" presName="connectorText" presStyleLbl="sibTrans1D1" presStyleIdx="2" presStyleCnt="6"/>
      <dgm:spPr/>
      <dgm:t>
        <a:bodyPr/>
        <a:lstStyle/>
        <a:p>
          <a:endParaRPr lang="en-IN"/>
        </a:p>
      </dgm:t>
    </dgm:pt>
    <dgm:pt modelId="{36CEF2DA-A34B-49F2-A586-FBA8D61F165F}" type="pres">
      <dgm:prSet presAssocID="{FD87FF82-A2B0-4C90-8BE1-F6BD0E3F781B}" presName="node" presStyleLbl="node1" presStyleIdx="3" presStyleCnt="7">
        <dgm:presLayoutVars>
          <dgm:bulletEnabled val="1"/>
        </dgm:presLayoutVars>
      </dgm:prSet>
      <dgm:spPr/>
      <dgm:t>
        <a:bodyPr/>
        <a:lstStyle/>
        <a:p>
          <a:endParaRPr lang="en-IN"/>
        </a:p>
      </dgm:t>
    </dgm:pt>
    <dgm:pt modelId="{98D99078-6EE6-4B3F-A3BC-698E45500668}" type="pres">
      <dgm:prSet presAssocID="{2A71B25E-5D17-460B-B1F8-5A8F27CC1457}" presName="sibTrans" presStyleLbl="sibTrans1D1" presStyleIdx="3" presStyleCnt="6"/>
      <dgm:spPr/>
      <dgm:t>
        <a:bodyPr/>
        <a:lstStyle/>
        <a:p>
          <a:endParaRPr lang="en-IN"/>
        </a:p>
      </dgm:t>
    </dgm:pt>
    <dgm:pt modelId="{C216E0CE-F03B-4389-A628-D6FAA30E9CFE}" type="pres">
      <dgm:prSet presAssocID="{2A71B25E-5D17-460B-B1F8-5A8F27CC1457}" presName="connectorText" presStyleLbl="sibTrans1D1" presStyleIdx="3" presStyleCnt="6"/>
      <dgm:spPr/>
      <dgm:t>
        <a:bodyPr/>
        <a:lstStyle/>
        <a:p>
          <a:endParaRPr lang="en-IN"/>
        </a:p>
      </dgm:t>
    </dgm:pt>
    <dgm:pt modelId="{0FA4CA9D-9073-4414-A33F-8968DF2A4C72}" type="pres">
      <dgm:prSet presAssocID="{63F9BBC3-6ED1-4DDB-850E-89BFEBC40EA9}" presName="node" presStyleLbl="node1" presStyleIdx="4" presStyleCnt="7">
        <dgm:presLayoutVars>
          <dgm:bulletEnabled val="1"/>
        </dgm:presLayoutVars>
      </dgm:prSet>
      <dgm:spPr/>
      <dgm:t>
        <a:bodyPr/>
        <a:lstStyle/>
        <a:p>
          <a:endParaRPr lang="en-IN"/>
        </a:p>
      </dgm:t>
    </dgm:pt>
    <dgm:pt modelId="{CB317A33-6C26-448B-973C-7B945E293797}" type="pres">
      <dgm:prSet presAssocID="{B5DD5717-DE9D-4E01-B639-05963952ADD8}" presName="sibTrans" presStyleLbl="sibTrans1D1" presStyleIdx="4" presStyleCnt="6"/>
      <dgm:spPr/>
      <dgm:t>
        <a:bodyPr/>
        <a:lstStyle/>
        <a:p>
          <a:endParaRPr lang="en-IN"/>
        </a:p>
      </dgm:t>
    </dgm:pt>
    <dgm:pt modelId="{211AAB10-EF0A-4C56-8FDC-EC3A1AE0354A}" type="pres">
      <dgm:prSet presAssocID="{B5DD5717-DE9D-4E01-B639-05963952ADD8}" presName="connectorText" presStyleLbl="sibTrans1D1" presStyleIdx="4" presStyleCnt="6"/>
      <dgm:spPr/>
      <dgm:t>
        <a:bodyPr/>
        <a:lstStyle/>
        <a:p>
          <a:endParaRPr lang="en-IN"/>
        </a:p>
      </dgm:t>
    </dgm:pt>
    <dgm:pt modelId="{4F3374EF-FB30-4DDF-9620-E5EFBBF91F94}" type="pres">
      <dgm:prSet presAssocID="{C0A03830-E78B-4C72-B89D-6D4D729B24EA}" presName="node" presStyleLbl="node1" presStyleIdx="5" presStyleCnt="7">
        <dgm:presLayoutVars>
          <dgm:bulletEnabled val="1"/>
        </dgm:presLayoutVars>
      </dgm:prSet>
      <dgm:spPr/>
      <dgm:t>
        <a:bodyPr/>
        <a:lstStyle/>
        <a:p>
          <a:endParaRPr lang="en-IN"/>
        </a:p>
      </dgm:t>
    </dgm:pt>
    <dgm:pt modelId="{D27B5542-116E-4AA4-AC73-F2E37572EA13}" type="pres">
      <dgm:prSet presAssocID="{22BB68F4-141C-4B03-8929-648D4A36DC9A}" presName="sibTrans" presStyleLbl="sibTrans1D1" presStyleIdx="5" presStyleCnt="6"/>
      <dgm:spPr/>
      <dgm:t>
        <a:bodyPr/>
        <a:lstStyle/>
        <a:p>
          <a:endParaRPr lang="en-IN"/>
        </a:p>
      </dgm:t>
    </dgm:pt>
    <dgm:pt modelId="{192EE948-CB5D-4B2B-BF89-90EE51B30083}" type="pres">
      <dgm:prSet presAssocID="{22BB68F4-141C-4B03-8929-648D4A36DC9A}" presName="connectorText" presStyleLbl="sibTrans1D1" presStyleIdx="5" presStyleCnt="6"/>
      <dgm:spPr/>
      <dgm:t>
        <a:bodyPr/>
        <a:lstStyle/>
        <a:p>
          <a:endParaRPr lang="en-IN"/>
        </a:p>
      </dgm:t>
    </dgm:pt>
    <dgm:pt modelId="{372C3169-7FAA-45FB-93D3-AB41C519D55A}" type="pres">
      <dgm:prSet presAssocID="{F89BDC69-1600-4DF6-9563-F88E28677684}" presName="node" presStyleLbl="node1" presStyleIdx="6" presStyleCnt="7">
        <dgm:presLayoutVars>
          <dgm:bulletEnabled val="1"/>
        </dgm:presLayoutVars>
      </dgm:prSet>
      <dgm:spPr/>
      <dgm:t>
        <a:bodyPr/>
        <a:lstStyle/>
        <a:p>
          <a:endParaRPr lang="en-IN"/>
        </a:p>
      </dgm:t>
    </dgm:pt>
  </dgm:ptLst>
  <dgm:cxnLst>
    <dgm:cxn modelId="{61C81FDE-AAFC-441D-9934-7425B5044A18}" srcId="{7C33916E-805A-4935-92FF-D8CAE8779CD7}" destId="{F89BDC69-1600-4DF6-9563-F88E28677684}" srcOrd="6" destOrd="0" parTransId="{F93FE5D0-142C-4ECB-9604-9ADA79FE1439}" sibTransId="{69B83773-89E2-4645-B7C1-3AC521B23BC8}"/>
    <dgm:cxn modelId="{0B11FBEA-9783-41A7-94F4-A66D85265326}" type="presOf" srcId="{2A71B25E-5D17-460B-B1F8-5A8F27CC1457}" destId="{98D99078-6EE6-4B3F-A3BC-698E45500668}" srcOrd="0" destOrd="0" presId="urn:microsoft.com/office/officeart/2005/8/layout/bProcess3"/>
    <dgm:cxn modelId="{6F7869A9-0BBC-421D-B80E-5F4723FEBC54}" type="presOf" srcId="{63F9BBC3-6ED1-4DDB-850E-89BFEBC40EA9}" destId="{0FA4CA9D-9073-4414-A33F-8968DF2A4C72}" srcOrd="0" destOrd="0" presId="urn:microsoft.com/office/officeart/2005/8/layout/bProcess3"/>
    <dgm:cxn modelId="{9F6C4697-3EA3-4841-B4DB-DAC9EA9ECBF5}" type="presOf" srcId="{22BB68F4-141C-4B03-8929-648D4A36DC9A}" destId="{192EE948-CB5D-4B2B-BF89-90EE51B30083}" srcOrd="1" destOrd="0" presId="urn:microsoft.com/office/officeart/2005/8/layout/bProcess3"/>
    <dgm:cxn modelId="{25374049-7280-4E77-817C-243488F362E4}" type="presOf" srcId="{B5DD5717-DE9D-4E01-B639-05963952ADD8}" destId="{211AAB10-EF0A-4C56-8FDC-EC3A1AE0354A}" srcOrd="1" destOrd="0" presId="urn:microsoft.com/office/officeart/2005/8/layout/bProcess3"/>
    <dgm:cxn modelId="{D39E7F99-E5E9-48DF-A4FA-E29B98606F70}" type="presOf" srcId="{FD87FF82-A2B0-4C90-8BE1-F6BD0E3F781B}" destId="{36CEF2DA-A34B-49F2-A586-FBA8D61F165F}" srcOrd="0" destOrd="0" presId="urn:microsoft.com/office/officeart/2005/8/layout/bProcess3"/>
    <dgm:cxn modelId="{FC8B6790-261D-459C-9419-76F19F710AFF}" srcId="{7C33916E-805A-4935-92FF-D8CAE8779CD7}" destId="{C0A03830-E78B-4C72-B89D-6D4D729B24EA}" srcOrd="5" destOrd="0" parTransId="{E4D8DF30-D68F-474D-907E-0EF3039226B4}" sibTransId="{22BB68F4-141C-4B03-8929-648D4A36DC9A}"/>
    <dgm:cxn modelId="{A9E8B6AC-F22E-4E90-B720-F7E713FDCA96}" srcId="{7C33916E-805A-4935-92FF-D8CAE8779CD7}" destId="{791D0642-982C-4763-9C53-DE3AD73F0F91}" srcOrd="2" destOrd="0" parTransId="{C85BFD20-74AF-46B3-812E-48D033218B62}" sibTransId="{F638DADE-FB4E-4E25-88E7-C4CDDCA7E42A}"/>
    <dgm:cxn modelId="{52A6AB50-DBCE-43D4-94AE-8B00A566B409}" type="presOf" srcId="{2A71B25E-5D17-460B-B1F8-5A8F27CC1457}" destId="{C216E0CE-F03B-4389-A628-D6FAA30E9CFE}" srcOrd="1" destOrd="0" presId="urn:microsoft.com/office/officeart/2005/8/layout/bProcess3"/>
    <dgm:cxn modelId="{8B2A5F03-4034-4703-B7C9-9C84F971E331}" type="presOf" srcId="{F638DADE-FB4E-4E25-88E7-C4CDDCA7E42A}" destId="{13E23F1A-C99A-4AF5-9748-1B53BE278587}" srcOrd="1" destOrd="0" presId="urn:microsoft.com/office/officeart/2005/8/layout/bProcess3"/>
    <dgm:cxn modelId="{A90CD694-6C4D-4517-8D04-FC3F8543CD31}" type="presOf" srcId="{320DD32E-D519-4F60-AD77-D562FD672E76}" destId="{FBACA7B7-6A9F-40C9-8D47-4F9A2EA92EB4}" srcOrd="0" destOrd="0" presId="urn:microsoft.com/office/officeart/2005/8/layout/bProcess3"/>
    <dgm:cxn modelId="{2F986188-3B82-4B6D-B786-8078C089C5D3}" srcId="{7C33916E-805A-4935-92FF-D8CAE8779CD7}" destId="{320DD32E-D519-4F60-AD77-D562FD672E76}" srcOrd="1" destOrd="0" parTransId="{0AF022A3-EF83-41CD-B74B-EC55189579E1}" sibTransId="{D5D6EDC4-12BE-42B9-9947-60F17ACEB046}"/>
    <dgm:cxn modelId="{697E719F-8186-4950-9900-7F18CF2F24E1}" type="presOf" srcId="{7C33916E-805A-4935-92FF-D8CAE8779CD7}" destId="{66A8C05F-29EF-4AD1-9D0D-3D3203471573}" srcOrd="0" destOrd="0" presId="urn:microsoft.com/office/officeart/2005/8/layout/bProcess3"/>
    <dgm:cxn modelId="{8E404DCB-C7C9-454D-9790-2DEC32843F3F}" srcId="{7C33916E-805A-4935-92FF-D8CAE8779CD7}" destId="{325EF479-E25E-48F4-811B-8D80E7EF3CB3}" srcOrd="0" destOrd="0" parTransId="{E444A5BA-458C-43D4-8C63-1281FD231E1D}" sibTransId="{10F86239-1F3F-4F6A-AB51-38A59FDE557C}"/>
    <dgm:cxn modelId="{D832B7AD-C745-46D7-BBAA-8E7BB2A14868}" type="presOf" srcId="{22BB68F4-141C-4B03-8929-648D4A36DC9A}" destId="{D27B5542-116E-4AA4-AC73-F2E37572EA13}" srcOrd="0" destOrd="0" presId="urn:microsoft.com/office/officeart/2005/8/layout/bProcess3"/>
    <dgm:cxn modelId="{05C35316-02F5-4635-B04B-1DA71AEB9FFB}" type="presOf" srcId="{B5DD5717-DE9D-4E01-B639-05963952ADD8}" destId="{CB317A33-6C26-448B-973C-7B945E293797}" srcOrd="0" destOrd="0" presId="urn:microsoft.com/office/officeart/2005/8/layout/bProcess3"/>
    <dgm:cxn modelId="{74E247FD-B4A5-4117-9478-2A90E4C6BF2E}" type="presOf" srcId="{10F86239-1F3F-4F6A-AB51-38A59FDE557C}" destId="{C19BCEA0-2597-4E61-A9CB-A383B6D1A778}" srcOrd="0" destOrd="0" presId="urn:microsoft.com/office/officeart/2005/8/layout/bProcess3"/>
    <dgm:cxn modelId="{662B8C70-B8AE-4DDE-A890-F6D623967AE2}" type="presOf" srcId="{D5D6EDC4-12BE-42B9-9947-60F17ACEB046}" destId="{80E727D1-1A60-4AC9-BD1F-295F38618AA6}" srcOrd="0" destOrd="0" presId="urn:microsoft.com/office/officeart/2005/8/layout/bProcess3"/>
    <dgm:cxn modelId="{2CC3B9DC-49FB-40B5-9ADE-2B9D6C92953D}" type="presOf" srcId="{D5D6EDC4-12BE-42B9-9947-60F17ACEB046}" destId="{A54E2570-1AE9-4D7E-9395-EB269F95104C}" srcOrd="1" destOrd="0" presId="urn:microsoft.com/office/officeart/2005/8/layout/bProcess3"/>
    <dgm:cxn modelId="{728D25C9-7430-49C4-A9D3-156744A101CC}" type="presOf" srcId="{F89BDC69-1600-4DF6-9563-F88E28677684}" destId="{372C3169-7FAA-45FB-93D3-AB41C519D55A}" srcOrd="0" destOrd="0" presId="urn:microsoft.com/office/officeart/2005/8/layout/bProcess3"/>
    <dgm:cxn modelId="{34B50CE5-CAF8-4D85-8D48-6D19DA3B99DD}" type="presOf" srcId="{F638DADE-FB4E-4E25-88E7-C4CDDCA7E42A}" destId="{D7C243BF-A5C2-4A94-963E-0198E32782C8}" srcOrd="0" destOrd="0" presId="urn:microsoft.com/office/officeart/2005/8/layout/bProcess3"/>
    <dgm:cxn modelId="{AEA8B87E-8C94-47C5-AABD-EB6D5535E794}" type="presOf" srcId="{10F86239-1F3F-4F6A-AB51-38A59FDE557C}" destId="{D23E40DA-552F-4E28-BB86-E7380E8F785A}" srcOrd="1" destOrd="0" presId="urn:microsoft.com/office/officeart/2005/8/layout/bProcess3"/>
    <dgm:cxn modelId="{2B6D1A9E-796D-4623-9A72-E31FE204E349}" type="presOf" srcId="{C0A03830-E78B-4C72-B89D-6D4D729B24EA}" destId="{4F3374EF-FB30-4DDF-9620-E5EFBBF91F94}" srcOrd="0" destOrd="0" presId="urn:microsoft.com/office/officeart/2005/8/layout/bProcess3"/>
    <dgm:cxn modelId="{1AE4E8DE-90B1-4A1A-9D17-008CFD6DF412}" type="presOf" srcId="{791D0642-982C-4763-9C53-DE3AD73F0F91}" destId="{38293F9A-BA97-4AB2-929C-69AAC8B5B75A}" srcOrd="0" destOrd="0" presId="urn:microsoft.com/office/officeart/2005/8/layout/bProcess3"/>
    <dgm:cxn modelId="{7555325C-4AAB-45E6-93B4-4B6F2D61FAF5}" srcId="{7C33916E-805A-4935-92FF-D8CAE8779CD7}" destId="{FD87FF82-A2B0-4C90-8BE1-F6BD0E3F781B}" srcOrd="3" destOrd="0" parTransId="{CCEA2FE5-E07E-4B0A-B02C-C4485B0E23D7}" sibTransId="{2A71B25E-5D17-460B-B1F8-5A8F27CC1457}"/>
    <dgm:cxn modelId="{84202072-34DA-48F1-9ADD-595E66522F4D}" type="presOf" srcId="{325EF479-E25E-48F4-811B-8D80E7EF3CB3}" destId="{5A9820FB-58AF-45A9-803B-225F37084799}" srcOrd="0" destOrd="0" presId="urn:microsoft.com/office/officeart/2005/8/layout/bProcess3"/>
    <dgm:cxn modelId="{081C3A27-D7AD-4939-AAE4-132A5FCD31A2}" srcId="{7C33916E-805A-4935-92FF-D8CAE8779CD7}" destId="{63F9BBC3-6ED1-4DDB-850E-89BFEBC40EA9}" srcOrd="4" destOrd="0" parTransId="{B20FCAA1-DB95-456E-A44D-25BC38C5B164}" sibTransId="{B5DD5717-DE9D-4E01-B639-05963952ADD8}"/>
    <dgm:cxn modelId="{97DA7EB4-6CE3-4EFD-9C81-BEC4996291E6}" type="presParOf" srcId="{66A8C05F-29EF-4AD1-9D0D-3D3203471573}" destId="{5A9820FB-58AF-45A9-803B-225F37084799}" srcOrd="0" destOrd="0" presId="urn:microsoft.com/office/officeart/2005/8/layout/bProcess3"/>
    <dgm:cxn modelId="{442C6575-03D5-4016-B824-4B780299DD02}" type="presParOf" srcId="{66A8C05F-29EF-4AD1-9D0D-3D3203471573}" destId="{C19BCEA0-2597-4E61-A9CB-A383B6D1A778}" srcOrd="1" destOrd="0" presId="urn:microsoft.com/office/officeart/2005/8/layout/bProcess3"/>
    <dgm:cxn modelId="{C8A16F35-001C-4257-8E3A-1571CCEDB376}" type="presParOf" srcId="{C19BCEA0-2597-4E61-A9CB-A383B6D1A778}" destId="{D23E40DA-552F-4E28-BB86-E7380E8F785A}" srcOrd="0" destOrd="0" presId="urn:microsoft.com/office/officeart/2005/8/layout/bProcess3"/>
    <dgm:cxn modelId="{9B122673-64FA-4308-A685-401D8CF979E5}" type="presParOf" srcId="{66A8C05F-29EF-4AD1-9D0D-3D3203471573}" destId="{FBACA7B7-6A9F-40C9-8D47-4F9A2EA92EB4}" srcOrd="2" destOrd="0" presId="urn:microsoft.com/office/officeart/2005/8/layout/bProcess3"/>
    <dgm:cxn modelId="{16EEA4E1-AC9C-4C26-91A7-7D5A526257F2}" type="presParOf" srcId="{66A8C05F-29EF-4AD1-9D0D-3D3203471573}" destId="{80E727D1-1A60-4AC9-BD1F-295F38618AA6}" srcOrd="3" destOrd="0" presId="urn:microsoft.com/office/officeart/2005/8/layout/bProcess3"/>
    <dgm:cxn modelId="{88C38E2E-56B2-4786-92DB-73FA29EF70B2}" type="presParOf" srcId="{80E727D1-1A60-4AC9-BD1F-295F38618AA6}" destId="{A54E2570-1AE9-4D7E-9395-EB269F95104C}" srcOrd="0" destOrd="0" presId="urn:microsoft.com/office/officeart/2005/8/layout/bProcess3"/>
    <dgm:cxn modelId="{97035549-012F-468C-87A8-AD24922B412B}" type="presParOf" srcId="{66A8C05F-29EF-4AD1-9D0D-3D3203471573}" destId="{38293F9A-BA97-4AB2-929C-69AAC8B5B75A}" srcOrd="4" destOrd="0" presId="urn:microsoft.com/office/officeart/2005/8/layout/bProcess3"/>
    <dgm:cxn modelId="{6BE0EF5E-4106-4C19-B18B-DFE10D5E50FD}" type="presParOf" srcId="{66A8C05F-29EF-4AD1-9D0D-3D3203471573}" destId="{D7C243BF-A5C2-4A94-963E-0198E32782C8}" srcOrd="5" destOrd="0" presId="urn:microsoft.com/office/officeart/2005/8/layout/bProcess3"/>
    <dgm:cxn modelId="{2CF5050C-E916-4047-A172-2E242173EFA0}" type="presParOf" srcId="{D7C243BF-A5C2-4A94-963E-0198E32782C8}" destId="{13E23F1A-C99A-4AF5-9748-1B53BE278587}" srcOrd="0" destOrd="0" presId="urn:microsoft.com/office/officeart/2005/8/layout/bProcess3"/>
    <dgm:cxn modelId="{BFEFA139-5C0A-4BF7-8B34-288ECE272E85}" type="presParOf" srcId="{66A8C05F-29EF-4AD1-9D0D-3D3203471573}" destId="{36CEF2DA-A34B-49F2-A586-FBA8D61F165F}" srcOrd="6" destOrd="0" presId="urn:microsoft.com/office/officeart/2005/8/layout/bProcess3"/>
    <dgm:cxn modelId="{0B4BF2C2-D3D1-4506-AB08-935438CB86DC}" type="presParOf" srcId="{66A8C05F-29EF-4AD1-9D0D-3D3203471573}" destId="{98D99078-6EE6-4B3F-A3BC-698E45500668}" srcOrd="7" destOrd="0" presId="urn:microsoft.com/office/officeart/2005/8/layout/bProcess3"/>
    <dgm:cxn modelId="{9FDDC8E3-0348-47F3-868F-19A7CEC66F3D}" type="presParOf" srcId="{98D99078-6EE6-4B3F-A3BC-698E45500668}" destId="{C216E0CE-F03B-4389-A628-D6FAA30E9CFE}" srcOrd="0" destOrd="0" presId="urn:microsoft.com/office/officeart/2005/8/layout/bProcess3"/>
    <dgm:cxn modelId="{B6A157A7-F67A-4773-9ED7-AA6642AE9857}" type="presParOf" srcId="{66A8C05F-29EF-4AD1-9D0D-3D3203471573}" destId="{0FA4CA9D-9073-4414-A33F-8968DF2A4C72}" srcOrd="8" destOrd="0" presId="urn:microsoft.com/office/officeart/2005/8/layout/bProcess3"/>
    <dgm:cxn modelId="{6F444249-6201-4214-A484-2FDC87BBAEFD}" type="presParOf" srcId="{66A8C05F-29EF-4AD1-9D0D-3D3203471573}" destId="{CB317A33-6C26-448B-973C-7B945E293797}" srcOrd="9" destOrd="0" presId="urn:microsoft.com/office/officeart/2005/8/layout/bProcess3"/>
    <dgm:cxn modelId="{6C0DD652-0EBC-4FF6-996C-FEEE427FC65F}" type="presParOf" srcId="{CB317A33-6C26-448B-973C-7B945E293797}" destId="{211AAB10-EF0A-4C56-8FDC-EC3A1AE0354A}" srcOrd="0" destOrd="0" presId="urn:microsoft.com/office/officeart/2005/8/layout/bProcess3"/>
    <dgm:cxn modelId="{D1FE62D4-8FDE-4FF2-BFD6-15B2F99F5DCC}" type="presParOf" srcId="{66A8C05F-29EF-4AD1-9D0D-3D3203471573}" destId="{4F3374EF-FB30-4DDF-9620-E5EFBBF91F94}" srcOrd="10" destOrd="0" presId="urn:microsoft.com/office/officeart/2005/8/layout/bProcess3"/>
    <dgm:cxn modelId="{EDFE16EB-A681-42D2-A83A-7C5B8AC5DBED}" type="presParOf" srcId="{66A8C05F-29EF-4AD1-9D0D-3D3203471573}" destId="{D27B5542-116E-4AA4-AC73-F2E37572EA13}" srcOrd="11" destOrd="0" presId="urn:microsoft.com/office/officeart/2005/8/layout/bProcess3"/>
    <dgm:cxn modelId="{417C5EE3-6A75-42CB-85D9-85DA0BB184B5}" type="presParOf" srcId="{D27B5542-116E-4AA4-AC73-F2E37572EA13}" destId="{192EE948-CB5D-4B2B-BF89-90EE51B30083}" srcOrd="0" destOrd="0" presId="urn:microsoft.com/office/officeart/2005/8/layout/bProcess3"/>
    <dgm:cxn modelId="{286E65A1-28EF-48E0-9C7F-31B5F8D0B03B}" type="presParOf" srcId="{66A8C05F-29EF-4AD1-9D0D-3D3203471573}" destId="{372C3169-7FAA-45FB-93D3-AB41C519D55A}"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BCEA0-2597-4E61-A9CB-A383B6D1A778}">
      <dsp:nvSpPr>
        <dsp:cNvPr id="0" name=""/>
        <dsp:cNvSpPr/>
      </dsp:nvSpPr>
      <dsp:spPr>
        <a:xfrm>
          <a:off x="2349962" y="716822"/>
          <a:ext cx="508872" cy="91440"/>
        </a:xfrm>
        <a:custGeom>
          <a:avLst/>
          <a:gdLst/>
          <a:ahLst/>
          <a:cxnLst/>
          <a:rect l="0" t="0" r="0" b="0"/>
          <a:pathLst>
            <a:path>
              <a:moveTo>
                <a:pt x="0" y="45720"/>
              </a:moveTo>
              <a:lnTo>
                <a:pt x="508872" y="45720"/>
              </a:lnTo>
            </a:path>
          </a:pathLst>
        </a:custGeom>
        <a:noFill/>
        <a:ln w="6350" cap="flat" cmpd="sng" algn="ctr">
          <a:solidFill>
            <a:schemeClr val="accent2">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90911" y="759845"/>
        <a:ext cx="26973" cy="5394"/>
      </dsp:txXfrm>
    </dsp:sp>
    <dsp:sp modelId="{5A9820FB-58AF-45A9-803B-225F37084799}">
      <dsp:nvSpPr>
        <dsp:cNvPr id="0" name=""/>
        <dsp:cNvSpPr/>
      </dsp:nvSpPr>
      <dsp:spPr>
        <a:xfrm>
          <a:off x="6230" y="58883"/>
          <a:ext cx="2345531" cy="1407318"/>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Data </a:t>
          </a:r>
          <a:r>
            <a:rPr lang="en-US" sz="2500" kern="1200"/>
            <a:t>Collection </a:t>
          </a:r>
          <a:endParaRPr lang="en-IN" sz="2500" kern="1200" dirty="0"/>
        </a:p>
      </dsp:txBody>
      <dsp:txXfrm>
        <a:off x="6230" y="58883"/>
        <a:ext cx="2345531" cy="1407318"/>
      </dsp:txXfrm>
    </dsp:sp>
    <dsp:sp modelId="{80E727D1-1A60-4AC9-BD1F-295F38618AA6}">
      <dsp:nvSpPr>
        <dsp:cNvPr id="0" name=""/>
        <dsp:cNvSpPr/>
      </dsp:nvSpPr>
      <dsp:spPr>
        <a:xfrm>
          <a:off x="5234965" y="716822"/>
          <a:ext cx="508872" cy="91440"/>
        </a:xfrm>
        <a:custGeom>
          <a:avLst/>
          <a:gdLst/>
          <a:ahLst/>
          <a:cxnLst/>
          <a:rect l="0" t="0" r="0" b="0"/>
          <a:pathLst>
            <a:path>
              <a:moveTo>
                <a:pt x="0" y="45720"/>
              </a:moveTo>
              <a:lnTo>
                <a:pt x="508872" y="45720"/>
              </a:lnTo>
            </a:path>
          </a:pathLst>
        </a:custGeom>
        <a:noFill/>
        <a:ln w="6350" cap="flat" cmpd="sng" algn="ctr">
          <a:solidFill>
            <a:schemeClr val="accent2">
              <a:shade val="90000"/>
              <a:hueOff val="-96290"/>
              <a:satOff val="483"/>
              <a:lumOff val="48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5914" y="759845"/>
        <a:ext cx="26973" cy="5394"/>
      </dsp:txXfrm>
    </dsp:sp>
    <dsp:sp modelId="{FBACA7B7-6A9F-40C9-8D47-4F9A2EA92EB4}">
      <dsp:nvSpPr>
        <dsp:cNvPr id="0" name=""/>
        <dsp:cNvSpPr/>
      </dsp:nvSpPr>
      <dsp:spPr>
        <a:xfrm>
          <a:off x="2891234" y="58883"/>
          <a:ext cx="2345531" cy="1407318"/>
        </a:xfrm>
        <a:prstGeom prst="rect">
          <a:avLst/>
        </a:prstGeom>
        <a:gradFill rotWithShape="0">
          <a:gsLst>
            <a:gs pos="0">
              <a:schemeClr val="accent2">
                <a:shade val="80000"/>
                <a:hueOff val="-80236"/>
                <a:satOff val="1694"/>
                <a:lumOff val="4514"/>
                <a:alphaOff val="0"/>
                <a:satMod val="103000"/>
                <a:lumMod val="102000"/>
                <a:tint val="94000"/>
              </a:schemeClr>
            </a:gs>
            <a:gs pos="50000">
              <a:schemeClr val="accent2">
                <a:shade val="80000"/>
                <a:hueOff val="-80236"/>
                <a:satOff val="1694"/>
                <a:lumOff val="4514"/>
                <a:alphaOff val="0"/>
                <a:satMod val="110000"/>
                <a:lumMod val="100000"/>
                <a:shade val="100000"/>
              </a:schemeClr>
            </a:gs>
            <a:gs pos="100000">
              <a:schemeClr val="accent2">
                <a:shade val="80000"/>
                <a:hueOff val="-80236"/>
                <a:satOff val="1694"/>
                <a:lumOff val="45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Exploratory Data Analysis </a:t>
          </a:r>
          <a:endParaRPr lang="en-IN" sz="2500" kern="1200" dirty="0"/>
        </a:p>
      </dsp:txBody>
      <dsp:txXfrm>
        <a:off x="2891234" y="58883"/>
        <a:ext cx="2345531" cy="1407318"/>
      </dsp:txXfrm>
    </dsp:sp>
    <dsp:sp modelId="{D7C243BF-A5C2-4A94-963E-0198E32782C8}">
      <dsp:nvSpPr>
        <dsp:cNvPr id="0" name=""/>
        <dsp:cNvSpPr/>
      </dsp:nvSpPr>
      <dsp:spPr>
        <a:xfrm>
          <a:off x="1178996" y="1464401"/>
          <a:ext cx="5770006" cy="508872"/>
        </a:xfrm>
        <a:custGeom>
          <a:avLst/>
          <a:gdLst/>
          <a:ahLst/>
          <a:cxnLst/>
          <a:rect l="0" t="0" r="0" b="0"/>
          <a:pathLst>
            <a:path>
              <a:moveTo>
                <a:pt x="5770006" y="0"/>
              </a:moveTo>
              <a:lnTo>
                <a:pt x="5770006" y="271536"/>
              </a:lnTo>
              <a:lnTo>
                <a:pt x="0" y="271536"/>
              </a:lnTo>
              <a:lnTo>
                <a:pt x="0" y="508872"/>
              </a:lnTo>
            </a:path>
          </a:pathLst>
        </a:custGeom>
        <a:noFill/>
        <a:ln w="6350" cap="flat" cmpd="sng" algn="ctr">
          <a:solidFill>
            <a:schemeClr val="accent2">
              <a:shade val="90000"/>
              <a:hueOff val="-192581"/>
              <a:satOff val="966"/>
              <a:lumOff val="97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919120" y="1716140"/>
        <a:ext cx="289758" cy="5394"/>
      </dsp:txXfrm>
    </dsp:sp>
    <dsp:sp modelId="{38293F9A-BA97-4AB2-929C-69AAC8B5B75A}">
      <dsp:nvSpPr>
        <dsp:cNvPr id="0" name=""/>
        <dsp:cNvSpPr/>
      </dsp:nvSpPr>
      <dsp:spPr>
        <a:xfrm>
          <a:off x="5776237" y="58883"/>
          <a:ext cx="2345531" cy="1407318"/>
        </a:xfrm>
        <a:prstGeom prst="rect">
          <a:avLst/>
        </a:prstGeom>
        <a:gradFill rotWithShape="0">
          <a:gsLst>
            <a:gs pos="0">
              <a:schemeClr val="accent2">
                <a:shade val="80000"/>
                <a:hueOff val="-160472"/>
                <a:satOff val="3389"/>
                <a:lumOff val="9027"/>
                <a:alphaOff val="0"/>
                <a:satMod val="103000"/>
                <a:lumMod val="102000"/>
                <a:tint val="94000"/>
              </a:schemeClr>
            </a:gs>
            <a:gs pos="50000">
              <a:schemeClr val="accent2">
                <a:shade val="80000"/>
                <a:hueOff val="-160472"/>
                <a:satOff val="3389"/>
                <a:lumOff val="9027"/>
                <a:alphaOff val="0"/>
                <a:satMod val="110000"/>
                <a:lumMod val="100000"/>
                <a:shade val="100000"/>
              </a:schemeClr>
            </a:gs>
            <a:gs pos="100000">
              <a:schemeClr val="accent2">
                <a:shade val="80000"/>
                <a:hueOff val="-160472"/>
                <a:satOff val="3389"/>
                <a:lumOff val="90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Feature  Engineering </a:t>
          </a:r>
          <a:endParaRPr lang="en-IN" sz="2500" kern="1200" dirty="0"/>
        </a:p>
      </dsp:txBody>
      <dsp:txXfrm>
        <a:off x="5776237" y="58883"/>
        <a:ext cx="2345531" cy="1407318"/>
      </dsp:txXfrm>
    </dsp:sp>
    <dsp:sp modelId="{98D99078-6EE6-4B3F-A3BC-698E45500668}">
      <dsp:nvSpPr>
        <dsp:cNvPr id="0" name=""/>
        <dsp:cNvSpPr/>
      </dsp:nvSpPr>
      <dsp:spPr>
        <a:xfrm>
          <a:off x="2349962" y="2663613"/>
          <a:ext cx="508872" cy="91440"/>
        </a:xfrm>
        <a:custGeom>
          <a:avLst/>
          <a:gdLst/>
          <a:ahLst/>
          <a:cxnLst/>
          <a:rect l="0" t="0" r="0" b="0"/>
          <a:pathLst>
            <a:path>
              <a:moveTo>
                <a:pt x="0" y="45720"/>
              </a:moveTo>
              <a:lnTo>
                <a:pt x="508872" y="45720"/>
              </a:lnTo>
            </a:path>
          </a:pathLst>
        </a:custGeom>
        <a:noFill/>
        <a:ln w="6350" cap="flat" cmpd="sng" algn="ctr">
          <a:solidFill>
            <a:schemeClr val="accent2">
              <a:shade val="90000"/>
              <a:hueOff val="-288871"/>
              <a:satOff val="1450"/>
              <a:lumOff val="1455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90911" y="2706636"/>
        <a:ext cx="26973" cy="5394"/>
      </dsp:txXfrm>
    </dsp:sp>
    <dsp:sp modelId="{36CEF2DA-A34B-49F2-A586-FBA8D61F165F}">
      <dsp:nvSpPr>
        <dsp:cNvPr id="0" name=""/>
        <dsp:cNvSpPr/>
      </dsp:nvSpPr>
      <dsp:spPr>
        <a:xfrm>
          <a:off x="6230" y="2005674"/>
          <a:ext cx="2345531" cy="1407318"/>
        </a:xfrm>
        <a:prstGeom prst="rect">
          <a:avLst/>
        </a:prstGeom>
        <a:gradFill rotWithShape="0">
          <a:gsLst>
            <a:gs pos="0">
              <a:schemeClr val="accent2">
                <a:shade val="80000"/>
                <a:hueOff val="-240708"/>
                <a:satOff val="5083"/>
                <a:lumOff val="13541"/>
                <a:alphaOff val="0"/>
                <a:satMod val="103000"/>
                <a:lumMod val="102000"/>
                <a:tint val="94000"/>
              </a:schemeClr>
            </a:gs>
            <a:gs pos="50000">
              <a:schemeClr val="accent2">
                <a:shade val="80000"/>
                <a:hueOff val="-240708"/>
                <a:satOff val="5083"/>
                <a:lumOff val="13541"/>
                <a:alphaOff val="0"/>
                <a:satMod val="110000"/>
                <a:lumMod val="100000"/>
                <a:shade val="100000"/>
              </a:schemeClr>
            </a:gs>
            <a:gs pos="100000">
              <a:schemeClr val="accent2">
                <a:shade val="80000"/>
                <a:hueOff val="-240708"/>
                <a:satOff val="5083"/>
                <a:lumOff val="135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Feature Selection </a:t>
          </a:r>
          <a:endParaRPr lang="en-IN" sz="2500" kern="1200" dirty="0"/>
        </a:p>
      </dsp:txBody>
      <dsp:txXfrm>
        <a:off x="6230" y="2005674"/>
        <a:ext cx="2345531" cy="1407318"/>
      </dsp:txXfrm>
    </dsp:sp>
    <dsp:sp modelId="{CB317A33-6C26-448B-973C-7B945E293797}">
      <dsp:nvSpPr>
        <dsp:cNvPr id="0" name=""/>
        <dsp:cNvSpPr/>
      </dsp:nvSpPr>
      <dsp:spPr>
        <a:xfrm>
          <a:off x="5234965" y="2663613"/>
          <a:ext cx="508872" cy="91440"/>
        </a:xfrm>
        <a:custGeom>
          <a:avLst/>
          <a:gdLst/>
          <a:ahLst/>
          <a:cxnLst/>
          <a:rect l="0" t="0" r="0" b="0"/>
          <a:pathLst>
            <a:path>
              <a:moveTo>
                <a:pt x="0" y="45720"/>
              </a:moveTo>
              <a:lnTo>
                <a:pt x="508872" y="45720"/>
              </a:lnTo>
            </a:path>
          </a:pathLst>
        </a:custGeom>
        <a:noFill/>
        <a:ln w="6350" cap="flat" cmpd="sng" algn="ctr">
          <a:solidFill>
            <a:schemeClr val="accent2">
              <a:shade val="90000"/>
              <a:hueOff val="-385162"/>
              <a:satOff val="1933"/>
              <a:lumOff val="194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5914" y="2706636"/>
        <a:ext cx="26973" cy="5394"/>
      </dsp:txXfrm>
    </dsp:sp>
    <dsp:sp modelId="{0FA4CA9D-9073-4414-A33F-8968DF2A4C72}">
      <dsp:nvSpPr>
        <dsp:cNvPr id="0" name=""/>
        <dsp:cNvSpPr/>
      </dsp:nvSpPr>
      <dsp:spPr>
        <a:xfrm>
          <a:off x="2891234" y="2005674"/>
          <a:ext cx="2345531" cy="1407318"/>
        </a:xfrm>
        <a:prstGeom prst="rect">
          <a:avLst/>
        </a:prstGeom>
        <a:gradFill rotWithShape="0">
          <a:gsLst>
            <a:gs pos="0">
              <a:schemeClr val="accent2">
                <a:shade val="80000"/>
                <a:hueOff val="-320943"/>
                <a:satOff val="6777"/>
                <a:lumOff val="18054"/>
                <a:alphaOff val="0"/>
                <a:satMod val="103000"/>
                <a:lumMod val="102000"/>
                <a:tint val="94000"/>
              </a:schemeClr>
            </a:gs>
            <a:gs pos="50000">
              <a:schemeClr val="accent2">
                <a:shade val="80000"/>
                <a:hueOff val="-320943"/>
                <a:satOff val="6777"/>
                <a:lumOff val="18054"/>
                <a:alphaOff val="0"/>
                <a:satMod val="110000"/>
                <a:lumMod val="100000"/>
                <a:shade val="100000"/>
              </a:schemeClr>
            </a:gs>
            <a:gs pos="100000">
              <a:schemeClr val="accent2">
                <a:shade val="80000"/>
                <a:hueOff val="-320943"/>
                <a:satOff val="6777"/>
                <a:lumOff val="180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Model Selection</a:t>
          </a:r>
          <a:endParaRPr lang="en-IN" sz="2500" kern="1200" dirty="0"/>
        </a:p>
      </dsp:txBody>
      <dsp:txXfrm>
        <a:off x="2891234" y="2005674"/>
        <a:ext cx="2345531" cy="1407318"/>
      </dsp:txXfrm>
    </dsp:sp>
    <dsp:sp modelId="{D27B5542-116E-4AA4-AC73-F2E37572EA13}">
      <dsp:nvSpPr>
        <dsp:cNvPr id="0" name=""/>
        <dsp:cNvSpPr/>
      </dsp:nvSpPr>
      <dsp:spPr>
        <a:xfrm>
          <a:off x="1178996" y="3411192"/>
          <a:ext cx="5770006" cy="508872"/>
        </a:xfrm>
        <a:custGeom>
          <a:avLst/>
          <a:gdLst/>
          <a:ahLst/>
          <a:cxnLst/>
          <a:rect l="0" t="0" r="0" b="0"/>
          <a:pathLst>
            <a:path>
              <a:moveTo>
                <a:pt x="5770006" y="0"/>
              </a:moveTo>
              <a:lnTo>
                <a:pt x="5770006" y="271536"/>
              </a:lnTo>
              <a:lnTo>
                <a:pt x="0" y="271536"/>
              </a:lnTo>
              <a:lnTo>
                <a:pt x="0" y="508872"/>
              </a:lnTo>
            </a:path>
          </a:pathLst>
        </a:custGeom>
        <a:noFill/>
        <a:ln w="6350" cap="flat" cmpd="sng" algn="ctr">
          <a:solidFill>
            <a:schemeClr val="accent2">
              <a:shade val="90000"/>
              <a:hueOff val="-481452"/>
              <a:satOff val="2416"/>
              <a:lumOff val="242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919120" y="3662931"/>
        <a:ext cx="289758" cy="5394"/>
      </dsp:txXfrm>
    </dsp:sp>
    <dsp:sp modelId="{4F3374EF-FB30-4DDF-9620-E5EFBBF91F94}">
      <dsp:nvSpPr>
        <dsp:cNvPr id="0" name=""/>
        <dsp:cNvSpPr/>
      </dsp:nvSpPr>
      <dsp:spPr>
        <a:xfrm>
          <a:off x="5776237" y="2005674"/>
          <a:ext cx="2345531" cy="1407318"/>
        </a:xfrm>
        <a:prstGeom prst="rect">
          <a:avLst/>
        </a:prstGeom>
        <a:gradFill rotWithShape="0">
          <a:gsLst>
            <a:gs pos="0">
              <a:schemeClr val="accent2">
                <a:shade val="80000"/>
                <a:hueOff val="-401179"/>
                <a:satOff val="8472"/>
                <a:lumOff val="22568"/>
                <a:alphaOff val="0"/>
                <a:satMod val="103000"/>
                <a:lumMod val="102000"/>
                <a:tint val="94000"/>
              </a:schemeClr>
            </a:gs>
            <a:gs pos="50000">
              <a:schemeClr val="accent2">
                <a:shade val="80000"/>
                <a:hueOff val="-401179"/>
                <a:satOff val="8472"/>
                <a:lumOff val="22568"/>
                <a:alphaOff val="0"/>
                <a:satMod val="110000"/>
                <a:lumMod val="100000"/>
                <a:shade val="100000"/>
              </a:schemeClr>
            </a:gs>
            <a:gs pos="100000">
              <a:schemeClr val="accent2">
                <a:shade val="80000"/>
                <a:hueOff val="-401179"/>
                <a:satOff val="8472"/>
                <a:lumOff val="2256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Model Training and Testing</a:t>
          </a:r>
          <a:endParaRPr lang="en-IN" sz="2500" kern="1200" dirty="0"/>
        </a:p>
      </dsp:txBody>
      <dsp:txXfrm>
        <a:off x="5776237" y="2005674"/>
        <a:ext cx="2345531" cy="1407318"/>
      </dsp:txXfrm>
    </dsp:sp>
    <dsp:sp modelId="{372C3169-7FAA-45FB-93D3-AB41C519D55A}">
      <dsp:nvSpPr>
        <dsp:cNvPr id="0" name=""/>
        <dsp:cNvSpPr/>
      </dsp:nvSpPr>
      <dsp:spPr>
        <a:xfrm>
          <a:off x="6230" y="3952465"/>
          <a:ext cx="2345531" cy="1407318"/>
        </a:xfrm>
        <a:prstGeom prst="rect">
          <a:avLst/>
        </a:prstGeom>
        <a:gradFill rotWithShape="0">
          <a:gsLst>
            <a:gs pos="0">
              <a:schemeClr val="accent2">
                <a:shade val="80000"/>
                <a:hueOff val="-481415"/>
                <a:satOff val="10166"/>
                <a:lumOff val="27081"/>
                <a:alphaOff val="0"/>
                <a:satMod val="103000"/>
                <a:lumMod val="102000"/>
                <a:tint val="94000"/>
              </a:schemeClr>
            </a:gs>
            <a:gs pos="50000">
              <a:schemeClr val="accent2">
                <a:shade val="80000"/>
                <a:hueOff val="-481415"/>
                <a:satOff val="10166"/>
                <a:lumOff val="27081"/>
                <a:alphaOff val="0"/>
                <a:satMod val="110000"/>
                <a:lumMod val="100000"/>
                <a:shade val="100000"/>
              </a:schemeClr>
            </a:gs>
            <a:gs pos="100000">
              <a:schemeClr val="accent2">
                <a:shade val="80000"/>
                <a:hueOff val="-481415"/>
                <a:satOff val="10166"/>
                <a:lumOff val="270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a:t>Parameter Tuning</a:t>
          </a:r>
          <a:endParaRPr lang="en-IN" sz="2500" kern="1200" dirty="0"/>
        </a:p>
      </dsp:txBody>
      <dsp:txXfrm>
        <a:off x="6230" y="3952465"/>
        <a:ext cx="2345531" cy="14073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0F909F-E441-432E-829F-F9C5B92B255A}"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173555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0F909F-E441-432E-829F-F9C5B92B255A}"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37236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0F909F-E441-432E-829F-F9C5B92B255A}"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288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0F909F-E441-432E-829F-F9C5B92B255A}"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180027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F909F-E441-432E-829F-F9C5B92B255A}"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56495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0F909F-E441-432E-829F-F9C5B92B255A}"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126621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0F909F-E441-432E-829F-F9C5B92B255A}"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24509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0F909F-E441-432E-829F-F9C5B92B255A}"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323865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F909F-E441-432E-829F-F9C5B92B255A}"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268440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F909F-E441-432E-829F-F9C5B92B255A}"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184526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F909F-E441-432E-829F-F9C5B92B255A}"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0CE38-C2BE-437E-9D96-43657C0DCD74}" type="slidenum">
              <a:rPr lang="en-IN" smtClean="0"/>
              <a:t>‹#›</a:t>
            </a:fld>
            <a:endParaRPr lang="en-IN"/>
          </a:p>
        </p:txBody>
      </p:sp>
    </p:spTree>
    <p:extLst>
      <p:ext uri="{BB962C8B-B14F-4D97-AF65-F5344CB8AC3E}">
        <p14:creationId xmlns:p14="http://schemas.microsoft.com/office/powerpoint/2010/main" val="409365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F909F-E441-432E-829F-F9C5B92B255A}" type="datetimeFigureOut">
              <a:rPr lang="en-IN" smtClean="0"/>
              <a:t>31-03-2021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0CE38-C2BE-437E-9D96-43657C0DCD74}" type="slidenum">
              <a:rPr lang="en-IN" smtClean="0"/>
              <a:t>‹#›</a:t>
            </a:fld>
            <a:endParaRPr lang="en-IN"/>
          </a:p>
        </p:txBody>
      </p:sp>
    </p:spTree>
    <p:extLst>
      <p:ext uri="{BB962C8B-B14F-4D97-AF65-F5344CB8AC3E}">
        <p14:creationId xmlns:p14="http://schemas.microsoft.com/office/powerpoint/2010/main" val="14612900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www.bts.go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31208-2E15-4CF8-82F4-8FDD7671397B}"/>
              </a:ext>
            </a:extLst>
          </p:cNvPr>
          <p:cNvSpPr>
            <a:spLocks noGrp="1"/>
          </p:cNvSpPr>
          <p:nvPr>
            <p:ph type="ctrTitle"/>
          </p:nvPr>
        </p:nvSpPr>
        <p:spPr>
          <a:xfrm>
            <a:off x="1509291" y="1592821"/>
            <a:ext cx="8689976" cy="1470678"/>
          </a:xfrm>
        </p:spPr>
        <p:txBody>
          <a:bodyPr>
            <a:norm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Flight Delay</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Analysis using Apache Spark and Building Flight Delay Prediction Machine Learning Model</a:t>
            </a:r>
          </a:p>
        </p:txBody>
      </p:sp>
      <p:sp>
        <p:nvSpPr>
          <p:cNvPr id="3" name="Subtitle 2">
            <a:extLst>
              <a:ext uri="{FF2B5EF4-FFF2-40B4-BE49-F238E27FC236}">
                <a16:creationId xmlns="" xmlns:a16="http://schemas.microsoft.com/office/drawing/2014/main" id="{92648E80-FF01-4D70-8E50-712F87A55AFB}"/>
              </a:ext>
            </a:extLst>
          </p:cNvPr>
          <p:cNvSpPr>
            <a:spLocks noGrp="1"/>
          </p:cNvSpPr>
          <p:nvPr>
            <p:ph type="subTitle" idx="1"/>
          </p:nvPr>
        </p:nvSpPr>
        <p:spPr>
          <a:xfrm>
            <a:off x="1751012" y="3333749"/>
            <a:ext cx="8689976" cy="2753783"/>
          </a:xfrm>
        </p:spPr>
        <p:txBody>
          <a:bodyPr>
            <a:normAutofit/>
          </a:bodyPr>
          <a:lstStyle/>
          <a:p>
            <a:r>
              <a:rPr lang="en-US" b="1" dirty="0">
                <a:latin typeface="Arial" panose="020B0604020202020204" pitchFamily="34" charset="0"/>
                <a:cs typeface="Arial" panose="020B0604020202020204" pitchFamily="34" charset="0"/>
              </a:rPr>
              <a:t>Presented By</a:t>
            </a:r>
          </a:p>
          <a:p>
            <a:r>
              <a:rPr lang="en-US" b="1" dirty="0">
                <a:latin typeface="Arial" panose="020B0604020202020204" pitchFamily="34" charset="0"/>
                <a:cs typeface="Arial" panose="020B0604020202020204" pitchFamily="34" charset="0"/>
              </a:rPr>
              <a:t>1508 Sandeep Bayas</a:t>
            </a:r>
          </a:p>
          <a:p>
            <a:r>
              <a:rPr lang="en-US" b="1" dirty="0">
                <a:latin typeface="Arial" panose="020B0604020202020204" pitchFamily="34" charset="0"/>
                <a:cs typeface="Arial" panose="020B0604020202020204" pitchFamily="34" charset="0"/>
              </a:rPr>
              <a:t>1520 Nipun J</a:t>
            </a:r>
            <a:r>
              <a:rPr lang="en-US" b="1" dirty="0" smtClean="0">
                <a:latin typeface="Arial" panose="020B0604020202020204" pitchFamily="34" charset="0"/>
                <a:cs typeface="Arial" panose="020B0604020202020204" pitchFamily="34" charset="0"/>
              </a:rPr>
              <a:t>aiswal </a:t>
            </a:r>
            <a:endParaRPr lang="en-US" b="1"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Prashant Karhale                                           External </a:t>
            </a:r>
            <a:r>
              <a:rPr lang="en-US" b="1" dirty="0" smtClean="0">
                <a:latin typeface="Arial" panose="020B0604020202020204" pitchFamily="34" charset="0"/>
                <a:cs typeface="Arial" panose="020B0604020202020204" pitchFamily="34" charset="0"/>
              </a:rPr>
              <a:t>guide </a:t>
            </a:r>
          </a:p>
          <a:p>
            <a:pPr algn="just"/>
            <a:r>
              <a:rPr lang="en-US" b="1" dirty="0" smtClean="0">
                <a:latin typeface="Arial" panose="020B0604020202020204" pitchFamily="34" charset="0"/>
                <a:cs typeface="Arial" panose="020B0604020202020204" pitchFamily="34" charset="0"/>
              </a:rPr>
              <a:t>Center </a:t>
            </a:r>
            <a:r>
              <a:rPr lang="en-US" b="1" dirty="0">
                <a:latin typeface="Arial" panose="020B0604020202020204" pitchFamily="34" charset="0"/>
                <a:cs typeface="Arial" panose="020B0604020202020204" pitchFamily="34" charset="0"/>
              </a:rPr>
              <a:t>coordinator  </a:t>
            </a:r>
            <a:r>
              <a:rPr lang="en-US" b="1" dirty="0" smtClean="0">
                <a:latin typeface="Arial" panose="020B0604020202020204" pitchFamily="34" charset="0"/>
                <a:cs typeface="Arial" panose="020B0604020202020204" pitchFamily="34" charset="0"/>
              </a:rPr>
              <a:t>                                        Akshay Tilekar</a:t>
            </a:r>
            <a:endParaRPr lang="en-US" b="1" dirty="0">
              <a:latin typeface="Arial" panose="020B0604020202020204" pitchFamily="34" charset="0"/>
              <a:cs typeface="Arial" panose="020B0604020202020204" pitchFamily="34" charset="0"/>
            </a:endParaRPr>
          </a:p>
          <a:p>
            <a:endParaRPr lang="en-IN" dirty="0"/>
          </a:p>
        </p:txBody>
      </p:sp>
      <p:pic>
        <p:nvPicPr>
          <p:cNvPr id="4" name="Picture 2">
            <a:extLst>
              <a:ext uri="{FF2B5EF4-FFF2-40B4-BE49-F238E27FC236}">
                <a16:creationId xmlns="" xmlns:a16="http://schemas.microsoft.com/office/drawing/2014/main" id="{D85FB1AE-8493-4D3A-9D8C-A4553CEFD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07"/>
            <a:ext cx="177734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 xmlns:a16="http://schemas.microsoft.com/office/drawing/2014/main" id="{575012A8-ED5C-41BF-AB37-3221D9DEF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217" y="4761"/>
            <a:ext cx="2194108" cy="1470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255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814EB1F-FDE6-402A-AB58-9581098E63AA}"/>
              </a:ext>
            </a:extLst>
          </p:cNvPr>
          <p:cNvPicPr>
            <a:picLocks noChangeAspect="1"/>
          </p:cNvPicPr>
          <p:nvPr/>
        </p:nvPicPr>
        <p:blipFill>
          <a:blip r:embed="rId2"/>
          <a:stretch>
            <a:fillRect/>
          </a:stretch>
        </p:blipFill>
        <p:spPr>
          <a:xfrm>
            <a:off x="5992393" y="2248958"/>
            <a:ext cx="2127144" cy="3848100"/>
          </a:xfrm>
          <a:prstGeom prst="rect">
            <a:avLst/>
          </a:prstGeom>
        </p:spPr>
      </p:pic>
      <p:pic>
        <p:nvPicPr>
          <p:cNvPr id="5" name="Picture 4">
            <a:extLst>
              <a:ext uri="{FF2B5EF4-FFF2-40B4-BE49-F238E27FC236}">
                <a16:creationId xmlns="" xmlns:a16="http://schemas.microsoft.com/office/drawing/2014/main" id="{B0594FDC-B7B0-4A67-BB29-2E31781A97B6}"/>
              </a:ext>
            </a:extLst>
          </p:cNvPr>
          <p:cNvPicPr>
            <a:picLocks noChangeAspect="1"/>
          </p:cNvPicPr>
          <p:nvPr/>
        </p:nvPicPr>
        <p:blipFill>
          <a:blip r:embed="rId3"/>
          <a:stretch>
            <a:fillRect/>
          </a:stretch>
        </p:blipFill>
        <p:spPr>
          <a:xfrm>
            <a:off x="3499907" y="1692995"/>
            <a:ext cx="2124075" cy="5165005"/>
          </a:xfrm>
          <a:prstGeom prst="rect">
            <a:avLst/>
          </a:prstGeom>
        </p:spPr>
      </p:pic>
      <p:sp>
        <p:nvSpPr>
          <p:cNvPr id="7" name="TextBox 6">
            <a:extLst>
              <a:ext uri="{FF2B5EF4-FFF2-40B4-BE49-F238E27FC236}">
                <a16:creationId xmlns="" xmlns:a16="http://schemas.microsoft.com/office/drawing/2014/main" id="{09F3107D-A495-494F-BFC9-D9B9EF528FE6}"/>
              </a:ext>
            </a:extLst>
          </p:cNvPr>
          <p:cNvSpPr txBox="1"/>
          <p:nvPr/>
        </p:nvSpPr>
        <p:spPr>
          <a:xfrm>
            <a:off x="203200" y="459317"/>
            <a:ext cx="11819467" cy="1107996"/>
          </a:xfrm>
          <a:prstGeom prst="rect">
            <a:avLst/>
          </a:prstGeom>
          <a:noFill/>
        </p:spPr>
        <p:txBody>
          <a:bodyPr wrap="square" rtlCol="0">
            <a:spAutoFit/>
          </a:bodyPr>
          <a:lstStyle/>
          <a:p>
            <a:pPr marL="342900" indent="-342900">
              <a:buFont typeface="Arial" panose="020B0604020202020204" pitchFamily="34" charset="0"/>
              <a:buChar char="•"/>
            </a:pPr>
            <a:r>
              <a:rPr lang="en-US" sz="2400" dirty="0"/>
              <a:t>After applying Decision Tree algorithm on our dataset </a:t>
            </a:r>
            <a:r>
              <a:rPr lang="en-US" sz="2400" dirty="0" err="1" smtClean="0"/>
              <a:t>i.e</a:t>
            </a:r>
            <a:r>
              <a:rPr lang="en-US" sz="2400" dirty="0" smtClean="0"/>
              <a:t> </a:t>
            </a:r>
            <a:r>
              <a:rPr lang="en-US" sz="2400" dirty="0"/>
              <a:t>both classification as well as regression model we got  predicated and actual values as follows(Actual and Predicted).</a:t>
            </a:r>
          </a:p>
          <a:p>
            <a:endParaRPr lang="en-IN" sz="1800" dirty="0"/>
          </a:p>
        </p:txBody>
      </p:sp>
    </p:spTree>
    <p:extLst>
      <p:ext uri="{BB962C8B-B14F-4D97-AF65-F5344CB8AC3E}">
        <p14:creationId xmlns:p14="http://schemas.microsoft.com/office/powerpoint/2010/main" val="2865026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5796F5-A7F8-48DC-A42B-C238846B6E11}"/>
              </a:ext>
            </a:extLst>
          </p:cNvPr>
          <p:cNvSpPr txBox="1"/>
          <p:nvPr/>
        </p:nvSpPr>
        <p:spPr>
          <a:xfrm>
            <a:off x="524933" y="330995"/>
            <a:ext cx="9553575"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292929"/>
                </a:solidFill>
                <a:effectLst/>
                <a:latin typeface="Arial" panose="020B0604020202020204" pitchFamily="34" charset="0"/>
                <a:cs typeface="Arial" panose="020B0604020202020204" pitchFamily="34" charset="0"/>
              </a:rPr>
              <a:t>Hyperparameters are important because they directly control the behavior of the training algorithm and have a significant impact on the performance of the model is being trained</a:t>
            </a:r>
            <a:endParaRPr lang="en-US" sz="2000" dirty="0">
              <a:solidFill>
                <a:srgbClr val="202122"/>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i="0" dirty="0">
                <a:solidFill>
                  <a:srgbClr val="202122"/>
                </a:solidFill>
                <a:effectLst/>
                <a:latin typeface="Arial" panose="020B0604020202020204" pitchFamily="34" charset="0"/>
              </a:rPr>
              <a:t> A hyperparameter is a hyperparameters whose value is used to control the learning process and increase the model performance by choosing best parameters </a:t>
            </a:r>
            <a:endParaRPr lang="en-IN" dirty="0"/>
          </a:p>
        </p:txBody>
      </p:sp>
      <p:pic>
        <p:nvPicPr>
          <p:cNvPr id="4" name="Picture 3">
            <a:extLst>
              <a:ext uri="{FF2B5EF4-FFF2-40B4-BE49-F238E27FC236}">
                <a16:creationId xmlns="" xmlns:a16="http://schemas.microsoft.com/office/drawing/2014/main" id="{FB4AA45A-494F-4D53-B368-00415030C98E}"/>
              </a:ext>
            </a:extLst>
          </p:cNvPr>
          <p:cNvPicPr>
            <a:picLocks noChangeAspect="1"/>
          </p:cNvPicPr>
          <p:nvPr/>
        </p:nvPicPr>
        <p:blipFill>
          <a:blip r:embed="rId2"/>
          <a:stretch>
            <a:fillRect/>
          </a:stretch>
        </p:blipFill>
        <p:spPr>
          <a:xfrm>
            <a:off x="815445" y="2640806"/>
            <a:ext cx="4486275" cy="1790700"/>
          </a:xfrm>
          <a:prstGeom prst="rect">
            <a:avLst/>
          </a:prstGeom>
        </p:spPr>
      </p:pic>
      <p:pic>
        <p:nvPicPr>
          <p:cNvPr id="6" name="Picture 5">
            <a:extLst>
              <a:ext uri="{FF2B5EF4-FFF2-40B4-BE49-F238E27FC236}">
                <a16:creationId xmlns="" xmlns:a16="http://schemas.microsoft.com/office/drawing/2014/main" id="{34169BCC-13BC-4AE7-9250-A682E04DBBAF}"/>
              </a:ext>
            </a:extLst>
          </p:cNvPr>
          <p:cNvPicPr>
            <a:picLocks noChangeAspect="1"/>
          </p:cNvPicPr>
          <p:nvPr/>
        </p:nvPicPr>
        <p:blipFill>
          <a:blip r:embed="rId3"/>
          <a:stretch>
            <a:fillRect/>
          </a:stretch>
        </p:blipFill>
        <p:spPr>
          <a:xfrm>
            <a:off x="448733" y="4574381"/>
            <a:ext cx="5067300" cy="666750"/>
          </a:xfrm>
          <a:prstGeom prst="rect">
            <a:avLst/>
          </a:prstGeom>
        </p:spPr>
      </p:pic>
      <p:pic>
        <p:nvPicPr>
          <p:cNvPr id="8" name="Picture 7">
            <a:extLst>
              <a:ext uri="{FF2B5EF4-FFF2-40B4-BE49-F238E27FC236}">
                <a16:creationId xmlns="" xmlns:a16="http://schemas.microsoft.com/office/drawing/2014/main" id="{D7E888C2-E34A-49ED-87D2-17D170442E73}"/>
              </a:ext>
            </a:extLst>
          </p:cNvPr>
          <p:cNvPicPr>
            <a:picLocks noChangeAspect="1"/>
          </p:cNvPicPr>
          <p:nvPr/>
        </p:nvPicPr>
        <p:blipFill>
          <a:blip r:embed="rId4"/>
          <a:stretch>
            <a:fillRect/>
          </a:stretch>
        </p:blipFill>
        <p:spPr>
          <a:xfrm>
            <a:off x="5705474" y="2640806"/>
            <a:ext cx="5991225" cy="1619250"/>
          </a:xfrm>
          <a:prstGeom prst="rect">
            <a:avLst/>
          </a:prstGeom>
        </p:spPr>
      </p:pic>
      <p:pic>
        <p:nvPicPr>
          <p:cNvPr id="10" name="Picture 9">
            <a:extLst>
              <a:ext uri="{FF2B5EF4-FFF2-40B4-BE49-F238E27FC236}">
                <a16:creationId xmlns="" xmlns:a16="http://schemas.microsoft.com/office/drawing/2014/main" id="{B6CAD0E8-CECA-42ED-9A82-40FC1DD5EB90}"/>
              </a:ext>
            </a:extLst>
          </p:cNvPr>
          <p:cNvPicPr>
            <a:picLocks noChangeAspect="1"/>
          </p:cNvPicPr>
          <p:nvPr/>
        </p:nvPicPr>
        <p:blipFill>
          <a:blip r:embed="rId5"/>
          <a:stretch>
            <a:fillRect/>
          </a:stretch>
        </p:blipFill>
        <p:spPr>
          <a:xfrm>
            <a:off x="6096000" y="4431506"/>
            <a:ext cx="5057775" cy="1295400"/>
          </a:xfrm>
          <a:prstGeom prst="rect">
            <a:avLst/>
          </a:prstGeom>
        </p:spPr>
      </p:pic>
    </p:spTree>
    <p:extLst>
      <p:ext uri="{BB962C8B-B14F-4D97-AF65-F5344CB8AC3E}">
        <p14:creationId xmlns:p14="http://schemas.microsoft.com/office/powerpoint/2010/main" val="3718494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704C3DF-022C-433B-8E95-670C029377B5}"/>
              </a:ext>
            </a:extLst>
          </p:cNvPr>
          <p:cNvPicPr>
            <a:picLocks noChangeAspect="1"/>
          </p:cNvPicPr>
          <p:nvPr/>
        </p:nvPicPr>
        <p:blipFill>
          <a:blip r:embed="rId2"/>
          <a:stretch>
            <a:fillRect/>
          </a:stretch>
        </p:blipFill>
        <p:spPr>
          <a:xfrm>
            <a:off x="1390651" y="1168400"/>
            <a:ext cx="7854950" cy="2754234"/>
          </a:xfrm>
          <a:prstGeom prst="rect">
            <a:avLst/>
          </a:prstGeom>
        </p:spPr>
      </p:pic>
      <p:sp>
        <p:nvSpPr>
          <p:cNvPr id="4" name="TextBox 3">
            <a:extLst>
              <a:ext uri="{FF2B5EF4-FFF2-40B4-BE49-F238E27FC236}">
                <a16:creationId xmlns="" xmlns:a16="http://schemas.microsoft.com/office/drawing/2014/main" id="{E91CE422-656D-40CE-AAEF-228580445BB2}"/>
              </a:ext>
            </a:extLst>
          </p:cNvPr>
          <p:cNvSpPr txBox="1"/>
          <p:nvPr/>
        </p:nvSpPr>
        <p:spPr>
          <a:xfrm>
            <a:off x="371475" y="4181475"/>
            <a:ext cx="9934575"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t>Generally in most of the organizations the crucial data is stored in RDBMS systems (OLTP) and  we cant perform analytics there. </a:t>
            </a:r>
            <a:endParaRPr lang="en-US" sz="2200" dirty="0" smtClean="0"/>
          </a:p>
          <a:p>
            <a:pPr marL="342900" indent="-342900">
              <a:buFont typeface="Arial" panose="020B0604020202020204" pitchFamily="34" charset="0"/>
              <a:buChar char="•"/>
            </a:pPr>
            <a:r>
              <a:rPr lang="en-US" sz="2200" dirty="0" smtClean="0"/>
              <a:t>So </a:t>
            </a:r>
            <a:r>
              <a:rPr lang="en-US" sz="2200" dirty="0"/>
              <a:t>here we need to import this data from RDBMS to HDFS using Sqoop and performing analysis inside </a:t>
            </a:r>
            <a:r>
              <a:rPr lang="en-US" sz="2200" dirty="0" err="1"/>
              <a:t>Hadoop</a:t>
            </a:r>
            <a:r>
              <a:rPr lang="en-US" sz="2200" dirty="0"/>
              <a:t> </a:t>
            </a:r>
            <a:r>
              <a:rPr lang="en-US" sz="2200" dirty="0" err="1" smtClean="0"/>
              <a:t>cluster.after</a:t>
            </a:r>
            <a:r>
              <a:rPr lang="en-US" sz="2200" dirty="0" smtClean="0"/>
              <a:t> </a:t>
            </a:r>
            <a:r>
              <a:rPr lang="en-US" sz="2200" dirty="0"/>
              <a:t>analyzing the data the output stored into data warehouse(MySQL) and finally we collect the data from warehouse into visualization tool </a:t>
            </a:r>
            <a:r>
              <a:rPr lang="en-US" sz="2200" dirty="0" err="1"/>
              <a:t>Powerbi</a:t>
            </a:r>
            <a:r>
              <a:rPr lang="en-US" sz="2200" dirty="0"/>
              <a:t> for doing the visualizations </a:t>
            </a:r>
            <a:endParaRPr lang="en-IN" sz="2200" dirty="0"/>
          </a:p>
        </p:txBody>
      </p:sp>
      <p:sp>
        <p:nvSpPr>
          <p:cNvPr id="2" name="TextBox 1"/>
          <p:cNvSpPr txBox="1"/>
          <p:nvPr/>
        </p:nvSpPr>
        <p:spPr>
          <a:xfrm>
            <a:off x="753534" y="540227"/>
            <a:ext cx="2599266" cy="369332"/>
          </a:xfrm>
          <a:prstGeom prst="rect">
            <a:avLst/>
          </a:prstGeom>
          <a:noFill/>
        </p:spPr>
        <p:txBody>
          <a:bodyPr wrap="square" rtlCol="0">
            <a:spAutoFit/>
          </a:bodyPr>
          <a:lstStyle/>
          <a:p>
            <a:r>
              <a:rPr lang="en-IN" dirty="0" smtClean="0"/>
              <a:t>Big Data Methodology:</a:t>
            </a:r>
            <a:endParaRPr lang="en-IN" dirty="0"/>
          </a:p>
        </p:txBody>
      </p:sp>
    </p:spTree>
    <p:extLst>
      <p:ext uri="{BB962C8B-B14F-4D97-AF65-F5344CB8AC3E}">
        <p14:creationId xmlns:p14="http://schemas.microsoft.com/office/powerpoint/2010/main" val="981786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E409B3E-FE75-4FC0-BAFA-F7F3E0A28D5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70278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1F8E0A0-DAA0-41B2-B855-4857C5E44917}"/>
              </a:ext>
            </a:extLst>
          </p:cNvPr>
          <p:cNvSpPr txBox="1"/>
          <p:nvPr/>
        </p:nvSpPr>
        <p:spPr>
          <a:xfrm>
            <a:off x="709612" y="2177566"/>
            <a:ext cx="10772775" cy="4207370"/>
          </a:xfrm>
          <a:prstGeom prst="rect">
            <a:avLst/>
          </a:prstGeom>
          <a:noFill/>
        </p:spPr>
        <p:txBody>
          <a:bodyPr wrap="square" rtlCol="0">
            <a:spAutoFit/>
          </a:bodyPr>
          <a:lstStyle/>
          <a:p>
            <a:pPr marL="285750" indent="-285750">
              <a:lnSpc>
                <a:spcPct val="170000"/>
              </a:lnSpc>
              <a:buFont typeface="Arial" panose="020B0604020202020204" pitchFamily="34" charset="0"/>
              <a:buChar char="•"/>
            </a:pPr>
            <a:r>
              <a:rPr lang="en-US" sz="2000" dirty="0">
                <a:latin typeface="Times New Roman" pitchFamily="18" charset="0"/>
                <a:cs typeface="Times New Roman" pitchFamily="18" charset="0"/>
              </a:rPr>
              <a:t>Here we utilized machine learning capabilities to predicting the flight delays. This model is based on a simple classification and regression techniques using Decision Tree and Random Forest algorithms.</a:t>
            </a:r>
          </a:p>
          <a:p>
            <a:pPr marL="285750" indent="-285750">
              <a:lnSpc>
                <a:spcPct val="170000"/>
              </a:lnSpc>
              <a:buFont typeface="Arial" panose="020B0604020202020204" pitchFamily="34" charset="0"/>
              <a:buChar char="•"/>
            </a:pPr>
            <a:r>
              <a:rPr lang="en-US" sz="2000" dirty="0">
                <a:latin typeface="Times New Roman" pitchFamily="18" charset="0"/>
                <a:cs typeface="Times New Roman" pitchFamily="18" charset="0"/>
              </a:rPr>
              <a:t>The model has achieved an overall 98% testing accuracy on publicly accessible dataset,</a:t>
            </a:r>
          </a:p>
          <a:p>
            <a:pPr marL="285750" indent="-285750">
              <a:lnSpc>
                <a:spcPct val="170000"/>
              </a:lnSpc>
              <a:buFont typeface="Arial" panose="020B0604020202020204" pitchFamily="34" charset="0"/>
              <a:buChar char="•"/>
            </a:pPr>
            <a:r>
              <a:rPr lang="en-US" sz="2000" dirty="0">
                <a:latin typeface="Times New Roman" pitchFamily="18" charset="0"/>
                <a:cs typeface="Times New Roman" pitchFamily="18" charset="0"/>
              </a:rPr>
              <a:t>It is concluded from accuracy that Random Forest is highly suitable for solving this kind of problem statements.</a:t>
            </a:r>
          </a:p>
          <a:p>
            <a:pPr marL="285750" indent="-285750">
              <a:lnSpc>
                <a:spcPct val="170000"/>
              </a:lnSpc>
              <a:buFont typeface="Arial" panose="020B0604020202020204" pitchFamily="34" charset="0"/>
              <a:buChar char="•"/>
            </a:pPr>
            <a:r>
              <a:rPr lang="en-US" sz="2000" dirty="0">
                <a:latin typeface="Times New Roman" pitchFamily="18" charset="0"/>
                <a:cs typeface="Times New Roman" pitchFamily="18" charset="0"/>
              </a:rPr>
              <a:t>For storing and processing this kind of large datasets Spark with Hadoop cluster doing a great job by harnessing the capabilities of Parallel processing.  And for better insights and visuals from data </a:t>
            </a:r>
            <a:r>
              <a:rPr lang="en-US" sz="2000" dirty="0" err="1">
                <a:latin typeface="Times New Roman" pitchFamily="18" charset="0"/>
                <a:cs typeface="Times New Roman" pitchFamily="18" charset="0"/>
              </a:rPr>
              <a:t>Powerbi</a:t>
            </a:r>
            <a:r>
              <a:rPr lang="en-US" sz="2000" dirty="0">
                <a:latin typeface="Times New Roman" pitchFamily="18" charset="0"/>
                <a:cs typeface="Times New Roman" pitchFamily="18" charset="0"/>
              </a:rPr>
              <a:t>  has done the great job.    </a:t>
            </a:r>
          </a:p>
        </p:txBody>
      </p:sp>
      <p:sp>
        <p:nvSpPr>
          <p:cNvPr id="3" name="TextBox 2">
            <a:extLst>
              <a:ext uri="{FF2B5EF4-FFF2-40B4-BE49-F238E27FC236}">
                <a16:creationId xmlns="" xmlns:a16="http://schemas.microsoft.com/office/drawing/2014/main" id="{49D6B9AA-9831-4A4D-921F-7E48CC1D0119}"/>
              </a:ext>
            </a:extLst>
          </p:cNvPr>
          <p:cNvSpPr txBox="1"/>
          <p:nvPr/>
        </p:nvSpPr>
        <p:spPr>
          <a:xfrm>
            <a:off x="857250" y="1355421"/>
            <a:ext cx="4200525" cy="707886"/>
          </a:xfrm>
          <a:prstGeom prst="rect">
            <a:avLst/>
          </a:prstGeom>
          <a:noFill/>
        </p:spPr>
        <p:txBody>
          <a:bodyPr wrap="square" rtlCol="0">
            <a:spAutoFit/>
          </a:bodyPr>
          <a:lstStyle/>
          <a:p>
            <a:r>
              <a:rPr lang="en-US" sz="4000" b="1" dirty="0"/>
              <a:t>Conclusion</a:t>
            </a:r>
            <a:endParaRPr lang="en-IN" sz="4000" b="1" dirty="0"/>
          </a:p>
        </p:txBody>
      </p:sp>
    </p:spTree>
    <p:extLst>
      <p:ext uri="{BB962C8B-B14F-4D97-AF65-F5344CB8AC3E}">
        <p14:creationId xmlns:p14="http://schemas.microsoft.com/office/powerpoint/2010/main" val="137368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1F2AB79-427D-4850-8DD7-9EC2265D8A81}"/>
              </a:ext>
            </a:extLst>
          </p:cNvPr>
          <p:cNvSpPr txBox="1"/>
          <p:nvPr/>
        </p:nvSpPr>
        <p:spPr>
          <a:xfrm>
            <a:off x="1228725" y="942975"/>
            <a:ext cx="4543425" cy="707886"/>
          </a:xfrm>
          <a:prstGeom prst="rect">
            <a:avLst/>
          </a:prstGeom>
          <a:noFill/>
        </p:spPr>
        <p:txBody>
          <a:bodyPr wrap="square" rtlCol="0">
            <a:spAutoFit/>
          </a:bodyPr>
          <a:lstStyle/>
          <a:p>
            <a:r>
              <a:rPr lang="en-IN" sz="4000" b="1" dirty="0"/>
              <a:t>Future Scope</a:t>
            </a:r>
            <a:endParaRPr lang="en-IN" sz="4000" dirty="0"/>
          </a:p>
        </p:txBody>
      </p:sp>
      <p:sp>
        <p:nvSpPr>
          <p:cNvPr id="3" name="TextBox 2">
            <a:extLst>
              <a:ext uri="{FF2B5EF4-FFF2-40B4-BE49-F238E27FC236}">
                <a16:creationId xmlns="" xmlns:a16="http://schemas.microsoft.com/office/drawing/2014/main" id="{FB022017-19C3-4ACB-8639-7E0D562E04AD}"/>
              </a:ext>
            </a:extLst>
          </p:cNvPr>
          <p:cNvSpPr txBox="1"/>
          <p:nvPr/>
        </p:nvSpPr>
        <p:spPr>
          <a:xfrm>
            <a:off x="565784" y="2074333"/>
            <a:ext cx="104127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Integrating the ml model with application to predict the real time flight delays</a:t>
            </a:r>
          </a:p>
          <a:p>
            <a:pPr marL="342900" indent="-342900">
              <a:buFont typeface="Arial" panose="020B0604020202020204" pitchFamily="34" charset="0"/>
              <a:buChar char="•"/>
            </a:pPr>
            <a:r>
              <a:rPr lang="en-US" sz="2400" dirty="0" smtClean="0"/>
              <a:t>With new advancement in the field of Deep learning we can use Neural Networks algorithm on the flight and weather data.</a:t>
            </a:r>
          </a:p>
          <a:p>
            <a:pPr marL="342900" indent="-342900">
              <a:buFont typeface="Arial" panose="020B0604020202020204" pitchFamily="34" charset="0"/>
              <a:buChar char="•"/>
            </a:pPr>
            <a:r>
              <a:rPr lang="en-US" sz="2400" dirty="0" smtClean="0"/>
              <a:t>As neural Network works on pattern matching methodology. </a:t>
            </a:r>
          </a:p>
          <a:p>
            <a:pPr marL="342900" indent="-342900">
              <a:buFont typeface="Arial" panose="020B0604020202020204" pitchFamily="34" charset="0"/>
              <a:buChar char="•"/>
            </a:pPr>
            <a:r>
              <a:rPr lang="en-US" sz="2400" dirty="0" smtClean="0"/>
              <a:t>Also the scope of the project is very much confined to flight and weather delay of US so here we can also take into count of other countries like India, Japan and many more</a:t>
            </a:r>
            <a:endParaRPr lang="en-IN" sz="2400" dirty="0" smtClean="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21819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FA97F62-15F8-4D82-9D09-34BEB1FCF8B6}"/>
              </a:ext>
            </a:extLst>
          </p:cNvPr>
          <p:cNvSpPr txBox="1"/>
          <p:nvPr/>
        </p:nvSpPr>
        <p:spPr>
          <a:xfrm>
            <a:off x="4400550" y="2790825"/>
            <a:ext cx="4686300" cy="1015663"/>
          </a:xfrm>
          <a:prstGeom prst="rect">
            <a:avLst/>
          </a:prstGeom>
          <a:noFill/>
        </p:spPr>
        <p:txBody>
          <a:bodyPr wrap="square" rtlCol="0">
            <a:spAutoFit/>
          </a:bodyPr>
          <a:lstStyle/>
          <a:p>
            <a:r>
              <a:rPr lang="en-US" sz="6000" dirty="0"/>
              <a:t>Thank You</a:t>
            </a:r>
            <a:endParaRPr lang="en-IN" sz="6000" dirty="0"/>
          </a:p>
        </p:txBody>
      </p:sp>
    </p:spTree>
    <p:extLst>
      <p:ext uri="{BB962C8B-B14F-4D97-AF65-F5344CB8AC3E}">
        <p14:creationId xmlns:p14="http://schemas.microsoft.com/office/powerpoint/2010/main" val="3654584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45B8F-0829-4A44-8B04-A95F757AA80B}"/>
              </a:ext>
            </a:extLst>
          </p:cNvPr>
          <p:cNvSpPr>
            <a:spLocks noGrp="1"/>
          </p:cNvSpPr>
          <p:nvPr>
            <p:ph type="title"/>
          </p:nvPr>
        </p:nvSpPr>
        <p:spPr>
          <a:xfrm>
            <a:off x="-495300" y="523875"/>
            <a:ext cx="7382501" cy="852619"/>
          </a:xfrm>
        </p:spPr>
        <p:txBody>
          <a:bodyPr/>
          <a:lstStyle/>
          <a:p>
            <a:r>
              <a:rPr lang="en-IN" b="1" dirty="0" smtClean="0">
                <a:latin typeface="Times New Roman" pitchFamily="18" charset="0"/>
                <a:cs typeface="Times New Roman" pitchFamily="18" charset="0"/>
              </a:rPr>
              <a:t>      Introduction</a:t>
            </a:r>
            <a:endParaRPr lang="en-IN" dirty="0"/>
          </a:p>
        </p:txBody>
      </p:sp>
      <p:sp>
        <p:nvSpPr>
          <p:cNvPr id="3" name="Content Placeholder 2">
            <a:extLst>
              <a:ext uri="{FF2B5EF4-FFF2-40B4-BE49-F238E27FC236}">
                <a16:creationId xmlns="" xmlns:a16="http://schemas.microsoft.com/office/drawing/2014/main" id="{63482AEA-A9DA-473C-97A4-5D7E705C3835}"/>
              </a:ext>
            </a:extLst>
          </p:cNvPr>
          <p:cNvSpPr>
            <a:spLocks noGrp="1"/>
          </p:cNvSpPr>
          <p:nvPr>
            <p:ph idx="1"/>
          </p:nvPr>
        </p:nvSpPr>
        <p:spPr>
          <a:xfrm>
            <a:off x="676275" y="1666876"/>
            <a:ext cx="10601325" cy="4124324"/>
          </a:xfrm>
        </p:spPr>
        <p:txBody>
          <a:bodyPr>
            <a:normAutofit fontScale="92500" lnSpcReduction="10000"/>
          </a:bodyPr>
          <a:lstStyle/>
          <a:p>
            <a:r>
              <a:rPr lang="en-US" b="0" i="0" dirty="0">
                <a:solidFill>
                  <a:srgbClr val="000000"/>
                </a:solidFill>
                <a:effectLst/>
                <a:latin typeface="Helvetica Neue"/>
              </a:rPr>
              <a:t>Flight delays has become a very important consideration for air transportation all over the world .</a:t>
            </a:r>
          </a:p>
          <a:p>
            <a:r>
              <a:rPr lang="en-US" b="0" i="0" dirty="0">
                <a:solidFill>
                  <a:srgbClr val="000000"/>
                </a:solidFill>
                <a:effectLst/>
                <a:latin typeface="Helvetica Neue"/>
              </a:rPr>
              <a:t>These delays not only cause inconvenience to the airlines but for the passengers also .</a:t>
            </a:r>
          </a:p>
          <a:p>
            <a:r>
              <a:rPr lang="en-US" b="0" i="0" dirty="0">
                <a:solidFill>
                  <a:srgbClr val="000000"/>
                </a:solidFill>
                <a:effectLst/>
                <a:latin typeface="Helvetica Neue"/>
              </a:rPr>
              <a:t>So the primary goal of this project is to collect and analyze the data.</a:t>
            </a:r>
          </a:p>
          <a:p>
            <a:r>
              <a:rPr lang="en-US" b="0" i="0" dirty="0">
                <a:solidFill>
                  <a:srgbClr val="000000"/>
                </a:solidFill>
                <a:effectLst/>
                <a:latin typeface="Helvetica Neue"/>
              </a:rPr>
              <a:t> Provide insights from data to Business Stakeholders and help them for making a well-assessed decision to increase operation efficiency and growth in business.</a:t>
            </a:r>
          </a:p>
          <a:p>
            <a:r>
              <a:rPr lang="en-US" b="0" i="0" dirty="0">
                <a:solidFill>
                  <a:srgbClr val="000000"/>
                </a:solidFill>
                <a:effectLst/>
                <a:latin typeface="Helvetica Neue"/>
              </a:rPr>
              <a:t> Alongside building a predictive machine learning model to reduce inconvenience happens to passengers while travelling.</a:t>
            </a:r>
            <a:endParaRPr lang="en-IN" dirty="0"/>
          </a:p>
        </p:txBody>
      </p:sp>
    </p:spTree>
    <p:extLst>
      <p:ext uri="{BB962C8B-B14F-4D97-AF65-F5344CB8AC3E}">
        <p14:creationId xmlns:p14="http://schemas.microsoft.com/office/powerpoint/2010/main" val="324030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 xmlns:a16="http://schemas.microsoft.com/office/drawing/2014/main" id="{B27E3F75-55FE-4BBA-97B4-5BB7946202B1}"/>
              </a:ext>
            </a:extLst>
          </p:cNvPr>
          <p:cNvGraphicFramePr/>
          <p:nvPr>
            <p:extLst>
              <p:ext uri="{D42A27DB-BD31-4B8C-83A1-F6EECF244321}">
                <p14:modId xmlns:p14="http://schemas.microsoft.com/office/powerpoint/2010/main" val="999375388"/>
              </p:ext>
            </p:extLst>
          </p:nvPr>
        </p:nvGraphicFramePr>
        <p:xfrm>
          <a:off x="1565275"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 xmlns:a16="http://schemas.microsoft.com/office/drawing/2014/main" id="{73F1FA52-8F95-4FF4-8681-12E651A8A661}"/>
              </a:ext>
            </a:extLst>
          </p:cNvPr>
          <p:cNvSpPr txBox="1"/>
          <p:nvPr/>
        </p:nvSpPr>
        <p:spPr>
          <a:xfrm>
            <a:off x="2816225" y="164293"/>
            <a:ext cx="6715125" cy="1107996"/>
          </a:xfrm>
          <a:prstGeom prst="rect">
            <a:avLst/>
          </a:prstGeom>
          <a:noFill/>
        </p:spPr>
        <p:txBody>
          <a:bodyPr wrap="square" rtlCol="0">
            <a:spAutoFit/>
          </a:bodyPr>
          <a:lstStyle/>
          <a:p>
            <a:endParaRPr lang="en-US" dirty="0"/>
          </a:p>
          <a:p>
            <a:r>
              <a:rPr lang="en-IN" sz="4800" dirty="0"/>
              <a:t>Proposed Methodology</a:t>
            </a:r>
          </a:p>
        </p:txBody>
      </p:sp>
    </p:spTree>
    <p:extLst>
      <p:ext uri="{BB962C8B-B14F-4D97-AF65-F5344CB8AC3E}">
        <p14:creationId xmlns:p14="http://schemas.microsoft.com/office/powerpoint/2010/main" val="1991923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1B59753-386E-4302-B104-CB9F310BA86D}"/>
              </a:ext>
            </a:extLst>
          </p:cNvPr>
          <p:cNvPicPr>
            <a:picLocks noChangeAspect="1"/>
          </p:cNvPicPr>
          <p:nvPr/>
        </p:nvPicPr>
        <p:blipFill>
          <a:blip r:embed="rId2"/>
          <a:stretch>
            <a:fillRect/>
          </a:stretch>
        </p:blipFill>
        <p:spPr>
          <a:xfrm>
            <a:off x="3195638" y="540543"/>
            <a:ext cx="8424862" cy="3157538"/>
          </a:xfrm>
          <a:prstGeom prst="rect">
            <a:avLst/>
          </a:prstGeom>
        </p:spPr>
      </p:pic>
      <p:pic>
        <p:nvPicPr>
          <p:cNvPr id="5" name="Picture 4">
            <a:extLst>
              <a:ext uri="{FF2B5EF4-FFF2-40B4-BE49-F238E27FC236}">
                <a16:creationId xmlns="" xmlns:a16="http://schemas.microsoft.com/office/drawing/2014/main" id="{91A078B8-5EF5-45AD-B8D1-0C79088EB14A}"/>
              </a:ext>
            </a:extLst>
          </p:cNvPr>
          <p:cNvPicPr>
            <a:picLocks noChangeAspect="1"/>
          </p:cNvPicPr>
          <p:nvPr/>
        </p:nvPicPr>
        <p:blipFill>
          <a:blip r:embed="rId3"/>
          <a:stretch>
            <a:fillRect/>
          </a:stretch>
        </p:blipFill>
        <p:spPr>
          <a:xfrm>
            <a:off x="104775" y="597694"/>
            <a:ext cx="3219450" cy="6200775"/>
          </a:xfrm>
          <a:prstGeom prst="rect">
            <a:avLst/>
          </a:prstGeom>
        </p:spPr>
      </p:pic>
      <p:sp>
        <p:nvSpPr>
          <p:cNvPr id="6" name="TextBox 5">
            <a:extLst>
              <a:ext uri="{FF2B5EF4-FFF2-40B4-BE49-F238E27FC236}">
                <a16:creationId xmlns="" xmlns:a16="http://schemas.microsoft.com/office/drawing/2014/main" id="{1377E7C6-ADF4-4383-8961-6E35054A7F16}"/>
              </a:ext>
            </a:extLst>
          </p:cNvPr>
          <p:cNvSpPr txBox="1"/>
          <p:nvPr/>
        </p:nvSpPr>
        <p:spPr>
          <a:xfrm>
            <a:off x="3348038" y="3790951"/>
            <a:ext cx="8424862" cy="1200329"/>
          </a:xfrm>
          <a:prstGeom prst="rect">
            <a:avLst/>
          </a:prstGeom>
          <a:noFill/>
        </p:spPr>
        <p:txBody>
          <a:bodyPr wrap="square" rtlCol="0">
            <a:spAutoFit/>
          </a:bodyPr>
          <a:lstStyle/>
          <a:p>
            <a:r>
              <a:rPr lang="en-US" b="0" i="0" dirty="0">
                <a:solidFill>
                  <a:srgbClr val="000000"/>
                </a:solidFill>
                <a:effectLst/>
                <a:latin typeface="Helvetica Neue"/>
              </a:rPr>
              <a:t>The dataset come from the website of bureau of transportation and statistics United States (</a:t>
            </a:r>
            <a:r>
              <a:rPr lang="en-US" b="0" i="0" u="sng" dirty="0">
                <a:solidFill>
                  <a:srgbClr val="296EAA"/>
                </a:solidFill>
                <a:effectLst/>
                <a:latin typeface="Helvetica Neue"/>
                <a:hlinkClick r:id="rId4"/>
              </a:rPr>
              <a:t>www.bts.gov</a:t>
            </a:r>
            <a:r>
              <a:rPr lang="en-US" b="0" i="0" dirty="0">
                <a:solidFill>
                  <a:srgbClr val="000000"/>
                </a:solidFill>
                <a:effectLst/>
                <a:latin typeface="Helvetica Neue"/>
              </a:rPr>
              <a:t>) OR you can get it on Kaggle also. The dataset provide information about flight records per airline across United States. which include 28 features and around 56 million rows.</a:t>
            </a:r>
            <a:endParaRPr lang="en-IN" dirty="0"/>
          </a:p>
        </p:txBody>
      </p:sp>
    </p:spTree>
    <p:extLst>
      <p:ext uri="{BB962C8B-B14F-4D97-AF65-F5344CB8AC3E}">
        <p14:creationId xmlns:p14="http://schemas.microsoft.com/office/powerpoint/2010/main" val="93445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5ABAEAA-D5C3-4930-916E-58031C78E9D9}"/>
              </a:ext>
            </a:extLst>
          </p:cNvPr>
          <p:cNvPicPr>
            <a:picLocks noChangeAspect="1"/>
          </p:cNvPicPr>
          <p:nvPr/>
        </p:nvPicPr>
        <p:blipFill>
          <a:blip r:embed="rId2"/>
          <a:stretch>
            <a:fillRect/>
          </a:stretch>
        </p:blipFill>
        <p:spPr>
          <a:xfrm>
            <a:off x="0" y="930276"/>
            <a:ext cx="5934075" cy="2883731"/>
          </a:xfrm>
          <a:prstGeom prst="rect">
            <a:avLst/>
          </a:prstGeom>
        </p:spPr>
      </p:pic>
      <p:pic>
        <p:nvPicPr>
          <p:cNvPr id="5" name="Picture 4">
            <a:extLst>
              <a:ext uri="{FF2B5EF4-FFF2-40B4-BE49-F238E27FC236}">
                <a16:creationId xmlns="" xmlns:a16="http://schemas.microsoft.com/office/drawing/2014/main" id="{A613A788-4BAF-4896-84F1-942586FD420C}"/>
              </a:ext>
            </a:extLst>
          </p:cNvPr>
          <p:cNvPicPr>
            <a:picLocks noChangeAspect="1"/>
          </p:cNvPicPr>
          <p:nvPr/>
        </p:nvPicPr>
        <p:blipFill>
          <a:blip r:embed="rId3"/>
          <a:stretch>
            <a:fillRect/>
          </a:stretch>
        </p:blipFill>
        <p:spPr>
          <a:xfrm>
            <a:off x="5734050" y="1029494"/>
            <a:ext cx="6219825" cy="2883731"/>
          </a:xfrm>
          <a:prstGeom prst="rect">
            <a:avLst/>
          </a:prstGeom>
        </p:spPr>
      </p:pic>
      <p:pic>
        <p:nvPicPr>
          <p:cNvPr id="7" name="Picture 6">
            <a:extLst>
              <a:ext uri="{FF2B5EF4-FFF2-40B4-BE49-F238E27FC236}">
                <a16:creationId xmlns="" xmlns:a16="http://schemas.microsoft.com/office/drawing/2014/main" id="{2A21B743-DB73-4B4B-BE78-4D98F54C3882}"/>
              </a:ext>
            </a:extLst>
          </p:cNvPr>
          <p:cNvPicPr>
            <a:picLocks noChangeAspect="1"/>
          </p:cNvPicPr>
          <p:nvPr/>
        </p:nvPicPr>
        <p:blipFill>
          <a:blip r:embed="rId4"/>
          <a:stretch>
            <a:fillRect/>
          </a:stretch>
        </p:blipFill>
        <p:spPr>
          <a:xfrm>
            <a:off x="0" y="3814007"/>
            <a:ext cx="5934075" cy="3043993"/>
          </a:xfrm>
          <a:prstGeom prst="rect">
            <a:avLst/>
          </a:prstGeom>
        </p:spPr>
      </p:pic>
      <p:sp>
        <p:nvSpPr>
          <p:cNvPr id="8" name="TextBox 7">
            <a:extLst>
              <a:ext uri="{FF2B5EF4-FFF2-40B4-BE49-F238E27FC236}">
                <a16:creationId xmlns="" xmlns:a16="http://schemas.microsoft.com/office/drawing/2014/main" id="{5BDD29AE-F15F-4544-B945-8B3B2F296A19}"/>
              </a:ext>
            </a:extLst>
          </p:cNvPr>
          <p:cNvSpPr txBox="1"/>
          <p:nvPr/>
        </p:nvSpPr>
        <p:spPr>
          <a:xfrm>
            <a:off x="5981702" y="4191000"/>
            <a:ext cx="5629275" cy="1754326"/>
          </a:xfrm>
          <a:prstGeom prst="rect">
            <a:avLst/>
          </a:prstGeom>
          <a:noFill/>
        </p:spPr>
        <p:txBody>
          <a:bodyPr wrap="square" rtlCol="0">
            <a:spAutoFit/>
          </a:bodyPr>
          <a:lstStyle/>
          <a:p>
            <a:pPr algn="l"/>
            <a:r>
              <a:rPr lang="en-US" i="0" dirty="0">
                <a:solidFill>
                  <a:srgbClr val="000000"/>
                </a:solidFill>
                <a:effectLst/>
                <a:latin typeface="Helvetica Neue"/>
              </a:rPr>
              <a:t>With reference of above plots we come to know that B6 (JetBlue Airways) operates less number of flights as compare to others(Top 5) . Along with there flights are delayed also in large number as compare to other 4 flight operators. So passengers must be cautious while selecting the airlines</a:t>
            </a:r>
          </a:p>
        </p:txBody>
      </p:sp>
    </p:spTree>
    <p:extLst>
      <p:ext uri="{BB962C8B-B14F-4D97-AF65-F5344CB8AC3E}">
        <p14:creationId xmlns:p14="http://schemas.microsoft.com/office/powerpoint/2010/main" val="4180461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BB08461-A6FE-48BB-929B-3056C89BE09B}"/>
              </a:ext>
            </a:extLst>
          </p:cNvPr>
          <p:cNvSpPr txBox="1"/>
          <p:nvPr/>
        </p:nvSpPr>
        <p:spPr>
          <a:xfrm>
            <a:off x="1323975" y="1428750"/>
            <a:ext cx="9505950" cy="3970318"/>
          </a:xfrm>
          <a:prstGeom prst="rect">
            <a:avLst/>
          </a:prstGeom>
          <a:noFill/>
        </p:spPr>
        <p:txBody>
          <a:bodyPr wrap="square">
            <a:spAutoFit/>
          </a:bodyPr>
          <a:lstStyle/>
          <a:p>
            <a:pPr marL="342900" indent="-342900">
              <a:buFont typeface="Arial" panose="020B0604020202020204" pitchFamily="34" charset="0"/>
              <a:buChar char="•"/>
            </a:pPr>
            <a:r>
              <a:rPr lang="en-US" sz="2800" b="0" i="0" dirty="0">
                <a:solidFill>
                  <a:srgbClr val="212121"/>
                </a:solidFill>
                <a:effectLst/>
                <a:latin typeface="Roboto"/>
              </a:rPr>
              <a:t> Putting NA where there is missing values</a:t>
            </a:r>
          </a:p>
          <a:p>
            <a:pPr marL="342900" indent="-342900">
              <a:buFont typeface="Arial" panose="020B0604020202020204" pitchFamily="34" charset="0"/>
              <a:buChar char="•"/>
            </a:pPr>
            <a:r>
              <a:rPr lang="en-US" sz="2800" b="0" i="0" dirty="0">
                <a:solidFill>
                  <a:srgbClr val="212121"/>
                </a:solidFill>
                <a:effectLst/>
                <a:latin typeface="Roboto"/>
              </a:rPr>
              <a:t> Remove unnecessary columns (as per the requirement)</a:t>
            </a:r>
          </a:p>
          <a:p>
            <a:pPr marL="342900" indent="-342900">
              <a:buFont typeface="Arial" panose="020B0604020202020204" pitchFamily="34" charset="0"/>
              <a:buChar char="•"/>
            </a:pPr>
            <a:r>
              <a:rPr lang="en-US" sz="2800" b="0" i="0" dirty="0">
                <a:solidFill>
                  <a:srgbClr val="212121"/>
                </a:solidFill>
                <a:effectLst/>
                <a:latin typeface="Roboto"/>
              </a:rPr>
              <a:t> Format or Binarize the target or unknown variable</a:t>
            </a:r>
          </a:p>
          <a:p>
            <a:pPr marL="342900" indent="-342900">
              <a:buFont typeface="Arial" panose="020B0604020202020204" pitchFamily="34" charset="0"/>
              <a:buChar char="•"/>
            </a:pPr>
            <a:r>
              <a:rPr lang="en-US" sz="2800" b="0" i="0" dirty="0">
                <a:solidFill>
                  <a:srgbClr val="212121"/>
                </a:solidFill>
                <a:effectLst/>
                <a:latin typeface="Roboto"/>
              </a:rPr>
              <a:t>Check datatypes, handle columns with Object / string       </a:t>
            </a:r>
            <a:r>
              <a:rPr lang="en-US" sz="2800" dirty="0">
                <a:solidFill>
                  <a:srgbClr val="212121"/>
                </a:solidFill>
                <a:latin typeface="Roboto"/>
              </a:rPr>
              <a:t>         </a:t>
            </a:r>
            <a:r>
              <a:rPr lang="en-US" sz="2800" b="0" i="0" dirty="0">
                <a:solidFill>
                  <a:srgbClr val="212121"/>
                </a:solidFill>
                <a:effectLst/>
                <a:latin typeface="Roboto"/>
              </a:rPr>
              <a:t>type (either converting to number / removing them)</a:t>
            </a:r>
          </a:p>
          <a:p>
            <a:pPr marL="342900" indent="-342900">
              <a:buFont typeface="Arial" panose="020B0604020202020204" pitchFamily="34" charset="0"/>
              <a:buChar char="•"/>
            </a:pPr>
            <a:r>
              <a:rPr lang="en-US" sz="2800" dirty="0">
                <a:solidFill>
                  <a:srgbClr val="212121"/>
                </a:solidFill>
                <a:latin typeface="Roboto"/>
              </a:rPr>
              <a:t> </a:t>
            </a:r>
            <a:r>
              <a:rPr lang="en-US" sz="2800" b="0" i="0" dirty="0">
                <a:solidFill>
                  <a:srgbClr val="212121"/>
                </a:solidFill>
                <a:effectLst/>
                <a:latin typeface="Roboto"/>
              </a:rPr>
              <a:t>Removing columns which have all missing / NA values</a:t>
            </a:r>
          </a:p>
          <a:p>
            <a:pPr marL="342900" indent="-342900">
              <a:buFont typeface="Arial" panose="020B0604020202020204" pitchFamily="34" charset="0"/>
              <a:buChar char="•"/>
            </a:pPr>
            <a:r>
              <a:rPr lang="en-US" sz="2800" b="0" i="0" dirty="0">
                <a:solidFill>
                  <a:srgbClr val="212121"/>
                </a:solidFill>
                <a:effectLst/>
                <a:latin typeface="Roboto"/>
              </a:rPr>
              <a:t> Removing rows with missing / NA values greater than 50%</a:t>
            </a:r>
          </a:p>
          <a:p>
            <a:pPr marL="342900" indent="-342900">
              <a:buFont typeface="Arial" panose="020B0604020202020204" pitchFamily="34" charset="0"/>
              <a:buChar char="•"/>
            </a:pPr>
            <a:r>
              <a:rPr lang="en-US" sz="2800" b="0" i="0" dirty="0">
                <a:solidFill>
                  <a:srgbClr val="212121"/>
                </a:solidFill>
                <a:effectLst/>
                <a:latin typeface="Roboto"/>
              </a:rPr>
              <a:t> Filling missing / NA values using central tendencies</a:t>
            </a:r>
          </a:p>
        </p:txBody>
      </p:sp>
      <p:sp>
        <p:nvSpPr>
          <p:cNvPr id="4" name="TextBox 3">
            <a:extLst>
              <a:ext uri="{FF2B5EF4-FFF2-40B4-BE49-F238E27FC236}">
                <a16:creationId xmlns="" xmlns:a16="http://schemas.microsoft.com/office/drawing/2014/main" id="{E276B6F4-FA5F-4ABA-80D4-6A0EAF479DBB}"/>
              </a:ext>
            </a:extLst>
          </p:cNvPr>
          <p:cNvSpPr txBox="1"/>
          <p:nvPr/>
        </p:nvSpPr>
        <p:spPr>
          <a:xfrm>
            <a:off x="1095375" y="628649"/>
            <a:ext cx="9505950" cy="646331"/>
          </a:xfrm>
          <a:prstGeom prst="rect">
            <a:avLst/>
          </a:prstGeom>
          <a:noFill/>
        </p:spPr>
        <p:txBody>
          <a:bodyPr wrap="square" rtlCol="0">
            <a:spAutoFit/>
          </a:bodyPr>
          <a:lstStyle/>
          <a:p>
            <a:r>
              <a:rPr lang="en-US" sz="3600" dirty="0"/>
              <a:t>Feature Engineering and Data Preprocessing</a:t>
            </a:r>
            <a:endParaRPr lang="en-IN" sz="3600" dirty="0"/>
          </a:p>
        </p:txBody>
      </p:sp>
    </p:spTree>
    <p:extLst>
      <p:ext uri="{BB962C8B-B14F-4D97-AF65-F5344CB8AC3E}">
        <p14:creationId xmlns:p14="http://schemas.microsoft.com/office/powerpoint/2010/main" val="1972964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1ACD68D-42E4-4F9C-A168-7B50E12BA3C5}"/>
              </a:ext>
            </a:extLst>
          </p:cNvPr>
          <p:cNvPicPr>
            <a:picLocks noChangeAspect="1"/>
          </p:cNvPicPr>
          <p:nvPr/>
        </p:nvPicPr>
        <p:blipFill>
          <a:blip r:embed="rId2"/>
          <a:stretch>
            <a:fillRect/>
          </a:stretch>
        </p:blipFill>
        <p:spPr>
          <a:xfrm>
            <a:off x="2714625" y="400050"/>
            <a:ext cx="5238750" cy="2908986"/>
          </a:xfrm>
          <a:prstGeom prst="rect">
            <a:avLst/>
          </a:prstGeom>
        </p:spPr>
      </p:pic>
      <p:sp>
        <p:nvSpPr>
          <p:cNvPr id="4" name="TextBox 3">
            <a:extLst>
              <a:ext uri="{FF2B5EF4-FFF2-40B4-BE49-F238E27FC236}">
                <a16:creationId xmlns="" xmlns:a16="http://schemas.microsoft.com/office/drawing/2014/main" id="{E6A0D333-AA67-4B35-85A3-5FF7B8CD6860}"/>
              </a:ext>
            </a:extLst>
          </p:cNvPr>
          <p:cNvSpPr txBox="1"/>
          <p:nvPr/>
        </p:nvSpPr>
        <p:spPr>
          <a:xfrm>
            <a:off x="1343026" y="3724275"/>
            <a:ext cx="8174356" cy="3416320"/>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verdana" panose="020B0604030504040204" pitchFamily="34" charset="0"/>
              </a:rPr>
              <a:t>Decision Tree is a </a:t>
            </a:r>
            <a:r>
              <a:rPr lang="en-US" i="0" dirty="0">
                <a:effectLst/>
                <a:latin typeface="verdana" panose="020B0604030504040204" pitchFamily="34" charset="0"/>
              </a:rPr>
              <a:t>Supervised learning technique </a:t>
            </a:r>
            <a:r>
              <a:rPr lang="en-US" i="0" dirty="0">
                <a:solidFill>
                  <a:srgbClr val="000000"/>
                </a:solidFill>
                <a:effectLst/>
                <a:latin typeface="verdana" panose="020B0604030504040204" pitchFamily="34" charset="0"/>
              </a:rPr>
              <a:t>that can be used for both classification and Regression problems, but mostly it is preferred for solving Classification problems.</a:t>
            </a:r>
          </a:p>
          <a:p>
            <a:pPr marL="285750" indent="-285750">
              <a:buFont typeface="Arial" panose="020B0604020202020204" pitchFamily="34" charset="0"/>
              <a:buChar char="•"/>
            </a:pPr>
            <a:r>
              <a:rPr lang="en-US" dirty="0">
                <a:solidFill>
                  <a:srgbClr val="000000"/>
                </a:solidFill>
                <a:effectLst/>
                <a:latin typeface="verdana" panose="020B0604030504040204" pitchFamily="34" charset="0"/>
              </a:rPr>
              <a:t>In a Decision tree, there are two nodes, which are the Decision Node and Leaf Node. Decision nodes are used to make any decision and have multiple branches, whereas Leaf nodes are the output of those decisions and do not contain any further branches.</a:t>
            </a:r>
          </a:p>
          <a:p>
            <a:pPr marL="285750" indent="-285750">
              <a:buFont typeface="Arial" panose="020B0604020202020204" pitchFamily="34" charset="0"/>
              <a:buChar char="•"/>
            </a:pPr>
            <a:r>
              <a:rPr lang="en-US" dirty="0">
                <a:solidFill>
                  <a:srgbClr val="000000"/>
                </a:solidFill>
                <a:effectLst/>
                <a:latin typeface="verdana" panose="020B0604030504040204" pitchFamily="34" charset="0"/>
              </a:rPr>
              <a:t>Decision Trees usually mimic human thinking ability while making      a decision, so it is easy to understand.</a:t>
            </a:r>
          </a:p>
          <a:p>
            <a:pPr algn="l"/>
            <a:endParaRPr lang="en-US" b="0" dirty="0">
              <a:solidFill>
                <a:srgbClr val="000000"/>
              </a:solidFill>
              <a:effectLst/>
              <a:latin typeface="verdana" panose="020B0604030504040204" pitchFamily="34" charset="0"/>
            </a:endParaRPr>
          </a:p>
          <a:p>
            <a:endParaRPr lang="en-US" b="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0727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951CAB9-FEEC-4937-A713-250DD737DFB4}"/>
              </a:ext>
            </a:extLst>
          </p:cNvPr>
          <p:cNvPicPr>
            <a:picLocks noChangeAspect="1"/>
          </p:cNvPicPr>
          <p:nvPr/>
        </p:nvPicPr>
        <p:blipFill>
          <a:blip r:embed="rId2"/>
          <a:stretch>
            <a:fillRect/>
          </a:stretch>
        </p:blipFill>
        <p:spPr>
          <a:xfrm>
            <a:off x="2198158" y="2069193"/>
            <a:ext cx="2257425" cy="3429000"/>
          </a:xfrm>
          <a:prstGeom prst="rect">
            <a:avLst/>
          </a:prstGeom>
        </p:spPr>
      </p:pic>
      <p:pic>
        <p:nvPicPr>
          <p:cNvPr id="5" name="Picture 4">
            <a:extLst>
              <a:ext uri="{FF2B5EF4-FFF2-40B4-BE49-F238E27FC236}">
                <a16:creationId xmlns="" xmlns:a16="http://schemas.microsoft.com/office/drawing/2014/main" id="{76B3ABB4-322E-4081-8882-04395A9DB829}"/>
              </a:ext>
            </a:extLst>
          </p:cNvPr>
          <p:cNvPicPr>
            <a:picLocks noChangeAspect="1"/>
          </p:cNvPicPr>
          <p:nvPr/>
        </p:nvPicPr>
        <p:blipFill>
          <a:blip r:embed="rId3"/>
          <a:stretch>
            <a:fillRect/>
          </a:stretch>
        </p:blipFill>
        <p:spPr>
          <a:xfrm>
            <a:off x="5403850" y="1416050"/>
            <a:ext cx="1866900" cy="5314950"/>
          </a:xfrm>
          <a:prstGeom prst="rect">
            <a:avLst/>
          </a:prstGeom>
        </p:spPr>
      </p:pic>
      <p:sp>
        <p:nvSpPr>
          <p:cNvPr id="6" name="TextBox 5">
            <a:extLst>
              <a:ext uri="{FF2B5EF4-FFF2-40B4-BE49-F238E27FC236}">
                <a16:creationId xmlns="" xmlns:a16="http://schemas.microsoft.com/office/drawing/2014/main" id="{C3DB7083-064E-41AA-94BC-FA7ABE7C14A8}"/>
              </a:ext>
            </a:extLst>
          </p:cNvPr>
          <p:cNvSpPr txBox="1"/>
          <p:nvPr/>
        </p:nvSpPr>
        <p:spPr>
          <a:xfrm>
            <a:off x="609600" y="474133"/>
            <a:ext cx="114554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After applying Decision Tree algorithm on our dataset </a:t>
            </a:r>
            <a:r>
              <a:rPr lang="en-US" sz="2400" dirty="0" err="1" smtClean="0"/>
              <a:t>i.e</a:t>
            </a:r>
            <a:r>
              <a:rPr lang="en-US" sz="2400" dirty="0" smtClean="0"/>
              <a:t> </a:t>
            </a:r>
            <a:r>
              <a:rPr lang="en-US" sz="2400" dirty="0"/>
              <a:t>both classification as well as regression model we got  predicated and actual values as follows(Actual and Predicted).</a:t>
            </a:r>
          </a:p>
          <a:p>
            <a:endParaRPr lang="en-IN" sz="2400" dirty="0"/>
          </a:p>
        </p:txBody>
      </p:sp>
    </p:spTree>
    <p:extLst>
      <p:ext uri="{BB962C8B-B14F-4D97-AF65-F5344CB8AC3E}">
        <p14:creationId xmlns:p14="http://schemas.microsoft.com/office/powerpoint/2010/main" val="2983496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28B7C2-8B7D-4FD8-B376-59F439BDBE9F}"/>
              </a:ext>
            </a:extLst>
          </p:cNvPr>
          <p:cNvPicPr>
            <a:picLocks noChangeAspect="1"/>
          </p:cNvPicPr>
          <p:nvPr/>
        </p:nvPicPr>
        <p:blipFill>
          <a:blip r:embed="rId2"/>
          <a:stretch>
            <a:fillRect/>
          </a:stretch>
        </p:blipFill>
        <p:spPr>
          <a:xfrm>
            <a:off x="2379133" y="919665"/>
            <a:ext cx="4800600" cy="2413000"/>
          </a:xfrm>
          <a:prstGeom prst="rect">
            <a:avLst/>
          </a:prstGeom>
        </p:spPr>
      </p:pic>
      <p:sp>
        <p:nvSpPr>
          <p:cNvPr id="4" name="TextBox 3">
            <a:extLst>
              <a:ext uri="{FF2B5EF4-FFF2-40B4-BE49-F238E27FC236}">
                <a16:creationId xmlns="" xmlns:a16="http://schemas.microsoft.com/office/drawing/2014/main" id="{3DA56228-2C4B-48BE-BC14-BEBABEE64593}"/>
              </a:ext>
            </a:extLst>
          </p:cNvPr>
          <p:cNvSpPr txBox="1"/>
          <p:nvPr/>
        </p:nvSpPr>
        <p:spPr>
          <a:xfrm>
            <a:off x="150284" y="3461808"/>
            <a:ext cx="10744199" cy="2862322"/>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3A3B41"/>
                </a:solidFill>
                <a:effectLst/>
                <a:latin typeface="Lora"/>
              </a:rPr>
              <a:t>Random forest is a </a:t>
            </a:r>
            <a:r>
              <a:rPr lang="en-US" sz="2000" dirty="0">
                <a:solidFill>
                  <a:srgbClr val="3A3B41"/>
                </a:solidFill>
                <a:latin typeface="Lora"/>
              </a:rPr>
              <a:t>supervised learning algorithm</a:t>
            </a:r>
            <a:r>
              <a:rPr lang="en-US" sz="2000" i="0" dirty="0">
                <a:solidFill>
                  <a:srgbClr val="3A3B41"/>
                </a:solidFill>
                <a:effectLst/>
                <a:latin typeface="Lora"/>
              </a:rPr>
              <a:t> </a:t>
            </a:r>
            <a:r>
              <a:rPr lang="en-US" sz="2000" i="0" dirty="0" smtClean="0">
                <a:solidFill>
                  <a:srgbClr val="3A3B41"/>
                </a:solidFill>
                <a:effectLst/>
                <a:latin typeface="Lora"/>
              </a:rPr>
              <a:t>.</a:t>
            </a:r>
          </a:p>
          <a:p>
            <a:pPr marL="342900" indent="-342900">
              <a:buFont typeface="Arial" panose="020B0604020202020204" pitchFamily="34" charset="0"/>
              <a:buChar char="•"/>
            </a:pPr>
            <a:r>
              <a:rPr lang="en-US" sz="2000" i="0" dirty="0" smtClean="0">
                <a:solidFill>
                  <a:srgbClr val="3A3B41"/>
                </a:solidFill>
                <a:effectLst/>
                <a:latin typeface="Lora"/>
              </a:rPr>
              <a:t>The </a:t>
            </a:r>
            <a:r>
              <a:rPr lang="en-US" sz="2000" i="0" dirty="0">
                <a:solidFill>
                  <a:srgbClr val="3A3B41"/>
                </a:solidFill>
                <a:effectLst/>
                <a:latin typeface="Lora"/>
              </a:rPr>
              <a:t>forest it builds, is an ensemble of decision trees, usually trained with the bagging method. </a:t>
            </a:r>
            <a:endParaRPr lang="en-US" sz="2000" i="0" dirty="0" smtClean="0">
              <a:solidFill>
                <a:srgbClr val="3A3B41"/>
              </a:solidFill>
              <a:effectLst/>
              <a:latin typeface="Lora"/>
            </a:endParaRPr>
          </a:p>
          <a:p>
            <a:pPr marL="342900" indent="-342900">
              <a:buFont typeface="Arial" panose="020B0604020202020204" pitchFamily="34" charset="0"/>
              <a:buChar char="•"/>
            </a:pPr>
            <a:r>
              <a:rPr lang="en-US" sz="2000" i="0" dirty="0" smtClean="0">
                <a:solidFill>
                  <a:srgbClr val="3A3B41"/>
                </a:solidFill>
                <a:effectLst/>
                <a:latin typeface="Lora"/>
              </a:rPr>
              <a:t>The </a:t>
            </a:r>
            <a:r>
              <a:rPr lang="en-US" sz="2000" i="0" dirty="0">
                <a:solidFill>
                  <a:srgbClr val="3A3B41"/>
                </a:solidFill>
                <a:effectLst/>
                <a:latin typeface="Lora"/>
              </a:rPr>
              <a:t>general idea of the bagging method is that a combination of learning models increases the overall result.</a:t>
            </a:r>
          </a:p>
          <a:p>
            <a:pPr marL="342900" indent="-342900">
              <a:buFont typeface="Arial" panose="020B0604020202020204" pitchFamily="34" charset="0"/>
              <a:buChar char="•"/>
            </a:pPr>
            <a:r>
              <a:rPr lang="en-US" sz="2000" i="0" dirty="0">
                <a:solidFill>
                  <a:srgbClr val="3A3B41"/>
                </a:solidFill>
                <a:effectLst/>
                <a:latin typeface="Lora"/>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lang="en-IN" sz="2000" dirty="0"/>
          </a:p>
        </p:txBody>
      </p:sp>
      <p:sp>
        <p:nvSpPr>
          <p:cNvPr id="2" name="TextBox 1"/>
          <p:cNvSpPr txBox="1"/>
          <p:nvPr/>
        </p:nvSpPr>
        <p:spPr>
          <a:xfrm>
            <a:off x="457200" y="550333"/>
            <a:ext cx="1921933" cy="369332"/>
          </a:xfrm>
          <a:prstGeom prst="rect">
            <a:avLst/>
          </a:prstGeom>
          <a:noFill/>
        </p:spPr>
        <p:txBody>
          <a:bodyPr wrap="square" rtlCol="0">
            <a:spAutoFit/>
          </a:bodyPr>
          <a:lstStyle/>
          <a:p>
            <a:r>
              <a:rPr lang="en-IN" dirty="0" smtClean="0"/>
              <a:t>Random Forest :</a:t>
            </a:r>
          </a:p>
        </p:txBody>
      </p:sp>
    </p:spTree>
    <p:extLst>
      <p:ext uri="{BB962C8B-B14F-4D97-AF65-F5344CB8AC3E}">
        <p14:creationId xmlns:p14="http://schemas.microsoft.com/office/powerpoint/2010/main" val="3264933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1254</TotalTime>
  <Words>685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Helvetica Neue</vt:lpstr>
      <vt:lpstr>Lora</vt:lpstr>
      <vt:lpstr>Roboto</vt:lpstr>
      <vt:lpstr>Times New Roman</vt:lpstr>
      <vt:lpstr>verdana</vt:lpstr>
      <vt:lpstr>Office Theme</vt:lpstr>
      <vt:lpstr>Flight Delay Analysis using Apache Spark and Building Flight Delay Prediction Machine Learning Model</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Industry Data Analysis using Apache Spark and Building Flight Delay Prediction Machine Learning Model</dc:title>
  <dc:creator>Sandeep Bayas</dc:creator>
  <cp:lastModifiedBy>Microsoft account</cp:lastModifiedBy>
  <cp:revision>27</cp:revision>
  <dcterms:created xsi:type="dcterms:W3CDTF">2021-03-27T14:02:44Z</dcterms:created>
  <dcterms:modified xsi:type="dcterms:W3CDTF">2021-03-31T10:58:23Z</dcterms:modified>
</cp:coreProperties>
</file>