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44" r:id="rId2"/>
    <p:sldId id="345" r:id="rId3"/>
    <p:sldId id="259" r:id="rId4"/>
    <p:sldId id="260" r:id="rId5"/>
    <p:sldId id="257"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58" r:id="rId4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657" autoAdjust="0"/>
  </p:normalViewPr>
  <p:slideViewPr>
    <p:cSldViewPr snapToGrid="0">
      <p:cViewPr varScale="1">
        <p:scale>
          <a:sx n="58" d="100"/>
          <a:sy n="58" d="100"/>
        </p:scale>
        <p:origin x="964" y="32"/>
      </p:cViewPr>
      <p:guideLst/>
    </p:cSldViewPr>
  </p:slideViewPr>
  <p:outlineViewPr>
    <p:cViewPr>
      <p:scale>
        <a:sx n="33" d="100"/>
        <a:sy n="33" d="100"/>
      </p:scale>
      <p:origin x="0" y="-4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9A713-0EB1-427C-B9DC-CC3B6DCE11CA}" type="datetimeFigureOut">
              <a:rPr lang="de-DE" smtClean="0"/>
              <a:t>01.06.2022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6E554-327B-4AD7-8B27-9F3EEDB9E700}" type="slidenum">
              <a:rPr lang="de-DE" smtClean="0"/>
              <a:t>‹#›</a:t>
            </a:fld>
            <a:endParaRPr lang="de-DE"/>
          </a:p>
        </p:txBody>
      </p:sp>
    </p:spTree>
    <p:extLst>
      <p:ext uri="{BB962C8B-B14F-4D97-AF65-F5344CB8AC3E}">
        <p14:creationId xmlns:p14="http://schemas.microsoft.com/office/powerpoint/2010/main" val="356740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1C6E554-327B-4AD7-8B27-9F3EEDB9E700}" type="slidenum">
              <a:rPr lang="de-DE" smtClean="0"/>
              <a:t>2</a:t>
            </a:fld>
            <a:endParaRPr lang="de-DE"/>
          </a:p>
        </p:txBody>
      </p:sp>
    </p:spTree>
    <p:extLst>
      <p:ext uri="{BB962C8B-B14F-4D97-AF65-F5344CB8AC3E}">
        <p14:creationId xmlns:p14="http://schemas.microsoft.com/office/powerpoint/2010/main" val="310042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1C6E554-327B-4AD7-8B27-9F3EEDB9E700}" type="slidenum">
              <a:rPr lang="de-DE" smtClean="0"/>
              <a:t>19</a:t>
            </a:fld>
            <a:endParaRPr lang="de-DE"/>
          </a:p>
        </p:txBody>
      </p:sp>
    </p:spTree>
    <p:extLst>
      <p:ext uri="{BB962C8B-B14F-4D97-AF65-F5344CB8AC3E}">
        <p14:creationId xmlns:p14="http://schemas.microsoft.com/office/powerpoint/2010/main" val="2460994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1C6E554-327B-4AD7-8B27-9F3EEDB9E700}" type="slidenum">
              <a:rPr lang="de-DE" smtClean="0"/>
              <a:t>20</a:t>
            </a:fld>
            <a:endParaRPr lang="de-DE"/>
          </a:p>
        </p:txBody>
      </p:sp>
    </p:spTree>
    <p:extLst>
      <p:ext uri="{BB962C8B-B14F-4D97-AF65-F5344CB8AC3E}">
        <p14:creationId xmlns:p14="http://schemas.microsoft.com/office/powerpoint/2010/main" val="472345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AF46-F960-4047-B70E-FBB8D1E8C0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CF0588C2-7C9B-48FF-9456-9DBB238AF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51345392-D030-4275-90CA-A217B88F1377}"/>
              </a:ext>
            </a:extLst>
          </p:cNvPr>
          <p:cNvSpPr>
            <a:spLocks noGrp="1"/>
          </p:cNvSpPr>
          <p:nvPr>
            <p:ph type="dt" sz="half" idx="10"/>
          </p:nvPr>
        </p:nvSpPr>
        <p:spPr/>
        <p:txBody>
          <a:bodyPr/>
          <a:lstStyle/>
          <a:p>
            <a:fld id="{E9738F9B-A140-4FEF-A237-9F27709A93C8}" type="datetimeFigureOut">
              <a:rPr lang="de-DE" smtClean="0"/>
              <a:t>01.06.2022</a:t>
            </a:fld>
            <a:endParaRPr lang="de-DE"/>
          </a:p>
        </p:txBody>
      </p:sp>
      <p:sp>
        <p:nvSpPr>
          <p:cNvPr id="5" name="Footer Placeholder 4">
            <a:extLst>
              <a:ext uri="{FF2B5EF4-FFF2-40B4-BE49-F238E27FC236}">
                <a16:creationId xmlns:a16="http://schemas.microsoft.com/office/drawing/2014/main" id="{133AA9B6-5CD5-4905-9542-3645914F7E9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8FFC697-2971-43B9-88C6-C43D6F35B2A0}"/>
              </a:ext>
            </a:extLst>
          </p:cNvPr>
          <p:cNvSpPr>
            <a:spLocks noGrp="1"/>
          </p:cNvSpPr>
          <p:nvPr>
            <p:ph type="sldNum" sz="quarter" idx="12"/>
          </p:nvPr>
        </p:nvSpPr>
        <p:spPr/>
        <p:txBody>
          <a:bodyPr/>
          <a:lstStyle/>
          <a:p>
            <a:fld id="{205C8619-86B8-4603-BF03-883B0BA2BE7C}" type="slidenum">
              <a:rPr lang="de-DE" smtClean="0"/>
              <a:t>‹#›</a:t>
            </a:fld>
            <a:endParaRPr lang="de-DE"/>
          </a:p>
        </p:txBody>
      </p:sp>
    </p:spTree>
    <p:extLst>
      <p:ext uri="{BB962C8B-B14F-4D97-AF65-F5344CB8AC3E}">
        <p14:creationId xmlns:p14="http://schemas.microsoft.com/office/powerpoint/2010/main" val="366523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8B40-C573-4703-8A72-4A704A787197}"/>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937DAC7-2946-4B51-AC7F-92C3BC2A0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11674F8B-8C79-418F-8BD2-8A5BEE3AD47B}"/>
              </a:ext>
            </a:extLst>
          </p:cNvPr>
          <p:cNvSpPr>
            <a:spLocks noGrp="1"/>
          </p:cNvSpPr>
          <p:nvPr>
            <p:ph type="dt" sz="half" idx="10"/>
          </p:nvPr>
        </p:nvSpPr>
        <p:spPr/>
        <p:txBody>
          <a:bodyPr/>
          <a:lstStyle/>
          <a:p>
            <a:fld id="{E9738F9B-A140-4FEF-A237-9F27709A93C8}" type="datetimeFigureOut">
              <a:rPr lang="de-DE" smtClean="0"/>
              <a:t>01.06.2022</a:t>
            </a:fld>
            <a:endParaRPr lang="de-DE"/>
          </a:p>
        </p:txBody>
      </p:sp>
      <p:sp>
        <p:nvSpPr>
          <p:cNvPr id="5" name="Footer Placeholder 4">
            <a:extLst>
              <a:ext uri="{FF2B5EF4-FFF2-40B4-BE49-F238E27FC236}">
                <a16:creationId xmlns:a16="http://schemas.microsoft.com/office/drawing/2014/main" id="{D54F27E1-1F65-40DB-983B-8360DB9D46C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1654CFE-AA41-4F26-8CFB-A02C2FC2FA25}"/>
              </a:ext>
            </a:extLst>
          </p:cNvPr>
          <p:cNvSpPr>
            <a:spLocks noGrp="1"/>
          </p:cNvSpPr>
          <p:nvPr>
            <p:ph type="sldNum" sz="quarter" idx="12"/>
          </p:nvPr>
        </p:nvSpPr>
        <p:spPr/>
        <p:txBody>
          <a:bodyPr/>
          <a:lstStyle/>
          <a:p>
            <a:fld id="{205C8619-86B8-4603-BF03-883B0BA2BE7C}" type="slidenum">
              <a:rPr lang="de-DE" smtClean="0"/>
              <a:t>‹#›</a:t>
            </a:fld>
            <a:endParaRPr lang="de-DE"/>
          </a:p>
        </p:txBody>
      </p:sp>
    </p:spTree>
    <p:extLst>
      <p:ext uri="{BB962C8B-B14F-4D97-AF65-F5344CB8AC3E}">
        <p14:creationId xmlns:p14="http://schemas.microsoft.com/office/powerpoint/2010/main" val="2602027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FE5F3-850B-47FD-8B06-B7CA192A58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45361B2F-EDBC-432A-AE90-204850008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D8C2C1F-DB57-4043-93DD-FC4DEF50652B}"/>
              </a:ext>
            </a:extLst>
          </p:cNvPr>
          <p:cNvSpPr>
            <a:spLocks noGrp="1"/>
          </p:cNvSpPr>
          <p:nvPr>
            <p:ph type="dt" sz="half" idx="10"/>
          </p:nvPr>
        </p:nvSpPr>
        <p:spPr/>
        <p:txBody>
          <a:bodyPr/>
          <a:lstStyle/>
          <a:p>
            <a:fld id="{E9738F9B-A140-4FEF-A237-9F27709A93C8}" type="datetimeFigureOut">
              <a:rPr lang="de-DE" smtClean="0"/>
              <a:t>01.06.2022</a:t>
            </a:fld>
            <a:endParaRPr lang="de-DE"/>
          </a:p>
        </p:txBody>
      </p:sp>
      <p:sp>
        <p:nvSpPr>
          <p:cNvPr id="5" name="Footer Placeholder 4">
            <a:extLst>
              <a:ext uri="{FF2B5EF4-FFF2-40B4-BE49-F238E27FC236}">
                <a16:creationId xmlns:a16="http://schemas.microsoft.com/office/drawing/2014/main" id="{F9CD48BA-DF99-4CCF-899C-FBF5F1ABC35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649ABF7-1823-49E8-AA3D-AD88C023E19F}"/>
              </a:ext>
            </a:extLst>
          </p:cNvPr>
          <p:cNvSpPr>
            <a:spLocks noGrp="1"/>
          </p:cNvSpPr>
          <p:nvPr>
            <p:ph type="sldNum" sz="quarter" idx="12"/>
          </p:nvPr>
        </p:nvSpPr>
        <p:spPr/>
        <p:txBody>
          <a:bodyPr/>
          <a:lstStyle/>
          <a:p>
            <a:fld id="{205C8619-86B8-4603-BF03-883B0BA2BE7C}" type="slidenum">
              <a:rPr lang="de-DE" smtClean="0"/>
              <a:t>‹#›</a:t>
            </a:fld>
            <a:endParaRPr lang="de-DE"/>
          </a:p>
        </p:txBody>
      </p:sp>
    </p:spTree>
    <p:extLst>
      <p:ext uri="{BB962C8B-B14F-4D97-AF65-F5344CB8AC3E}">
        <p14:creationId xmlns:p14="http://schemas.microsoft.com/office/powerpoint/2010/main" val="3766887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9557639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B814-EF3B-40C3-991F-41F516B165A3}"/>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FD10E31A-D9B8-4A98-B3DC-7B04C6406A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DD4BF134-709A-4DA7-A3AF-AF3D416CF42E}"/>
              </a:ext>
            </a:extLst>
          </p:cNvPr>
          <p:cNvSpPr>
            <a:spLocks noGrp="1"/>
          </p:cNvSpPr>
          <p:nvPr>
            <p:ph type="dt" sz="half" idx="10"/>
          </p:nvPr>
        </p:nvSpPr>
        <p:spPr/>
        <p:txBody>
          <a:bodyPr/>
          <a:lstStyle/>
          <a:p>
            <a:fld id="{E9738F9B-A140-4FEF-A237-9F27709A93C8}" type="datetimeFigureOut">
              <a:rPr lang="de-DE" smtClean="0"/>
              <a:t>01.06.2022</a:t>
            </a:fld>
            <a:endParaRPr lang="de-DE"/>
          </a:p>
        </p:txBody>
      </p:sp>
      <p:sp>
        <p:nvSpPr>
          <p:cNvPr id="5" name="Footer Placeholder 4">
            <a:extLst>
              <a:ext uri="{FF2B5EF4-FFF2-40B4-BE49-F238E27FC236}">
                <a16:creationId xmlns:a16="http://schemas.microsoft.com/office/drawing/2014/main" id="{84B84F26-1F33-41EB-9310-9C7651E51F14}"/>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8657B06-E5D0-46CB-98ED-DCD31661D518}"/>
              </a:ext>
            </a:extLst>
          </p:cNvPr>
          <p:cNvSpPr>
            <a:spLocks noGrp="1"/>
          </p:cNvSpPr>
          <p:nvPr>
            <p:ph type="sldNum" sz="quarter" idx="12"/>
          </p:nvPr>
        </p:nvSpPr>
        <p:spPr/>
        <p:txBody>
          <a:bodyPr/>
          <a:lstStyle/>
          <a:p>
            <a:fld id="{205C8619-86B8-4603-BF03-883B0BA2BE7C}" type="slidenum">
              <a:rPr lang="de-DE" smtClean="0"/>
              <a:t>‹#›</a:t>
            </a:fld>
            <a:endParaRPr lang="de-DE"/>
          </a:p>
        </p:txBody>
      </p:sp>
    </p:spTree>
    <p:extLst>
      <p:ext uri="{BB962C8B-B14F-4D97-AF65-F5344CB8AC3E}">
        <p14:creationId xmlns:p14="http://schemas.microsoft.com/office/powerpoint/2010/main" val="324068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A4CD-1685-44A7-BE73-43FAE93CBC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662A5414-A8DB-4D4E-A584-E6B7CCD005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B6CBFB-04B7-4837-B510-018AEBF19097}"/>
              </a:ext>
            </a:extLst>
          </p:cNvPr>
          <p:cNvSpPr>
            <a:spLocks noGrp="1"/>
          </p:cNvSpPr>
          <p:nvPr>
            <p:ph type="dt" sz="half" idx="10"/>
          </p:nvPr>
        </p:nvSpPr>
        <p:spPr/>
        <p:txBody>
          <a:bodyPr/>
          <a:lstStyle/>
          <a:p>
            <a:fld id="{E9738F9B-A140-4FEF-A237-9F27709A93C8}" type="datetimeFigureOut">
              <a:rPr lang="de-DE" smtClean="0"/>
              <a:t>01.06.2022</a:t>
            </a:fld>
            <a:endParaRPr lang="de-DE"/>
          </a:p>
        </p:txBody>
      </p:sp>
      <p:sp>
        <p:nvSpPr>
          <p:cNvPr id="5" name="Footer Placeholder 4">
            <a:extLst>
              <a:ext uri="{FF2B5EF4-FFF2-40B4-BE49-F238E27FC236}">
                <a16:creationId xmlns:a16="http://schemas.microsoft.com/office/drawing/2014/main" id="{90C2B2E9-554D-4B32-AEE0-BAAD994CC2B7}"/>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D381E16-60A6-462F-841E-E8271AEDBB98}"/>
              </a:ext>
            </a:extLst>
          </p:cNvPr>
          <p:cNvSpPr>
            <a:spLocks noGrp="1"/>
          </p:cNvSpPr>
          <p:nvPr>
            <p:ph type="sldNum" sz="quarter" idx="12"/>
          </p:nvPr>
        </p:nvSpPr>
        <p:spPr/>
        <p:txBody>
          <a:bodyPr/>
          <a:lstStyle/>
          <a:p>
            <a:fld id="{205C8619-86B8-4603-BF03-883B0BA2BE7C}" type="slidenum">
              <a:rPr lang="de-DE" smtClean="0"/>
              <a:t>‹#›</a:t>
            </a:fld>
            <a:endParaRPr lang="de-DE"/>
          </a:p>
        </p:txBody>
      </p:sp>
    </p:spTree>
    <p:extLst>
      <p:ext uri="{BB962C8B-B14F-4D97-AF65-F5344CB8AC3E}">
        <p14:creationId xmlns:p14="http://schemas.microsoft.com/office/powerpoint/2010/main" val="5967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F4EE-9EE0-41C2-93D4-B6C4F612755B}"/>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553429-19E9-4DB8-BB3C-B4D582F375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5C6C0D53-F197-4463-96EF-FFE9D05588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DC2A1BDB-5B45-40E8-86C9-FC9F57126DC2}"/>
              </a:ext>
            </a:extLst>
          </p:cNvPr>
          <p:cNvSpPr>
            <a:spLocks noGrp="1"/>
          </p:cNvSpPr>
          <p:nvPr>
            <p:ph type="dt" sz="half" idx="10"/>
          </p:nvPr>
        </p:nvSpPr>
        <p:spPr/>
        <p:txBody>
          <a:bodyPr/>
          <a:lstStyle/>
          <a:p>
            <a:fld id="{E9738F9B-A140-4FEF-A237-9F27709A93C8}" type="datetimeFigureOut">
              <a:rPr lang="de-DE" smtClean="0"/>
              <a:t>01.06.2022</a:t>
            </a:fld>
            <a:endParaRPr lang="de-DE"/>
          </a:p>
        </p:txBody>
      </p:sp>
      <p:sp>
        <p:nvSpPr>
          <p:cNvPr id="6" name="Footer Placeholder 5">
            <a:extLst>
              <a:ext uri="{FF2B5EF4-FFF2-40B4-BE49-F238E27FC236}">
                <a16:creationId xmlns:a16="http://schemas.microsoft.com/office/drawing/2014/main" id="{FC596FDA-3E99-4A4D-9F9B-2738469FF42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E0846C4-9B05-4938-92F6-851C3C465E2A}"/>
              </a:ext>
            </a:extLst>
          </p:cNvPr>
          <p:cNvSpPr>
            <a:spLocks noGrp="1"/>
          </p:cNvSpPr>
          <p:nvPr>
            <p:ph type="sldNum" sz="quarter" idx="12"/>
          </p:nvPr>
        </p:nvSpPr>
        <p:spPr/>
        <p:txBody>
          <a:bodyPr/>
          <a:lstStyle/>
          <a:p>
            <a:fld id="{205C8619-86B8-4603-BF03-883B0BA2BE7C}" type="slidenum">
              <a:rPr lang="de-DE" smtClean="0"/>
              <a:t>‹#›</a:t>
            </a:fld>
            <a:endParaRPr lang="de-DE"/>
          </a:p>
        </p:txBody>
      </p:sp>
    </p:spTree>
    <p:extLst>
      <p:ext uri="{BB962C8B-B14F-4D97-AF65-F5344CB8AC3E}">
        <p14:creationId xmlns:p14="http://schemas.microsoft.com/office/powerpoint/2010/main" val="235350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F88D-EEBF-41A0-999F-01E8A778D3B2}"/>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5C20280F-51BE-45E5-A083-FC8B4418C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7361D3-C63A-4484-A0F7-A1B33875E3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1A1387C9-578A-4906-A9A1-025B008560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CB9A0-13CE-4271-8D7F-6B144600BC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2548F4CF-7563-4FE7-AA88-C409FCCB675C}"/>
              </a:ext>
            </a:extLst>
          </p:cNvPr>
          <p:cNvSpPr>
            <a:spLocks noGrp="1"/>
          </p:cNvSpPr>
          <p:nvPr>
            <p:ph type="dt" sz="half" idx="10"/>
          </p:nvPr>
        </p:nvSpPr>
        <p:spPr/>
        <p:txBody>
          <a:bodyPr/>
          <a:lstStyle/>
          <a:p>
            <a:fld id="{E9738F9B-A140-4FEF-A237-9F27709A93C8}" type="datetimeFigureOut">
              <a:rPr lang="de-DE" smtClean="0"/>
              <a:t>01.06.2022</a:t>
            </a:fld>
            <a:endParaRPr lang="de-DE"/>
          </a:p>
        </p:txBody>
      </p:sp>
      <p:sp>
        <p:nvSpPr>
          <p:cNvPr id="8" name="Footer Placeholder 7">
            <a:extLst>
              <a:ext uri="{FF2B5EF4-FFF2-40B4-BE49-F238E27FC236}">
                <a16:creationId xmlns:a16="http://schemas.microsoft.com/office/drawing/2014/main" id="{E0966FF5-E24F-43EE-B24E-1C0323116C58}"/>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63417E83-DBCA-49BE-AC9C-D75007C5811C}"/>
              </a:ext>
            </a:extLst>
          </p:cNvPr>
          <p:cNvSpPr>
            <a:spLocks noGrp="1"/>
          </p:cNvSpPr>
          <p:nvPr>
            <p:ph type="sldNum" sz="quarter" idx="12"/>
          </p:nvPr>
        </p:nvSpPr>
        <p:spPr/>
        <p:txBody>
          <a:bodyPr/>
          <a:lstStyle/>
          <a:p>
            <a:fld id="{205C8619-86B8-4603-BF03-883B0BA2BE7C}" type="slidenum">
              <a:rPr lang="de-DE" smtClean="0"/>
              <a:t>‹#›</a:t>
            </a:fld>
            <a:endParaRPr lang="de-DE"/>
          </a:p>
        </p:txBody>
      </p:sp>
    </p:spTree>
    <p:extLst>
      <p:ext uri="{BB962C8B-B14F-4D97-AF65-F5344CB8AC3E}">
        <p14:creationId xmlns:p14="http://schemas.microsoft.com/office/powerpoint/2010/main" val="73441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ED4E-7527-4CB8-A731-6A8756AD22E4}"/>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412CCFAC-B81F-4557-8EDC-2E750AFB53CA}"/>
              </a:ext>
            </a:extLst>
          </p:cNvPr>
          <p:cNvSpPr>
            <a:spLocks noGrp="1"/>
          </p:cNvSpPr>
          <p:nvPr>
            <p:ph type="dt" sz="half" idx="10"/>
          </p:nvPr>
        </p:nvSpPr>
        <p:spPr/>
        <p:txBody>
          <a:bodyPr/>
          <a:lstStyle/>
          <a:p>
            <a:fld id="{E9738F9B-A140-4FEF-A237-9F27709A93C8}" type="datetimeFigureOut">
              <a:rPr lang="de-DE" smtClean="0"/>
              <a:t>01.06.2022</a:t>
            </a:fld>
            <a:endParaRPr lang="de-DE"/>
          </a:p>
        </p:txBody>
      </p:sp>
      <p:sp>
        <p:nvSpPr>
          <p:cNvPr id="4" name="Footer Placeholder 3">
            <a:extLst>
              <a:ext uri="{FF2B5EF4-FFF2-40B4-BE49-F238E27FC236}">
                <a16:creationId xmlns:a16="http://schemas.microsoft.com/office/drawing/2014/main" id="{95235726-58CD-4373-8A40-88A9EFA09FAC}"/>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3F1BAB4A-2675-467F-A916-0C8CD854468F}"/>
              </a:ext>
            </a:extLst>
          </p:cNvPr>
          <p:cNvSpPr>
            <a:spLocks noGrp="1"/>
          </p:cNvSpPr>
          <p:nvPr>
            <p:ph type="sldNum" sz="quarter" idx="12"/>
          </p:nvPr>
        </p:nvSpPr>
        <p:spPr/>
        <p:txBody>
          <a:bodyPr/>
          <a:lstStyle/>
          <a:p>
            <a:fld id="{205C8619-86B8-4603-BF03-883B0BA2BE7C}" type="slidenum">
              <a:rPr lang="de-DE" smtClean="0"/>
              <a:t>‹#›</a:t>
            </a:fld>
            <a:endParaRPr lang="de-DE"/>
          </a:p>
        </p:txBody>
      </p:sp>
    </p:spTree>
    <p:extLst>
      <p:ext uri="{BB962C8B-B14F-4D97-AF65-F5344CB8AC3E}">
        <p14:creationId xmlns:p14="http://schemas.microsoft.com/office/powerpoint/2010/main" val="119253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F5106-8DC8-4509-A37E-957E7846D5B3}"/>
              </a:ext>
            </a:extLst>
          </p:cNvPr>
          <p:cNvSpPr>
            <a:spLocks noGrp="1"/>
          </p:cNvSpPr>
          <p:nvPr>
            <p:ph type="dt" sz="half" idx="10"/>
          </p:nvPr>
        </p:nvSpPr>
        <p:spPr/>
        <p:txBody>
          <a:bodyPr/>
          <a:lstStyle/>
          <a:p>
            <a:fld id="{E9738F9B-A140-4FEF-A237-9F27709A93C8}" type="datetimeFigureOut">
              <a:rPr lang="de-DE" smtClean="0"/>
              <a:t>01.06.2022</a:t>
            </a:fld>
            <a:endParaRPr lang="de-DE"/>
          </a:p>
        </p:txBody>
      </p:sp>
      <p:sp>
        <p:nvSpPr>
          <p:cNvPr id="3" name="Footer Placeholder 2">
            <a:extLst>
              <a:ext uri="{FF2B5EF4-FFF2-40B4-BE49-F238E27FC236}">
                <a16:creationId xmlns:a16="http://schemas.microsoft.com/office/drawing/2014/main" id="{E5BD43F5-C0C7-4BD4-A568-51575B40A7E3}"/>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C1B5215-A7DB-4C4A-AC06-498864E31438}"/>
              </a:ext>
            </a:extLst>
          </p:cNvPr>
          <p:cNvSpPr>
            <a:spLocks noGrp="1"/>
          </p:cNvSpPr>
          <p:nvPr>
            <p:ph type="sldNum" sz="quarter" idx="12"/>
          </p:nvPr>
        </p:nvSpPr>
        <p:spPr/>
        <p:txBody>
          <a:bodyPr/>
          <a:lstStyle/>
          <a:p>
            <a:fld id="{205C8619-86B8-4603-BF03-883B0BA2BE7C}" type="slidenum">
              <a:rPr lang="de-DE" smtClean="0"/>
              <a:t>‹#›</a:t>
            </a:fld>
            <a:endParaRPr lang="de-DE"/>
          </a:p>
        </p:txBody>
      </p:sp>
    </p:spTree>
    <p:extLst>
      <p:ext uri="{BB962C8B-B14F-4D97-AF65-F5344CB8AC3E}">
        <p14:creationId xmlns:p14="http://schemas.microsoft.com/office/powerpoint/2010/main" val="1917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2B20-D236-41CD-8D47-D9DBD5DA9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56E3881D-486B-4B25-9B33-5594D65F43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0E24551D-7E19-42C4-9219-EC715A02D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FCAC1-079F-4D8B-97E0-FC2B3DF55552}"/>
              </a:ext>
            </a:extLst>
          </p:cNvPr>
          <p:cNvSpPr>
            <a:spLocks noGrp="1"/>
          </p:cNvSpPr>
          <p:nvPr>
            <p:ph type="dt" sz="half" idx="10"/>
          </p:nvPr>
        </p:nvSpPr>
        <p:spPr/>
        <p:txBody>
          <a:bodyPr/>
          <a:lstStyle/>
          <a:p>
            <a:fld id="{E9738F9B-A140-4FEF-A237-9F27709A93C8}" type="datetimeFigureOut">
              <a:rPr lang="de-DE" smtClean="0"/>
              <a:t>01.06.2022</a:t>
            </a:fld>
            <a:endParaRPr lang="de-DE"/>
          </a:p>
        </p:txBody>
      </p:sp>
      <p:sp>
        <p:nvSpPr>
          <p:cNvPr id="6" name="Footer Placeholder 5">
            <a:extLst>
              <a:ext uri="{FF2B5EF4-FFF2-40B4-BE49-F238E27FC236}">
                <a16:creationId xmlns:a16="http://schemas.microsoft.com/office/drawing/2014/main" id="{BDD1189F-A265-4163-9EEA-81E4B5F7AF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5FF589F3-DF20-4334-93D2-8EA992CA723F}"/>
              </a:ext>
            </a:extLst>
          </p:cNvPr>
          <p:cNvSpPr>
            <a:spLocks noGrp="1"/>
          </p:cNvSpPr>
          <p:nvPr>
            <p:ph type="sldNum" sz="quarter" idx="12"/>
          </p:nvPr>
        </p:nvSpPr>
        <p:spPr/>
        <p:txBody>
          <a:bodyPr/>
          <a:lstStyle/>
          <a:p>
            <a:fld id="{205C8619-86B8-4603-BF03-883B0BA2BE7C}" type="slidenum">
              <a:rPr lang="de-DE" smtClean="0"/>
              <a:t>‹#›</a:t>
            </a:fld>
            <a:endParaRPr lang="de-DE"/>
          </a:p>
        </p:txBody>
      </p:sp>
    </p:spTree>
    <p:extLst>
      <p:ext uri="{BB962C8B-B14F-4D97-AF65-F5344CB8AC3E}">
        <p14:creationId xmlns:p14="http://schemas.microsoft.com/office/powerpoint/2010/main" val="130488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B57A-1F57-4008-9CC0-4F80B57CC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A29FDF74-7587-4E51-9FC8-8BDCD583F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D3AF1E22-C8E4-4B55-9220-812E02503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47A54-E8BF-4C04-A239-37C08B7D7232}"/>
              </a:ext>
            </a:extLst>
          </p:cNvPr>
          <p:cNvSpPr>
            <a:spLocks noGrp="1"/>
          </p:cNvSpPr>
          <p:nvPr>
            <p:ph type="dt" sz="half" idx="10"/>
          </p:nvPr>
        </p:nvSpPr>
        <p:spPr/>
        <p:txBody>
          <a:bodyPr/>
          <a:lstStyle/>
          <a:p>
            <a:fld id="{E9738F9B-A140-4FEF-A237-9F27709A93C8}" type="datetimeFigureOut">
              <a:rPr lang="de-DE" smtClean="0"/>
              <a:t>01.06.2022</a:t>
            </a:fld>
            <a:endParaRPr lang="de-DE"/>
          </a:p>
        </p:txBody>
      </p:sp>
      <p:sp>
        <p:nvSpPr>
          <p:cNvPr id="6" name="Footer Placeholder 5">
            <a:extLst>
              <a:ext uri="{FF2B5EF4-FFF2-40B4-BE49-F238E27FC236}">
                <a16:creationId xmlns:a16="http://schemas.microsoft.com/office/drawing/2014/main" id="{4F941A90-2B98-4C8E-8F0C-CD985CCF946A}"/>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FBF391B0-296C-40C7-B3CA-E437BE1804ED}"/>
              </a:ext>
            </a:extLst>
          </p:cNvPr>
          <p:cNvSpPr>
            <a:spLocks noGrp="1"/>
          </p:cNvSpPr>
          <p:nvPr>
            <p:ph type="sldNum" sz="quarter" idx="12"/>
          </p:nvPr>
        </p:nvSpPr>
        <p:spPr/>
        <p:txBody>
          <a:bodyPr/>
          <a:lstStyle/>
          <a:p>
            <a:fld id="{205C8619-86B8-4603-BF03-883B0BA2BE7C}" type="slidenum">
              <a:rPr lang="de-DE" smtClean="0"/>
              <a:t>‹#›</a:t>
            </a:fld>
            <a:endParaRPr lang="de-DE"/>
          </a:p>
        </p:txBody>
      </p:sp>
    </p:spTree>
    <p:extLst>
      <p:ext uri="{BB962C8B-B14F-4D97-AF65-F5344CB8AC3E}">
        <p14:creationId xmlns:p14="http://schemas.microsoft.com/office/powerpoint/2010/main" val="290113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BD834D-707A-4FE9-B014-01D9470FE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3C0A18CF-6F73-4C02-943C-6B4CA35B3C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7F1B13D-4263-4307-BD0C-B72453A2ED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38F9B-A140-4FEF-A237-9F27709A93C8}" type="datetimeFigureOut">
              <a:rPr lang="de-DE" smtClean="0"/>
              <a:t>01.06.2022</a:t>
            </a:fld>
            <a:endParaRPr lang="de-DE"/>
          </a:p>
        </p:txBody>
      </p:sp>
      <p:sp>
        <p:nvSpPr>
          <p:cNvPr id="5" name="Footer Placeholder 4">
            <a:extLst>
              <a:ext uri="{FF2B5EF4-FFF2-40B4-BE49-F238E27FC236}">
                <a16:creationId xmlns:a16="http://schemas.microsoft.com/office/drawing/2014/main" id="{1F68E340-AF75-4DFA-BD40-10BEDABF9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8018B8E6-7DFE-4995-B167-74FB73AC4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C8619-86B8-4603-BF03-883B0BA2BE7C}" type="slidenum">
              <a:rPr lang="de-DE" smtClean="0"/>
              <a:t>‹#›</a:t>
            </a:fld>
            <a:endParaRPr lang="de-DE"/>
          </a:p>
        </p:txBody>
      </p:sp>
    </p:spTree>
    <p:extLst>
      <p:ext uri="{BB962C8B-B14F-4D97-AF65-F5344CB8AC3E}">
        <p14:creationId xmlns:p14="http://schemas.microsoft.com/office/powerpoint/2010/main" val="1626350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nsible.com/ansible/latest/user_guide/intro_inventory.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nsible.com/ansible/latest/user_guide/intro_inventory.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4.xml"/><Relationship Id="rId18" Type="http://schemas.openxmlformats.org/officeDocument/2006/relationships/slide" Target="slide19.xml"/><Relationship Id="rId26" Type="http://schemas.openxmlformats.org/officeDocument/2006/relationships/slide" Target="slide32.xml"/><Relationship Id="rId3" Type="http://schemas.openxmlformats.org/officeDocument/2006/relationships/slide" Target="slide3.xml"/><Relationship Id="rId21" Type="http://schemas.openxmlformats.org/officeDocument/2006/relationships/slide" Target="slide23.xml"/><Relationship Id="rId7" Type="http://schemas.openxmlformats.org/officeDocument/2006/relationships/slide" Target="slide8.xml"/><Relationship Id="rId12" Type="http://schemas.openxmlformats.org/officeDocument/2006/relationships/slide" Target="slide13.xml"/><Relationship Id="rId17" Type="http://schemas.openxmlformats.org/officeDocument/2006/relationships/slide" Target="slide18.xml"/><Relationship Id="rId25" Type="http://schemas.openxmlformats.org/officeDocument/2006/relationships/slide" Target="slide30.xml"/><Relationship Id="rId2" Type="http://schemas.openxmlformats.org/officeDocument/2006/relationships/notesSlide" Target="../notesSlides/notesSlide1.xml"/><Relationship Id="rId16" Type="http://schemas.openxmlformats.org/officeDocument/2006/relationships/slide" Target="slide17.xml"/><Relationship Id="rId20" Type="http://schemas.openxmlformats.org/officeDocument/2006/relationships/slide" Target="slide21.xml"/><Relationship Id="rId29" Type="http://schemas.openxmlformats.org/officeDocument/2006/relationships/slide" Target="slide35.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2.xml"/><Relationship Id="rId24" Type="http://schemas.openxmlformats.org/officeDocument/2006/relationships/slide" Target="slide27.xml"/><Relationship Id="rId32" Type="http://schemas.openxmlformats.org/officeDocument/2006/relationships/slide" Target="slide42.xml"/><Relationship Id="rId5" Type="http://schemas.openxmlformats.org/officeDocument/2006/relationships/slide" Target="slide5.xml"/><Relationship Id="rId15" Type="http://schemas.openxmlformats.org/officeDocument/2006/relationships/slide" Target="slide16.xml"/><Relationship Id="rId23" Type="http://schemas.openxmlformats.org/officeDocument/2006/relationships/slide" Target="slide26.xml"/><Relationship Id="rId28" Type="http://schemas.openxmlformats.org/officeDocument/2006/relationships/slide" Target="slide34.xml"/><Relationship Id="rId10" Type="http://schemas.openxmlformats.org/officeDocument/2006/relationships/slide" Target="slide11.xml"/><Relationship Id="rId19" Type="http://schemas.openxmlformats.org/officeDocument/2006/relationships/slide" Target="slide20.xml"/><Relationship Id="rId31" Type="http://schemas.openxmlformats.org/officeDocument/2006/relationships/slide" Target="slide37.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15.xml"/><Relationship Id="rId22" Type="http://schemas.openxmlformats.org/officeDocument/2006/relationships/slide" Target="slide25.xml"/><Relationship Id="rId27" Type="http://schemas.openxmlformats.org/officeDocument/2006/relationships/slide" Target="slide33.xml"/><Relationship Id="rId30" Type="http://schemas.openxmlformats.org/officeDocument/2006/relationships/slide" Target="slide3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3F56-64BF-416E-8A1A-C1E33294868B}"/>
              </a:ext>
            </a:extLst>
          </p:cNvPr>
          <p:cNvSpPr>
            <a:spLocks noGrp="1"/>
          </p:cNvSpPr>
          <p:nvPr>
            <p:ph type="title"/>
          </p:nvPr>
        </p:nvSpPr>
        <p:spPr>
          <a:xfrm>
            <a:off x="1042011" y="2318273"/>
            <a:ext cx="7040753" cy="2221454"/>
          </a:xfrm>
        </p:spPr>
        <p:txBody>
          <a:bodyPr>
            <a:normAutofit/>
          </a:bodyPr>
          <a:lstStyle/>
          <a:p>
            <a:r>
              <a:rPr lang="en-US" dirty="0"/>
              <a:t>Ansible</a:t>
            </a:r>
          </a:p>
        </p:txBody>
      </p:sp>
      <p:sp>
        <p:nvSpPr>
          <p:cNvPr id="5" name="Footer Placeholder 3">
            <a:extLst>
              <a:ext uri="{FF2B5EF4-FFF2-40B4-BE49-F238E27FC236}">
                <a16:creationId xmlns:a16="http://schemas.microsoft.com/office/drawing/2014/main" id="{C0CAC45C-CC4B-419D-B793-DB80E0C452DB}"/>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2879256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65BC-B1B9-458F-AD07-22DE2253A97F}"/>
              </a:ext>
            </a:extLst>
          </p:cNvPr>
          <p:cNvSpPr>
            <a:spLocks noGrp="1"/>
          </p:cNvSpPr>
          <p:nvPr>
            <p:ph type="title"/>
          </p:nvPr>
        </p:nvSpPr>
        <p:spPr/>
        <p:txBody>
          <a:bodyPr/>
          <a:lstStyle/>
          <a:p>
            <a:r>
              <a:rPr lang="de-DE" dirty="0">
                <a:solidFill>
                  <a:srgbClr val="7030A0"/>
                </a:solidFill>
              </a:rPr>
              <a:t>Inventory</a:t>
            </a:r>
          </a:p>
        </p:txBody>
      </p:sp>
      <p:sp>
        <p:nvSpPr>
          <p:cNvPr id="3" name="Content Placeholder 2">
            <a:extLst>
              <a:ext uri="{FF2B5EF4-FFF2-40B4-BE49-F238E27FC236}">
                <a16:creationId xmlns:a16="http://schemas.microsoft.com/office/drawing/2014/main" id="{6D332793-5FBB-4A0D-89A9-660F87675EC9}"/>
              </a:ext>
            </a:extLst>
          </p:cNvPr>
          <p:cNvSpPr>
            <a:spLocks noGrp="1"/>
          </p:cNvSpPr>
          <p:nvPr>
            <p:ph idx="1"/>
          </p:nvPr>
        </p:nvSpPr>
        <p:spPr>
          <a:xfrm>
            <a:off x="838199" y="1825625"/>
            <a:ext cx="10515600" cy="4351338"/>
          </a:xfrm>
        </p:spPr>
        <p:txBody>
          <a:bodyPr>
            <a:normAutofit/>
          </a:bodyPr>
          <a:lstStyle/>
          <a:p>
            <a:r>
              <a:rPr lang="de-DE" dirty="0"/>
              <a:t>Inventory also commonly called as hostfile, gives ansible the list of hosts that it can connect to.</a:t>
            </a:r>
          </a:p>
          <a:p>
            <a:r>
              <a:rPr lang="de-DE" dirty="0"/>
              <a:t>It can specify information such as IP address for each managed node.</a:t>
            </a:r>
          </a:p>
          <a:p>
            <a:r>
              <a:rPr lang="de-DE" dirty="0"/>
              <a:t>Generally managed nodes are organised into groups for easier scaling.</a:t>
            </a:r>
          </a:p>
          <a:p>
            <a:r>
              <a:rPr lang="de-DE" dirty="0"/>
              <a:t>Hosts can exist in more than one group.</a:t>
            </a:r>
          </a:p>
          <a:p>
            <a:r>
              <a:rPr lang="de-DE" dirty="0"/>
              <a:t>Nested groups can also be created.</a:t>
            </a:r>
          </a:p>
        </p:txBody>
      </p:sp>
      <p:sp>
        <p:nvSpPr>
          <p:cNvPr id="4" name="Footer Placeholder 3">
            <a:extLst>
              <a:ext uri="{FF2B5EF4-FFF2-40B4-BE49-F238E27FC236}">
                <a16:creationId xmlns:a16="http://schemas.microsoft.com/office/drawing/2014/main" id="{465C1575-9E9D-4A5A-AFF2-A1917998B49A}"/>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6456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D2D1-9283-406E-B9A8-44D0E4E08D13}"/>
              </a:ext>
            </a:extLst>
          </p:cNvPr>
          <p:cNvSpPr>
            <a:spLocks noGrp="1"/>
          </p:cNvSpPr>
          <p:nvPr>
            <p:ph type="title"/>
          </p:nvPr>
        </p:nvSpPr>
        <p:spPr/>
        <p:txBody>
          <a:bodyPr/>
          <a:lstStyle/>
          <a:p>
            <a:r>
              <a:rPr lang="de-DE" dirty="0">
                <a:solidFill>
                  <a:srgbClr val="7030A0"/>
                </a:solidFill>
              </a:rPr>
              <a:t>Sample hostfile</a:t>
            </a:r>
          </a:p>
        </p:txBody>
      </p:sp>
      <p:pic>
        <p:nvPicPr>
          <p:cNvPr id="7" name="Picture 6">
            <a:extLst>
              <a:ext uri="{FF2B5EF4-FFF2-40B4-BE49-F238E27FC236}">
                <a16:creationId xmlns:a16="http://schemas.microsoft.com/office/drawing/2014/main" id="{262045A3-E50D-4C80-A073-F41A334B9543}"/>
              </a:ext>
            </a:extLst>
          </p:cNvPr>
          <p:cNvPicPr>
            <a:picLocks noChangeAspect="1"/>
          </p:cNvPicPr>
          <p:nvPr/>
        </p:nvPicPr>
        <p:blipFill>
          <a:blip r:embed="rId2"/>
          <a:stretch>
            <a:fillRect/>
          </a:stretch>
        </p:blipFill>
        <p:spPr>
          <a:xfrm>
            <a:off x="8655148" y="422982"/>
            <a:ext cx="2698652" cy="6069893"/>
          </a:xfrm>
          <a:prstGeom prst="rect">
            <a:avLst/>
          </a:prstGeom>
        </p:spPr>
      </p:pic>
      <p:sp>
        <p:nvSpPr>
          <p:cNvPr id="9" name="TextBox 8">
            <a:extLst>
              <a:ext uri="{FF2B5EF4-FFF2-40B4-BE49-F238E27FC236}">
                <a16:creationId xmlns:a16="http://schemas.microsoft.com/office/drawing/2014/main" id="{98FDBC21-6F74-4B9E-9E4B-D02515755B00}"/>
              </a:ext>
            </a:extLst>
          </p:cNvPr>
          <p:cNvSpPr txBox="1"/>
          <p:nvPr/>
        </p:nvSpPr>
        <p:spPr>
          <a:xfrm>
            <a:off x="838200" y="1558485"/>
            <a:ext cx="7072829" cy="2677656"/>
          </a:xfrm>
          <a:prstGeom prst="rect">
            <a:avLst/>
          </a:prstGeom>
          <a:noFill/>
        </p:spPr>
        <p:txBody>
          <a:bodyPr wrap="square" rtlCol="0">
            <a:spAutoFit/>
          </a:bodyPr>
          <a:lstStyle/>
          <a:p>
            <a:pPr marL="285750" indent="-285750">
              <a:buFont typeface="Arial" panose="020B0604020202020204" pitchFamily="34" charset="0"/>
              <a:buChar char="•"/>
            </a:pPr>
            <a:r>
              <a:rPr lang="de-DE" sz="2800" dirty="0"/>
              <a:t>As can be seen here, some hosts are present in multiple groups.</a:t>
            </a:r>
          </a:p>
          <a:p>
            <a:pPr marL="285750" indent="-285750">
              <a:buFont typeface="Arial" panose="020B0604020202020204" pitchFamily="34" charset="0"/>
              <a:buChar char="•"/>
            </a:pPr>
            <a:r>
              <a:rPr lang="de-DE" sz="2800" dirty="0"/>
              <a:t>Nested groups are utilized to simplify prod and test in this host file.</a:t>
            </a:r>
          </a:p>
          <a:p>
            <a:pPr marL="285750" indent="-285750">
              <a:buFont typeface="Arial" panose="020B0604020202020204" pitchFamily="34" charset="0"/>
              <a:buChar char="•"/>
            </a:pPr>
            <a:r>
              <a:rPr lang="de-DE" sz="2800" dirty="0"/>
              <a:t>The hostfile can be written in simple YAML language.</a:t>
            </a:r>
          </a:p>
        </p:txBody>
      </p:sp>
      <p:sp>
        <p:nvSpPr>
          <p:cNvPr id="5" name="Footer Placeholder 3">
            <a:extLst>
              <a:ext uri="{FF2B5EF4-FFF2-40B4-BE49-F238E27FC236}">
                <a16:creationId xmlns:a16="http://schemas.microsoft.com/office/drawing/2014/main" id="{11C188E0-80D8-4D9A-B38E-8D0124732F0F}"/>
              </a:ext>
            </a:extLst>
          </p:cNvPr>
          <p:cNvSpPr txBox="1">
            <a:spLocks/>
          </p:cNvSpPr>
          <p:nvPr/>
        </p:nvSpPr>
        <p:spPr>
          <a:xfrm>
            <a:off x="6449961" y="6558977"/>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
        <p:nvSpPr>
          <p:cNvPr id="3" name="TextBox 2">
            <a:extLst>
              <a:ext uri="{FF2B5EF4-FFF2-40B4-BE49-F238E27FC236}">
                <a16:creationId xmlns:a16="http://schemas.microsoft.com/office/drawing/2014/main" id="{3698C033-0C54-405E-9B3F-9B6DEFABB99C}"/>
              </a:ext>
            </a:extLst>
          </p:cNvPr>
          <p:cNvSpPr txBox="1"/>
          <p:nvPr/>
        </p:nvSpPr>
        <p:spPr>
          <a:xfrm>
            <a:off x="838200" y="6215876"/>
            <a:ext cx="8034635" cy="276999"/>
          </a:xfrm>
          <a:prstGeom prst="rect">
            <a:avLst/>
          </a:prstGeom>
          <a:noFill/>
        </p:spPr>
        <p:txBody>
          <a:bodyPr wrap="square" rtlCol="0">
            <a:spAutoFit/>
          </a:bodyPr>
          <a:lstStyle/>
          <a:p>
            <a:r>
              <a:rPr lang="de-DE" sz="1200" dirty="0"/>
              <a:t>Image ref:</a:t>
            </a:r>
            <a:r>
              <a:rPr lang="de-DE" sz="1200" dirty="0">
                <a:hlinkClick r:id="rId3"/>
              </a:rPr>
              <a:t> https://docs.ansible.com/ansible/latest/user_guide/intro_inventory.html</a:t>
            </a:r>
            <a:endParaRPr lang="de-DE" sz="1200" dirty="0"/>
          </a:p>
        </p:txBody>
      </p:sp>
    </p:spTree>
    <p:extLst>
      <p:ext uri="{BB962C8B-B14F-4D97-AF65-F5344CB8AC3E}">
        <p14:creationId xmlns:p14="http://schemas.microsoft.com/office/powerpoint/2010/main" val="331216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44F3-4951-4243-8C31-BF46C8922EDC}"/>
              </a:ext>
            </a:extLst>
          </p:cNvPr>
          <p:cNvSpPr>
            <a:spLocks noGrp="1"/>
          </p:cNvSpPr>
          <p:nvPr>
            <p:ph type="title"/>
          </p:nvPr>
        </p:nvSpPr>
        <p:spPr/>
        <p:txBody>
          <a:bodyPr/>
          <a:lstStyle/>
          <a:p>
            <a:r>
              <a:rPr lang="de-DE" dirty="0">
                <a:solidFill>
                  <a:srgbClr val="7030A0"/>
                </a:solidFill>
              </a:rPr>
              <a:t>Modules</a:t>
            </a:r>
          </a:p>
        </p:txBody>
      </p:sp>
      <p:sp>
        <p:nvSpPr>
          <p:cNvPr id="3" name="Content Placeholder 2">
            <a:extLst>
              <a:ext uri="{FF2B5EF4-FFF2-40B4-BE49-F238E27FC236}">
                <a16:creationId xmlns:a16="http://schemas.microsoft.com/office/drawing/2014/main" id="{B3AB3B3C-A2AE-48F3-8E51-52356F128125}"/>
              </a:ext>
            </a:extLst>
          </p:cNvPr>
          <p:cNvSpPr>
            <a:spLocks noGrp="1"/>
          </p:cNvSpPr>
          <p:nvPr>
            <p:ph idx="1"/>
          </p:nvPr>
        </p:nvSpPr>
        <p:spPr/>
        <p:txBody>
          <a:bodyPr>
            <a:normAutofit fontScale="92500" lnSpcReduction="10000"/>
          </a:bodyPr>
          <a:lstStyle/>
          <a:p>
            <a:r>
              <a:rPr lang="en-US" dirty="0"/>
              <a:t>Modules are the units of code Ansible executes. </a:t>
            </a:r>
          </a:p>
          <a:p>
            <a:r>
              <a:rPr lang="en-US" dirty="0"/>
              <a:t>Each module has a particular use, from administering users on a specific type of database to managing VLAN interfaces on a specific type of network device. </a:t>
            </a:r>
          </a:p>
          <a:p>
            <a:r>
              <a:rPr lang="en-US" dirty="0"/>
              <a:t>Single module can be invoked with a task</a:t>
            </a:r>
            <a:r>
              <a:rPr lang="de-DE" dirty="0"/>
              <a:t>.</a:t>
            </a:r>
          </a:p>
          <a:p>
            <a:r>
              <a:rPr lang="de-DE" dirty="0"/>
              <a:t>Multiple modules can be invoked with a playbook.</a:t>
            </a:r>
          </a:p>
          <a:p>
            <a:r>
              <a:rPr lang="de-DE" dirty="0"/>
              <a:t>Modules are grouped into collections. An example of collection is google.cloud, which is a collection for google cloud and has all the modules related to GCP here, for example gcp_cloudscheduler_job_module which creates a GCP job, gcp_compute_instance_module which creates a GCP instance.</a:t>
            </a:r>
            <a:endParaRPr lang="en-US" dirty="0"/>
          </a:p>
        </p:txBody>
      </p:sp>
      <p:sp>
        <p:nvSpPr>
          <p:cNvPr id="4" name="Footer Placeholder 3">
            <a:extLst>
              <a:ext uri="{FF2B5EF4-FFF2-40B4-BE49-F238E27FC236}">
                <a16:creationId xmlns:a16="http://schemas.microsoft.com/office/drawing/2014/main" id="{091BB9AC-2208-4370-BED3-20E379C3ABD0}"/>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250554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366F-13D8-4B42-8D2C-A9F9D3C2F398}"/>
              </a:ext>
            </a:extLst>
          </p:cNvPr>
          <p:cNvSpPr>
            <a:spLocks noGrp="1"/>
          </p:cNvSpPr>
          <p:nvPr>
            <p:ph type="title"/>
          </p:nvPr>
        </p:nvSpPr>
        <p:spPr/>
        <p:txBody>
          <a:bodyPr/>
          <a:lstStyle/>
          <a:p>
            <a:r>
              <a:rPr lang="de-DE" dirty="0">
                <a:solidFill>
                  <a:srgbClr val="7030A0"/>
                </a:solidFill>
              </a:rPr>
              <a:t>Tasks and Playbooks</a:t>
            </a:r>
          </a:p>
        </p:txBody>
      </p:sp>
      <p:sp>
        <p:nvSpPr>
          <p:cNvPr id="3" name="Content Placeholder 2">
            <a:extLst>
              <a:ext uri="{FF2B5EF4-FFF2-40B4-BE49-F238E27FC236}">
                <a16:creationId xmlns:a16="http://schemas.microsoft.com/office/drawing/2014/main" id="{112F692D-75C0-4512-8E73-D5CD355ED0FC}"/>
              </a:ext>
            </a:extLst>
          </p:cNvPr>
          <p:cNvSpPr>
            <a:spLocks noGrp="1"/>
          </p:cNvSpPr>
          <p:nvPr>
            <p:ph idx="1"/>
          </p:nvPr>
        </p:nvSpPr>
        <p:spPr>
          <a:xfrm>
            <a:off x="838200" y="1531345"/>
            <a:ext cx="10515600" cy="5133860"/>
          </a:xfrm>
        </p:spPr>
        <p:txBody>
          <a:bodyPr>
            <a:normAutofit fontScale="92500" lnSpcReduction="10000"/>
          </a:bodyPr>
          <a:lstStyle/>
          <a:p>
            <a:r>
              <a:rPr lang="de-DE" dirty="0"/>
              <a:t>Tasks are the basic units of action in Ansible.</a:t>
            </a:r>
          </a:p>
          <a:p>
            <a:r>
              <a:rPr lang="de-DE" dirty="0"/>
              <a:t>Playbooks are ordered lists of tasks, so that these tasks are run in order provided repeatedly. </a:t>
            </a:r>
          </a:p>
          <a:p>
            <a:r>
              <a:rPr lang="en-US" dirty="0"/>
              <a:t>Playbooks can include variables as well as tasks. </a:t>
            </a:r>
          </a:p>
          <a:p>
            <a:r>
              <a:rPr lang="en-US" dirty="0"/>
              <a:t>Playbooks are written in YAML and are easy to read, write, share and understand. </a:t>
            </a:r>
          </a:p>
          <a:p>
            <a:pPr algn="l"/>
            <a:r>
              <a:rPr lang="en-US" dirty="0"/>
              <a:t>A playbook runs in order from top to bottom. </a:t>
            </a:r>
          </a:p>
          <a:p>
            <a:pPr algn="l"/>
            <a:r>
              <a:rPr lang="en-US" dirty="0"/>
              <a:t>Within each play, tasks also run in order from top to bottom. </a:t>
            </a:r>
          </a:p>
          <a:p>
            <a:r>
              <a:rPr lang="en-US" dirty="0"/>
              <a:t>Playbooks with multiple ‘plays’ can orchestrate multi-machine deployments, running one play on your webservers, then another play on your database servers, then a third play on your network infrastructure, and so on. </a:t>
            </a:r>
            <a:br>
              <a:rPr lang="en-US" b="0" i="0" dirty="0">
                <a:solidFill>
                  <a:srgbClr val="404040"/>
                </a:solidFill>
                <a:effectLst/>
                <a:latin typeface="Lato" panose="020F0502020204030203" pitchFamily="34" charset="0"/>
              </a:rPr>
            </a:br>
            <a:endParaRPr lang="de-DE" dirty="0"/>
          </a:p>
        </p:txBody>
      </p:sp>
      <p:sp>
        <p:nvSpPr>
          <p:cNvPr id="4" name="Footer Placeholder 3">
            <a:extLst>
              <a:ext uri="{FF2B5EF4-FFF2-40B4-BE49-F238E27FC236}">
                <a16:creationId xmlns:a16="http://schemas.microsoft.com/office/drawing/2014/main" id="{647429D1-A721-4EA7-A167-68662EF62C01}"/>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917598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F057-3D70-481C-BEC1-F38976789D4D}"/>
              </a:ext>
            </a:extLst>
          </p:cNvPr>
          <p:cNvSpPr>
            <a:spLocks noGrp="1"/>
          </p:cNvSpPr>
          <p:nvPr>
            <p:ph type="title"/>
          </p:nvPr>
        </p:nvSpPr>
        <p:spPr/>
        <p:txBody>
          <a:bodyPr/>
          <a:lstStyle/>
          <a:p>
            <a:r>
              <a:rPr lang="de-DE" dirty="0">
                <a:solidFill>
                  <a:srgbClr val="7030A0"/>
                </a:solidFill>
              </a:rPr>
              <a:t>Playbook - Example</a:t>
            </a:r>
          </a:p>
        </p:txBody>
      </p:sp>
      <p:pic>
        <p:nvPicPr>
          <p:cNvPr id="5" name="Content Placeholder 4">
            <a:extLst>
              <a:ext uri="{FF2B5EF4-FFF2-40B4-BE49-F238E27FC236}">
                <a16:creationId xmlns:a16="http://schemas.microsoft.com/office/drawing/2014/main" id="{3E43F558-3CEB-474E-A8F9-B1991D2D0F59}"/>
              </a:ext>
            </a:extLst>
          </p:cNvPr>
          <p:cNvPicPr>
            <a:picLocks noGrp="1" noChangeAspect="1"/>
          </p:cNvPicPr>
          <p:nvPr>
            <p:ph idx="1"/>
          </p:nvPr>
        </p:nvPicPr>
        <p:blipFill>
          <a:blip r:embed="rId2"/>
          <a:stretch>
            <a:fillRect/>
          </a:stretch>
        </p:blipFill>
        <p:spPr>
          <a:xfrm>
            <a:off x="7149948" y="365124"/>
            <a:ext cx="4401018" cy="5717177"/>
          </a:xfrm>
        </p:spPr>
      </p:pic>
      <p:sp>
        <p:nvSpPr>
          <p:cNvPr id="6" name="TextBox 5">
            <a:extLst>
              <a:ext uri="{FF2B5EF4-FFF2-40B4-BE49-F238E27FC236}">
                <a16:creationId xmlns:a16="http://schemas.microsoft.com/office/drawing/2014/main" id="{EB133273-BF2C-42ED-A112-C6A7A50FF5D3}"/>
              </a:ext>
            </a:extLst>
          </p:cNvPr>
          <p:cNvSpPr txBox="1"/>
          <p:nvPr/>
        </p:nvSpPr>
        <p:spPr>
          <a:xfrm>
            <a:off x="838200" y="1460292"/>
            <a:ext cx="5915140" cy="5262979"/>
          </a:xfrm>
          <a:prstGeom prst="rect">
            <a:avLst/>
          </a:prstGeom>
          <a:noFill/>
        </p:spPr>
        <p:txBody>
          <a:bodyPr wrap="square" rtlCol="0">
            <a:spAutoFit/>
          </a:bodyPr>
          <a:lstStyle/>
          <a:p>
            <a:pPr marL="285750" indent="-285750">
              <a:buFont typeface="Arial" panose="020B0604020202020204" pitchFamily="34" charset="0"/>
              <a:buChar char="•"/>
            </a:pPr>
            <a:r>
              <a:rPr lang="de-DE" sz="2400" dirty="0"/>
              <a:t>In this example, 2 plays are present, one for updating web servers and another for updating db servers.</a:t>
            </a:r>
          </a:p>
          <a:p>
            <a:pPr marL="285750" indent="-285750">
              <a:buFont typeface="Arial" panose="020B0604020202020204" pitchFamily="34" charset="0"/>
              <a:buChar char="•"/>
            </a:pPr>
            <a:r>
              <a:rPr lang="de-DE" sz="2400" dirty="0"/>
              <a:t>In this playbook, each play is set with a remote_user, which is the user account for SSH connection.</a:t>
            </a:r>
          </a:p>
          <a:p>
            <a:pPr marL="285750" indent="-285750">
              <a:buFont typeface="Arial" panose="020B0604020202020204" pitchFamily="34" charset="0"/>
              <a:buChar char="•"/>
            </a:pPr>
            <a:r>
              <a:rPr lang="de-DE" sz="2400" dirty="0"/>
              <a:t>There are several other playbook keywords which influence the way Ansible behaves. For example, ‚force_handlers‘ w</a:t>
            </a:r>
            <a:r>
              <a:rPr lang="en-US" sz="2400" dirty="0"/>
              <a:t>ill force notified handler execution for hosts even if they failed during the play.</a:t>
            </a:r>
          </a:p>
          <a:p>
            <a:pPr marL="285750" indent="-285750">
              <a:buFont typeface="Arial" panose="020B0604020202020204" pitchFamily="34" charset="0"/>
              <a:buChar char="•"/>
            </a:pPr>
            <a:r>
              <a:rPr lang="en-US" sz="2400" dirty="0"/>
              <a:t>If a task fails on a host, Ansible takes that host out of the rotation for the rest of the playbook.</a:t>
            </a:r>
          </a:p>
        </p:txBody>
      </p:sp>
      <p:sp>
        <p:nvSpPr>
          <p:cNvPr id="7" name="Footer Placeholder 3">
            <a:extLst>
              <a:ext uri="{FF2B5EF4-FFF2-40B4-BE49-F238E27FC236}">
                <a16:creationId xmlns:a16="http://schemas.microsoft.com/office/drawing/2014/main" id="{469E0970-DCFD-447C-BDDD-66D612330661}"/>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
        <p:nvSpPr>
          <p:cNvPr id="8" name="TextBox 7">
            <a:extLst>
              <a:ext uri="{FF2B5EF4-FFF2-40B4-BE49-F238E27FC236}">
                <a16:creationId xmlns:a16="http://schemas.microsoft.com/office/drawing/2014/main" id="{9F18A23E-217F-4F9A-BBFF-E6E7237F8E45}"/>
              </a:ext>
            </a:extLst>
          </p:cNvPr>
          <p:cNvSpPr txBox="1"/>
          <p:nvPr/>
        </p:nvSpPr>
        <p:spPr>
          <a:xfrm>
            <a:off x="6753340" y="6150244"/>
            <a:ext cx="4995450" cy="276999"/>
          </a:xfrm>
          <a:prstGeom prst="rect">
            <a:avLst/>
          </a:prstGeom>
          <a:noFill/>
        </p:spPr>
        <p:txBody>
          <a:bodyPr wrap="square" rtlCol="0">
            <a:spAutoFit/>
          </a:bodyPr>
          <a:lstStyle/>
          <a:p>
            <a:r>
              <a:rPr lang="de-DE" sz="1200" dirty="0"/>
              <a:t>ref:</a:t>
            </a:r>
            <a:r>
              <a:rPr lang="de-DE" sz="1200" dirty="0">
                <a:hlinkClick r:id="rId3"/>
              </a:rPr>
              <a:t> https://docs.ansible.com/ansible/latest/user_guide/intro_inventory.html</a:t>
            </a:r>
            <a:endParaRPr lang="de-DE" sz="1200" dirty="0"/>
          </a:p>
        </p:txBody>
      </p:sp>
    </p:spTree>
    <p:extLst>
      <p:ext uri="{BB962C8B-B14F-4D97-AF65-F5344CB8AC3E}">
        <p14:creationId xmlns:p14="http://schemas.microsoft.com/office/powerpoint/2010/main" val="2181923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07B6-DA9D-4209-BBE5-32F8440D8DCD}"/>
              </a:ext>
            </a:extLst>
          </p:cNvPr>
          <p:cNvSpPr>
            <a:spLocks noGrp="1"/>
          </p:cNvSpPr>
          <p:nvPr>
            <p:ph type="title"/>
          </p:nvPr>
        </p:nvSpPr>
        <p:spPr/>
        <p:txBody>
          <a:bodyPr/>
          <a:lstStyle/>
          <a:p>
            <a:r>
              <a:rPr lang="de-DE" dirty="0">
                <a:solidFill>
                  <a:srgbClr val="7030A0"/>
                </a:solidFill>
              </a:rPr>
              <a:t>Task Execution</a:t>
            </a:r>
          </a:p>
        </p:txBody>
      </p:sp>
      <p:sp>
        <p:nvSpPr>
          <p:cNvPr id="3" name="Content Placeholder 2">
            <a:extLst>
              <a:ext uri="{FF2B5EF4-FFF2-40B4-BE49-F238E27FC236}">
                <a16:creationId xmlns:a16="http://schemas.microsoft.com/office/drawing/2014/main" id="{177AD905-3792-4F7F-9BC5-0F7BDC5A239B}"/>
              </a:ext>
            </a:extLst>
          </p:cNvPr>
          <p:cNvSpPr>
            <a:spLocks noGrp="1"/>
          </p:cNvSpPr>
          <p:nvPr>
            <p:ph idx="1"/>
          </p:nvPr>
        </p:nvSpPr>
        <p:spPr>
          <a:xfrm>
            <a:off x="838200" y="1509311"/>
            <a:ext cx="10515600" cy="5133860"/>
          </a:xfrm>
        </p:spPr>
        <p:txBody>
          <a:bodyPr>
            <a:normAutofit lnSpcReduction="10000"/>
          </a:bodyPr>
          <a:lstStyle/>
          <a:p>
            <a:r>
              <a:rPr lang="en-US" sz="2400" dirty="0"/>
              <a:t>By default, Ansible executes each task in order, one at a time, against all machines matched by the host pattern. Each task executes a module with specific arguments. When a task has executed on all target machines, Ansible moves on to the next task.</a:t>
            </a:r>
          </a:p>
          <a:p>
            <a:r>
              <a:rPr lang="en-US" sz="2400" dirty="0"/>
              <a:t>This default behavior can be modified with the help of strategies. The default behavior is a linear strategy. Other strategies include debug strategy and free strategy.</a:t>
            </a:r>
          </a:p>
          <a:p>
            <a:r>
              <a:rPr lang="en-US" sz="2400" dirty="0"/>
              <a:t>Also to make use of the processing power available, number of forks can be increased.</a:t>
            </a:r>
          </a:p>
          <a:p>
            <a:r>
              <a:rPr lang="en-US" sz="2400" dirty="0"/>
              <a:t>When a playbook is run, Ansible returns information about connections, the name lines of all your plays and tasks, whether each task has succeeded or failed on each machine, and whether each task has made a change on each machine. </a:t>
            </a:r>
          </a:p>
          <a:p>
            <a:r>
              <a:rPr lang="en-US" sz="2400" dirty="0"/>
              <a:t>At the bottom of the playbook execution, Ansible provides a summary of the nodes that were targeted and how they performed.</a:t>
            </a:r>
            <a:endParaRPr lang="de-DE" sz="2400" dirty="0"/>
          </a:p>
        </p:txBody>
      </p:sp>
      <p:sp>
        <p:nvSpPr>
          <p:cNvPr id="4" name="Footer Placeholder 3">
            <a:extLst>
              <a:ext uri="{FF2B5EF4-FFF2-40B4-BE49-F238E27FC236}">
                <a16:creationId xmlns:a16="http://schemas.microsoft.com/office/drawing/2014/main" id="{25A47607-BD69-4197-8439-02A01D432F74}"/>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4068992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E5DB-2A78-4AFB-B74C-C7D46A6C72F9}"/>
              </a:ext>
            </a:extLst>
          </p:cNvPr>
          <p:cNvSpPr>
            <a:spLocks noGrp="1"/>
          </p:cNvSpPr>
          <p:nvPr>
            <p:ph type="title"/>
          </p:nvPr>
        </p:nvSpPr>
        <p:spPr/>
        <p:txBody>
          <a:bodyPr/>
          <a:lstStyle/>
          <a:p>
            <a:r>
              <a:rPr lang="de-DE" dirty="0">
                <a:solidFill>
                  <a:srgbClr val="7030A0"/>
                </a:solidFill>
              </a:rPr>
              <a:t>Desired State and Idempotency</a:t>
            </a:r>
          </a:p>
        </p:txBody>
      </p:sp>
      <p:sp>
        <p:nvSpPr>
          <p:cNvPr id="3" name="Content Placeholder 2">
            <a:extLst>
              <a:ext uri="{FF2B5EF4-FFF2-40B4-BE49-F238E27FC236}">
                <a16:creationId xmlns:a16="http://schemas.microsoft.com/office/drawing/2014/main" id="{AE910AB5-1262-4A90-B3C6-DA1A2EFC3C90}"/>
              </a:ext>
            </a:extLst>
          </p:cNvPr>
          <p:cNvSpPr>
            <a:spLocks noGrp="1"/>
          </p:cNvSpPr>
          <p:nvPr>
            <p:ph idx="1"/>
          </p:nvPr>
        </p:nvSpPr>
        <p:spPr/>
        <p:txBody>
          <a:bodyPr/>
          <a:lstStyle/>
          <a:p>
            <a:r>
              <a:rPr lang="en-US" dirty="0"/>
              <a:t>Most Ansible modules check whether the desired final state has already been achieved and exit without performing any actions if that state has been achieved, so that repeating the task does not change the final state. Modules that behave this way are often called ‘idempotent.’</a:t>
            </a:r>
          </a:p>
          <a:p>
            <a:r>
              <a:rPr lang="en-US" dirty="0"/>
              <a:t>In general terms, it means whether you run a playbook once, or multiple times, the outcome should be the same.</a:t>
            </a:r>
          </a:p>
          <a:p>
            <a:r>
              <a:rPr lang="en-US" dirty="0"/>
              <a:t>Not all modules behave this way, so if unsure, testing the playbook in sandbox environment is advised.</a:t>
            </a:r>
            <a:endParaRPr lang="de-DE" dirty="0"/>
          </a:p>
        </p:txBody>
      </p:sp>
      <p:sp>
        <p:nvSpPr>
          <p:cNvPr id="4" name="Footer Placeholder 3">
            <a:extLst>
              <a:ext uri="{FF2B5EF4-FFF2-40B4-BE49-F238E27FC236}">
                <a16:creationId xmlns:a16="http://schemas.microsoft.com/office/drawing/2014/main" id="{581984B0-0E4C-4620-9868-BD8B62786241}"/>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2463299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84F3-F39B-4516-ACD8-CC9BF0A43979}"/>
              </a:ext>
            </a:extLst>
          </p:cNvPr>
          <p:cNvSpPr>
            <a:spLocks noGrp="1"/>
          </p:cNvSpPr>
          <p:nvPr>
            <p:ph type="title"/>
          </p:nvPr>
        </p:nvSpPr>
        <p:spPr/>
        <p:txBody>
          <a:bodyPr/>
          <a:lstStyle/>
          <a:p>
            <a:r>
              <a:rPr lang="de-DE" dirty="0">
                <a:solidFill>
                  <a:srgbClr val="7030A0"/>
                </a:solidFill>
              </a:rPr>
              <a:t>Ansible – YAML basics</a:t>
            </a:r>
          </a:p>
        </p:txBody>
      </p:sp>
      <p:sp>
        <p:nvSpPr>
          <p:cNvPr id="3" name="Content Placeholder 2">
            <a:extLst>
              <a:ext uri="{FF2B5EF4-FFF2-40B4-BE49-F238E27FC236}">
                <a16:creationId xmlns:a16="http://schemas.microsoft.com/office/drawing/2014/main" id="{3C9ED11C-6668-47E1-9434-4D0EB7D193CB}"/>
              </a:ext>
            </a:extLst>
          </p:cNvPr>
          <p:cNvSpPr>
            <a:spLocks noGrp="1"/>
          </p:cNvSpPr>
          <p:nvPr>
            <p:ph idx="1"/>
          </p:nvPr>
        </p:nvSpPr>
        <p:spPr/>
        <p:txBody>
          <a:bodyPr/>
          <a:lstStyle/>
          <a:p>
            <a:r>
              <a:rPr lang="de-DE" dirty="0"/>
              <a:t>Ansible used YAML syntax for writing playbooks and hostfiles. It‘s easy to understand, read and write.</a:t>
            </a:r>
          </a:p>
          <a:p>
            <a:r>
              <a:rPr lang="de-DE" dirty="0"/>
              <a:t>Every YAML file optionally starts with „---“ and ends with „...“ .</a:t>
            </a:r>
          </a:p>
          <a:p>
            <a:r>
              <a:rPr lang="de-DE" dirty="0"/>
              <a:t>We will discuss various ways of representing YAML data in the coming sections.</a:t>
            </a:r>
          </a:p>
          <a:p>
            <a:r>
              <a:rPr lang="de-DE" dirty="0"/>
              <a:t>Indentation is of primary importance in YAML.</a:t>
            </a:r>
          </a:p>
        </p:txBody>
      </p:sp>
      <p:sp>
        <p:nvSpPr>
          <p:cNvPr id="4" name="Footer Placeholder 3">
            <a:extLst>
              <a:ext uri="{FF2B5EF4-FFF2-40B4-BE49-F238E27FC236}">
                <a16:creationId xmlns:a16="http://schemas.microsoft.com/office/drawing/2014/main" id="{40895400-FC83-4C25-9CF1-37ED99489D65}"/>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4239514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7645-9FAC-484D-8350-882937000980}"/>
              </a:ext>
            </a:extLst>
          </p:cNvPr>
          <p:cNvSpPr>
            <a:spLocks noGrp="1"/>
          </p:cNvSpPr>
          <p:nvPr>
            <p:ph type="title"/>
          </p:nvPr>
        </p:nvSpPr>
        <p:spPr/>
        <p:txBody>
          <a:bodyPr>
            <a:normAutofit/>
          </a:bodyPr>
          <a:lstStyle/>
          <a:p>
            <a:r>
              <a:rPr lang="de-DE" dirty="0">
                <a:solidFill>
                  <a:srgbClr val="7030A0"/>
                </a:solidFill>
              </a:rPr>
              <a:t>Key-Value pair</a:t>
            </a:r>
          </a:p>
        </p:txBody>
      </p:sp>
      <p:sp>
        <p:nvSpPr>
          <p:cNvPr id="3" name="Content Placeholder 2">
            <a:extLst>
              <a:ext uri="{FF2B5EF4-FFF2-40B4-BE49-F238E27FC236}">
                <a16:creationId xmlns:a16="http://schemas.microsoft.com/office/drawing/2014/main" id="{BCC96756-68C1-43DA-80CE-29E279B27770}"/>
              </a:ext>
            </a:extLst>
          </p:cNvPr>
          <p:cNvSpPr>
            <a:spLocks noGrp="1"/>
          </p:cNvSpPr>
          <p:nvPr>
            <p:ph idx="1"/>
          </p:nvPr>
        </p:nvSpPr>
        <p:spPr>
          <a:xfrm>
            <a:off x="838200" y="1440035"/>
            <a:ext cx="10515600" cy="4351338"/>
          </a:xfrm>
        </p:spPr>
        <p:txBody>
          <a:bodyPr>
            <a:normAutofit/>
          </a:bodyPr>
          <a:lstStyle/>
          <a:p>
            <a:r>
              <a:rPr lang="de-DE" dirty="0"/>
              <a:t>YAML used a simple key-value pair to represent the data. The dictionary is represented in key: value pair. Note that there exists a space between : and value. </a:t>
            </a:r>
          </a:p>
          <a:p>
            <a:r>
              <a:rPr lang="de-DE" dirty="0"/>
              <a:t>Example: </a:t>
            </a:r>
          </a:p>
        </p:txBody>
      </p:sp>
      <p:pic>
        <p:nvPicPr>
          <p:cNvPr id="9" name="Picture 8">
            <a:extLst>
              <a:ext uri="{FF2B5EF4-FFF2-40B4-BE49-F238E27FC236}">
                <a16:creationId xmlns:a16="http://schemas.microsoft.com/office/drawing/2014/main" id="{4A70D826-9AA0-4A36-A9B5-431409C62C48}"/>
              </a:ext>
            </a:extLst>
          </p:cNvPr>
          <p:cNvPicPr>
            <a:picLocks noChangeAspect="1"/>
          </p:cNvPicPr>
          <p:nvPr/>
        </p:nvPicPr>
        <p:blipFill>
          <a:blip r:embed="rId2"/>
          <a:stretch>
            <a:fillRect/>
          </a:stretch>
        </p:blipFill>
        <p:spPr>
          <a:xfrm>
            <a:off x="2650416" y="2866910"/>
            <a:ext cx="7815608" cy="3405770"/>
          </a:xfrm>
          <a:prstGeom prst="rect">
            <a:avLst/>
          </a:prstGeom>
        </p:spPr>
      </p:pic>
      <p:sp>
        <p:nvSpPr>
          <p:cNvPr id="5" name="Footer Placeholder 3">
            <a:extLst>
              <a:ext uri="{FF2B5EF4-FFF2-40B4-BE49-F238E27FC236}">
                <a16:creationId xmlns:a16="http://schemas.microsoft.com/office/drawing/2014/main" id="{8FE8736D-DF50-4FD3-AEE2-3DB4E3D16FCB}"/>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16342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3B9D-A311-4D4F-906E-AF46C3DBDC77}"/>
              </a:ext>
            </a:extLst>
          </p:cNvPr>
          <p:cNvSpPr>
            <a:spLocks noGrp="1"/>
          </p:cNvSpPr>
          <p:nvPr>
            <p:ph type="title"/>
          </p:nvPr>
        </p:nvSpPr>
        <p:spPr/>
        <p:txBody>
          <a:bodyPr/>
          <a:lstStyle/>
          <a:p>
            <a:r>
              <a:rPr lang="de-DE" dirty="0">
                <a:solidFill>
                  <a:srgbClr val="7030A0"/>
                </a:solidFill>
              </a:rPr>
              <a:t>Representing List</a:t>
            </a:r>
          </a:p>
        </p:txBody>
      </p:sp>
      <p:sp>
        <p:nvSpPr>
          <p:cNvPr id="3" name="Content Placeholder 2">
            <a:extLst>
              <a:ext uri="{FF2B5EF4-FFF2-40B4-BE49-F238E27FC236}">
                <a16:creationId xmlns:a16="http://schemas.microsoft.com/office/drawing/2014/main" id="{55B8D1D7-B065-413C-9C75-13F0448CA29B}"/>
              </a:ext>
            </a:extLst>
          </p:cNvPr>
          <p:cNvSpPr>
            <a:spLocks noGrp="1"/>
          </p:cNvSpPr>
          <p:nvPr>
            <p:ph idx="1"/>
          </p:nvPr>
        </p:nvSpPr>
        <p:spPr>
          <a:xfrm>
            <a:off x="838200" y="1517153"/>
            <a:ext cx="10515600" cy="4351338"/>
          </a:xfrm>
        </p:spPr>
        <p:txBody>
          <a:bodyPr/>
          <a:lstStyle/>
          <a:p>
            <a:r>
              <a:rPr lang="de-DE" dirty="0"/>
              <a:t>Lists can also be represented in YAML.</a:t>
            </a:r>
          </a:p>
          <a:p>
            <a:r>
              <a:rPr lang="en-US" dirty="0"/>
              <a:t>Every element(member) of list should be written in a new line with same indentation starting with “- “ (- and space).</a:t>
            </a:r>
          </a:p>
          <a:p>
            <a:r>
              <a:rPr lang="en-US" dirty="0"/>
              <a:t>Lists can also be represented as abbreviations.</a:t>
            </a:r>
            <a:endParaRPr lang="de-DE" dirty="0"/>
          </a:p>
          <a:p>
            <a:r>
              <a:rPr lang="de-DE" dirty="0"/>
              <a:t>Example: </a:t>
            </a:r>
          </a:p>
          <a:p>
            <a:endParaRPr lang="de-DE" dirty="0"/>
          </a:p>
        </p:txBody>
      </p:sp>
      <p:pic>
        <p:nvPicPr>
          <p:cNvPr id="9" name="Picture 8">
            <a:extLst>
              <a:ext uri="{FF2B5EF4-FFF2-40B4-BE49-F238E27FC236}">
                <a16:creationId xmlns:a16="http://schemas.microsoft.com/office/drawing/2014/main" id="{DDD1D27C-209C-4157-B4B9-7C7910262509}"/>
              </a:ext>
            </a:extLst>
          </p:cNvPr>
          <p:cNvPicPr>
            <a:picLocks noChangeAspect="1"/>
          </p:cNvPicPr>
          <p:nvPr/>
        </p:nvPicPr>
        <p:blipFill>
          <a:blip r:embed="rId3"/>
          <a:stretch>
            <a:fillRect/>
          </a:stretch>
        </p:blipFill>
        <p:spPr>
          <a:xfrm>
            <a:off x="2647721" y="3541734"/>
            <a:ext cx="7273532" cy="3112454"/>
          </a:xfrm>
          <a:prstGeom prst="rect">
            <a:avLst/>
          </a:prstGeom>
        </p:spPr>
      </p:pic>
      <p:sp>
        <p:nvSpPr>
          <p:cNvPr id="5" name="Footer Placeholder 3">
            <a:extLst>
              <a:ext uri="{FF2B5EF4-FFF2-40B4-BE49-F238E27FC236}">
                <a16:creationId xmlns:a16="http://schemas.microsoft.com/office/drawing/2014/main" id="{8149857C-5A6D-4763-94EF-A5DFA13D38FC}"/>
              </a:ext>
            </a:extLst>
          </p:cNvPr>
          <p:cNvSpPr txBox="1">
            <a:spLocks/>
          </p:cNvSpPr>
          <p:nvPr/>
        </p:nvSpPr>
        <p:spPr>
          <a:xfrm>
            <a:off x="6560129" y="6617110"/>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2145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809B-5F80-4BB8-9B61-04D4B4DA164E}"/>
              </a:ext>
            </a:extLst>
          </p:cNvPr>
          <p:cNvSpPr>
            <a:spLocks noGrp="1"/>
          </p:cNvSpPr>
          <p:nvPr>
            <p:ph type="title"/>
          </p:nvPr>
        </p:nvSpPr>
        <p:spPr>
          <a:xfrm>
            <a:off x="838200" y="0"/>
            <a:ext cx="10515600" cy="1325563"/>
          </a:xfrm>
        </p:spPr>
        <p:txBody>
          <a:bodyPr/>
          <a:lstStyle/>
          <a:p>
            <a:r>
              <a:rPr lang="de-DE" dirty="0">
                <a:solidFill>
                  <a:srgbClr val="7030A0"/>
                </a:solidFill>
              </a:rPr>
              <a:t>Table of Contents</a:t>
            </a:r>
          </a:p>
        </p:txBody>
      </p:sp>
      <p:sp>
        <p:nvSpPr>
          <p:cNvPr id="3" name="Content Placeholder 2">
            <a:extLst>
              <a:ext uri="{FF2B5EF4-FFF2-40B4-BE49-F238E27FC236}">
                <a16:creationId xmlns:a16="http://schemas.microsoft.com/office/drawing/2014/main" id="{3BF09DA5-7214-4C31-9650-6FE5FCFB250A}"/>
              </a:ext>
            </a:extLst>
          </p:cNvPr>
          <p:cNvSpPr>
            <a:spLocks noGrp="1"/>
          </p:cNvSpPr>
          <p:nvPr>
            <p:ph idx="1"/>
          </p:nvPr>
        </p:nvSpPr>
        <p:spPr>
          <a:xfrm>
            <a:off x="838201" y="1109610"/>
            <a:ext cx="5079714" cy="5825446"/>
          </a:xfrm>
        </p:spPr>
        <p:txBody>
          <a:bodyPr>
            <a:normAutofit fontScale="77500" lnSpcReduction="20000"/>
          </a:bodyPr>
          <a:lstStyle/>
          <a:p>
            <a:r>
              <a:rPr lang="de-DE" dirty="0"/>
              <a:t>Configuration Management</a:t>
            </a:r>
          </a:p>
          <a:p>
            <a:r>
              <a:rPr lang="de-DE" dirty="0"/>
              <a:t>Example of Configuration Management</a:t>
            </a:r>
          </a:p>
          <a:p>
            <a:r>
              <a:rPr lang="de-DE" dirty="0"/>
              <a:t>Introduction to</a:t>
            </a:r>
            <a:r>
              <a:rPr lang="de-DE" dirty="0">
                <a:solidFill>
                  <a:srgbClr val="0563C1"/>
                </a:solidFill>
              </a:rPr>
              <a:t> </a:t>
            </a:r>
            <a:r>
              <a:rPr lang="de-DE" dirty="0"/>
              <a:t>Ansible</a:t>
            </a:r>
          </a:p>
          <a:p>
            <a:r>
              <a:rPr lang="de-DE" dirty="0"/>
              <a:t>Ansible – Components</a:t>
            </a:r>
          </a:p>
          <a:p>
            <a:r>
              <a:rPr lang="de-DE" dirty="0"/>
              <a:t>Control Node</a:t>
            </a:r>
          </a:p>
          <a:p>
            <a:r>
              <a:rPr lang="de-DE" dirty="0"/>
              <a:t>Managed nodes (hosts)</a:t>
            </a:r>
          </a:p>
          <a:p>
            <a:r>
              <a:rPr lang="de-DE" dirty="0"/>
              <a:t>Inventory</a:t>
            </a:r>
          </a:p>
          <a:p>
            <a:r>
              <a:rPr lang="de-DE" dirty="0"/>
              <a:t>Sample hostfile</a:t>
            </a:r>
          </a:p>
          <a:p>
            <a:r>
              <a:rPr lang="de-DE" dirty="0"/>
              <a:t>Modules</a:t>
            </a:r>
          </a:p>
          <a:p>
            <a:r>
              <a:rPr lang="de-DE" dirty="0"/>
              <a:t>Tasks and Playbooks</a:t>
            </a:r>
          </a:p>
          <a:p>
            <a:r>
              <a:rPr lang="de-DE" dirty="0"/>
              <a:t>Playbook - Example</a:t>
            </a:r>
          </a:p>
          <a:p>
            <a:r>
              <a:rPr lang="de-DE" dirty="0"/>
              <a:t>Task Execution</a:t>
            </a:r>
          </a:p>
          <a:p>
            <a:r>
              <a:rPr lang="de-DE" dirty="0"/>
              <a:t>Desired State and Idempotency</a:t>
            </a:r>
          </a:p>
          <a:p>
            <a:r>
              <a:rPr lang="de-DE" dirty="0"/>
              <a:t>Ansible – YAML basics</a:t>
            </a:r>
          </a:p>
          <a:p>
            <a:r>
              <a:rPr lang="de-DE" dirty="0"/>
              <a:t>Key-Value pair</a:t>
            </a:r>
          </a:p>
          <a:p>
            <a:endParaRPr lang="de-DE" dirty="0"/>
          </a:p>
        </p:txBody>
      </p:sp>
      <p:sp>
        <p:nvSpPr>
          <p:cNvPr id="13" name="Content Placeholder 2">
            <a:extLst>
              <a:ext uri="{FF2B5EF4-FFF2-40B4-BE49-F238E27FC236}">
                <a16:creationId xmlns:a16="http://schemas.microsoft.com/office/drawing/2014/main" id="{DEEA68C4-9D65-43B2-B293-FEFC376C1FC6}"/>
              </a:ext>
            </a:extLst>
          </p:cNvPr>
          <p:cNvSpPr txBox="1">
            <a:spLocks/>
          </p:cNvSpPr>
          <p:nvPr/>
        </p:nvSpPr>
        <p:spPr>
          <a:xfrm>
            <a:off x="6491555" y="1032555"/>
            <a:ext cx="5079714" cy="58254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Representing List</a:t>
            </a:r>
          </a:p>
          <a:p>
            <a:r>
              <a:rPr lang="de-DE" dirty="0"/>
              <a:t>List inside dictionaries</a:t>
            </a:r>
          </a:p>
          <a:p>
            <a:r>
              <a:rPr lang="de-DE" dirty="0"/>
              <a:t>List of Dictionaries</a:t>
            </a:r>
          </a:p>
          <a:p>
            <a:r>
              <a:rPr lang="de-DE" dirty="0"/>
              <a:t>YAML Tags in Playbook</a:t>
            </a:r>
          </a:p>
          <a:p>
            <a:r>
              <a:rPr lang="de-DE" dirty="0"/>
              <a:t>Ansible Roles</a:t>
            </a:r>
          </a:p>
          <a:p>
            <a:r>
              <a:rPr lang="de-DE" dirty="0"/>
              <a:t>Utilizing roles in playbooks</a:t>
            </a:r>
          </a:p>
          <a:p>
            <a:r>
              <a:rPr lang="en-US" dirty="0"/>
              <a:t>Exercise on how to create readable playbook</a:t>
            </a:r>
            <a:endParaRPr lang="de-DE" dirty="0"/>
          </a:p>
          <a:p>
            <a:r>
              <a:rPr lang="de-DE" dirty="0"/>
              <a:t>Exercise:2</a:t>
            </a:r>
          </a:p>
          <a:p>
            <a:r>
              <a:rPr lang="de-DE" dirty="0"/>
              <a:t>Best Practices – Version control</a:t>
            </a:r>
          </a:p>
          <a:p>
            <a:r>
              <a:rPr lang="de-DE" dirty="0"/>
              <a:t>Best Practices – Readability</a:t>
            </a:r>
          </a:p>
          <a:p>
            <a:r>
              <a:rPr lang="de-DE" dirty="0"/>
              <a:t>Best Practices – Roles</a:t>
            </a:r>
          </a:p>
          <a:p>
            <a:r>
              <a:rPr lang="de-DE" dirty="0"/>
              <a:t>Best Practices – Access Rights</a:t>
            </a:r>
          </a:p>
          <a:p>
            <a:r>
              <a:rPr lang="de-DE" dirty="0"/>
              <a:t>Best Practices – Debugging</a:t>
            </a:r>
          </a:p>
          <a:p>
            <a:r>
              <a:rPr lang="de-DE" dirty="0"/>
              <a:t>Ansible tower</a:t>
            </a:r>
          </a:p>
          <a:p>
            <a:r>
              <a:rPr lang="de-DE" dirty="0"/>
              <a:t>Advantages of Ansible</a:t>
            </a:r>
          </a:p>
        </p:txBody>
      </p:sp>
      <p:sp>
        <p:nvSpPr>
          <p:cNvPr id="14" name="Rectangle 13">
            <a:hlinkClick r:id="rId3" action="ppaction://hlinksldjump"/>
            <a:extLst>
              <a:ext uri="{FF2B5EF4-FFF2-40B4-BE49-F238E27FC236}">
                <a16:creationId xmlns:a16="http://schemas.microsoft.com/office/drawing/2014/main" id="{2E27CDD1-0DD6-4221-B519-D83225FA0BB1}"/>
              </a:ext>
            </a:extLst>
          </p:cNvPr>
          <p:cNvSpPr/>
          <p:nvPr/>
        </p:nvSpPr>
        <p:spPr>
          <a:xfrm>
            <a:off x="1118173" y="1109610"/>
            <a:ext cx="3318552" cy="29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tangle 14">
            <a:hlinkClick r:id="rId4" action="ppaction://hlinksldjump"/>
            <a:extLst>
              <a:ext uri="{FF2B5EF4-FFF2-40B4-BE49-F238E27FC236}">
                <a16:creationId xmlns:a16="http://schemas.microsoft.com/office/drawing/2014/main" id="{0AD92A4C-5EF2-464B-A18E-133C718E4EBF}"/>
              </a:ext>
            </a:extLst>
          </p:cNvPr>
          <p:cNvSpPr/>
          <p:nvPr/>
        </p:nvSpPr>
        <p:spPr>
          <a:xfrm>
            <a:off x="1118173" y="1407560"/>
            <a:ext cx="4501791" cy="3493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tangle 15">
            <a:hlinkClick r:id="rId5" action="ppaction://hlinksldjump"/>
            <a:extLst>
              <a:ext uri="{FF2B5EF4-FFF2-40B4-BE49-F238E27FC236}">
                <a16:creationId xmlns:a16="http://schemas.microsoft.com/office/drawing/2014/main" id="{9F03DBCC-3152-4422-AC8F-793A2A6FFBB1}"/>
              </a:ext>
            </a:extLst>
          </p:cNvPr>
          <p:cNvSpPr/>
          <p:nvPr/>
        </p:nvSpPr>
        <p:spPr>
          <a:xfrm>
            <a:off x="1118173" y="1828800"/>
            <a:ext cx="2662717" cy="246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tangle 16">
            <a:hlinkClick r:id="rId6" action="ppaction://hlinksldjump"/>
            <a:extLst>
              <a:ext uri="{FF2B5EF4-FFF2-40B4-BE49-F238E27FC236}">
                <a16:creationId xmlns:a16="http://schemas.microsoft.com/office/drawing/2014/main" id="{6E34789D-B0B1-4F3D-9A97-77255D0E56D8}"/>
              </a:ext>
            </a:extLst>
          </p:cNvPr>
          <p:cNvSpPr/>
          <p:nvPr/>
        </p:nvSpPr>
        <p:spPr>
          <a:xfrm>
            <a:off x="1118173" y="2188396"/>
            <a:ext cx="2662717" cy="246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tangle 18">
            <a:hlinkClick r:id="rId7" action="ppaction://hlinksldjump"/>
            <a:extLst>
              <a:ext uri="{FF2B5EF4-FFF2-40B4-BE49-F238E27FC236}">
                <a16:creationId xmlns:a16="http://schemas.microsoft.com/office/drawing/2014/main" id="{FE6F79EE-243D-4D0B-87C6-F0A5643B2228}"/>
              </a:ext>
            </a:extLst>
          </p:cNvPr>
          <p:cNvSpPr/>
          <p:nvPr/>
        </p:nvSpPr>
        <p:spPr>
          <a:xfrm>
            <a:off x="1118173" y="2558265"/>
            <a:ext cx="1563382" cy="246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tangle 20">
            <a:hlinkClick r:id="rId8" action="ppaction://hlinksldjump"/>
            <a:extLst>
              <a:ext uri="{FF2B5EF4-FFF2-40B4-BE49-F238E27FC236}">
                <a16:creationId xmlns:a16="http://schemas.microsoft.com/office/drawing/2014/main" id="{8B56C462-D2D5-4810-AEEF-6FBD5A7A8946}"/>
              </a:ext>
            </a:extLst>
          </p:cNvPr>
          <p:cNvSpPr/>
          <p:nvPr/>
        </p:nvSpPr>
        <p:spPr>
          <a:xfrm>
            <a:off x="1118173" y="2907587"/>
            <a:ext cx="2755184" cy="277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tangle 21">
            <a:hlinkClick r:id="rId9" action="ppaction://hlinksldjump"/>
            <a:extLst>
              <a:ext uri="{FF2B5EF4-FFF2-40B4-BE49-F238E27FC236}">
                <a16:creationId xmlns:a16="http://schemas.microsoft.com/office/drawing/2014/main" id="{8BF4DD95-B21D-4594-B702-B2911ADBE0E8}"/>
              </a:ext>
            </a:extLst>
          </p:cNvPr>
          <p:cNvSpPr/>
          <p:nvPr/>
        </p:nvSpPr>
        <p:spPr>
          <a:xfrm>
            <a:off x="1118173" y="3287732"/>
            <a:ext cx="1183238" cy="256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tangle 22">
            <a:hlinkClick r:id="rId10" action="ppaction://hlinksldjump"/>
            <a:extLst>
              <a:ext uri="{FF2B5EF4-FFF2-40B4-BE49-F238E27FC236}">
                <a16:creationId xmlns:a16="http://schemas.microsoft.com/office/drawing/2014/main" id="{BC19935E-42A8-458B-B5D6-4AD210D3A6C2}"/>
              </a:ext>
            </a:extLst>
          </p:cNvPr>
          <p:cNvSpPr/>
          <p:nvPr/>
        </p:nvSpPr>
        <p:spPr>
          <a:xfrm>
            <a:off x="1118173" y="3673011"/>
            <a:ext cx="1902429" cy="241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tangle 23">
            <a:hlinkClick r:id="rId11" action="ppaction://hlinksldjump"/>
            <a:extLst>
              <a:ext uri="{FF2B5EF4-FFF2-40B4-BE49-F238E27FC236}">
                <a16:creationId xmlns:a16="http://schemas.microsoft.com/office/drawing/2014/main" id="{B3536DB8-B0E6-4CA6-AAC7-A46EAC1EFFB9}"/>
              </a:ext>
            </a:extLst>
          </p:cNvPr>
          <p:cNvSpPr/>
          <p:nvPr/>
        </p:nvSpPr>
        <p:spPr>
          <a:xfrm>
            <a:off x="1118173" y="4017197"/>
            <a:ext cx="1183238" cy="241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tangle 24">
            <a:hlinkClick r:id="rId12" action="ppaction://hlinksldjump"/>
            <a:extLst>
              <a:ext uri="{FF2B5EF4-FFF2-40B4-BE49-F238E27FC236}">
                <a16:creationId xmlns:a16="http://schemas.microsoft.com/office/drawing/2014/main" id="{EE21C556-C98F-44F0-8B15-942C776D1FAA}"/>
              </a:ext>
            </a:extLst>
          </p:cNvPr>
          <p:cNvSpPr/>
          <p:nvPr/>
        </p:nvSpPr>
        <p:spPr>
          <a:xfrm>
            <a:off x="1118173" y="4361383"/>
            <a:ext cx="2375040" cy="277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tangle 25">
            <a:hlinkClick r:id="rId13" action="ppaction://hlinksldjump"/>
            <a:extLst>
              <a:ext uri="{FF2B5EF4-FFF2-40B4-BE49-F238E27FC236}">
                <a16:creationId xmlns:a16="http://schemas.microsoft.com/office/drawing/2014/main" id="{5E34DE71-BD92-4A7B-AF16-EAE49B5A9757}"/>
              </a:ext>
            </a:extLst>
          </p:cNvPr>
          <p:cNvSpPr/>
          <p:nvPr/>
        </p:nvSpPr>
        <p:spPr>
          <a:xfrm>
            <a:off x="1118173" y="4741528"/>
            <a:ext cx="2282573" cy="277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tangle 26">
            <a:hlinkClick r:id="rId14" action="ppaction://hlinksldjump"/>
            <a:extLst>
              <a:ext uri="{FF2B5EF4-FFF2-40B4-BE49-F238E27FC236}">
                <a16:creationId xmlns:a16="http://schemas.microsoft.com/office/drawing/2014/main" id="{3C517538-CB56-436C-93D9-70462C55EF28}"/>
              </a:ext>
            </a:extLst>
          </p:cNvPr>
          <p:cNvSpPr/>
          <p:nvPr/>
        </p:nvSpPr>
        <p:spPr>
          <a:xfrm>
            <a:off x="1118173" y="5085714"/>
            <a:ext cx="1779139" cy="277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tangle 27">
            <a:hlinkClick r:id="rId15" action="ppaction://hlinksldjump"/>
            <a:extLst>
              <a:ext uri="{FF2B5EF4-FFF2-40B4-BE49-F238E27FC236}">
                <a16:creationId xmlns:a16="http://schemas.microsoft.com/office/drawing/2014/main" id="{2FC42E19-4608-4013-80F1-9F8329AB524D}"/>
              </a:ext>
            </a:extLst>
          </p:cNvPr>
          <p:cNvSpPr/>
          <p:nvPr/>
        </p:nvSpPr>
        <p:spPr>
          <a:xfrm>
            <a:off x="1118173" y="5450440"/>
            <a:ext cx="3638762" cy="277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tangle 30">
            <a:hlinkClick r:id="rId16" action="ppaction://hlinksldjump"/>
            <a:extLst>
              <a:ext uri="{FF2B5EF4-FFF2-40B4-BE49-F238E27FC236}">
                <a16:creationId xmlns:a16="http://schemas.microsoft.com/office/drawing/2014/main" id="{6AE17E26-467D-44D9-AE44-A8C5BB9AEB5B}"/>
              </a:ext>
            </a:extLst>
          </p:cNvPr>
          <p:cNvSpPr/>
          <p:nvPr/>
        </p:nvSpPr>
        <p:spPr>
          <a:xfrm>
            <a:off x="1118173" y="5845996"/>
            <a:ext cx="2662717" cy="277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tangle 31">
            <a:hlinkClick r:id="rId17" action="ppaction://hlinksldjump"/>
            <a:extLst>
              <a:ext uri="{FF2B5EF4-FFF2-40B4-BE49-F238E27FC236}">
                <a16:creationId xmlns:a16="http://schemas.microsoft.com/office/drawing/2014/main" id="{13B8C3BC-37A8-4E3E-B893-0AACF01C5AC8}"/>
              </a:ext>
            </a:extLst>
          </p:cNvPr>
          <p:cNvSpPr/>
          <p:nvPr/>
        </p:nvSpPr>
        <p:spPr>
          <a:xfrm>
            <a:off x="1118173" y="6174771"/>
            <a:ext cx="1779139" cy="277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Rectangle 32">
            <a:hlinkClick r:id="rId18" action="ppaction://hlinksldjump"/>
            <a:extLst>
              <a:ext uri="{FF2B5EF4-FFF2-40B4-BE49-F238E27FC236}">
                <a16:creationId xmlns:a16="http://schemas.microsoft.com/office/drawing/2014/main" id="{FD09999A-A5C2-4B33-A229-90EBEC186025}"/>
              </a:ext>
            </a:extLst>
          </p:cNvPr>
          <p:cNvSpPr/>
          <p:nvPr/>
        </p:nvSpPr>
        <p:spPr>
          <a:xfrm>
            <a:off x="6811765" y="1032555"/>
            <a:ext cx="2003462" cy="293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Rectangle 33">
            <a:hlinkClick r:id="rId19" action="ppaction://hlinksldjump"/>
            <a:extLst>
              <a:ext uri="{FF2B5EF4-FFF2-40B4-BE49-F238E27FC236}">
                <a16:creationId xmlns:a16="http://schemas.microsoft.com/office/drawing/2014/main" id="{D3A0A75E-507E-4445-8960-FD5F964C66F3}"/>
              </a:ext>
            </a:extLst>
          </p:cNvPr>
          <p:cNvSpPr/>
          <p:nvPr/>
        </p:nvSpPr>
        <p:spPr>
          <a:xfrm>
            <a:off x="6811764" y="1407560"/>
            <a:ext cx="2568542" cy="293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Rectangle 34">
            <a:hlinkClick r:id="rId20" action="ppaction://hlinksldjump"/>
            <a:extLst>
              <a:ext uri="{FF2B5EF4-FFF2-40B4-BE49-F238E27FC236}">
                <a16:creationId xmlns:a16="http://schemas.microsoft.com/office/drawing/2014/main" id="{2C345173-CB53-4C42-B8B3-0B4A0F1CBD49}"/>
              </a:ext>
            </a:extLst>
          </p:cNvPr>
          <p:cNvSpPr/>
          <p:nvPr/>
        </p:nvSpPr>
        <p:spPr>
          <a:xfrm>
            <a:off x="6811764" y="1756881"/>
            <a:ext cx="2116479" cy="293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tangle 35">
            <a:hlinkClick r:id="rId21" action="ppaction://hlinksldjump"/>
            <a:extLst>
              <a:ext uri="{FF2B5EF4-FFF2-40B4-BE49-F238E27FC236}">
                <a16:creationId xmlns:a16="http://schemas.microsoft.com/office/drawing/2014/main" id="{3F765083-B69A-4A52-8A27-5C404B6B5588}"/>
              </a:ext>
            </a:extLst>
          </p:cNvPr>
          <p:cNvSpPr/>
          <p:nvPr/>
        </p:nvSpPr>
        <p:spPr>
          <a:xfrm>
            <a:off x="6811764" y="2147299"/>
            <a:ext cx="2568542" cy="2108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tangle 36">
            <a:hlinkClick r:id="rId22" action="ppaction://hlinksldjump"/>
            <a:extLst>
              <a:ext uri="{FF2B5EF4-FFF2-40B4-BE49-F238E27FC236}">
                <a16:creationId xmlns:a16="http://schemas.microsoft.com/office/drawing/2014/main" id="{86DF888B-37DC-4DB9-9488-6754DAF40948}"/>
              </a:ext>
            </a:extLst>
          </p:cNvPr>
          <p:cNvSpPr/>
          <p:nvPr/>
        </p:nvSpPr>
        <p:spPr>
          <a:xfrm>
            <a:off x="6811764" y="2496620"/>
            <a:ext cx="1523146" cy="2365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tangle 37">
            <a:hlinkClick r:id="rId23" action="ppaction://hlinksldjump"/>
            <a:extLst>
              <a:ext uri="{FF2B5EF4-FFF2-40B4-BE49-F238E27FC236}">
                <a16:creationId xmlns:a16="http://schemas.microsoft.com/office/drawing/2014/main" id="{5081A2F2-89D8-462D-B719-C5B0491BAC17}"/>
              </a:ext>
            </a:extLst>
          </p:cNvPr>
          <p:cNvSpPr/>
          <p:nvPr/>
        </p:nvSpPr>
        <p:spPr>
          <a:xfrm>
            <a:off x="6811764" y="2871625"/>
            <a:ext cx="3010330" cy="2108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Rectangle 39">
            <a:hlinkClick r:id="rId24" action="ppaction://hlinksldjump"/>
            <a:extLst>
              <a:ext uri="{FF2B5EF4-FFF2-40B4-BE49-F238E27FC236}">
                <a16:creationId xmlns:a16="http://schemas.microsoft.com/office/drawing/2014/main" id="{26000CD6-AC12-4F7B-8B19-7BA79957C840}"/>
              </a:ext>
            </a:extLst>
          </p:cNvPr>
          <p:cNvSpPr/>
          <p:nvPr/>
        </p:nvSpPr>
        <p:spPr>
          <a:xfrm>
            <a:off x="6811764" y="3184990"/>
            <a:ext cx="4006924" cy="4880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1" name="Rectangle 40">
            <a:hlinkClick r:id="rId25" action="ppaction://hlinksldjump"/>
            <a:extLst>
              <a:ext uri="{FF2B5EF4-FFF2-40B4-BE49-F238E27FC236}">
                <a16:creationId xmlns:a16="http://schemas.microsoft.com/office/drawing/2014/main" id="{06C42CAA-E78E-450A-8335-A91E2792BD6B}"/>
              </a:ext>
            </a:extLst>
          </p:cNvPr>
          <p:cNvSpPr/>
          <p:nvPr/>
        </p:nvSpPr>
        <p:spPr>
          <a:xfrm>
            <a:off x="6811764" y="3821987"/>
            <a:ext cx="1143002" cy="19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Rectangle 41">
            <a:hlinkClick r:id="rId26" action="ppaction://hlinksldjump"/>
            <a:extLst>
              <a:ext uri="{FF2B5EF4-FFF2-40B4-BE49-F238E27FC236}">
                <a16:creationId xmlns:a16="http://schemas.microsoft.com/office/drawing/2014/main" id="{8A1703BB-13C7-469F-B6E4-0E091D63636E}"/>
              </a:ext>
            </a:extLst>
          </p:cNvPr>
          <p:cNvSpPr/>
          <p:nvPr/>
        </p:nvSpPr>
        <p:spPr>
          <a:xfrm>
            <a:off x="6811764" y="4171314"/>
            <a:ext cx="3534312" cy="277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Rectangle 42">
            <a:hlinkClick r:id="rId27" action="ppaction://hlinksldjump"/>
            <a:extLst>
              <a:ext uri="{FF2B5EF4-FFF2-40B4-BE49-F238E27FC236}">
                <a16:creationId xmlns:a16="http://schemas.microsoft.com/office/drawing/2014/main" id="{AF0473D5-6552-4487-ACD6-1F864039AF36}"/>
              </a:ext>
            </a:extLst>
          </p:cNvPr>
          <p:cNvSpPr/>
          <p:nvPr/>
        </p:nvSpPr>
        <p:spPr>
          <a:xfrm>
            <a:off x="6811764" y="4536238"/>
            <a:ext cx="3195265" cy="282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Rectangle 43">
            <a:hlinkClick r:id="rId28" action="ppaction://hlinksldjump"/>
            <a:extLst>
              <a:ext uri="{FF2B5EF4-FFF2-40B4-BE49-F238E27FC236}">
                <a16:creationId xmlns:a16="http://schemas.microsoft.com/office/drawing/2014/main" id="{8A5BCB21-E73E-4C35-94B9-8DB2A2976992}"/>
              </a:ext>
            </a:extLst>
          </p:cNvPr>
          <p:cNvSpPr/>
          <p:nvPr/>
        </p:nvSpPr>
        <p:spPr>
          <a:xfrm>
            <a:off x="6811764" y="4906102"/>
            <a:ext cx="2568542" cy="230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Rectangle 44">
            <a:hlinkClick r:id="rId29" action="ppaction://hlinksldjump"/>
            <a:extLst>
              <a:ext uri="{FF2B5EF4-FFF2-40B4-BE49-F238E27FC236}">
                <a16:creationId xmlns:a16="http://schemas.microsoft.com/office/drawing/2014/main" id="{0E25781C-46EF-4153-B82D-FE26ECDFEF05}"/>
              </a:ext>
            </a:extLst>
          </p:cNvPr>
          <p:cNvSpPr/>
          <p:nvPr/>
        </p:nvSpPr>
        <p:spPr>
          <a:xfrm>
            <a:off x="6811764" y="5224601"/>
            <a:ext cx="3380200" cy="277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tangle 45">
            <a:hlinkClick r:id="rId30" action="ppaction://hlinksldjump"/>
            <a:extLst>
              <a:ext uri="{FF2B5EF4-FFF2-40B4-BE49-F238E27FC236}">
                <a16:creationId xmlns:a16="http://schemas.microsoft.com/office/drawing/2014/main" id="{C35214CB-8074-4C7E-B03D-53219C4BC48D}"/>
              </a:ext>
            </a:extLst>
          </p:cNvPr>
          <p:cNvSpPr/>
          <p:nvPr/>
        </p:nvSpPr>
        <p:spPr>
          <a:xfrm>
            <a:off x="6811764" y="5589525"/>
            <a:ext cx="3082249" cy="31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tangle 46">
            <a:hlinkClick r:id="rId31" action="ppaction://hlinksldjump"/>
            <a:extLst>
              <a:ext uri="{FF2B5EF4-FFF2-40B4-BE49-F238E27FC236}">
                <a16:creationId xmlns:a16="http://schemas.microsoft.com/office/drawing/2014/main" id="{C9A82C7A-CA34-4A7A-85E5-C20944727FAC}"/>
              </a:ext>
            </a:extLst>
          </p:cNvPr>
          <p:cNvSpPr/>
          <p:nvPr/>
        </p:nvSpPr>
        <p:spPr>
          <a:xfrm>
            <a:off x="6811764" y="5995546"/>
            <a:ext cx="1643867" cy="282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tangle 47">
            <a:hlinkClick r:id="rId32" action="ppaction://hlinksldjump"/>
            <a:extLst>
              <a:ext uri="{FF2B5EF4-FFF2-40B4-BE49-F238E27FC236}">
                <a16:creationId xmlns:a16="http://schemas.microsoft.com/office/drawing/2014/main" id="{06F789A0-3D11-4CAA-AED4-AF2516E11B09}"/>
              </a:ext>
            </a:extLst>
          </p:cNvPr>
          <p:cNvSpPr/>
          <p:nvPr/>
        </p:nvSpPr>
        <p:spPr>
          <a:xfrm>
            <a:off x="6811764" y="6313472"/>
            <a:ext cx="2568542" cy="31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Footer Placeholder 3">
            <a:extLst>
              <a:ext uri="{FF2B5EF4-FFF2-40B4-BE49-F238E27FC236}">
                <a16:creationId xmlns:a16="http://schemas.microsoft.com/office/drawing/2014/main" id="{2B02A407-AB35-49CD-A2C6-A7DAAC693AFC}"/>
              </a:ext>
            </a:extLst>
          </p:cNvPr>
          <p:cNvSpPr txBox="1">
            <a:spLocks/>
          </p:cNvSpPr>
          <p:nvPr/>
        </p:nvSpPr>
        <p:spPr>
          <a:xfrm>
            <a:off x="6759677" y="6599587"/>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2021925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85CAE-7832-4B7F-B651-A342DFB5984E}"/>
              </a:ext>
            </a:extLst>
          </p:cNvPr>
          <p:cNvSpPr>
            <a:spLocks noGrp="1"/>
          </p:cNvSpPr>
          <p:nvPr>
            <p:ph type="title"/>
          </p:nvPr>
        </p:nvSpPr>
        <p:spPr/>
        <p:txBody>
          <a:bodyPr/>
          <a:lstStyle/>
          <a:p>
            <a:r>
              <a:rPr lang="de-DE" dirty="0">
                <a:solidFill>
                  <a:srgbClr val="7030A0"/>
                </a:solidFill>
              </a:rPr>
              <a:t>List inside dictionaries</a:t>
            </a:r>
          </a:p>
        </p:txBody>
      </p:sp>
      <p:sp>
        <p:nvSpPr>
          <p:cNvPr id="3" name="Content Placeholder 2">
            <a:extLst>
              <a:ext uri="{FF2B5EF4-FFF2-40B4-BE49-F238E27FC236}">
                <a16:creationId xmlns:a16="http://schemas.microsoft.com/office/drawing/2014/main" id="{B370F355-61C7-4B22-9C1B-8679CF17BB32}"/>
              </a:ext>
            </a:extLst>
          </p:cNvPr>
          <p:cNvSpPr>
            <a:spLocks noGrp="1"/>
          </p:cNvSpPr>
          <p:nvPr>
            <p:ph idx="1"/>
          </p:nvPr>
        </p:nvSpPr>
        <p:spPr/>
        <p:txBody>
          <a:bodyPr/>
          <a:lstStyle/>
          <a:p>
            <a:r>
              <a:rPr lang="en-US" dirty="0"/>
              <a:t>We can use list inside dictionaries, i.e., value of key is list.</a:t>
            </a:r>
          </a:p>
          <a:p>
            <a:r>
              <a:rPr lang="en-US" dirty="0"/>
              <a:t>Example:</a:t>
            </a:r>
            <a:endParaRPr lang="de-DE" dirty="0"/>
          </a:p>
        </p:txBody>
      </p:sp>
      <p:pic>
        <p:nvPicPr>
          <p:cNvPr id="5" name="Picture 4">
            <a:extLst>
              <a:ext uri="{FF2B5EF4-FFF2-40B4-BE49-F238E27FC236}">
                <a16:creationId xmlns:a16="http://schemas.microsoft.com/office/drawing/2014/main" id="{5F5FB854-33C9-4230-B1C2-CBB1E98D396D}"/>
              </a:ext>
            </a:extLst>
          </p:cNvPr>
          <p:cNvPicPr>
            <a:picLocks noChangeAspect="1"/>
          </p:cNvPicPr>
          <p:nvPr/>
        </p:nvPicPr>
        <p:blipFill>
          <a:blip r:embed="rId3"/>
          <a:stretch>
            <a:fillRect/>
          </a:stretch>
        </p:blipFill>
        <p:spPr>
          <a:xfrm>
            <a:off x="2795931" y="2425700"/>
            <a:ext cx="5057775" cy="3886200"/>
          </a:xfrm>
          <a:prstGeom prst="rect">
            <a:avLst/>
          </a:prstGeom>
        </p:spPr>
      </p:pic>
      <p:sp>
        <p:nvSpPr>
          <p:cNvPr id="6" name="Footer Placeholder 3">
            <a:extLst>
              <a:ext uri="{FF2B5EF4-FFF2-40B4-BE49-F238E27FC236}">
                <a16:creationId xmlns:a16="http://schemas.microsoft.com/office/drawing/2014/main" id="{4A478946-3239-4616-9E5D-326CA68A183C}"/>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232206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A720-04C8-400D-B59C-2A59961663A1}"/>
              </a:ext>
            </a:extLst>
          </p:cNvPr>
          <p:cNvSpPr>
            <a:spLocks noGrp="1"/>
          </p:cNvSpPr>
          <p:nvPr>
            <p:ph type="title"/>
          </p:nvPr>
        </p:nvSpPr>
        <p:spPr/>
        <p:txBody>
          <a:bodyPr/>
          <a:lstStyle/>
          <a:p>
            <a:r>
              <a:rPr lang="de-DE" dirty="0">
                <a:solidFill>
                  <a:srgbClr val="7030A0"/>
                </a:solidFill>
              </a:rPr>
              <a:t>List of Dictionaries</a:t>
            </a:r>
          </a:p>
        </p:txBody>
      </p:sp>
      <p:sp>
        <p:nvSpPr>
          <p:cNvPr id="3" name="Content Placeholder 2">
            <a:extLst>
              <a:ext uri="{FF2B5EF4-FFF2-40B4-BE49-F238E27FC236}">
                <a16:creationId xmlns:a16="http://schemas.microsoft.com/office/drawing/2014/main" id="{7458F69F-BB7D-4550-A46A-72092FF80AD4}"/>
              </a:ext>
            </a:extLst>
          </p:cNvPr>
          <p:cNvSpPr>
            <a:spLocks noGrp="1"/>
          </p:cNvSpPr>
          <p:nvPr>
            <p:ph idx="1"/>
          </p:nvPr>
        </p:nvSpPr>
        <p:spPr>
          <a:xfrm>
            <a:off x="838200" y="1451051"/>
            <a:ext cx="10515600" cy="4351338"/>
          </a:xfrm>
        </p:spPr>
        <p:txBody>
          <a:bodyPr/>
          <a:lstStyle/>
          <a:p>
            <a:r>
              <a:rPr lang="de-DE" dirty="0"/>
              <a:t>A list of dictionaries can also be represented in YAML.</a:t>
            </a:r>
          </a:p>
          <a:p>
            <a:r>
              <a:rPr lang="de-DE" dirty="0"/>
              <a:t>Example: </a:t>
            </a:r>
          </a:p>
        </p:txBody>
      </p:sp>
      <p:pic>
        <p:nvPicPr>
          <p:cNvPr id="5" name="Picture 4">
            <a:extLst>
              <a:ext uri="{FF2B5EF4-FFF2-40B4-BE49-F238E27FC236}">
                <a16:creationId xmlns:a16="http://schemas.microsoft.com/office/drawing/2014/main" id="{2FF8BED0-046D-4431-B677-A411DCBCC845}"/>
              </a:ext>
            </a:extLst>
          </p:cNvPr>
          <p:cNvPicPr>
            <a:picLocks noChangeAspect="1"/>
          </p:cNvPicPr>
          <p:nvPr/>
        </p:nvPicPr>
        <p:blipFill>
          <a:blip r:embed="rId2"/>
          <a:stretch>
            <a:fillRect/>
          </a:stretch>
        </p:blipFill>
        <p:spPr>
          <a:xfrm>
            <a:off x="2756590" y="2141537"/>
            <a:ext cx="5131487" cy="4351338"/>
          </a:xfrm>
          <a:prstGeom prst="rect">
            <a:avLst/>
          </a:prstGeom>
        </p:spPr>
      </p:pic>
      <p:sp>
        <p:nvSpPr>
          <p:cNvPr id="6" name="Footer Placeholder 3">
            <a:extLst>
              <a:ext uri="{FF2B5EF4-FFF2-40B4-BE49-F238E27FC236}">
                <a16:creationId xmlns:a16="http://schemas.microsoft.com/office/drawing/2014/main" id="{CEEBAAAB-9A50-4EE9-8DB4-6AB30524A3B5}"/>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76296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B4C7B-1035-4895-8E9E-F6105D01F665}"/>
              </a:ext>
            </a:extLst>
          </p:cNvPr>
          <p:cNvSpPr>
            <a:spLocks noGrp="1"/>
          </p:cNvSpPr>
          <p:nvPr>
            <p:ph idx="1"/>
          </p:nvPr>
        </p:nvSpPr>
        <p:spPr>
          <a:xfrm>
            <a:off x="838200" y="694063"/>
            <a:ext cx="10515600" cy="5482900"/>
          </a:xfrm>
        </p:spPr>
        <p:txBody>
          <a:bodyPr/>
          <a:lstStyle/>
          <a:p>
            <a:r>
              <a:rPr lang="en-US" dirty="0"/>
              <a:t>YAML uses “|” to include newlines while showing multiple lines and “&gt;” to suppress newlines while showing multiple lines. Due to this we can read and edit large lines. </a:t>
            </a:r>
          </a:p>
          <a:p>
            <a:r>
              <a:rPr lang="en-US" dirty="0"/>
              <a:t>In both the cases indentation will be ignored. </a:t>
            </a:r>
          </a:p>
          <a:p>
            <a:r>
              <a:rPr lang="en-US" dirty="0"/>
              <a:t>Example: </a:t>
            </a:r>
            <a:endParaRPr lang="de-DE" dirty="0"/>
          </a:p>
        </p:txBody>
      </p:sp>
      <p:pic>
        <p:nvPicPr>
          <p:cNvPr id="5" name="Picture 4">
            <a:extLst>
              <a:ext uri="{FF2B5EF4-FFF2-40B4-BE49-F238E27FC236}">
                <a16:creationId xmlns:a16="http://schemas.microsoft.com/office/drawing/2014/main" id="{0C21506A-47EE-4F26-9156-D1A01CAD0824}"/>
              </a:ext>
            </a:extLst>
          </p:cNvPr>
          <p:cNvPicPr>
            <a:picLocks noChangeAspect="1"/>
          </p:cNvPicPr>
          <p:nvPr/>
        </p:nvPicPr>
        <p:blipFill>
          <a:blip r:embed="rId2"/>
          <a:stretch>
            <a:fillRect/>
          </a:stretch>
        </p:blipFill>
        <p:spPr>
          <a:xfrm>
            <a:off x="2783042" y="2533879"/>
            <a:ext cx="5755029" cy="4034460"/>
          </a:xfrm>
          <a:prstGeom prst="rect">
            <a:avLst/>
          </a:prstGeom>
        </p:spPr>
      </p:pic>
      <p:sp>
        <p:nvSpPr>
          <p:cNvPr id="4" name="Footer Placeholder 3">
            <a:extLst>
              <a:ext uri="{FF2B5EF4-FFF2-40B4-BE49-F238E27FC236}">
                <a16:creationId xmlns:a16="http://schemas.microsoft.com/office/drawing/2014/main" id="{4C9D17A2-68F0-4B30-A0BC-6152161F38B1}"/>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2273955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50A4-ED11-4261-818D-826E5BBF1B42}"/>
              </a:ext>
            </a:extLst>
          </p:cNvPr>
          <p:cNvSpPr>
            <a:spLocks noGrp="1"/>
          </p:cNvSpPr>
          <p:nvPr>
            <p:ph type="title"/>
          </p:nvPr>
        </p:nvSpPr>
        <p:spPr/>
        <p:txBody>
          <a:bodyPr/>
          <a:lstStyle/>
          <a:p>
            <a:r>
              <a:rPr lang="de-DE" dirty="0">
                <a:solidFill>
                  <a:srgbClr val="7030A0"/>
                </a:solidFill>
              </a:rPr>
              <a:t>YAML Tags in Playbook</a:t>
            </a:r>
          </a:p>
        </p:txBody>
      </p:sp>
      <p:sp>
        <p:nvSpPr>
          <p:cNvPr id="3" name="Content Placeholder 2">
            <a:extLst>
              <a:ext uri="{FF2B5EF4-FFF2-40B4-BE49-F238E27FC236}">
                <a16:creationId xmlns:a16="http://schemas.microsoft.com/office/drawing/2014/main" id="{1FC63A62-08F8-4318-8FF7-FC224ADF805E}"/>
              </a:ext>
            </a:extLst>
          </p:cNvPr>
          <p:cNvSpPr>
            <a:spLocks noGrp="1"/>
          </p:cNvSpPr>
          <p:nvPr>
            <p:ph idx="1"/>
          </p:nvPr>
        </p:nvSpPr>
        <p:spPr/>
        <p:txBody>
          <a:bodyPr/>
          <a:lstStyle/>
          <a:p>
            <a:r>
              <a:rPr lang="en-US" b="1" dirty="0"/>
              <a:t>name:</a:t>
            </a:r>
            <a:r>
              <a:rPr lang="en-US" dirty="0"/>
              <a:t> This tag specifies the name of the Ansible playbook and gives an idea of what this playbook will be doing. Any logical name can be given to the playbook.</a:t>
            </a:r>
          </a:p>
          <a:p>
            <a:r>
              <a:rPr lang="en-US" b="1" dirty="0"/>
              <a:t>hosts:</a:t>
            </a:r>
            <a:r>
              <a:rPr lang="en-US" dirty="0"/>
              <a:t> This tag specifies the lists of hosts or host group against which we want to run the task. The hosts field/tag is mandatory. It tells Ansible on which hosts to run the listed tasks. The tasks can be run on the same machine or on a remote machine. One can run the tasks on multiple machines and hence hosts tag can have a group of hosts’ entry as well.</a:t>
            </a:r>
            <a:endParaRPr lang="de-DE" dirty="0"/>
          </a:p>
        </p:txBody>
      </p:sp>
      <p:sp>
        <p:nvSpPr>
          <p:cNvPr id="4" name="Footer Placeholder 3">
            <a:extLst>
              <a:ext uri="{FF2B5EF4-FFF2-40B4-BE49-F238E27FC236}">
                <a16:creationId xmlns:a16="http://schemas.microsoft.com/office/drawing/2014/main" id="{145949FB-C90C-4E0B-8BE1-FF54AAB1C123}"/>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1033710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50A4-ED11-4261-818D-826E5BBF1B42}"/>
              </a:ext>
            </a:extLst>
          </p:cNvPr>
          <p:cNvSpPr>
            <a:spLocks noGrp="1"/>
          </p:cNvSpPr>
          <p:nvPr>
            <p:ph type="title"/>
          </p:nvPr>
        </p:nvSpPr>
        <p:spPr/>
        <p:txBody>
          <a:bodyPr/>
          <a:lstStyle/>
          <a:p>
            <a:r>
              <a:rPr lang="de-DE" dirty="0">
                <a:solidFill>
                  <a:srgbClr val="7030A0"/>
                </a:solidFill>
              </a:rPr>
              <a:t>YAML Tags in Playbook</a:t>
            </a:r>
          </a:p>
        </p:txBody>
      </p:sp>
      <p:sp>
        <p:nvSpPr>
          <p:cNvPr id="3" name="Content Placeholder 2">
            <a:extLst>
              <a:ext uri="{FF2B5EF4-FFF2-40B4-BE49-F238E27FC236}">
                <a16:creationId xmlns:a16="http://schemas.microsoft.com/office/drawing/2014/main" id="{1FC63A62-08F8-4318-8FF7-FC224ADF805E}"/>
              </a:ext>
            </a:extLst>
          </p:cNvPr>
          <p:cNvSpPr>
            <a:spLocks noGrp="1"/>
          </p:cNvSpPr>
          <p:nvPr>
            <p:ph idx="1"/>
          </p:nvPr>
        </p:nvSpPr>
        <p:spPr/>
        <p:txBody>
          <a:bodyPr/>
          <a:lstStyle/>
          <a:p>
            <a:r>
              <a:rPr lang="en-US" b="1" dirty="0"/>
              <a:t>vars:</a:t>
            </a:r>
            <a:r>
              <a:rPr lang="en-US" dirty="0"/>
              <a:t> Vars tag lets you define the variables which you can use in your playbook. Usage is similar to variables in any programming language.</a:t>
            </a:r>
          </a:p>
          <a:p>
            <a:r>
              <a:rPr lang="en-US" b="1" dirty="0"/>
              <a:t>tasks:</a:t>
            </a:r>
            <a:r>
              <a:rPr lang="en-US" dirty="0"/>
              <a:t> All playbooks should contain tasks or a list of tasks to be executed. Tasks are a list of actions one needs to perform. A tasks field contains the name of the task. This works as the help text for the user. It is not mandatory but proves useful in debugging the playbook. Each task internally links to a piece of code called a module. A module that should be executed, and arguments that are required for the module you want to execute</a:t>
            </a:r>
            <a:endParaRPr lang="de-DE" dirty="0"/>
          </a:p>
        </p:txBody>
      </p:sp>
      <p:sp>
        <p:nvSpPr>
          <p:cNvPr id="4" name="Footer Placeholder 3">
            <a:extLst>
              <a:ext uri="{FF2B5EF4-FFF2-40B4-BE49-F238E27FC236}">
                <a16:creationId xmlns:a16="http://schemas.microsoft.com/office/drawing/2014/main" id="{19E8016B-8F61-40F1-9557-A129979E661B}"/>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56272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F6D7-6DBA-4F18-8378-ED145AF4F021}"/>
              </a:ext>
            </a:extLst>
          </p:cNvPr>
          <p:cNvSpPr>
            <a:spLocks noGrp="1"/>
          </p:cNvSpPr>
          <p:nvPr>
            <p:ph type="title"/>
          </p:nvPr>
        </p:nvSpPr>
        <p:spPr/>
        <p:txBody>
          <a:bodyPr/>
          <a:lstStyle/>
          <a:p>
            <a:r>
              <a:rPr lang="de-DE" dirty="0">
                <a:solidFill>
                  <a:srgbClr val="7030A0"/>
                </a:solidFill>
              </a:rPr>
              <a:t>Ansible Roles</a:t>
            </a:r>
          </a:p>
        </p:txBody>
      </p:sp>
      <p:sp>
        <p:nvSpPr>
          <p:cNvPr id="3" name="Content Placeholder 2">
            <a:extLst>
              <a:ext uri="{FF2B5EF4-FFF2-40B4-BE49-F238E27FC236}">
                <a16:creationId xmlns:a16="http://schemas.microsoft.com/office/drawing/2014/main" id="{EFD5A0CC-1D88-416F-BA47-077E110A37FE}"/>
              </a:ext>
            </a:extLst>
          </p:cNvPr>
          <p:cNvSpPr>
            <a:spLocks noGrp="1"/>
          </p:cNvSpPr>
          <p:nvPr>
            <p:ph idx="1"/>
          </p:nvPr>
        </p:nvSpPr>
        <p:spPr>
          <a:xfrm>
            <a:off x="838200" y="1575412"/>
            <a:ext cx="10515600" cy="4601551"/>
          </a:xfrm>
        </p:spPr>
        <p:txBody>
          <a:bodyPr>
            <a:normAutofit lnSpcReduction="10000"/>
          </a:bodyPr>
          <a:lstStyle/>
          <a:p>
            <a:r>
              <a:rPr lang="en-US" dirty="0"/>
              <a:t>Roles provide a framework for fully independent, or interdependent collections of variables, tasks, files, templates, and modules.</a:t>
            </a:r>
          </a:p>
          <a:p>
            <a:r>
              <a:rPr lang="en-US" dirty="0"/>
              <a:t>Roles allows you to logically break the playbook into reusable components.</a:t>
            </a:r>
          </a:p>
          <a:p>
            <a:r>
              <a:rPr lang="en-US" dirty="0"/>
              <a:t>This simplifies writing complex playbooks, and it makes them easier to reuse.</a:t>
            </a:r>
          </a:p>
          <a:p>
            <a:r>
              <a:rPr lang="en-US" dirty="0"/>
              <a:t>Each role is basically limited to a particular functionality or desired output, with all the necessary steps to provide that result either within that role itself or in other roles listed as dependencies. </a:t>
            </a:r>
          </a:p>
          <a:p>
            <a:r>
              <a:rPr lang="en-US" dirty="0"/>
              <a:t>Roles are small functionality which can be independently used but have to be used within playbooks and cannot be executed directly.</a:t>
            </a:r>
          </a:p>
          <a:p>
            <a:endParaRPr lang="de-DE" dirty="0"/>
          </a:p>
        </p:txBody>
      </p:sp>
      <p:sp>
        <p:nvSpPr>
          <p:cNvPr id="4" name="Footer Placeholder 3">
            <a:extLst>
              <a:ext uri="{FF2B5EF4-FFF2-40B4-BE49-F238E27FC236}">
                <a16:creationId xmlns:a16="http://schemas.microsoft.com/office/drawing/2014/main" id="{F7D3A9B7-3E0D-443F-B097-A0003EE95418}"/>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094582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6918-A49C-45BE-8B7B-294DCD252785}"/>
              </a:ext>
            </a:extLst>
          </p:cNvPr>
          <p:cNvSpPr>
            <a:spLocks noGrp="1"/>
          </p:cNvSpPr>
          <p:nvPr>
            <p:ph type="title"/>
          </p:nvPr>
        </p:nvSpPr>
        <p:spPr/>
        <p:txBody>
          <a:bodyPr/>
          <a:lstStyle/>
          <a:p>
            <a:r>
              <a:rPr lang="de-DE" dirty="0">
                <a:solidFill>
                  <a:srgbClr val="7030A0"/>
                </a:solidFill>
              </a:rPr>
              <a:t>Utilizing roles in playbooks</a:t>
            </a:r>
          </a:p>
        </p:txBody>
      </p:sp>
      <p:sp>
        <p:nvSpPr>
          <p:cNvPr id="3" name="Content Placeholder 2">
            <a:extLst>
              <a:ext uri="{FF2B5EF4-FFF2-40B4-BE49-F238E27FC236}">
                <a16:creationId xmlns:a16="http://schemas.microsoft.com/office/drawing/2014/main" id="{822AAA7F-F169-44F4-970C-C3D32416B121}"/>
              </a:ext>
            </a:extLst>
          </p:cNvPr>
          <p:cNvSpPr>
            <a:spLocks noGrp="1"/>
          </p:cNvSpPr>
          <p:nvPr>
            <p:ph idx="1"/>
          </p:nvPr>
        </p:nvSpPr>
        <p:spPr/>
        <p:txBody>
          <a:bodyPr/>
          <a:lstStyle/>
          <a:p>
            <a:r>
              <a:rPr lang="de-DE" dirty="0"/>
              <a:t>For example we want to install tom-cat  and start tom-cat on hosts, this can be logically split into 2 roles, install-tomcat and start-tomcat roles. </a:t>
            </a:r>
          </a:p>
          <a:p>
            <a:r>
              <a:rPr lang="en-US" dirty="0"/>
              <a:t>Any logical entity which can be reused as a reusable function, that entity can be moved to role.</a:t>
            </a:r>
          </a:p>
          <a:p>
            <a:r>
              <a:rPr lang="en-US" dirty="0"/>
              <a:t>If not for the roles, the content of the </a:t>
            </a:r>
            <a:r>
              <a:rPr lang="en-US" dirty="0" err="1"/>
              <a:t>main.yml</a:t>
            </a:r>
            <a:r>
              <a:rPr lang="en-US" dirty="0"/>
              <a:t> of the respective role has to be copied in the playbook </a:t>
            </a:r>
            <a:r>
              <a:rPr lang="en-US" dirty="0" err="1"/>
              <a:t>yml</a:t>
            </a:r>
            <a:r>
              <a:rPr lang="en-US" dirty="0"/>
              <a:t> file.</a:t>
            </a:r>
            <a:endParaRPr lang="de-DE" dirty="0"/>
          </a:p>
          <a:p>
            <a:endParaRPr lang="de-DE" dirty="0"/>
          </a:p>
        </p:txBody>
      </p:sp>
      <p:sp>
        <p:nvSpPr>
          <p:cNvPr id="4" name="Footer Placeholder 3">
            <a:extLst>
              <a:ext uri="{FF2B5EF4-FFF2-40B4-BE49-F238E27FC236}">
                <a16:creationId xmlns:a16="http://schemas.microsoft.com/office/drawing/2014/main" id="{084AB816-882B-4A00-A7EA-9D9D6C88106B}"/>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405666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5E47-D148-49F8-A746-1328FA3DE6D6}"/>
              </a:ext>
            </a:extLst>
          </p:cNvPr>
          <p:cNvSpPr>
            <a:spLocks noGrp="1"/>
          </p:cNvSpPr>
          <p:nvPr>
            <p:ph type="title"/>
          </p:nvPr>
        </p:nvSpPr>
        <p:spPr/>
        <p:txBody>
          <a:bodyPr/>
          <a:lstStyle/>
          <a:p>
            <a:r>
              <a:rPr lang="de-DE" dirty="0">
                <a:solidFill>
                  <a:srgbClr val="7030A0"/>
                </a:solidFill>
              </a:rPr>
              <a:t>Exercise on how to create readable playbook</a:t>
            </a:r>
          </a:p>
        </p:txBody>
      </p:sp>
      <p:sp>
        <p:nvSpPr>
          <p:cNvPr id="3" name="Content Placeholder 2">
            <a:extLst>
              <a:ext uri="{FF2B5EF4-FFF2-40B4-BE49-F238E27FC236}">
                <a16:creationId xmlns:a16="http://schemas.microsoft.com/office/drawing/2014/main" id="{6B95E562-5D0C-46EE-AB88-DA860C4BBEA1}"/>
              </a:ext>
            </a:extLst>
          </p:cNvPr>
          <p:cNvSpPr>
            <a:spLocks noGrp="1"/>
          </p:cNvSpPr>
          <p:nvPr>
            <p:ph idx="1"/>
          </p:nvPr>
        </p:nvSpPr>
        <p:spPr/>
        <p:txBody>
          <a:bodyPr/>
          <a:lstStyle/>
          <a:p>
            <a:r>
              <a:rPr lang="de-DE" dirty="0"/>
              <a:t>A sample playbook code is given below, take a look at it. Is it okay, if not present your ideas on how it can be made better.</a:t>
            </a:r>
          </a:p>
          <a:p>
            <a:endParaRPr lang="de-DE" dirty="0"/>
          </a:p>
        </p:txBody>
      </p:sp>
      <p:pic>
        <p:nvPicPr>
          <p:cNvPr id="5" name="Picture 4">
            <a:extLst>
              <a:ext uri="{FF2B5EF4-FFF2-40B4-BE49-F238E27FC236}">
                <a16:creationId xmlns:a16="http://schemas.microsoft.com/office/drawing/2014/main" id="{5952BBD6-B400-4778-9ADF-F2B9732088E0}"/>
              </a:ext>
            </a:extLst>
          </p:cNvPr>
          <p:cNvPicPr>
            <a:picLocks noChangeAspect="1"/>
          </p:cNvPicPr>
          <p:nvPr/>
        </p:nvPicPr>
        <p:blipFill>
          <a:blip r:embed="rId2"/>
          <a:stretch>
            <a:fillRect/>
          </a:stretch>
        </p:blipFill>
        <p:spPr>
          <a:xfrm>
            <a:off x="838200" y="2831335"/>
            <a:ext cx="10515600" cy="3558447"/>
          </a:xfrm>
          <a:prstGeom prst="rect">
            <a:avLst/>
          </a:prstGeom>
        </p:spPr>
      </p:pic>
      <p:sp>
        <p:nvSpPr>
          <p:cNvPr id="6" name="Footer Placeholder 3">
            <a:extLst>
              <a:ext uri="{FF2B5EF4-FFF2-40B4-BE49-F238E27FC236}">
                <a16:creationId xmlns:a16="http://schemas.microsoft.com/office/drawing/2014/main" id="{ED5036B7-696C-4A47-ADE5-1740E436150B}"/>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1400887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C3E98-64D4-4CED-9E63-04077FABB419}"/>
              </a:ext>
            </a:extLst>
          </p:cNvPr>
          <p:cNvSpPr>
            <a:spLocks noGrp="1"/>
          </p:cNvSpPr>
          <p:nvPr>
            <p:ph idx="1"/>
          </p:nvPr>
        </p:nvSpPr>
        <p:spPr>
          <a:xfrm>
            <a:off x="838200" y="815248"/>
            <a:ext cx="10515600" cy="5361715"/>
          </a:xfrm>
        </p:spPr>
        <p:txBody>
          <a:bodyPr/>
          <a:lstStyle/>
          <a:p>
            <a:r>
              <a:rPr lang="de-DE" dirty="0"/>
              <a:t>Is this okay, if not what can be made better</a:t>
            </a:r>
          </a:p>
          <a:p>
            <a:endParaRPr lang="de-DE" dirty="0"/>
          </a:p>
          <a:p>
            <a:pPr marL="0" indent="0">
              <a:buNone/>
            </a:pPr>
            <a:endParaRPr lang="de-DE" dirty="0"/>
          </a:p>
        </p:txBody>
      </p:sp>
      <p:pic>
        <p:nvPicPr>
          <p:cNvPr id="5" name="Picture 4">
            <a:extLst>
              <a:ext uri="{FF2B5EF4-FFF2-40B4-BE49-F238E27FC236}">
                <a16:creationId xmlns:a16="http://schemas.microsoft.com/office/drawing/2014/main" id="{3C7B8811-107A-4095-BBE5-E66CDDB6C7FA}"/>
              </a:ext>
            </a:extLst>
          </p:cNvPr>
          <p:cNvPicPr>
            <a:picLocks noChangeAspect="1"/>
          </p:cNvPicPr>
          <p:nvPr/>
        </p:nvPicPr>
        <p:blipFill>
          <a:blip r:embed="rId2"/>
          <a:stretch>
            <a:fillRect/>
          </a:stretch>
        </p:blipFill>
        <p:spPr>
          <a:xfrm>
            <a:off x="2874140" y="1509712"/>
            <a:ext cx="6267450" cy="3838575"/>
          </a:xfrm>
          <a:prstGeom prst="rect">
            <a:avLst/>
          </a:prstGeom>
        </p:spPr>
      </p:pic>
      <p:sp>
        <p:nvSpPr>
          <p:cNvPr id="4" name="Footer Placeholder 3">
            <a:extLst>
              <a:ext uri="{FF2B5EF4-FFF2-40B4-BE49-F238E27FC236}">
                <a16:creationId xmlns:a16="http://schemas.microsoft.com/office/drawing/2014/main" id="{2C58A2A1-5C12-424A-ABCC-A12E45232251}"/>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2464915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C3E98-64D4-4CED-9E63-04077FABB419}"/>
              </a:ext>
            </a:extLst>
          </p:cNvPr>
          <p:cNvSpPr>
            <a:spLocks noGrp="1"/>
          </p:cNvSpPr>
          <p:nvPr>
            <p:ph idx="1"/>
          </p:nvPr>
        </p:nvSpPr>
        <p:spPr>
          <a:xfrm>
            <a:off x="838200" y="815248"/>
            <a:ext cx="10515600" cy="5361715"/>
          </a:xfrm>
        </p:spPr>
        <p:txBody>
          <a:bodyPr/>
          <a:lstStyle/>
          <a:p>
            <a:r>
              <a:rPr lang="de-DE" dirty="0"/>
              <a:t>A good playbook is always easy to read and understand.</a:t>
            </a:r>
          </a:p>
          <a:p>
            <a:endParaRPr lang="de-DE" dirty="0"/>
          </a:p>
          <a:p>
            <a:pPr marL="0" indent="0">
              <a:buNone/>
            </a:pPr>
            <a:endParaRPr lang="de-DE" dirty="0"/>
          </a:p>
        </p:txBody>
      </p:sp>
      <p:pic>
        <p:nvPicPr>
          <p:cNvPr id="4" name="Picture 3">
            <a:extLst>
              <a:ext uri="{FF2B5EF4-FFF2-40B4-BE49-F238E27FC236}">
                <a16:creationId xmlns:a16="http://schemas.microsoft.com/office/drawing/2014/main" id="{99BBA05A-EE58-4C8F-8332-885C83C5D0DA}"/>
              </a:ext>
            </a:extLst>
          </p:cNvPr>
          <p:cNvPicPr>
            <a:picLocks noChangeAspect="1"/>
          </p:cNvPicPr>
          <p:nvPr/>
        </p:nvPicPr>
        <p:blipFill>
          <a:blip r:embed="rId2"/>
          <a:stretch>
            <a:fillRect/>
          </a:stretch>
        </p:blipFill>
        <p:spPr>
          <a:xfrm>
            <a:off x="3009900" y="1433942"/>
            <a:ext cx="6172200" cy="4124325"/>
          </a:xfrm>
          <a:prstGeom prst="rect">
            <a:avLst/>
          </a:prstGeom>
        </p:spPr>
      </p:pic>
      <p:sp>
        <p:nvSpPr>
          <p:cNvPr id="5" name="Footer Placeholder 3">
            <a:extLst>
              <a:ext uri="{FF2B5EF4-FFF2-40B4-BE49-F238E27FC236}">
                <a16:creationId xmlns:a16="http://schemas.microsoft.com/office/drawing/2014/main" id="{F2DC1DE2-2872-4C00-A4F8-AE7BF6D0CB55}"/>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114827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2705-6FED-418F-852F-AA81B2C1E8D9}"/>
              </a:ext>
            </a:extLst>
          </p:cNvPr>
          <p:cNvSpPr>
            <a:spLocks noGrp="1"/>
          </p:cNvSpPr>
          <p:nvPr>
            <p:ph type="title"/>
          </p:nvPr>
        </p:nvSpPr>
        <p:spPr/>
        <p:txBody>
          <a:bodyPr/>
          <a:lstStyle/>
          <a:p>
            <a:r>
              <a:rPr lang="de-DE" dirty="0">
                <a:solidFill>
                  <a:srgbClr val="7030A0"/>
                </a:solidFill>
              </a:rPr>
              <a:t>Configuration Management</a:t>
            </a:r>
          </a:p>
        </p:txBody>
      </p:sp>
      <p:sp>
        <p:nvSpPr>
          <p:cNvPr id="3" name="Content Placeholder 2">
            <a:extLst>
              <a:ext uri="{FF2B5EF4-FFF2-40B4-BE49-F238E27FC236}">
                <a16:creationId xmlns:a16="http://schemas.microsoft.com/office/drawing/2014/main" id="{2FA53D7B-0FC1-4013-A72E-8A9542EEE772}"/>
              </a:ext>
            </a:extLst>
          </p:cNvPr>
          <p:cNvSpPr>
            <a:spLocks noGrp="1"/>
          </p:cNvSpPr>
          <p:nvPr>
            <p:ph idx="1"/>
          </p:nvPr>
        </p:nvSpPr>
        <p:spPr>
          <a:xfrm>
            <a:off x="838200" y="1825625"/>
            <a:ext cx="10515600" cy="4667250"/>
          </a:xfrm>
        </p:spPr>
        <p:txBody>
          <a:bodyPr>
            <a:normAutofit fontScale="92500"/>
          </a:bodyPr>
          <a:lstStyle/>
          <a:p>
            <a:r>
              <a:rPr lang="de-DE" dirty="0"/>
              <a:t>Configuration management is the process of maintaining the systems in a desired state.</a:t>
            </a:r>
          </a:p>
          <a:p>
            <a:r>
              <a:rPr lang="de-DE" dirty="0"/>
              <a:t>It ensures that systems performance is consistent with expectations over time.</a:t>
            </a:r>
          </a:p>
          <a:p>
            <a:r>
              <a:rPr lang="en-US" dirty="0"/>
              <a:t>It keeps a record of detailed information, which typically includes the exact versions and updates that have been applied to installed software packages and the locations and network addresses of hardware devices.</a:t>
            </a:r>
          </a:p>
          <a:p>
            <a:r>
              <a:rPr lang="en-US" dirty="0"/>
              <a:t>It prevents undocumented changes from working their way into the environment, which might result in system downtime, instability or failure.</a:t>
            </a:r>
          </a:p>
          <a:p>
            <a:r>
              <a:rPr lang="en-US" dirty="0"/>
              <a:t>It  prevents performance issues, system inconsistencies and compliance issues</a:t>
            </a:r>
            <a:endParaRPr lang="de-DE" dirty="0"/>
          </a:p>
        </p:txBody>
      </p:sp>
      <p:sp>
        <p:nvSpPr>
          <p:cNvPr id="4" name="Footer Placeholder 3">
            <a:extLst>
              <a:ext uri="{FF2B5EF4-FFF2-40B4-BE49-F238E27FC236}">
                <a16:creationId xmlns:a16="http://schemas.microsoft.com/office/drawing/2014/main" id="{F4105E10-1C6F-4D64-94C9-46CB8F93A3E8}"/>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164116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5BD9-8659-422C-979A-AC9D229B4C6E}"/>
              </a:ext>
            </a:extLst>
          </p:cNvPr>
          <p:cNvSpPr>
            <a:spLocks noGrp="1"/>
          </p:cNvSpPr>
          <p:nvPr>
            <p:ph type="title"/>
          </p:nvPr>
        </p:nvSpPr>
        <p:spPr/>
        <p:txBody>
          <a:bodyPr/>
          <a:lstStyle/>
          <a:p>
            <a:r>
              <a:rPr lang="de-DE" dirty="0">
                <a:solidFill>
                  <a:srgbClr val="7030A0"/>
                </a:solidFill>
              </a:rPr>
              <a:t>Exercise:2</a:t>
            </a:r>
          </a:p>
        </p:txBody>
      </p:sp>
      <p:sp>
        <p:nvSpPr>
          <p:cNvPr id="3" name="Content Placeholder 2">
            <a:extLst>
              <a:ext uri="{FF2B5EF4-FFF2-40B4-BE49-F238E27FC236}">
                <a16:creationId xmlns:a16="http://schemas.microsoft.com/office/drawing/2014/main" id="{647401FD-65F4-407F-A99E-9239812A3F36}"/>
              </a:ext>
            </a:extLst>
          </p:cNvPr>
          <p:cNvSpPr>
            <a:spLocks noGrp="1"/>
          </p:cNvSpPr>
          <p:nvPr>
            <p:ph idx="1"/>
          </p:nvPr>
        </p:nvSpPr>
        <p:spPr/>
        <p:txBody>
          <a:bodyPr/>
          <a:lstStyle/>
          <a:p>
            <a:r>
              <a:rPr lang="de-DE" dirty="0"/>
              <a:t>What do you understand from the code below? What is missing? How can it me made better?</a:t>
            </a:r>
          </a:p>
        </p:txBody>
      </p:sp>
      <p:pic>
        <p:nvPicPr>
          <p:cNvPr id="5" name="Picture 4">
            <a:extLst>
              <a:ext uri="{FF2B5EF4-FFF2-40B4-BE49-F238E27FC236}">
                <a16:creationId xmlns:a16="http://schemas.microsoft.com/office/drawing/2014/main" id="{F74038B3-0B49-4D51-9CA3-22BAB80E4773}"/>
              </a:ext>
            </a:extLst>
          </p:cNvPr>
          <p:cNvPicPr>
            <a:picLocks noChangeAspect="1"/>
          </p:cNvPicPr>
          <p:nvPr/>
        </p:nvPicPr>
        <p:blipFill>
          <a:blip r:embed="rId2"/>
          <a:stretch>
            <a:fillRect/>
          </a:stretch>
        </p:blipFill>
        <p:spPr>
          <a:xfrm>
            <a:off x="3786187" y="2844800"/>
            <a:ext cx="4619625" cy="3467100"/>
          </a:xfrm>
          <a:prstGeom prst="rect">
            <a:avLst/>
          </a:prstGeom>
        </p:spPr>
      </p:pic>
    </p:spTree>
    <p:extLst>
      <p:ext uri="{BB962C8B-B14F-4D97-AF65-F5344CB8AC3E}">
        <p14:creationId xmlns:p14="http://schemas.microsoft.com/office/powerpoint/2010/main" val="3043127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7401FD-65F4-407F-A99E-9239812A3F36}"/>
              </a:ext>
            </a:extLst>
          </p:cNvPr>
          <p:cNvSpPr>
            <a:spLocks noGrp="1"/>
          </p:cNvSpPr>
          <p:nvPr>
            <p:ph idx="1"/>
          </p:nvPr>
        </p:nvSpPr>
        <p:spPr>
          <a:xfrm>
            <a:off x="838200" y="826265"/>
            <a:ext cx="10515600" cy="5350698"/>
          </a:xfrm>
        </p:spPr>
        <p:txBody>
          <a:bodyPr/>
          <a:lstStyle/>
          <a:p>
            <a:r>
              <a:rPr lang="de-DE" dirty="0"/>
              <a:t>This code details the name of the task being performed and it makes it easy to read and understand.</a:t>
            </a:r>
          </a:p>
        </p:txBody>
      </p:sp>
      <p:pic>
        <p:nvPicPr>
          <p:cNvPr id="8" name="Picture 7">
            <a:extLst>
              <a:ext uri="{FF2B5EF4-FFF2-40B4-BE49-F238E27FC236}">
                <a16:creationId xmlns:a16="http://schemas.microsoft.com/office/drawing/2014/main" id="{C893C676-3923-4EAA-83F5-A4E4E3243A2E}"/>
              </a:ext>
            </a:extLst>
          </p:cNvPr>
          <p:cNvPicPr>
            <a:picLocks noChangeAspect="1"/>
          </p:cNvPicPr>
          <p:nvPr/>
        </p:nvPicPr>
        <p:blipFill>
          <a:blip r:embed="rId2"/>
          <a:stretch>
            <a:fillRect/>
          </a:stretch>
        </p:blipFill>
        <p:spPr>
          <a:xfrm>
            <a:off x="3267075" y="1965650"/>
            <a:ext cx="5657850" cy="4314825"/>
          </a:xfrm>
          <a:prstGeom prst="rect">
            <a:avLst/>
          </a:prstGeom>
        </p:spPr>
      </p:pic>
      <p:sp>
        <p:nvSpPr>
          <p:cNvPr id="4" name="Footer Placeholder 3">
            <a:extLst>
              <a:ext uri="{FF2B5EF4-FFF2-40B4-BE49-F238E27FC236}">
                <a16:creationId xmlns:a16="http://schemas.microsoft.com/office/drawing/2014/main" id="{5E0A5E79-F516-4F2E-A4B8-775D7BC94822}"/>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52709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DD13-DCBA-496E-9E11-C418A1EA7679}"/>
              </a:ext>
            </a:extLst>
          </p:cNvPr>
          <p:cNvSpPr>
            <a:spLocks noGrp="1"/>
          </p:cNvSpPr>
          <p:nvPr>
            <p:ph type="title"/>
          </p:nvPr>
        </p:nvSpPr>
        <p:spPr/>
        <p:txBody>
          <a:bodyPr/>
          <a:lstStyle/>
          <a:p>
            <a:r>
              <a:rPr lang="de-DE" dirty="0">
                <a:solidFill>
                  <a:srgbClr val="7030A0"/>
                </a:solidFill>
              </a:rPr>
              <a:t>Ansible – Best Practices – Version control</a:t>
            </a:r>
          </a:p>
        </p:txBody>
      </p:sp>
      <p:sp>
        <p:nvSpPr>
          <p:cNvPr id="3" name="Content Placeholder 2">
            <a:extLst>
              <a:ext uri="{FF2B5EF4-FFF2-40B4-BE49-F238E27FC236}">
                <a16:creationId xmlns:a16="http://schemas.microsoft.com/office/drawing/2014/main" id="{222934B9-3E32-4FFF-B9E7-B41F8BD4C462}"/>
              </a:ext>
            </a:extLst>
          </p:cNvPr>
          <p:cNvSpPr>
            <a:spLocks noGrp="1"/>
          </p:cNvSpPr>
          <p:nvPr>
            <p:ph idx="1"/>
          </p:nvPr>
        </p:nvSpPr>
        <p:spPr/>
        <p:txBody>
          <a:bodyPr/>
          <a:lstStyle/>
          <a:p>
            <a:r>
              <a:rPr lang="de-DE" dirty="0"/>
              <a:t>Treat Ansible content like code and version control your ansible content.</a:t>
            </a:r>
          </a:p>
          <a:p>
            <a:r>
              <a:rPr lang="de-DE" dirty="0"/>
              <a:t>Iterate your playbooks, i.e. Start with a basic playbook and static inventory, then refactor and modularize(resuable).</a:t>
            </a:r>
          </a:p>
          <a:p>
            <a:r>
              <a:rPr lang="en-US" dirty="0"/>
              <a:t>Create a style guide for consistency: Tagging, Whitespace, Naming of Tasks, Plays, Variables, and Roles and Directory Layouts.</a:t>
            </a:r>
          </a:p>
          <a:p>
            <a:r>
              <a:rPr lang="en-US" dirty="0"/>
              <a:t>Organize your code using dedicated git repositories for completely separated teams/ tasks, if possible have a git repository per role.</a:t>
            </a:r>
            <a:endParaRPr lang="de-DE" dirty="0"/>
          </a:p>
        </p:txBody>
      </p:sp>
      <p:sp>
        <p:nvSpPr>
          <p:cNvPr id="4" name="Footer Placeholder 3">
            <a:extLst>
              <a:ext uri="{FF2B5EF4-FFF2-40B4-BE49-F238E27FC236}">
                <a16:creationId xmlns:a16="http://schemas.microsoft.com/office/drawing/2014/main" id="{2EA0A2F1-7185-4629-87D6-0E2BD9941B5C}"/>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1013752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DD13-DCBA-496E-9E11-C418A1EA7679}"/>
              </a:ext>
            </a:extLst>
          </p:cNvPr>
          <p:cNvSpPr>
            <a:spLocks noGrp="1"/>
          </p:cNvSpPr>
          <p:nvPr>
            <p:ph type="title"/>
          </p:nvPr>
        </p:nvSpPr>
        <p:spPr/>
        <p:txBody>
          <a:bodyPr/>
          <a:lstStyle/>
          <a:p>
            <a:r>
              <a:rPr lang="de-DE" dirty="0">
                <a:solidFill>
                  <a:srgbClr val="7030A0"/>
                </a:solidFill>
              </a:rPr>
              <a:t>Ansible – Best Practices - Readability</a:t>
            </a:r>
          </a:p>
        </p:txBody>
      </p:sp>
      <p:sp>
        <p:nvSpPr>
          <p:cNvPr id="3" name="Content Placeholder 2">
            <a:extLst>
              <a:ext uri="{FF2B5EF4-FFF2-40B4-BE49-F238E27FC236}">
                <a16:creationId xmlns:a16="http://schemas.microsoft.com/office/drawing/2014/main" id="{222934B9-3E32-4FFF-B9E7-B41F8BD4C462}"/>
              </a:ext>
            </a:extLst>
          </p:cNvPr>
          <p:cNvSpPr>
            <a:spLocks noGrp="1"/>
          </p:cNvSpPr>
          <p:nvPr>
            <p:ph idx="1"/>
          </p:nvPr>
        </p:nvSpPr>
        <p:spPr/>
        <p:txBody>
          <a:bodyPr/>
          <a:lstStyle/>
          <a:p>
            <a:r>
              <a:rPr lang="en-US" dirty="0"/>
              <a:t>Give inventory nodes human-meaningful names rather than IPs or DNS hostnames.</a:t>
            </a:r>
          </a:p>
          <a:p>
            <a:r>
              <a:rPr lang="en-US" dirty="0"/>
              <a:t>Group hosts for easier inventory selection and less conditional tasks -- the more the better. </a:t>
            </a:r>
            <a:endParaRPr lang="de-DE" dirty="0"/>
          </a:p>
          <a:p>
            <a:r>
              <a:rPr lang="en-US" dirty="0"/>
              <a:t>Proper variable names can make plays more readable and avoid variable name conflicts</a:t>
            </a:r>
          </a:p>
          <a:p>
            <a:r>
              <a:rPr lang="en-US" dirty="0"/>
              <a:t>Avoid collisions and confusion by adding the role name to a variable as a prefix.</a:t>
            </a:r>
            <a:endParaRPr lang="de-DE" dirty="0"/>
          </a:p>
        </p:txBody>
      </p:sp>
      <p:sp>
        <p:nvSpPr>
          <p:cNvPr id="4" name="Footer Placeholder 3">
            <a:extLst>
              <a:ext uri="{FF2B5EF4-FFF2-40B4-BE49-F238E27FC236}">
                <a16:creationId xmlns:a16="http://schemas.microsoft.com/office/drawing/2014/main" id="{FBA9461A-37F3-4B09-9846-2698D91FA794}"/>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2923441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DD13-DCBA-496E-9E11-C418A1EA7679}"/>
              </a:ext>
            </a:extLst>
          </p:cNvPr>
          <p:cNvSpPr>
            <a:spLocks noGrp="1"/>
          </p:cNvSpPr>
          <p:nvPr>
            <p:ph type="title"/>
          </p:nvPr>
        </p:nvSpPr>
        <p:spPr/>
        <p:txBody>
          <a:bodyPr/>
          <a:lstStyle/>
          <a:p>
            <a:r>
              <a:rPr lang="de-DE" dirty="0">
                <a:solidFill>
                  <a:srgbClr val="7030A0"/>
                </a:solidFill>
              </a:rPr>
              <a:t>Ansible – Best Practices - Roles</a:t>
            </a:r>
          </a:p>
        </p:txBody>
      </p:sp>
      <p:sp>
        <p:nvSpPr>
          <p:cNvPr id="3" name="Content Placeholder 2">
            <a:extLst>
              <a:ext uri="{FF2B5EF4-FFF2-40B4-BE49-F238E27FC236}">
                <a16:creationId xmlns:a16="http://schemas.microsoft.com/office/drawing/2014/main" id="{222934B9-3E32-4FFF-B9E7-B41F8BD4C462}"/>
              </a:ext>
            </a:extLst>
          </p:cNvPr>
          <p:cNvSpPr>
            <a:spLocks noGrp="1"/>
          </p:cNvSpPr>
          <p:nvPr>
            <p:ph idx="1"/>
          </p:nvPr>
        </p:nvSpPr>
        <p:spPr/>
        <p:txBody>
          <a:bodyPr/>
          <a:lstStyle/>
          <a:p>
            <a:r>
              <a:rPr lang="en-US" dirty="0"/>
              <a:t>Roles enable you to encapsulate your operation, like playbooks -- keep roles purpose and function focused and store roles each in a dedicated Git repository. </a:t>
            </a:r>
          </a:p>
          <a:p>
            <a:r>
              <a:rPr lang="de-DE" dirty="0"/>
              <a:t>Include roles via roles/requirements.yml file, import via ansible-galaxy tool and limit role dependencies.</a:t>
            </a:r>
          </a:p>
          <a:p>
            <a:r>
              <a:rPr lang="en-US" dirty="0"/>
              <a:t>Get roles from Galaxy, but be careful and adopt them to your needs. Galaxy provides thousands of roles, pick trusted and well known authors.</a:t>
            </a:r>
          </a:p>
        </p:txBody>
      </p:sp>
      <p:sp>
        <p:nvSpPr>
          <p:cNvPr id="4" name="Footer Placeholder 3">
            <a:extLst>
              <a:ext uri="{FF2B5EF4-FFF2-40B4-BE49-F238E27FC236}">
                <a16:creationId xmlns:a16="http://schemas.microsoft.com/office/drawing/2014/main" id="{A21F8CC4-7552-42EF-8EFD-C8167FBBD493}"/>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74941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DD13-DCBA-496E-9E11-C418A1EA7679}"/>
              </a:ext>
            </a:extLst>
          </p:cNvPr>
          <p:cNvSpPr>
            <a:spLocks noGrp="1"/>
          </p:cNvSpPr>
          <p:nvPr>
            <p:ph type="title"/>
          </p:nvPr>
        </p:nvSpPr>
        <p:spPr/>
        <p:txBody>
          <a:bodyPr/>
          <a:lstStyle/>
          <a:p>
            <a:r>
              <a:rPr lang="de-DE" dirty="0">
                <a:solidFill>
                  <a:srgbClr val="7030A0"/>
                </a:solidFill>
              </a:rPr>
              <a:t>Ansible – Best Practices – Access Rights</a:t>
            </a:r>
          </a:p>
        </p:txBody>
      </p:sp>
      <p:sp>
        <p:nvSpPr>
          <p:cNvPr id="3" name="Content Placeholder 2">
            <a:extLst>
              <a:ext uri="{FF2B5EF4-FFF2-40B4-BE49-F238E27FC236}">
                <a16:creationId xmlns:a16="http://schemas.microsoft.com/office/drawing/2014/main" id="{222934B9-3E32-4FFF-B9E7-B41F8BD4C462}"/>
              </a:ext>
            </a:extLst>
          </p:cNvPr>
          <p:cNvSpPr>
            <a:spLocks noGrp="1"/>
          </p:cNvSpPr>
          <p:nvPr>
            <p:ph idx="1"/>
          </p:nvPr>
        </p:nvSpPr>
        <p:spPr/>
        <p:txBody>
          <a:bodyPr/>
          <a:lstStyle/>
          <a:p>
            <a:r>
              <a:rPr lang="en-US" dirty="0"/>
              <a:t>Root access is harder to track than </a:t>
            </a:r>
            <a:r>
              <a:rPr lang="en-US" dirty="0" err="1"/>
              <a:t>sudo</a:t>
            </a:r>
            <a:r>
              <a:rPr lang="en-US" dirty="0"/>
              <a:t> - use </a:t>
            </a:r>
            <a:r>
              <a:rPr lang="en-US" dirty="0" err="1"/>
              <a:t>sudo</a:t>
            </a:r>
            <a:r>
              <a:rPr lang="en-US" dirty="0"/>
              <a:t> wherever possible. </a:t>
            </a:r>
          </a:p>
          <a:p>
            <a:r>
              <a:rPr lang="en-US" dirty="0"/>
              <a:t>Ansible can be run as root only but login and security reasons often request non-root access.</a:t>
            </a:r>
          </a:p>
          <a:p>
            <a:r>
              <a:rPr lang="en-US" dirty="0"/>
              <a:t>Use become method - so Ansible scripts are executed via </a:t>
            </a:r>
            <a:r>
              <a:rPr lang="en-US" dirty="0" err="1"/>
              <a:t>sudo</a:t>
            </a:r>
            <a:r>
              <a:rPr lang="en-US" dirty="0"/>
              <a:t> (</a:t>
            </a:r>
            <a:r>
              <a:rPr lang="en-US" dirty="0" err="1"/>
              <a:t>sudo</a:t>
            </a:r>
            <a:r>
              <a:rPr lang="en-US" dirty="0"/>
              <a:t> is easy to track) </a:t>
            </a:r>
          </a:p>
          <a:p>
            <a:r>
              <a:rPr lang="en-US" dirty="0"/>
              <a:t>Best: create an Ansible only user</a:t>
            </a:r>
          </a:p>
          <a:p>
            <a:r>
              <a:rPr lang="en-US" dirty="0"/>
              <a:t>Don’t try to limit </a:t>
            </a:r>
            <a:r>
              <a:rPr lang="en-US" dirty="0" err="1"/>
              <a:t>sudo</a:t>
            </a:r>
            <a:r>
              <a:rPr lang="en-US" dirty="0"/>
              <a:t> rights to certain commands - Ansible does not work that way! </a:t>
            </a:r>
            <a:endParaRPr lang="de-DE" b="1" dirty="0"/>
          </a:p>
        </p:txBody>
      </p:sp>
      <p:sp>
        <p:nvSpPr>
          <p:cNvPr id="4" name="Footer Placeholder 3">
            <a:extLst>
              <a:ext uri="{FF2B5EF4-FFF2-40B4-BE49-F238E27FC236}">
                <a16:creationId xmlns:a16="http://schemas.microsoft.com/office/drawing/2014/main" id="{D292FC85-E4E1-4267-97F6-6ECF93A64071}"/>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1645569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DD13-DCBA-496E-9E11-C418A1EA7679}"/>
              </a:ext>
            </a:extLst>
          </p:cNvPr>
          <p:cNvSpPr>
            <a:spLocks noGrp="1"/>
          </p:cNvSpPr>
          <p:nvPr>
            <p:ph type="title"/>
          </p:nvPr>
        </p:nvSpPr>
        <p:spPr/>
        <p:txBody>
          <a:bodyPr/>
          <a:lstStyle/>
          <a:p>
            <a:r>
              <a:rPr lang="de-DE" dirty="0">
                <a:solidFill>
                  <a:srgbClr val="7030A0"/>
                </a:solidFill>
              </a:rPr>
              <a:t>Ansible – Best Practices – Debugging</a:t>
            </a:r>
          </a:p>
        </p:txBody>
      </p:sp>
      <p:sp>
        <p:nvSpPr>
          <p:cNvPr id="3" name="Content Placeholder 2">
            <a:extLst>
              <a:ext uri="{FF2B5EF4-FFF2-40B4-BE49-F238E27FC236}">
                <a16:creationId xmlns:a16="http://schemas.microsoft.com/office/drawing/2014/main" id="{222934B9-3E32-4FFF-B9E7-B41F8BD4C462}"/>
              </a:ext>
            </a:extLst>
          </p:cNvPr>
          <p:cNvSpPr>
            <a:spLocks noGrp="1"/>
          </p:cNvSpPr>
          <p:nvPr>
            <p:ph idx="1"/>
          </p:nvPr>
        </p:nvSpPr>
        <p:spPr/>
        <p:txBody>
          <a:bodyPr/>
          <a:lstStyle/>
          <a:p>
            <a:r>
              <a:rPr lang="en-US" dirty="0"/>
              <a:t>Check logging on target machine.</a:t>
            </a:r>
          </a:p>
          <a:p>
            <a:r>
              <a:rPr lang="en-US" dirty="0"/>
              <a:t>Debugging tasks can clutter the output, apply some personalized messages in the debug part of the playbook for decluttering </a:t>
            </a:r>
          </a:p>
        </p:txBody>
      </p:sp>
      <p:sp>
        <p:nvSpPr>
          <p:cNvPr id="4" name="Footer Placeholder 3">
            <a:extLst>
              <a:ext uri="{FF2B5EF4-FFF2-40B4-BE49-F238E27FC236}">
                <a16:creationId xmlns:a16="http://schemas.microsoft.com/office/drawing/2014/main" id="{60925C9A-7B77-4ADB-ABFC-7BB499D35ADA}"/>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4244444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DD13-DCBA-496E-9E11-C418A1EA7679}"/>
              </a:ext>
            </a:extLst>
          </p:cNvPr>
          <p:cNvSpPr>
            <a:spLocks noGrp="1"/>
          </p:cNvSpPr>
          <p:nvPr>
            <p:ph type="title"/>
          </p:nvPr>
        </p:nvSpPr>
        <p:spPr/>
        <p:txBody>
          <a:bodyPr/>
          <a:lstStyle/>
          <a:p>
            <a:r>
              <a:rPr lang="de-DE" dirty="0">
                <a:solidFill>
                  <a:srgbClr val="7030A0"/>
                </a:solidFill>
              </a:rPr>
              <a:t>Ansible tower</a:t>
            </a:r>
          </a:p>
        </p:txBody>
      </p:sp>
      <p:sp>
        <p:nvSpPr>
          <p:cNvPr id="3" name="Content Placeholder 2">
            <a:extLst>
              <a:ext uri="{FF2B5EF4-FFF2-40B4-BE49-F238E27FC236}">
                <a16:creationId xmlns:a16="http://schemas.microsoft.com/office/drawing/2014/main" id="{222934B9-3E32-4FFF-B9E7-B41F8BD4C462}"/>
              </a:ext>
            </a:extLst>
          </p:cNvPr>
          <p:cNvSpPr>
            <a:spLocks noGrp="1"/>
          </p:cNvSpPr>
          <p:nvPr>
            <p:ph idx="1"/>
          </p:nvPr>
        </p:nvSpPr>
        <p:spPr/>
        <p:txBody>
          <a:bodyPr/>
          <a:lstStyle/>
          <a:p>
            <a:r>
              <a:rPr lang="en-US" dirty="0"/>
              <a:t>Ansible tower is developed to employ these best practices in real life.</a:t>
            </a:r>
          </a:p>
          <a:p>
            <a:r>
              <a:rPr lang="en-US" dirty="0"/>
              <a:t>Extends the limits of Ansible to meet enterprise needs: Scalability, API, RBAC, audits, </a:t>
            </a:r>
            <a:r>
              <a:rPr lang="en-US" dirty="0" err="1"/>
              <a:t>etc</a:t>
            </a:r>
            <a:endParaRPr lang="en-US" dirty="0"/>
          </a:p>
          <a:p>
            <a:r>
              <a:rPr lang="en-US" dirty="0"/>
              <a:t>Tower has inbuilt help.</a:t>
            </a:r>
          </a:p>
          <a:p>
            <a:r>
              <a:rPr lang="en-US" dirty="0"/>
              <a:t>Tower can import a repository multiple times with different branches.</a:t>
            </a:r>
          </a:p>
          <a:p>
            <a:r>
              <a:rPr lang="en-US" dirty="0"/>
              <a:t>Use feature or staging branches in your Git, import them all separately, address them separately and is useful for testing of new features but also to move changes through stages.</a:t>
            </a:r>
          </a:p>
          <a:p>
            <a:r>
              <a:rPr lang="en-US" dirty="0"/>
              <a:t>Tower automatically imports Roles during Project update.</a:t>
            </a:r>
          </a:p>
        </p:txBody>
      </p:sp>
      <p:sp>
        <p:nvSpPr>
          <p:cNvPr id="4" name="Footer Placeholder 3">
            <a:extLst>
              <a:ext uri="{FF2B5EF4-FFF2-40B4-BE49-F238E27FC236}">
                <a16:creationId xmlns:a16="http://schemas.microsoft.com/office/drawing/2014/main" id="{7BCBEED6-0777-48EC-BF68-BCD2D5EAD335}"/>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935828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DD13-DCBA-496E-9E11-C418A1EA7679}"/>
              </a:ext>
            </a:extLst>
          </p:cNvPr>
          <p:cNvSpPr>
            <a:spLocks noGrp="1"/>
          </p:cNvSpPr>
          <p:nvPr>
            <p:ph type="title"/>
          </p:nvPr>
        </p:nvSpPr>
        <p:spPr/>
        <p:txBody>
          <a:bodyPr/>
          <a:lstStyle/>
          <a:p>
            <a:r>
              <a:rPr lang="de-DE" dirty="0">
                <a:solidFill>
                  <a:srgbClr val="7030A0"/>
                </a:solidFill>
              </a:rPr>
              <a:t>Ansible tower</a:t>
            </a:r>
          </a:p>
        </p:txBody>
      </p:sp>
      <p:sp>
        <p:nvSpPr>
          <p:cNvPr id="3" name="Content Placeholder 2">
            <a:extLst>
              <a:ext uri="{FF2B5EF4-FFF2-40B4-BE49-F238E27FC236}">
                <a16:creationId xmlns:a16="http://schemas.microsoft.com/office/drawing/2014/main" id="{222934B9-3E32-4FFF-B9E7-B41F8BD4C462}"/>
              </a:ext>
            </a:extLst>
          </p:cNvPr>
          <p:cNvSpPr>
            <a:spLocks noGrp="1"/>
          </p:cNvSpPr>
          <p:nvPr>
            <p:ph idx="1"/>
          </p:nvPr>
        </p:nvSpPr>
        <p:spPr/>
        <p:txBody>
          <a:bodyPr/>
          <a:lstStyle/>
          <a:p>
            <a:r>
              <a:rPr lang="en-US" dirty="0"/>
              <a:t>Do not copy roles into your playbook repository, just create a roles/</a:t>
            </a:r>
            <a:r>
              <a:rPr lang="en-US" dirty="0" err="1"/>
              <a:t>requirements.yml</a:t>
            </a:r>
            <a:r>
              <a:rPr lang="en-US" dirty="0"/>
              <a:t> and the tower will automatically import the roles during Project installation.</a:t>
            </a:r>
          </a:p>
          <a:p>
            <a:r>
              <a:rPr lang="en-US" dirty="0"/>
              <a:t>Mix roles from various sources.</a:t>
            </a:r>
          </a:p>
          <a:p>
            <a:r>
              <a:rPr lang="en-US" dirty="0"/>
              <a:t> Fix version in roles/</a:t>
            </a:r>
            <a:r>
              <a:rPr lang="en-US" dirty="0" err="1"/>
              <a:t>requirements.yml</a:t>
            </a:r>
            <a:r>
              <a:rPr lang="en-US" dirty="0"/>
              <a:t> to have auditable environment.</a:t>
            </a:r>
          </a:p>
          <a:p>
            <a:r>
              <a:rPr lang="de-DE" dirty="0"/>
              <a:t>Use dynamic &amp; smart inventories </a:t>
            </a:r>
            <a:r>
              <a:rPr lang="en-US" dirty="0"/>
              <a:t>, to combine multiple inventory types and let tower take care of syncing and caching.</a:t>
            </a:r>
          </a:p>
          <a:p>
            <a:r>
              <a:rPr lang="en-US" dirty="0"/>
              <a:t>Use smart inventories to group nodes.</a:t>
            </a:r>
          </a:p>
        </p:txBody>
      </p:sp>
      <p:sp>
        <p:nvSpPr>
          <p:cNvPr id="4" name="Footer Placeholder 3">
            <a:extLst>
              <a:ext uri="{FF2B5EF4-FFF2-40B4-BE49-F238E27FC236}">
                <a16:creationId xmlns:a16="http://schemas.microsoft.com/office/drawing/2014/main" id="{D77AF643-0E2D-4573-A770-30964401DECD}"/>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654348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DD13-DCBA-496E-9E11-C418A1EA7679}"/>
              </a:ext>
            </a:extLst>
          </p:cNvPr>
          <p:cNvSpPr>
            <a:spLocks noGrp="1"/>
          </p:cNvSpPr>
          <p:nvPr>
            <p:ph type="title"/>
          </p:nvPr>
        </p:nvSpPr>
        <p:spPr/>
        <p:txBody>
          <a:bodyPr/>
          <a:lstStyle/>
          <a:p>
            <a:r>
              <a:rPr lang="de-DE" dirty="0">
                <a:solidFill>
                  <a:srgbClr val="7030A0"/>
                </a:solidFill>
              </a:rPr>
              <a:t>Ansible tower</a:t>
            </a:r>
          </a:p>
        </p:txBody>
      </p:sp>
      <p:sp>
        <p:nvSpPr>
          <p:cNvPr id="3" name="Content Placeholder 2">
            <a:extLst>
              <a:ext uri="{FF2B5EF4-FFF2-40B4-BE49-F238E27FC236}">
                <a16:creationId xmlns:a16="http://schemas.microsoft.com/office/drawing/2014/main" id="{222934B9-3E32-4FFF-B9E7-B41F8BD4C462}"/>
              </a:ext>
            </a:extLst>
          </p:cNvPr>
          <p:cNvSpPr>
            <a:spLocks noGrp="1"/>
          </p:cNvSpPr>
          <p:nvPr>
            <p:ph idx="1"/>
          </p:nvPr>
        </p:nvSpPr>
        <p:spPr/>
        <p:txBody>
          <a:bodyPr>
            <a:normAutofit lnSpcReduction="10000"/>
          </a:bodyPr>
          <a:lstStyle/>
          <a:p>
            <a:r>
              <a:rPr lang="en-US" dirty="0"/>
              <a:t>Tower job templates provide multiple options and Keep jobs simple, focused – similar to playbooks or roles.</a:t>
            </a:r>
          </a:p>
          <a:p>
            <a:r>
              <a:rPr lang="en-US" dirty="0"/>
              <a:t>Add labels to them to better filter and for idempotent jobs, create “check” templates as well - and let them run over night.</a:t>
            </a:r>
          </a:p>
          <a:p>
            <a:r>
              <a:rPr lang="en-US" dirty="0"/>
              <a:t>Combine with notifications - and get feedback when a “check” failed .</a:t>
            </a:r>
          </a:p>
          <a:p>
            <a:r>
              <a:rPr lang="en-US" dirty="0"/>
              <a:t>Multiple playbooks can be combined into one workflow keeping the jobs simple and workflows complex.</a:t>
            </a:r>
          </a:p>
          <a:p>
            <a:r>
              <a:rPr lang="en-US" dirty="0"/>
              <a:t>React to problems via workflow.</a:t>
            </a:r>
          </a:p>
          <a:p>
            <a:r>
              <a:rPr lang="en-US" dirty="0"/>
              <a:t>Combine playbooks of different teams, different repositories and re-sync inventories during the play.</a:t>
            </a:r>
          </a:p>
          <a:p>
            <a:endParaRPr lang="en-US" dirty="0"/>
          </a:p>
        </p:txBody>
      </p:sp>
      <p:sp>
        <p:nvSpPr>
          <p:cNvPr id="4" name="Footer Placeholder 3">
            <a:extLst>
              <a:ext uri="{FF2B5EF4-FFF2-40B4-BE49-F238E27FC236}">
                <a16:creationId xmlns:a16="http://schemas.microsoft.com/office/drawing/2014/main" id="{5CBF8DEA-313D-43BF-AB73-6615864FA1E1}"/>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39238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7D09E-110D-4716-86A3-AF2E47AC1213}"/>
              </a:ext>
            </a:extLst>
          </p:cNvPr>
          <p:cNvSpPr>
            <a:spLocks noGrp="1"/>
          </p:cNvSpPr>
          <p:nvPr>
            <p:ph type="title"/>
          </p:nvPr>
        </p:nvSpPr>
        <p:spPr>
          <a:xfrm>
            <a:off x="838200" y="310040"/>
            <a:ext cx="10515600" cy="1325563"/>
          </a:xfrm>
        </p:spPr>
        <p:txBody>
          <a:bodyPr/>
          <a:lstStyle/>
          <a:p>
            <a:r>
              <a:rPr lang="de-DE" dirty="0">
                <a:solidFill>
                  <a:srgbClr val="7030A0"/>
                </a:solidFill>
              </a:rPr>
              <a:t>Example of Configuration Management</a:t>
            </a:r>
          </a:p>
        </p:txBody>
      </p:sp>
      <p:sp>
        <p:nvSpPr>
          <p:cNvPr id="3" name="Content Placeholder 2">
            <a:extLst>
              <a:ext uri="{FF2B5EF4-FFF2-40B4-BE49-F238E27FC236}">
                <a16:creationId xmlns:a16="http://schemas.microsoft.com/office/drawing/2014/main" id="{00508750-9FF4-469D-8C46-7F5FA3F25A30}"/>
              </a:ext>
            </a:extLst>
          </p:cNvPr>
          <p:cNvSpPr>
            <a:spLocks noGrp="1"/>
          </p:cNvSpPr>
          <p:nvPr>
            <p:ph idx="1"/>
          </p:nvPr>
        </p:nvSpPr>
        <p:spPr/>
        <p:txBody>
          <a:bodyPr/>
          <a:lstStyle/>
          <a:p>
            <a:r>
              <a:rPr lang="de-DE" dirty="0"/>
              <a:t>If you want to install the latest version of python in the enterprise, it is not feasible to go and update each and every machine manually.</a:t>
            </a:r>
          </a:p>
          <a:p>
            <a:r>
              <a:rPr lang="de-DE" dirty="0"/>
              <a:t>So, with ansible playbooks and inventory, you can install python on all the machines in one go.</a:t>
            </a:r>
          </a:p>
          <a:p>
            <a:r>
              <a:rPr lang="de-DE" dirty="0"/>
              <a:t>We write a playbook to update python, list all the IP addresses of the nodes in Inventory and run the playbook from the Control node and it will be installed in all the managed nodes listed in the inventory.</a:t>
            </a:r>
          </a:p>
        </p:txBody>
      </p:sp>
      <p:sp>
        <p:nvSpPr>
          <p:cNvPr id="4" name="Footer Placeholder 3">
            <a:extLst>
              <a:ext uri="{FF2B5EF4-FFF2-40B4-BE49-F238E27FC236}">
                <a16:creationId xmlns:a16="http://schemas.microsoft.com/office/drawing/2014/main" id="{6AF449FB-21A9-4AA9-93AF-D098DBC89E92}"/>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25870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DD13-DCBA-496E-9E11-C418A1EA7679}"/>
              </a:ext>
            </a:extLst>
          </p:cNvPr>
          <p:cNvSpPr>
            <a:spLocks noGrp="1"/>
          </p:cNvSpPr>
          <p:nvPr>
            <p:ph type="title"/>
          </p:nvPr>
        </p:nvSpPr>
        <p:spPr/>
        <p:txBody>
          <a:bodyPr/>
          <a:lstStyle/>
          <a:p>
            <a:r>
              <a:rPr lang="de-DE" dirty="0">
                <a:solidFill>
                  <a:srgbClr val="7030A0"/>
                </a:solidFill>
              </a:rPr>
              <a:t>Ansible tower</a:t>
            </a:r>
          </a:p>
        </p:txBody>
      </p:sp>
      <p:sp>
        <p:nvSpPr>
          <p:cNvPr id="3" name="Content Placeholder 2">
            <a:extLst>
              <a:ext uri="{FF2B5EF4-FFF2-40B4-BE49-F238E27FC236}">
                <a16:creationId xmlns:a16="http://schemas.microsoft.com/office/drawing/2014/main" id="{222934B9-3E32-4FFF-B9E7-B41F8BD4C462}"/>
              </a:ext>
            </a:extLst>
          </p:cNvPr>
          <p:cNvSpPr>
            <a:spLocks noGrp="1"/>
          </p:cNvSpPr>
          <p:nvPr>
            <p:ph idx="1"/>
          </p:nvPr>
        </p:nvSpPr>
        <p:spPr>
          <a:xfrm>
            <a:off x="838200" y="1498294"/>
            <a:ext cx="10515600" cy="4678669"/>
          </a:xfrm>
        </p:spPr>
        <p:txBody>
          <a:bodyPr>
            <a:normAutofit fontScale="92500" lnSpcReduction="10000"/>
          </a:bodyPr>
          <a:lstStyle/>
          <a:p>
            <a:r>
              <a:rPr lang="en-US" dirty="0"/>
              <a:t>Use surveys to get variable values, use good, meaningful variable names, provide a default choice and remember Multiple choice is better than free text.</a:t>
            </a:r>
          </a:p>
          <a:p>
            <a:r>
              <a:rPr lang="en-US" dirty="0"/>
              <a:t>Tower provides tenants, teams, and users - use them for separation.</a:t>
            </a:r>
          </a:p>
          <a:p>
            <a:r>
              <a:rPr lang="en-US" dirty="0"/>
              <a:t>Provide automation to others without exposing credentials.</a:t>
            </a:r>
          </a:p>
          <a:p>
            <a:r>
              <a:rPr lang="en-US" dirty="0"/>
              <a:t>Let others only see what they really need and use personal view instead of full Tower interface.</a:t>
            </a:r>
          </a:p>
          <a:p>
            <a:r>
              <a:rPr lang="en-US" dirty="0"/>
              <a:t>Tower credentials should only be used by Tower - not by others.</a:t>
            </a:r>
          </a:p>
          <a:p>
            <a:r>
              <a:rPr lang="en-US" dirty="0"/>
              <a:t>Set up a separate user and password/key for Tower that way, automation can easily be identified on target machines.</a:t>
            </a:r>
          </a:p>
          <a:p>
            <a:r>
              <a:rPr lang="en-US" dirty="0"/>
              <a:t>The key/password can be ridiculously complicated/secure and store key/password in a safe for emergencies.</a:t>
            </a:r>
          </a:p>
          <a:p>
            <a:endParaRPr lang="en-US" dirty="0"/>
          </a:p>
        </p:txBody>
      </p:sp>
      <p:sp>
        <p:nvSpPr>
          <p:cNvPr id="4" name="Footer Placeholder 3">
            <a:extLst>
              <a:ext uri="{FF2B5EF4-FFF2-40B4-BE49-F238E27FC236}">
                <a16:creationId xmlns:a16="http://schemas.microsoft.com/office/drawing/2014/main" id="{86F0C733-9FDF-4128-AFC4-4A4070431938}"/>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029079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DD13-DCBA-496E-9E11-C418A1EA7679}"/>
              </a:ext>
            </a:extLst>
          </p:cNvPr>
          <p:cNvSpPr>
            <a:spLocks noGrp="1"/>
          </p:cNvSpPr>
          <p:nvPr>
            <p:ph type="title"/>
          </p:nvPr>
        </p:nvSpPr>
        <p:spPr/>
        <p:txBody>
          <a:bodyPr/>
          <a:lstStyle/>
          <a:p>
            <a:r>
              <a:rPr lang="de-DE" dirty="0">
                <a:solidFill>
                  <a:srgbClr val="7030A0"/>
                </a:solidFill>
              </a:rPr>
              <a:t>Ansible tower</a:t>
            </a:r>
          </a:p>
        </p:txBody>
      </p:sp>
      <p:sp>
        <p:nvSpPr>
          <p:cNvPr id="3" name="Content Placeholder 2">
            <a:extLst>
              <a:ext uri="{FF2B5EF4-FFF2-40B4-BE49-F238E27FC236}">
                <a16:creationId xmlns:a16="http://schemas.microsoft.com/office/drawing/2014/main" id="{222934B9-3E32-4FFF-B9E7-B41F8BD4C462}"/>
              </a:ext>
            </a:extLst>
          </p:cNvPr>
          <p:cNvSpPr>
            <a:spLocks noGrp="1"/>
          </p:cNvSpPr>
          <p:nvPr>
            <p:ph idx="1"/>
          </p:nvPr>
        </p:nvSpPr>
        <p:spPr>
          <a:xfrm>
            <a:off x="838200" y="1690688"/>
            <a:ext cx="10515600" cy="4486275"/>
          </a:xfrm>
        </p:spPr>
        <p:txBody>
          <a:bodyPr>
            <a:normAutofit/>
          </a:bodyPr>
          <a:lstStyle/>
          <a:p>
            <a:r>
              <a:rPr lang="en-US" dirty="0"/>
              <a:t>Tower can send notifications if a job succeeds, fails or always - as mail, IRC, web hook, and so on.</a:t>
            </a:r>
          </a:p>
          <a:p>
            <a:r>
              <a:rPr lang="en-US" dirty="0"/>
              <a:t>Let Tower notify you and your team if something breaks.</a:t>
            </a:r>
          </a:p>
          <a:p>
            <a:r>
              <a:rPr lang="en-US" dirty="0"/>
              <a:t>Send mails/web-hooks automatically to a ticket systems and monitoring if there is a serious problem.</a:t>
            </a:r>
          </a:p>
          <a:p>
            <a:r>
              <a:rPr lang="en-US" dirty="0"/>
              <a:t>Send all logs from Tower to central logging (</a:t>
            </a:r>
            <a:r>
              <a:rPr lang="de-DE" dirty="0"/>
              <a:t>Splunk, Loggly, ELK, REST</a:t>
            </a:r>
            <a:r>
              <a:rPr lang="en-US" dirty="0"/>
              <a:t>)</a:t>
            </a:r>
          </a:p>
          <a:p>
            <a:r>
              <a:rPr lang="en-US" dirty="0"/>
              <a:t>Send results from Ansible runs - but also from Tower changes.</a:t>
            </a:r>
          </a:p>
        </p:txBody>
      </p:sp>
      <p:sp>
        <p:nvSpPr>
          <p:cNvPr id="4" name="Footer Placeholder 3">
            <a:extLst>
              <a:ext uri="{FF2B5EF4-FFF2-40B4-BE49-F238E27FC236}">
                <a16:creationId xmlns:a16="http://schemas.microsoft.com/office/drawing/2014/main" id="{69EFF2C6-AE36-41B5-8E5E-6FD847A6CBEA}"/>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181414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ADF7-BA07-429C-83DF-B19A1E669459}"/>
              </a:ext>
            </a:extLst>
          </p:cNvPr>
          <p:cNvSpPr>
            <a:spLocks noGrp="1"/>
          </p:cNvSpPr>
          <p:nvPr>
            <p:ph type="title"/>
          </p:nvPr>
        </p:nvSpPr>
        <p:spPr/>
        <p:txBody>
          <a:bodyPr/>
          <a:lstStyle/>
          <a:p>
            <a:r>
              <a:rPr lang="de-DE" dirty="0">
                <a:solidFill>
                  <a:srgbClr val="7030A0"/>
                </a:solidFill>
              </a:rPr>
              <a:t>Advantages of Ansible</a:t>
            </a:r>
          </a:p>
        </p:txBody>
      </p:sp>
      <p:graphicFrame>
        <p:nvGraphicFramePr>
          <p:cNvPr id="4" name="Table 4">
            <a:extLst>
              <a:ext uri="{FF2B5EF4-FFF2-40B4-BE49-F238E27FC236}">
                <a16:creationId xmlns:a16="http://schemas.microsoft.com/office/drawing/2014/main" id="{F7440210-3523-4322-ADCC-47CA6384CAC6}"/>
              </a:ext>
            </a:extLst>
          </p:cNvPr>
          <p:cNvGraphicFramePr>
            <a:graphicFrameLocks noGrp="1"/>
          </p:cNvGraphicFramePr>
          <p:nvPr>
            <p:ph idx="1"/>
            <p:extLst>
              <p:ext uri="{D42A27DB-BD31-4B8C-83A1-F6EECF244321}">
                <p14:modId xmlns:p14="http://schemas.microsoft.com/office/powerpoint/2010/main" val="1402926457"/>
              </p:ext>
            </p:extLst>
          </p:nvPr>
        </p:nvGraphicFramePr>
        <p:xfrm>
          <a:off x="860234" y="1839816"/>
          <a:ext cx="10515600" cy="384489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755982158"/>
                    </a:ext>
                  </a:extLst>
                </a:gridCol>
                <a:gridCol w="3505200">
                  <a:extLst>
                    <a:ext uri="{9D8B030D-6E8A-4147-A177-3AD203B41FA5}">
                      <a16:colId xmlns:a16="http://schemas.microsoft.com/office/drawing/2014/main" val="2612550735"/>
                    </a:ext>
                  </a:extLst>
                </a:gridCol>
                <a:gridCol w="3505200">
                  <a:extLst>
                    <a:ext uri="{9D8B030D-6E8A-4147-A177-3AD203B41FA5}">
                      <a16:colId xmlns:a16="http://schemas.microsoft.com/office/drawing/2014/main" val="445444110"/>
                    </a:ext>
                  </a:extLst>
                </a:gridCol>
              </a:tblGrid>
              <a:tr h="640815">
                <a:tc>
                  <a:txBody>
                    <a:bodyPr/>
                    <a:lstStyle/>
                    <a:p>
                      <a:pPr algn="ctr"/>
                      <a:r>
                        <a:rPr lang="de-DE" sz="1800" dirty="0"/>
                        <a:t>Simple</a:t>
                      </a:r>
                      <a:endParaRPr lang="de-DE" dirty="0"/>
                    </a:p>
                  </a:txBody>
                  <a:tcPr anchor="ctr"/>
                </a:tc>
                <a:tc>
                  <a:txBody>
                    <a:bodyPr/>
                    <a:lstStyle/>
                    <a:p>
                      <a:pPr algn="ctr"/>
                      <a:r>
                        <a:rPr lang="de-DE" dirty="0"/>
                        <a:t>Powerful</a:t>
                      </a:r>
                    </a:p>
                  </a:txBody>
                  <a:tcPr anchor="ctr"/>
                </a:tc>
                <a:tc>
                  <a:txBody>
                    <a:bodyPr/>
                    <a:lstStyle/>
                    <a:p>
                      <a:pPr algn="ctr"/>
                      <a:r>
                        <a:rPr lang="de-DE" dirty="0"/>
                        <a:t>Agentless</a:t>
                      </a:r>
                    </a:p>
                  </a:txBody>
                  <a:tcPr anchor="ctr"/>
                </a:tc>
                <a:extLst>
                  <a:ext uri="{0D108BD9-81ED-4DB2-BD59-A6C34878D82A}">
                    <a16:rowId xmlns:a16="http://schemas.microsoft.com/office/drawing/2014/main" val="1543983338"/>
                  </a:ext>
                </a:extLst>
              </a:tr>
              <a:tr h="640815">
                <a:tc>
                  <a:txBody>
                    <a:bodyPr/>
                    <a:lstStyle/>
                    <a:p>
                      <a:pPr algn="ctr"/>
                      <a:r>
                        <a:rPr lang="de-DE" dirty="0"/>
                        <a:t>Human readable automation</a:t>
                      </a:r>
                    </a:p>
                  </a:txBody>
                  <a:tcPr anchor="ctr"/>
                </a:tc>
                <a:tc>
                  <a:txBody>
                    <a:bodyPr/>
                    <a:lstStyle/>
                    <a:p>
                      <a:pPr algn="ctr"/>
                      <a:r>
                        <a:rPr lang="de-DE" dirty="0"/>
                        <a:t>App Deployment</a:t>
                      </a:r>
                    </a:p>
                  </a:txBody>
                  <a:tcPr anchor="ctr"/>
                </a:tc>
                <a:tc>
                  <a:txBody>
                    <a:bodyPr/>
                    <a:lstStyle/>
                    <a:p>
                      <a:pPr algn="ctr"/>
                      <a:r>
                        <a:rPr lang="de-DE" dirty="0"/>
                        <a:t>Agentless architecture</a:t>
                      </a:r>
                    </a:p>
                  </a:txBody>
                  <a:tcPr anchor="ctr"/>
                </a:tc>
                <a:extLst>
                  <a:ext uri="{0D108BD9-81ED-4DB2-BD59-A6C34878D82A}">
                    <a16:rowId xmlns:a16="http://schemas.microsoft.com/office/drawing/2014/main" val="2178630302"/>
                  </a:ext>
                </a:extLst>
              </a:tr>
              <a:tr h="640815">
                <a:tc>
                  <a:txBody>
                    <a:bodyPr/>
                    <a:lstStyle/>
                    <a:p>
                      <a:pPr algn="ctr"/>
                      <a:r>
                        <a:rPr lang="de-DE" dirty="0"/>
                        <a:t>No special Coding skills needed</a:t>
                      </a:r>
                    </a:p>
                  </a:txBody>
                  <a:tcPr anchor="ctr"/>
                </a:tc>
                <a:tc>
                  <a:txBody>
                    <a:bodyPr/>
                    <a:lstStyle/>
                    <a:p>
                      <a:pPr algn="ctr"/>
                      <a:r>
                        <a:rPr lang="de-DE" dirty="0"/>
                        <a:t>Configuration management</a:t>
                      </a:r>
                    </a:p>
                  </a:txBody>
                  <a:tcPr anchor="ctr"/>
                </a:tc>
                <a:tc>
                  <a:txBody>
                    <a:bodyPr/>
                    <a:lstStyle/>
                    <a:p>
                      <a:pPr algn="ctr"/>
                      <a:r>
                        <a:rPr lang="de-DE" dirty="0"/>
                        <a:t>Used openSSH and WinRM</a:t>
                      </a:r>
                    </a:p>
                  </a:txBody>
                  <a:tcPr anchor="ctr"/>
                </a:tc>
                <a:extLst>
                  <a:ext uri="{0D108BD9-81ED-4DB2-BD59-A6C34878D82A}">
                    <a16:rowId xmlns:a16="http://schemas.microsoft.com/office/drawing/2014/main" val="848681906"/>
                  </a:ext>
                </a:extLst>
              </a:tr>
              <a:tr h="640815">
                <a:tc>
                  <a:txBody>
                    <a:bodyPr/>
                    <a:lstStyle/>
                    <a:p>
                      <a:pPr algn="ctr"/>
                      <a:r>
                        <a:rPr lang="de-DE" dirty="0"/>
                        <a:t>Tasks are exexcuted in order</a:t>
                      </a:r>
                    </a:p>
                  </a:txBody>
                  <a:tcPr anchor="ctr"/>
                </a:tc>
                <a:tc>
                  <a:txBody>
                    <a:bodyPr/>
                    <a:lstStyle/>
                    <a:p>
                      <a:pPr algn="ctr"/>
                      <a:r>
                        <a:rPr lang="de-DE" dirty="0"/>
                        <a:t>Workflow Orchestration</a:t>
                      </a:r>
                    </a:p>
                  </a:txBody>
                  <a:tcPr anchor="ctr"/>
                </a:tc>
                <a:tc>
                  <a:txBody>
                    <a:bodyPr/>
                    <a:lstStyle/>
                    <a:p>
                      <a:pPr algn="ctr"/>
                      <a:r>
                        <a:rPr lang="de-DE" dirty="0"/>
                        <a:t>No agents to exploit or update</a:t>
                      </a:r>
                    </a:p>
                  </a:txBody>
                  <a:tcPr anchor="ctr"/>
                </a:tc>
                <a:extLst>
                  <a:ext uri="{0D108BD9-81ED-4DB2-BD59-A6C34878D82A}">
                    <a16:rowId xmlns:a16="http://schemas.microsoft.com/office/drawing/2014/main" val="1950773444"/>
                  </a:ext>
                </a:extLst>
              </a:tr>
              <a:tr h="640815">
                <a:tc>
                  <a:txBody>
                    <a:bodyPr/>
                    <a:lstStyle/>
                    <a:p>
                      <a:pPr algn="ctr"/>
                      <a:r>
                        <a:rPr lang="de-DE" dirty="0"/>
                        <a:t>All teams can use it</a:t>
                      </a:r>
                    </a:p>
                  </a:txBody>
                  <a:tcPr anchor="ctr"/>
                </a:tc>
                <a:tc>
                  <a:txBody>
                    <a:bodyPr/>
                    <a:lstStyle/>
                    <a:p>
                      <a:pPr algn="ctr"/>
                      <a:r>
                        <a:rPr lang="de-DE" dirty="0"/>
                        <a:t>Network Automation</a:t>
                      </a:r>
                    </a:p>
                  </a:txBody>
                  <a:tcPr anchor="ctr"/>
                </a:tc>
                <a:tc>
                  <a:txBody>
                    <a:bodyPr/>
                    <a:lstStyle/>
                    <a:p>
                      <a:pPr algn="ctr"/>
                      <a:r>
                        <a:rPr lang="de-DE" dirty="0"/>
                        <a:t>Get started immediately</a:t>
                      </a:r>
                    </a:p>
                  </a:txBody>
                  <a:tcPr anchor="ctr"/>
                </a:tc>
                <a:extLst>
                  <a:ext uri="{0D108BD9-81ED-4DB2-BD59-A6C34878D82A}">
                    <a16:rowId xmlns:a16="http://schemas.microsoft.com/office/drawing/2014/main" val="3490862049"/>
                  </a:ext>
                </a:extLst>
              </a:tr>
              <a:tr h="640815">
                <a:tc>
                  <a:txBody>
                    <a:bodyPr/>
                    <a:lstStyle/>
                    <a:p>
                      <a:pPr algn="ctr"/>
                      <a:r>
                        <a:rPr lang="de-DE" dirty="0"/>
                        <a:t>Get productive quickly</a:t>
                      </a:r>
                    </a:p>
                  </a:txBody>
                  <a:tcPr anchor="ctr"/>
                </a:tc>
                <a:tc>
                  <a:txBody>
                    <a:bodyPr/>
                    <a:lstStyle/>
                    <a:p>
                      <a:pPr algn="ctr"/>
                      <a:r>
                        <a:rPr lang="de-DE" dirty="0"/>
                        <a:t>Orchestrate app life cycle</a:t>
                      </a:r>
                    </a:p>
                  </a:txBody>
                  <a:tcPr anchor="ctr"/>
                </a:tc>
                <a:tc>
                  <a:txBody>
                    <a:bodyPr/>
                    <a:lstStyle/>
                    <a:p>
                      <a:pPr algn="ctr"/>
                      <a:r>
                        <a:rPr lang="de-DE" dirty="0"/>
                        <a:t>More efficient and secure</a:t>
                      </a:r>
                    </a:p>
                  </a:txBody>
                  <a:tcPr anchor="ctr"/>
                </a:tc>
                <a:extLst>
                  <a:ext uri="{0D108BD9-81ED-4DB2-BD59-A6C34878D82A}">
                    <a16:rowId xmlns:a16="http://schemas.microsoft.com/office/drawing/2014/main" val="920280310"/>
                  </a:ext>
                </a:extLst>
              </a:tr>
            </a:tbl>
          </a:graphicData>
        </a:graphic>
      </p:graphicFrame>
      <p:sp>
        <p:nvSpPr>
          <p:cNvPr id="5" name="Footer Placeholder 3">
            <a:extLst>
              <a:ext uri="{FF2B5EF4-FFF2-40B4-BE49-F238E27FC236}">
                <a16:creationId xmlns:a16="http://schemas.microsoft.com/office/drawing/2014/main" id="{FB3B00AF-F999-4A68-BDB6-389965941C07}"/>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417056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AE49C-A9F7-4590-AEAC-B0AFBDB481ED}"/>
              </a:ext>
            </a:extLst>
          </p:cNvPr>
          <p:cNvSpPr>
            <a:spLocks noGrp="1"/>
          </p:cNvSpPr>
          <p:nvPr>
            <p:ph type="title"/>
          </p:nvPr>
        </p:nvSpPr>
        <p:spPr/>
        <p:txBody>
          <a:bodyPr/>
          <a:lstStyle/>
          <a:p>
            <a:r>
              <a:rPr lang="de-DE" dirty="0">
                <a:solidFill>
                  <a:srgbClr val="7030A0"/>
                </a:solidFill>
              </a:rPr>
              <a:t>Introduction to Ansible</a:t>
            </a:r>
          </a:p>
        </p:txBody>
      </p:sp>
      <p:sp>
        <p:nvSpPr>
          <p:cNvPr id="3" name="Content Placeholder 2">
            <a:extLst>
              <a:ext uri="{FF2B5EF4-FFF2-40B4-BE49-F238E27FC236}">
                <a16:creationId xmlns:a16="http://schemas.microsoft.com/office/drawing/2014/main" id="{02218158-7DB1-4BCE-9E26-6145FD5BCF9D}"/>
              </a:ext>
            </a:extLst>
          </p:cNvPr>
          <p:cNvSpPr>
            <a:spLocks noGrp="1"/>
          </p:cNvSpPr>
          <p:nvPr>
            <p:ph idx="1"/>
          </p:nvPr>
        </p:nvSpPr>
        <p:spPr/>
        <p:txBody>
          <a:bodyPr/>
          <a:lstStyle/>
          <a:p>
            <a:r>
              <a:rPr lang="de-DE" dirty="0"/>
              <a:t>Ansible is simple open-source IT engine which automates application </a:t>
            </a:r>
            <a:r>
              <a:rPr lang="en-US" dirty="0"/>
              <a:t>deployment, intra service orchestration, cloud provisioning and many other IT tools.</a:t>
            </a:r>
          </a:p>
          <a:p>
            <a:r>
              <a:rPr lang="en-US" dirty="0"/>
              <a:t>It is easy to deploy as it is agentless.</a:t>
            </a:r>
          </a:p>
          <a:p>
            <a:r>
              <a:rPr lang="de-DE" dirty="0"/>
              <a:t>Automation jobs are described using playbooks, which are written in simple YAML language. </a:t>
            </a:r>
          </a:p>
          <a:p>
            <a:r>
              <a:rPr lang="de-DE" dirty="0"/>
              <a:t>YAML is a data serialization language and is commonly used for configuration files and is easy to read, understand and write.</a:t>
            </a:r>
          </a:p>
          <a:p>
            <a:endParaRPr lang="de-DE" dirty="0"/>
          </a:p>
        </p:txBody>
      </p:sp>
      <p:sp>
        <p:nvSpPr>
          <p:cNvPr id="4" name="Footer Placeholder 3">
            <a:extLst>
              <a:ext uri="{FF2B5EF4-FFF2-40B4-BE49-F238E27FC236}">
                <a16:creationId xmlns:a16="http://schemas.microsoft.com/office/drawing/2014/main" id="{FEC4C672-5BDA-4467-BB4E-7D0A82E0975E}"/>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78715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6498-C050-4D44-8850-F8ABDAE2A6A1}"/>
              </a:ext>
            </a:extLst>
          </p:cNvPr>
          <p:cNvSpPr>
            <a:spLocks noGrp="1"/>
          </p:cNvSpPr>
          <p:nvPr>
            <p:ph type="title"/>
          </p:nvPr>
        </p:nvSpPr>
        <p:spPr/>
        <p:txBody>
          <a:bodyPr/>
          <a:lstStyle/>
          <a:p>
            <a:r>
              <a:rPr lang="de-DE" dirty="0">
                <a:solidFill>
                  <a:srgbClr val="7030A0"/>
                </a:solidFill>
              </a:rPr>
              <a:t>Ansible – Components and How it works</a:t>
            </a:r>
          </a:p>
        </p:txBody>
      </p:sp>
      <p:pic>
        <p:nvPicPr>
          <p:cNvPr id="1028" name="Picture 4">
            <a:extLst>
              <a:ext uri="{FF2B5EF4-FFF2-40B4-BE49-F238E27FC236}">
                <a16:creationId xmlns:a16="http://schemas.microsoft.com/office/drawing/2014/main" id="{A9DEA406-FCE5-4307-A76A-04FFAB133A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596568" cy="475578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EDEE937-5978-4362-B7FD-348A32EF26F9}"/>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278785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96DA3-0DFE-4EBB-AD23-9F76FF2B7F80}"/>
              </a:ext>
            </a:extLst>
          </p:cNvPr>
          <p:cNvSpPr>
            <a:spLocks noGrp="1"/>
          </p:cNvSpPr>
          <p:nvPr>
            <p:ph idx="1"/>
          </p:nvPr>
        </p:nvSpPr>
        <p:spPr>
          <a:xfrm>
            <a:off x="838200" y="506776"/>
            <a:ext cx="10515600" cy="5670187"/>
          </a:xfrm>
        </p:spPr>
        <p:txBody>
          <a:bodyPr/>
          <a:lstStyle/>
          <a:p>
            <a:r>
              <a:rPr lang="de-DE" dirty="0"/>
              <a:t>Control node as the name suggests, controls the entire execution of the playbook, which lists the tasks in order.</a:t>
            </a:r>
          </a:p>
          <a:p>
            <a:r>
              <a:rPr lang="de-DE" dirty="0"/>
              <a:t>Inventory provides the list of hosts where ansible modules need to be run.</a:t>
            </a:r>
          </a:p>
          <a:p>
            <a:r>
              <a:rPr lang="de-DE" dirty="0"/>
              <a:t>Control node connects to the hosts using SSH, pushed out small programs called ‚Ansible Modules‘ onto the hosts and executes these modules on host machines.</a:t>
            </a:r>
          </a:p>
          <a:p>
            <a:r>
              <a:rPr lang="de-DE" dirty="0"/>
              <a:t>Ansible removes these modules from the host machine once the modules are installed.</a:t>
            </a:r>
          </a:p>
          <a:p>
            <a:r>
              <a:rPr lang="en-US" dirty="0"/>
              <a:t>Control node connects to host machine , executes the instructions and if it’s successfully installed removes the code which was copied on the host machine which was executed</a:t>
            </a:r>
            <a:r>
              <a:rPr lang="de-DE" dirty="0"/>
              <a:t>.</a:t>
            </a:r>
          </a:p>
        </p:txBody>
      </p:sp>
      <p:sp>
        <p:nvSpPr>
          <p:cNvPr id="4" name="Footer Placeholder 3">
            <a:extLst>
              <a:ext uri="{FF2B5EF4-FFF2-40B4-BE49-F238E27FC236}">
                <a16:creationId xmlns:a16="http://schemas.microsoft.com/office/drawing/2014/main" id="{D775DD2C-AA44-40D4-9906-8486521BB0BB}"/>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191303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A011-7733-4DE6-8A56-BAF347B8D39E}"/>
              </a:ext>
            </a:extLst>
          </p:cNvPr>
          <p:cNvSpPr>
            <a:spLocks noGrp="1"/>
          </p:cNvSpPr>
          <p:nvPr>
            <p:ph type="title"/>
          </p:nvPr>
        </p:nvSpPr>
        <p:spPr/>
        <p:txBody>
          <a:bodyPr/>
          <a:lstStyle/>
          <a:p>
            <a:r>
              <a:rPr lang="de-DE" dirty="0">
                <a:solidFill>
                  <a:srgbClr val="7030A0"/>
                </a:solidFill>
              </a:rPr>
              <a:t>Control node</a:t>
            </a:r>
          </a:p>
        </p:txBody>
      </p:sp>
      <p:sp>
        <p:nvSpPr>
          <p:cNvPr id="3" name="Content Placeholder 2">
            <a:extLst>
              <a:ext uri="{FF2B5EF4-FFF2-40B4-BE49-F238E27FC236}">
                <a16:creationId xmlns:a16="http://schemas.microsoft.com/office/drawing/2014/main" id="{8CC464BC-B0E0-4B4A-A983-6D45515BF764}"/>
              </a:ext>
            </a:extLst>
          </p:cNvPr>
          <p:cNvSpPr>
            <a:spLocks noGrp="1"/>
          </p:cNvSpPr>
          <p:nvPr>
            <p:ph idx="1"/>
          </p:nvPr>
        </p:nvSpPr>
        <p:spPr/>
        <p:txBody>
          <a:bodyPr/>
          <a:lstStyle/>
          <a:p>
            <a:r>
              <a:rPr lang="de-DE" dirty="0"/>
              <a:t>Any machine with Ansible installed is called a control node.</a:t>
            </a:r>
          </a:p>
          <a:p>
            <a:r>
              <a:rPr lang="de-DE" dirty="0"/>
              <a:t>Ansible commands and playbooks can be run by using ‚ansible‘ or ‚ansible-playbook‘ command from any control node.</a:t>
            </a:r>
          </a:p>
          <a:p>
            <a:r>
              <a:rPr lang="de-DE" dirty="0"/>
              <a:t>Windows machine cannot be used as a control node.</a:t>
            </a:r>
          </a:p>
          <a:p>
            <a:r>
              <a:rPr lang="de-DE" dirty="0"/>
              <a:t>Python installation on control node is a prerequisite.</a:t>
            </a:r>
          </a:p>
          <a:p>
            <a:r>
              <a:rPr lang="de-DE" dirty="0"/>
              <a:t>We can have multiple control nodes. </a:t>
            </a:r>
          </a:p>
        </p:txBody>
      </p:sp>
      <p:sp>
        <p:nvSpPr>
          <p:cNvPr id="4" name="Footer Placeholder 3">
            <a:extLst>
              <a:ext uri="{FF2B5EF4-FFF2-40B4-BE49-F238E27FC236}">
                <a16:creationId xmlns:a16="http://schemas.microsoft.com/office/drawing/2014/main" id="{0E628347-A0D3-43EB-B94A-CBDC0D597423}"/>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41947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E310-2FB8-4998-8AD7-D1E278658388}"/>
              </a:ext>
            </a:extLst>
          </p:cNvPr>
          <p:cNvSpPr>
            <a:spLocks noGrp="1"/>
          </p:cNvSpPr>
          <p:nvPr>
            <p:ph type="title"/>
          </p:nvPr>
        </p:nvSpPr>
        <p:spPr>
          <a:xfrm>
            <a:off x="838200" y="375399"/>
            <a:ext cx="10515600" cy="1325563"/>
          </a:xfrm>
        </p:spPr>
        <p:txBody>
          <a:bodyPr/>
          <a:lstStyle/>
          <a:p>
            <a:r>
              <a:rPr lang="de-DE" dirty="0">
                <a:solidFill>
                  <a:srgbClr val="7030A0"/>
                </a:solidFill>
              </a:rPr>
              <a:t>Managed nodes (hosts)</a:t>
            </a:r>
          </a:p>
        </p:txBody>
      </p:sp>
      <p:sp>
        <p:nvSpPr>
          <p:cNvPr id="3" name="Content Placeholder 2">
            <a:extLst>
              <a:ext uri="{FF2B5EF4-FFF2-40B4-BE49-F238E27FC236}">
                <a16:creationId xmlns:a16="http://schemas.microsoft.com/office/drawing/2014/main" id="{CA387FCE-9351-4E71-8898-1493FAEC247F}"/>
              </a:ext>
            </a:extLst>
          </p:cNvPr>
          <p:cNvSpPr>
            <a:spLocks noGrp="1"/>
          </p:cNvSpPr>
          <p:nvPr>
            <p:ph idx="1"/>
          </p:nvPr>
        </p:nvSpPr>
        <p:spPr/>
        <p:txBody>
          <a:bodyPr/>
          <a:lstStyle/>
          <a:p>
            <a:r>
              <a:rPr lang="de-DE" dirty="0"/>
              <a:t>Managed Nodes are the Network devices/Servers which are managed by Ansible.</a:t>
            </a:r>
          </a:p>
          <a:p>
            <a:r>
              <a:rPr lang="de-DE" dirty="0"/>
              <a:t>As ansible is agentless, it is not required to install any agent on hosts for the control node to communicate with the host. Communication is established over a secure shell (SSH) connection.</a:t>
            </a:r>
          </a:p>
        </p:txBody>
      </p:sp>
      <p:sp>
        <p:nvSpPr>
          <p:cNvPr id="4" name="Footer Placeholder 3">
            <a:extLst>
              <a:ext uri="{FF2B5EF4-FFF2-40B4-BE49-F238E27FC236}">
                <a16:creationId xmlns:a16="http://schemas.microsoft.com/office/drawing/2014/main" id="{DCB6C41C-836F-492C-A812-896CF287084F}"/>
              </a:ext>
            </a:extLst>
          </p:cNvPr>
          <p:cNvSpPr txBox="1">
            <a:spLocks/>
          </p:cNvSpPr>
          <p:nvPr/>
        </p:nvSpPr>
        <p:spPr>
          <a:xfrm>
            <a:off x="6449961" y="6489291"/>
            <a:ext cx="5432323" cy="4817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defRPr/>
            </a:pPr>
            <a:r>
              <a:rPr lang="en-GB" sz="1200" dirty="0"/>
              <a:t>Copyright © 2022 Accenture. All rights reserved.</a:t>
            </a:r>
          </a:p>
        </p:txBody>
      </p:sp>
    </p:spTree>
    <p:extLst>
      <p:ext uri="{BB962C8B-B14F-4D97-AF65-F5344CB8AC3E}">
        <p14:creationId xmlns:p14="http://schemas.microsoft.com/office/powerpoint/2010/main" val="3092803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3353</Words>
  <Application>Microsoft Office PowerPoint</Application>
  <PresentationFormat>Widescreen</PresentationFormat>
  <Paragraphs>268</Paragraphs>
  <Slides>42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Lato</vt:lpstr>
      <vt:lpstr>Office Theme</vt:lpstr>
      <vt:lpstr>Ansible</vt:lpstr>
      <vt:lpstr>Table of Contents</vt:lpstr>
      <vt:lpstr>Configuration Management</vt:lpstr>
      <vt:lpstr>Example of Configuration Management</vt:lpstr>
      <vt:lpstr>Introduction to Ansible</vt:lpstr>
      <vt:lpstr>Ansible – Components and How it works</vt:lpstr>
      <vt:lpstr>PowerPoint Presentation</vt:lpstr>
      <vt:lpstr>Control node</vt:lpstr>
      <vt:lpstr>Managed nodes (hosts)</vt:lpstr>
      <vt:lpstr>Inventory</vt:lpstr>
      <vt:lpstr>Sample hostfile</vt:lpstr>
      <vt:lpstr>Modules</vt:lpstr>
      <vt:lpstr>Tasks and Playbooks</vt:lpstr>
      <vt:lpstr>Playbook - Example</vt:lpstr>
      <vt:lpstr>Task Execution</vt:lpstr>
      <vt:lpstr>Desired State and Idempotency</vt:lpstr>
      <vt:lpstr>Ansible – YAML basics</vt:lpstr>
      <vt:lpstr>Key-Value pair</vt:lpstr>
      <vt:lpstr>Representing List</vt:lpstr>
      <vt:lpstr>List inside dictionaries</vt:lpstr>
      <vt:lpstr>List of Dictionaries</vt:lpstr>
      <vt:lpstr>PowerPoint Presentation</vt:lpstr>
      <vt:lpstr>YAML Tags in Playbook</vt:lpstr>
      <vt:lpstr>YAML Tags in Playbook</vt:lpstr>
      <vt:lpstr>Ansible Roles</vt:lpstr>
      <vt:lpstr>Utilizing roles in playbooks</vt:lpstr>
      <vt:lpstr>Exercise on how to create readable playbook</vt:lpstr>
      <vt:lpstr>PowerPoint Presentation</vt:lpstr>
      <vt:lpstr>PowerPoint Presentation</vt:lpstr>
      <vt:lpstr>Exercise:2</vt:lpstr>
      <vt:lpstr>PowerPoint Presentation</vt:lpstr>
      <vt:lpstr>Ansible – Best Practices – Version control</vt:lpstr>
      <vt:lpstr>Ansible – Best Practices - Readability</vt:lpstr>
      <vt:lpstr>Ansible – Best Practices - Roles</vt:lpstr>
      <vt:lpstr>Ansible – Best Practices – Access Rights</vt:lpstr>
      <vt:lpstr>Ansible – Best Practices – Debugging</vt:lpstr>
      <vt:lpstr>Ansible tower</vt:lpstr>
      <vt:lpstr>Ansible tower</vt:lpstr>
      <vt:lpstr>Ansible tower</vt:lpstr>
      <vt:lpstr>Ansible tower</vt:lpstr>
      <vt:lpstr>Ansible tower</vt:lpstr>
      <vt:lpstr>Advantages of Ansible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Kalla, Nipun</dc:creator>
  <cp:lastModifiedBy>Kalla, Nipun</cp:lastModifiedBy>
  <cp:revision>24</cp:revision>
  <dcterms:created xsi:type="dcterms:W3CDTF">2022-05-15T08:01:51Z</dcterms:created>
  <dcterms:modified xsi:type="dcterms:W3CDTF">2022-06-01T10:27:57Z</dcterms:modified>
</cp:coreProperties>
</file>