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280" r:id="rId4"/>
    <p:sldId id="281" r:id="rId5"/>
    <p:sldId id="283" r:id="rId6"/>
    <p:sldId id="297" r:id="rId7"/>
    <p:sldId id="298" r:id="rId8"/>
    <p:sldId id="296" r:id="rId9"/>
    <p:sldId id="300" r:id="rId10"/>
    <p:sldId id="301" r:id="rId11"/>
    <p:sldId id="302" r:id="rId12"/>
    <p:sldId id="299"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75" d="100"/>
          <a:sy n="75" d="100"/>
        </p:scale>
        <p:origin x="974" y="2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nipun\Downloads\Data.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nipun\Downloads\Data.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nipun\Downloads\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Profit and Ad expenditure</a:t>
            </a:r>
            <a:r>
              <a:rPr lang="en-IN" baseline="0" dirty="0"/>
              <a:t> comparison</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253002136505327E-2"/>
          <c:y val="8.3071456782953912E-2"/>
          <c:w val="0.95574699786349471"/>
          <c:h val="0.76190230872864595"/>
        </c:manualLayout>
      </c:layout>
      <c:barChart>
        <c:barDir val="col"/>
        <c:grouping val="clustered"/>
        <c:varyColors val="0"/>
        <c:ser>
          <c:idx val="0"/>
          <c:order val="0"/>
          <c:tx>
            <c:strRef>
              <c:f>Sheet1!$K$4</c:f>
              <c:strCache>
                <c:ptCount val="1"/>
                <c:pt idx="0">
                  <c:v>Profit</c:v>
                </c:pt>
              </c:strCache>
            </c:strRef>
          </c:tx>
          <c:spPr>
            <a:solidFill>
              <a:schemeClr val="accent1"/>
            </a:solidFill>
            <a:ln>
              <a:noFill/>
            </a:ln>
            <a:effectLst/>
          </c:spPr>
          <c:invertIfNegative val="0"/>
          <c:cat>
            <c:strRef>
              <c:f>Sheet1!$A$5:$A$35</c:f>
              <c:strCache>
                <c:ptCount val="31"/>
                <c:pt idx="0">
                  <c:v>Ladakh</c:v>
                </c:pt>
                <c:pt idx="1">
                  <c:v>Arunachal Pradesh</c:v>
                </c:pt>
                <c:pt idx="2">
                  <c:v>Nagaland</c:v>
                </c:pt>
                <c:pt idx="3">
                  <c:v>Meghalaya</c:v>
                </c:pt>
                <c:pt idx="4">
                  <c:v>Tripura</c:v>
                </c:pt>
                <c:pt idx="5">
                  <c:v>Goa</c:v>
                </c:pt>
                <c:pt idx="6">
                  <c:v>Uttarakhand</c:v>
                </c:pt>
                <c:pt idx="7">
                  <c:v>Himachal Pradesh</c:v>
                </c:pt>
                <c:pt idx="8">
                  <c:v>Jharkhand</c:v>
                </c:pt>
                <c:pt idx="9">
                  <c:v>Jammu and Kashmir</c:v>
                </c:pt>
                <c:pt idx="10">
                  <c:v>Punjab</c:v>
                </c:pt>
                <c:pt idx="11">
                  <c:v>Odisha</c:v>
                </c:pt>
                <c:pt idx="12">
                  <c:v>Andhra Pradesh</c:v>
                </c:pt>
                <c:pt idx="13">
                  <c:v>Assam</c:v>
                </c:pt>
                <c:pt idx="14">
                  <c:v>Manipur</c:v>
                </c:pt>
                <c:pt idx="15">
                  <c:v>Gujarat</c:v>
                </c:pt>
                <c:pt idx="16">
                  <c:v>Mizoram</c:v>
                </c:pt>
                <c:pt idx="17">
                  <c:v>Tamil Nadu</c:v>
                </c:pt>
                <c:pt idx="18">
                  <c:v>Uttar Pradesh</c:v>
                </c:pt>
                <c:pt idx="19">
                  <c:v>Kerala</c:v>
                </c:pt>
                <c:pt idx="20">
                  <c:v>Maharashtra</c:v>
                </c:pt>
                <c:pt idx="21">
                  <c:v>West Bengal</c:v>
                </c:pt>
                <c:pt idx="22">
                  <c:v>Telangana</c:v>
                </c:pt>
                <c:pt idx="23">
                  <c:v>Madhya Pradesh</c:v>
                </c:pt>
                <c:pt idx="24">
                  <c:v>Delhi</c:v>
                </c:pt>
                <c:pt idx="25">
                  <c:v>Karnataka</c:v>
                </c:pt>
                <c:pt idx="26">
                  <c:v>Chhattisgarh</c:v>
                </c:pt>
                <c:pt idx="27">
                  <c:v>Bihar</c:v>
                </c:pt>
                <c:pt idx="28">
                  <c:v>Haryana</c:v>
                </c:pt>
                <c:pt idx="29">
                  <c:v>Rajasthan</c:v>
                </c:pt>
                <c:pt idx="30">
                  <c:v>Sikkim</c:v>
                </c:pt>
              </c:strCache>
            </c:strRef>
          </c:cat>
          <c:val>
            <c:numRef>
              <c:f>Sheet1!$K$5:$K$35</c:f>
              <c:numCache>
                <c:formatCode>0</c:formatCode>
                <c:ptCount val="31"/>
                <c:pt idx="0">
                  <c:v>188163</c:v>
                </c:pt>
                <c:pt idx="1">
                  <c:v>161925</c:v>
                </c:pt>
                <c:pt idx="2">
                  <c:v>153644</c:v>
                </c:pt>
                <c:pt idx="3">
                  <c:v>126860</c:v>
                </c:pt>
                <c:pt idx="4">
                  <c:v>100389</c:v>
                </c:pt>
                <c:pt idx="5">
                  <c:v>91636</c:v>
                </c:pt>
                <c:pt idx="6">
                  <c:v>189304</c:v>
                </c:pt>
                <c:pt idx="7">
                  <c:v>167495</c:v>
                </c:pt>
                <c:pt idx="8">
                  <c:v>379700</c:v>
                </c:pt>
                <c:pt idx="9">
                  <c:v>190260</c:v>
                </c:pt>
                <c:pt idx="10">
                  <c:v>357337</c:v>
                </c:pt>
                <c:pt idx="11">
                  <c:v>481158</c:v>
                </c:pt>
                <c:pt idx="12">
                  <c:v>671544</c:v>
                </c:pt>
                <c:pt idx="13">
                  <c:v>246333</c:v>
                </c:pt>
                <c:pt idx="14">
                  <c:v>80223</c:v>
                </c:pt>
                <c:pt idx="15">
                  <c:v>879460</c:v>
                </c:pt>
                <c:pt idx="16">
                  <c:v>67059</c:v>
                </c:pt>
                <c:pt idx="17">
                  <c:v>1040429</c:v>
                </c:pt>
                <c:pt idx="18">
                  <c:v>1024758</c:v>
                </c:pt>
                <c:pt idx="19">
                  <c:v>278443</c:v>
                </c:pt>
                <c:pt idx="20">
                  <c:v>1774732</c:v>
                </c:pt>
                <c:pt idx="21">
                  <c:v>1064924</c:v>
                </c:pt>
                <c:pt idx="22">
                  <c:v>377439</c:v>
                </c:pt>
                <c:pt idx="23">
                  <c:v>1215147</c:v>
                </c:pt>
                <c:pt idx="24">
                  <c:v>174937</c:v>
                </c:pt>
                <c:pt idx="25">
                  <c:v>754383</c:v>
                </c:pt>
                <c:pt idx="26">
                  <c:v>157911</c:v>
                </c:pt>
                <c:pt idx="27">
                  <c:v>684764</c:v>
                </c:pt>
                <c:pt idx="28">
                  <c:v>190902</c:v>
                </c:pt>
                <c:pt idx="29">
                  <c:v>441901</c:v>
                </c:pt>
                <c:pt idx="30">
                  <c:v>20133</c:v>
                </c:pt>
              </c:numCache>
            </c:numRef>
          </c:val>
          <c:extLst>
            <c:ext xmlns:c16="http://schemas.microsoft.com/office/drawing/2014/chart" uri="{C3380CC4-5D6E-409C-BE32-E72D297353CC}">
              <c16:uniqueId val="{00000000-B20F-40AE-8953-C9E09CC5767B}"/>
            </c:ext>
          </c:extLst>
        </c:ser>
        <c:dLbls>
          <c:showLegendKey val="0"/>
          <c:showVal val="0"/>
          <c:showCatName val="0"/>
          <c:showSerName val="0"/>
          <c:showPercent val="0"/>
          <c:showBubbleSize val="0"/>
        </c:dLbls>
        <c:gapWidth val="219"/>
        <c:overlap val="-27"/>
        <c:axId val="2012464975"/>
        <c:axId val="2012465455"/>
      </c:barChart>
      <c:lineChart>
        <c:grouping val="standard"/>
        <c:varyColors val="0"/>
        <c:ser>
          <c:idx val="1"/>
          <c:order val="1"/>
          <c:tx>
            <c:strRef>
              <c:f>Sheet1!$L$4</c:f>
              <c:strCache>
                <c:ptCount val="1"/>
                <c:pt idx="0">
                  <c:v>Ad Expenditure</c:v>
                </c:pt>
              </c:strCache>
            </c:strRef>
          </c:tx>
          <c:spPr>
            <a:ln w="28575" cap="rnd">
              <a:solidFill>
                <a:schemeClr val="accent2"/>
              </a:solidFill>
              <a:round/>
            </a:ln>
            <a:effectLst/>
          </c:spPr>
          <c:marker>
            <c:symbol val="none"/>
          </c:marker>
          <c:cat>
            <c:strRef>
              <c:f>Sheet1!$A$5:$A$35</c:f>
              <c:strCache>
                <c:ptCount val="31"/>
                <c:pt idx="0">
                  <c:v>Ladakh</c:v>
                </c:pt>
                <c:pt idx="1">
                  <c:v>Arunachal Pradesh</c:v>
                </c:pt>
                <c:pt idx="2">
                  <c:v>Nagaland</c:v>
                </c:pt>
                <c:pt idx="3">
                  <c:v>Meghalaya</c:v>
                </c:pt>
                <c:pt idx="4">
                  <c:v>Tripura</c:v>
                </c:pt>
                <c:pt idx="5">
                  <c:v>Goa</c:v>
                </c:pt>
                <c:pt idx="6">
                  <c:v>Uttarakhand</c:v>
                </c:pt>
                <c:pt idx="7">
                  <c:v>Himachal Pradesh</c:v>
                </c:pt>
                <c:pt idx="8">
                  <c:v>Jharkhand</c:v>
                </c:pt>
                <c:pt idx="9">
                  <c:v>Jammu and Kashmir</c:v>
                </c:pt>
                <c:pt idx="10">
                  <c:v>Punjab</c:v>
                </c:pt>
                <c:pt idx="11">
                  <c:v>Odisha</c:v>
                </c:pt>
                <c:pt idx="12">
                  <c:v>Andhra Pradesh</c:v>
                </c:pt>
                <c:pt idx="13">
                  <c:v>Assam</c:v>
                </c:pt>
                <c:pt idx="14">
                  <c:v>Manipur</c:v>
                </c:pt>
                <c:pt idx="15">
                  <c:v>Gujarat</c:v>
                </c:pt>
                <c:pt idx="16">
                  <c:v>Mizoram</c:v>
                </c:pt>
                <c:pt idx="17">
                  <c:v>Tamil Nadu</c:v>
                </c:pt>
                <c:pt idx="18">
                  <c:v>Uttar Pradesh</c:v>
                </c:pt>
                <c:pt idx="19">
                  <c:v>Kerala</c:v>
                </c:pt>
                <c:pt idx="20">
                  <c:v>Maharashtra</c:v>
                </c:pt>
                <c:pt idx="21">
                  <c:v>West Bengal</c:v>
                </c:pt>
                <c:pt idx="22">
                  <c:v>Telangana</c:v>
                </c:pt>
                <c:pt idx="23">
                  <c:v>Madhya Pradesh</c:v>
                </c:pt>
                <c:pt idx="24">
                  <c:v>Delhi</c:v>
                </c:pt>
                <c:pt idx="25">
                  <c:v>Karnataka</c:v>
                </c:pt>
                <c:pt idx="26">
                  <c:v>Chhattisgarh</c:v>
                </c:pt>
                <c:pt idx="27">
                  <c:v>Bihar</c:v>
                </c:pt>
                <c:pt idx="28">
                  <c:v>Haryana</c:v>
                </c:pt>
                <c:pt idx="29">
                  <c:v>Rajasthan</c:v>
                </c:pt>
                <c:pt idx="30">
                  <c:v>Sikkim</c:v>
                </c:pt>
              </c:strCache>
            </c:strRef>
          </c:cat>
          <c:val>
            <c:numRef>
              <c:f>Sheet1!$L$5:$L$35</c:f>
              <c:numCache>
                <c:formatCode>0</c:formatCode>
                <c:ptCount val="31"/>
                <c:pt idx="0">
                  <c:v>55559</c:v>
                </c:pt>
                <c:pt idx="1">
                  <c:v>54078</c:v>
                </c:pt>
                <c:pt idx="2">
                  <c:v>53223</c:v>
                </c:pt>
                <c:pt idx="3">
                  <c:v>47099</c:v>
                </c:pt>
                <c:pt idx="4">
                  <c:v>42638</c:v>
                </c:pt>
                <c:pt idx="5">
                  <c:v>44404</c:v>
                </c:pt>
                <c:pt idx="6">
                  <c:v>94494</c:v>
                </c:pt>
                <c:pt idx="7">
                  <c:v>86420</c:v>
                </c:pt>
                <c:pt idx="8">
                  <c:v>210668</c:v>
                </c:pt>
                <c:pt idx="9">
                  <c:v>112950</c:v>
                </c:pt>
                <c:pt idx="10">
                  <c:v>213878</c:v>
                </c:pt>
                <c:pt idx="11">
                  <c:v>349186</c:v>
                </c:pt>
                <c:pt idx="12">
                  <c:v>481154</c:v>
                </c:pt>
                <c:pt idx="13">
                  <c:v>182996</c:v>
                </c:pt>
                <c:pt idx="14">
                  <c:v>58250</c:v>
                </c:pt>
                <c:pt idx="15">
                  <c:v>640750</c:v>
                </c:pt>
                <c:pt idx="16">
                  <c:v>53538</c:v>
                </c:pt>
                <c:pt idx="17">
                  <c:v>833145</c:v>
                </c:pt>
                <c:pt idx="18">
                  <c:v>818355</c:v>
                </c:pt>
                <c:pt idx="19">
                  <c:v>236331</c:v>
                </c:pt>
                <c:pt idx="20">
                  <c:v>1432680</c:v>
                </c:pt>
                <c:pt idx="21">
                  <c:v>883152</c:v>
                </c:pt>
                <c:pt idx="22">
                  <c:v>323567</c:v>
                </c:pt>
                <c:pt idx="23">
                  <c:v>1054361</c:v>
                </c:pt>
                <c:pt idx="24">
                  <c:v>160283</c:v>
                </c:pt>
                <c:pt idx="25">
                  <c:v>722424</c:v>
                </c:pt>
                <c:pt idx="26">
                  <c:v>151230</c:v>
                </c:pt>
                <c:pt idx="27">
                  <c:v>661581</c:v>
                </c:pt>
                <c:pt idx="28">
                  <c:v>206651</c:v>
                </c:pt>
                <c:pt idx="29">
                  <c:v>586625</c:v>
                </c:pt>
                <c:pt idx="30">
                  <c:v>36234</c:v>
                </c:pt>
              </c:numCache>
            </c:numRef>
          </c:val>
          <c:smooth val="0"/>
          <c:extLst>
            <c:ext xmlns:c16="http://schemas.microsoft.com/office/drawing/2014/chart" uri="{C3380CC4-5D6E-409C-BE32-E72D297353CC}">
              <c16:uniqueId val="{00000001-B20F-40AE-8953-C9E09CC5767B}"/>
            </c:ext>
          </c:extLst>
        </c:ser>
        <c:dLbls>
          <c:showLegendKey val="0"/>
          <c:showVal val="0"/>
          <c:showCatName val="0"/>
          <c:showSerName val="0"/>
          <c:showPercent val="0"/>
          <c:showBubbleSize val="0"/>
        </c:dLbls>
        <c:marker val="1"/>
        <c:smooth val="0"/>
        <c:axId val="2012464975"/>
        <c:axId val="2012465455"/>
      </c:lineChart>
      <c:catAx>
        <c:axId val="201246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2465455"/>
        <c:crosses val="autoZero"/>
        <c:auto val="1"/>
        <c:lblAlgn val="ctr"/>
        <c:lblOffset val="100"/>
        <c:noMultiLvlLbl val="0"/>
      </c:catAx>
      <c:valAx>
        <c:axId val="201246545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24649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5269041469593209E-2"/>
          <c:y val="0.10063990653255576"/>
          <c:w val="0.97607732888407517"/>
          <c:h val="0.77649887068217971"/>
        </c:manualLayout>
      </c:layout>
      <c:bar3DChart>
        <c:barDir val="col"/>
        <c:grouping val="clustered"/>
        <c:varyColors val="0"/>
        <c:ser>
          <c:idx val="0"/>
          <c:order val="0"/>
          <c:tx>
            <c:strRef>
              <c:f>Sheet1!$M$4</c:f>
              <c:strCache>
                <c:ptCount val="1"/>
                <c:pt idx="0">
                  <c:v>Rev/Expe</c:v>
                </c:pt>
              </c:strCache>
            </c:strRef>
          </c:tx>
          <c:spPr>
            <a:solidFill>
              <a:schemeClr val="accent1"/>
            </a:solidFill>
            <a:ln>
              <a:noFill/>
            </a:ln>
            <a:effectLst/>
            <a:sp3d/>
          </c:spPr>
          <c:invertIfNegative val="0"/>
          <c:cat>
            <c:strRef>
              <c:f>Sheet1!$A$5:$A$35</c:f>
              <c:strCache>
                <c:ptCount val="31"/>
                <c:pt idx="0">
                  <c:v>Ladakh</c:v>
                </c:pt>
                <c:pt idx="1">
                  <c:v>Arunachal Pradesh</c:v>
                </c:pt>
                <c:pt idx="2">
                  <c:v>Nagaland</c:v>
                </c:pt>
                <c:pt idx="3">
                  <c:v>Meghalaya</c:v>
                </c:pt>
                <c:pt idx="4">
                  <c:v>Tripura</c:v>
                </c:pt>
                <c:pt idx="5">
                  <c:v>Goa</c:v>
                </c:pt>
                <c:pt idx="6">
                  <c:v>Uttarakhand</c:v>
                </c:pt>
                <c:pt idx="7">
                  <c:v>Himachal Pradesh</c:v>
                </c:pt>
                <c:pt idx="8">
                  <c:v>Jharkhand</c:v>
                </c:pt>
                <c:pt idx="9">
                  <c:v>Jammu and Kashmir</c:v>
                </c:pt>
                <c:pt idx="10">
                  <c:v>Punjab</c:v>
                </c:pt>
                <c:pt idx="11">
                  <c:v>Odisha</c:v>
                </c:pt>
                <c:pt idx="12">
                  <c:v>Andhra Pradesh</c:v>
                </c:pt>
                <c:pt idx="13">
                  <c:v>Assam</c:v>
                </c:pt>
                <c:pt idx="14">
                  <c:v>Manipur</c:v>
                </c:pt>
                <c:pt idx="15">
                  <c:v>Gujarat</c:v>
                </c:pt>
                <c:pt idx="16">
                  <c:v>Mizoram</c:v>
                </c:pt>
                <c:pt idx="17">
                  <c:v>Tamil Nadu</c:v>
                </c:pt>
                <c:pt idx="18">
                  <c:v>Uttar Pradesh</c:v>
                </c:pt>
                <c:pt idx="19">
                  <c:v>Kerala</c:v>
                </c:pt>
                <c:pt idx="20">
                  <c:v>Maharashtra</c:v>
                </c:pt>
                <c:pt idx="21">
                  <c:v>West Bengal</c:v>
                </c:pt>
                <c:pt idx="22">
                  <c:v>Telangana</c:v>
                </c:pt>
                <c:pt idx="23">
                  <c:v>Madhya Pradesh</c:v>
                </c:pt>
                <c:pt idx="24">
                  <c:v>Delhi</c:v>
                </c:pt>
                <c:pt idx="25">
                  <c:v>Karnataka</c:v>
                </c:pt>
                <c:pt idx="26">
                  <c:v>Chhattisgarh</c:v>
                </c:pt>
                <c:pt idx="27">
                  <c:v>Bihar</c:v>
                </c:pt>
                <c:pt idx="28">
                  <c:v>Haryana</c:v>
                </c:pt>
                <c:pt idx="29">
                  <c:v>Rajasthan</c:v>
                </c:pt>
                <c:pt idx="30">
                  <c:v>Sikkim</c:v>
                </c:pt>
              </c:strCache>
            </c:strRef>
          </c:cat>
          <c:val>
            <c:numRef>
              <c:f>Sheet1!$M$5:$M$35</c:f>
              <c:numCache>
                <c:formatCode>General</c:formatCode>
                <c:ptCount val="31"/>
                <c:pt idx="0">
                  <c:v>5.7700462571320577</c:v>
                </c:pt>
                <c:pt idx="1">
                  <c:v>5.1587336809793261</c:v>
                </c:pt>
                <c:pt idx="2">
                  <c:v>4.8490690115175772</c:v>
                </c:pt>
                <c:pt idx="3">
                  <c:v>4.7936261916388885</c:v>
                </c:pt>
                <c:pt idx="4">
                  <c:v>4.3635254936910739</c:v>
                </c:pt>
                <c:pt idx="5">
                  <c:v>3.9065849923430322</c:v>
                </c:pt>
                <c:pt idx="6">
                  <c:v>3.6711113933159778</c:v>
                </c:pt>
                <c:pt idx="7">
                  <c:v>3.654998842860449</c:v>
                </c:pt>
                <c:pt idx="8">
                  <c:v>3.5032800425313764</c:v>
                </c:pt>
                <c:pt idx="9">
                  <c:v>3.3074900398406375</c:v>
                </c:pt>
                <c:pt idx="10">
                  <c:v>3.2887019702821236</c:v>
                </c:pt>
                <c:pt idx="11">
                  <c:v>2.9138109775305998</c:v>
                </c:pt>
                <c:pt idx="12">
                  <c:v>2.9119117787652185</c:v>
                </c:pt>
                <c:pt idx="13">
                  <c:v>2.8696037071848566</c:v>
                </c:pt>
                <c:pt idx="14">
                  <c:v>2.8611330472103003</c:v>
                </c:pt>
                <c:pt idx="15">
                  <c:v>2.8547936012485366</c:v>
                </c:pt>
                <c:pt idx="16">
                  <c:v>2.7893645634876161</c:v>
                </c:pt>
                <c:pt idx="17">
                  <c:v>2.7588691044175984</c:v>
                </c:pt>
                <c:pt idx="18">
                  <c:v>2.6921849319671782</c:v>
                </c:pt>
                <c:pt idx="19">
                  <c:v>2.6831350944226529</c:v>
                </c:pt>
                <c:pt idx="20">
                  <c:v>2.6739865147834827</c:v>
                </c:pt>
                <c:pt idx="21">
                  <c:v>2.6294884685761906</c:v>
                </c:pt>
                <c:pt idx="22">
                  <c:v>2.5979348944731693</c:v>
                </c:pt>
                <c:pt idx="23">
                  <c:v>2.5574267257609109</c:v>
                </c:pt>
                <c:pt idx="24">
                  <c:v>2.4950992931252847</c:v>
                </c:pt>
                <c:pt idx="25">
                  <c:v>2.4707567854888541</c:v>
                </c:pt>
                <c:pt idx="26">
                  <c:v>2.4502545791179</c:v>
                </c:pt>
                <c:pt idx="27">
                  <c:v>2.3800547476423901</c:v>
                </c:pt>
                <c:pt idx="28">
                  <c:v>2.2317240177884452</c:v>
                </c:pt>
                <c:pt idx="29">
                  <c:v>2.004392925633923</c:v>
                </c:pt>
                <c:pt idx="30">
                  <c:v>1.3429375724457691</c:v>
                </c:pt>
              </c:numCache>
            </c:numRef>
          </c:val>
          <c:extLst>
            <c:ext xmlns:c16="http://schemas.microsoft.com/office/drawing/2014/chart" uri="{C3380CC4-5D6E-409C-BE32-E72D297353CC}">
              <c16:uniqueId val="{00000000-569E-4C7D-99DE-CFF679D2A9AC}"/>
            </c:ext>
          </c:extLst>
        </c:ser>
        <c:dLbls>
          <c:showLegendKey val="0"/>
          <c:showVal val="0"/>
          <c:showCatName val="0"/>
          <c:showSerName val="0"/>
          <c:showPercent val="0"/>
          <c:showBubbleSize val="0"/>
        </c:dLbls>
        <c:gapWidth val="150"/>
        <c:shape val="box"/>
        <c:axId val="617900319"/>
        <c:axId val="617889759"/>
        <c:axId val="0"/>
      </c:bar3DChart>
      <c:catAx>
        <c:axId val="6179003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889759"/>
        <c:crosses val="autoZero"/>
        <c:auto val="1"/>
        <c:lblAlgn val="ctr"/>
        <c:lblOffset val="100"/>
        <c:noMultiLvlLbl val="0"/>
      </c:catAx>
      <c:valAx>
        <c:axId val="61788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900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In store Revenue and expenditure</a:t>
            </a:r>
            <a:r>
              <a:rPr lang="en-IN" baseline="0" dirty="0"/>
              <a:t> in north East states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Sheet1!$I$4</c:f>
              <c:strCache>
                <c:ptCount val="1"/>
                <c:pt idx="0">
                  <c:v>In-store 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(Sheet1!$A$5,Sheet1!$A$6,Sheet1!$A$7,Sheet1!$A$8,Sheet1!$A$9,Sheet1!$A$18,Sheet1!$A$19,Sheet1!$A$21,Sheet1!$A$35)</c:f>
              <c:strCache>
                <c:ptCount val="9"/>
                <c:pt idx="0">
                  <c:v>Ladakh</c:v>
                </c:pt>
                <c:pt idx="1">
                  <c:v>Arunachal Pradesh</c:v>
                </c:pt>
                <c:pt idx="2">
                  <c:v>Nagaland</c:v>
                </c:pt>
                <c:pt idx="3">
                  <c:v>Meghalaya</c:v>
                </c:pt>
                <c:pt idx="4">
                  <c:v>Tripura</c:v>
                </c:pt>
                <c:pt idx="5">
                  <c:v>Assam</c:v>
                </c:pt>
                <c:pt idx="6">
                  <c:v>Manipur</c:v>
                </c:pt>
                <c:pt idx="7">
                  <c:v>Mizoram</c:v>
                </c:pt>
                <c:pt idx="8">
                  <c:v>Sikkim</c:v>
                </c:pt>
              </c:strCache>
            </c:strRef>
          </c:cat>
          <c:val>
            <c:numRef>
              <c:f>(Sheet1!$I$5,Sheet1!$I$6,Sheet1!$I$7,Sheet1!$I$8,Sheet1!$I$9,Sheet1!$I$18,Sheet1!$I$19,Sheet1!$I$21,Sheet1!$I$35)</c:f>
              <c:numCache>
                <c:formatCode>0</c:formatCode>
                <c:ptCount val="9"/>
                <c:pt idx="0">
                  <c:v>74336</c:v>
                </c:pt>
                <c:pt idx="1">
                  <c:v>62287</c:v>
                </c:pt>
                <c:pt idx="2">
                  <c:v>92674</c:v>
                </c:pt>
                <c:pt idx="3">
                  <c:v>71284</c:v>
                </c:pt>
                <c:pt idx="4">
                  <c:v>89527</c:v>
                </c:pt>
                <c:pt idx="5">
                  <c:v>163976</c:v>
                </c:pt>
                <c:pt idx="6">
                  <c:v>53225</c:v>
                </c:pt>
                <c:pt idx="7">
                  <c:v>6294</c:v>
                </c:pt>
                <c:pt idx="8">
                  <c:v>19880</c:v>
                </c:pt>
              </c:numCache>
            </c:numRef>
          </c:val>
          <c:extLst>
            <c:ext xmlns:c16="http://schemas.microsoft.com/office/drawing/2014/chart" uri="{C3380CC4-5D6E-409C-BE32-E72D297353CC}">
              <c16:uniqueId val="{00000000-8E47-4970-ABA4-959780842E80}"/>
            </c:ext>
          </c:extLst>
        </c:ser>
        <c:ser>
          <c:idx val="1"/>
          <c:order val="1"/>
          <c:tx>
            <c:strRef>
              <c:f>Sheet1!$N$4</c:f>
              <c:strCache>
                <c:ptCount val="1"/>
                <c:pt idx="0">
                  <c:v>In store expenditure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(Sheet1!$A$5,Sheet1!$A$6,Sheet1!$A$7,Sheet1!$A$8,Sheet1!$A$9,Sheet1!$A$18,Sheet1!$A$19,Sheet1!$A$21,Sheet1!$A$35)</c:f>
              <c:strCache>
                <c:ptCount val="9"/>
                <c:pt idx="0">
                  <c:v>Ladakh</c:v>
                </c:pt>
                <c:pt idx="1">
                  <c:v>Arunachal Pradesh</c:v>
                </c:pt>
                <c:pt idx="2">
                  <c:v>Nagaland</c:v>
                </c:pt>
                <c:pt idx="3">
                  <c:v>Meghalaya</c:v>
                </c:pt>
                <c:pt idx="4">
                  <c:v>Tripura</c:v>
                </c:pt>
                <c:pt idx="5">
                  <c:v>Assam</c:v>
                </c:pt>
                <c:pt idx="6">
                  <c:v>Manipur</c:v>
                </c:pt>
                <c:pt idx="7">
                  <c:v>Mizoram</c:v>
                </c:pt>
                <c:pt idx="8">
                  <c:v>Sikkim</c:v>
                </c:pt>
              </c:strCache>
            </c:strRef>
          </c:cat>
          <c:val>
            <c:numRef>
              <c:f>(Sheet1!$N$5,Sheet1!$N$6,Sheet1!$N$7,Sheet1!$N$8,Sheet1!$N$9,Sheet1!$N$18,Sheet1!$N$19,Sheet1!$N$21,Sheet1!$N$35)</c:f>
              <c:numCache>
                <c:formatCode>0</c:formatCode>
                <c:ptCount val="9"/>
                <c:pt idx="0">
                  <c:v>8800</c:v>
                </c:pt>
                <c:pt idx="1">
                  <c:v>6309</c:v>
                </c:pt>
                <c:pt idx="2">
                  <c:v>7674</c:v>
                </c:pt>
                <c:pt idx="3">
                  <c:v>7324</c:v>
                </c:pt>
                <c:pt idx="4">
                  <c:v>5927</c:v>
                </c:pt>
                <c:pt idx="5">
                  <c:v>42969</c:v>
                </c:pt>
                <c:pt idx="6">
                  <c:v>15206</c:v>
                </c:pt>
                <c:pt idx="7">
                  <c:v>12956</c:v>
                </c:pt>
                <c:pt idx="8">
                  <c:v>4570</c:v>
                </c:pt>
              </c:numCache>
            </c:numRef>
          </c:val>
          <c:extLst>
            <c:ext xmlns:c16="http://schemas.microsoft.com/office/drawing/2014/chart" uri="{C3380CC4-5D6E-409C-BE32-E72D297353CC}">
              <c16:uniqueId val="{00000001-8E47-4970-ABA4-959780842E80}"/>
            </c:ext>
          </c:extLst>
        </c:ser>
        <c:dLbls>
          <c:dLblPos val="outEnd"/>
          <c:showLegendKey val="0"/>
          <c:showVal val="1"/>
          <c:showCatName val="0"/>
          <c:showSerName val="0"/>
          <c:showPercent val="0"/>
          <c:showBubbleSize val="0"/>
        </c:dLbls>
        <c:gapWidth val="219"/>
        <c:overlap val="-27"/>
        <c:axId val="753879615"/>
        <c:axId val="753882015"/>
      </c:barChart>
      <c:catAx>
        <c:axId val="753879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882015"/>
        <c:crosses val="autoZero"/>
        <c:auto val="1"/>
        <c:lblAlgn val="ctr"/>
        <c:lblOffset val="100"/>
        <c:noMultiLvlLbl val="0"/>
      </c:catAx>
      <c:valAx>
        <c:axId val="7538820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879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Data analysis project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Nipun Kumar</a:t>
            </a:r>
          </a:p>
          <a:p>
            <a:endParaRPr lang="en-US" dirty="0"/>
          </a:p>
        </p:txBody>
      </p:sp>
      <p:pic>
        <p:nvPicPr>
          <p:cNvPr id="5" name="Picture 4">
            <a:extLst>
              <a:ext uri="{FF2B5EF4-FFF2-40B4-BE49-F238E27FC236}">
                <a16:creationId xmlns:a16="http://schemas.microsoft.com/office/drawing/2014/main" id="{E42DE474-72F5-5A6A-A1D2-BF150497795F}"/>
              </a:ext>
            </a:extLst>
          </p:cNvPr>
          <p:cNvPicPr>
            <a:picLocks noChangeAspect="1"/>
          </p:cNvPicPr>
          <p:nvPr/>
        </p:nvPicPr>
        <p:blipFill>
          <a:blip r:embed="rId2"/>
          <a:stretch>
            <a:fillRect/>
          </a:stretch>
        </p:blipFill>
        <p:spPr>
          <a:xfrm>
            <a:off x="4473388" y="-5918"/>
            <a:ext cx="3245224" cy="1990166"/>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113DB6-92F3-B72C-9BF4-0F96363EC218}"/>
              </a:ext>
            </a:extLst>
          </p:cNvPr>
          <p:cNvPicPr>
            <a:picLocks noChangeAspect="1"/>
          </p:cNvPicPr>
          <p:nvPr/>
        </p:nvPicPr>
        <p:blipFill>
          <a:blip r:embed="rId2"/>
          <a:stretch>
            <a:fillRect/>
          </a:stretch>
        </p:blipFill>
        <p:spPr>
          <a:xfrm>
            <a:off x="2428241" y="0"/>
            <a:ext cx="7132320" cy="4704081"/>
          </a:xfrm>
          <a:prstGeom prst="rect">
            <a:avLst/>
          </a:prstGeom>
        </p:spPr>
      </p:pic>
      <p:sp>
        <p:nvSpPr>
          <p:cNvPr id="3" name="TextBox 6">
            <a:extLst>
              <a:ext uri="{FF2B5EF4-FFF2-40B4-BE49-F238E27FC236}">
                <a16:creationId xmlns:a16="http://schemas.microsoft.com/office/drawing/2014/main" id="{795F38A7-54CC-C3BC-8DA5-EAD6C4582F36}"/>
              </a:ext>
            </a:extLst>
          </p:cNvPr>
          <p:cNvSpPr txBox="1"/>
          <p:nvPr/>
        </p:nvSpPr>
        <p:spPr>
          <a:xfrm>
            <a:off x="248798" y="4979432"/>
            <a:ext cx="4358886" cy="95410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1</a:t>
            </a:r>
            <a:r>
              <a:rPr lang="en-US" sz="1400" baseline="30000" dirty="0"/>
              <a:t>st</a:t>
            </a:r>
            <a:r>
              <a:rPr lang="en-US" sz="1400" dirty="0"/>
              <a:t> phase:</a:t>
            </a:r>
          </a:p>
          <a:p>
            <a:r>
              <a:rPr lang="en-US" sz="1400" dirty="0"/>
              <a:t>Have more in-store channel expenditure than online</a:t>
            </a:r>
          </a:p>
          <a:p>
            <a:r>
              <a:rPr lang="en-US" sz="1400" dirty="0"/>
              <a:t>channel expenditure (2 states were filtered out and rest </a:t>
            </a:r>
          </a:p>
          <a:p>
            <a:r>
              <a:rPr lang="en-US" sz="1400" dirty="0"/>
              <a:t>28 were selected)</a:t>
            </a:r>
          </a:p>
        </p:txBody>
      </p:sp>
      <p:sp>
        <p:nvSpPr>
          <p:cNvPr id="4" name="TextBox 11">
            <a:extLst>
              <a:ext uri="{FF2B5EF4-FFF2-40B4-BE49-F238E27FC236}">
                <a16:creationId xmlns:a16="http://schemas.microsoft.com/office/drawing/2014/main" id="{A9411A70-B30D-3D9C-149C-8D635F4C3D2D}"/>
              </a:ext>
            </a:extLst>
          </p:cNvPr>
          <p:cNvSpPr txBox="1"/>
          <p:nvPr/>
        </p:nvSpPr>
        <p:spPr>
          <a:xfrm>
            <a:off x="4916241" y="4990274"/>
            <a:ext cx="3466013" cy="95410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2</a:t>
            </a:r>
            <a:r>
              <a:rPr lang="en-US" sz="1400" baseline="30000" dirty="0"/>
              <a:t>nd</a:t>
            </a:r>
            <a:r>
              <a:rPr lang="en-US" sz="1400" dirty="0"/>
              <a:t> phase:</a:t>
            </a:r>
          </a:p>
          <a:p>
            <a:r>
              <a:rPr lang="en-US" sz="1400" dirty="0"/>
              <a:t>Profit levels are checked</a:t>
            </a:r>
          </a:p>
          <a:p>
            <a:r>
              <a:rPr lang="en-US" sz="1400" dirty="0"/>
              <a:t>States with less profitability were checked</a:t>
            </a:r>
          </a:p>
          <a:p>
            <a:r>
              <a:rPr lang="en-US" sz="1400" dirty="0"/>
              <a:t>(23 were filtered out and rest 5 are selected)</a:t>
            </a:r>
            <a:endParaRPr lang="en-IN" sz="1400" dirty="0"/>
          </a:p>
        </p:txBody>
      </p:sp>
      <p:sp>
        <p:nvSpPr>
          <p:cNvPr id="5" name="TextBox 14">
            <a:extLst>
              <a:ext uri="{FF2B5EF4-FFF2-40B4-BE49-F238E27FC236}">
                <a16:creationId xmlns:a16="http://schemas.microsoft.com/office/drawing/2014/main" id="{21F34595-0D96-3C3A-41E4-E251C2C9D81B}"/>
              </a:ext>
            </a:extLst>
          </p:cNvPr>
          <p:cNvSpPr txBox="1"/>
          <p:nvPr/>
        </p:nvSpPr>
        <p:spPr>
          <a:xfrm>
            <a:off x="8671484" y="5016644"/>
            <a:ext cx="3520516"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3</a:t>
            </a:r>
            <a:r>
              <a:rPr lang="en-US" sz="1600" baseline="30000" dirty="0"/>
              <a:t>rd</a:t>
            </a:r>
            <a:r>
              <a:rPr lang="en-US" sz="1600" dirty="0"/>
              <a:t> phase:</a:t>
            </a:r>
          </a:p>
          <a:p>
            <a:r>
              <a:rPr lang="en-US" sz="1600" dirty="0"/>
              <a:t>Profit vs Ad expenditure checked</a:t>
            </a:r>
          </a:p>
          <a:p>
            <a:r>
              <a:rPr lang="en-US" sz="1600" dirty="0"/>
              <a:t>(4 were filtered out and 1 was selected)</a:t>
            </a:r>
            <a:endParaRPr lang="en-IN" sz="1600" dirty="0"/>
          </a:p>
        </p:txBody>
      </p:sp>
    </p:spTree>
    <p:extLst>
      <p:ext uri="{BB962C8B-B14F-4D97-AF65-F5344CB8AC3E}">
        <p14:creationId xmlns:p14="http://schemas.microsoft.com/office/powerpoint/2010/main" val="2978550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04160" y="3439160"/>
            <a:ext cx="6400800" cy="1026160"/>
          </a:xfrm>
        </p:spPr>
        <p:txBody>
          <a:bodyPr/>
          <a:lstStyle/>
          <a:p>
            <a:r>
              <a:rPr lang="en-US" sz="4400" b="1" dirty="0">
                <a:solidFill>
                  <a:schemeClr val="accent6"/>
                </a:solidFill>
                <a:latin typeface="Arial Black" panose="020B0604020202020204" pitchFamily="34" charset="0"/>
                <a:cs typeface="Arial Black" panose="020B0604020202020204" pitchFamily="34" charset="0"/>
              </a:rPr>
              <a:t>Clustering</a:t>
            </a:r>
          </a:p>
        </p:txBody>
      </p:sp>
    </p:spTree>
    <p:extLst>
      <p:ext uri="{BB962C8B-B14F-4D97-AF65-F5344CB8AC3E}">
        <p14:creationId xmlns:p14="http://schemas.microsoft.com/office/powerpoint/2010/main" val="405833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65A53044-82D3-0BF8-8D27-AE3F52A25010}"/>
              </a:ext>
            </a:extLst>
          </p:cNvPr>
          <p:cNvPicPr>
            <a:picLocks noChangeAspect="1"/>
          </p:cNvPicPr>
          <p:nvPr/>
        </p:nvPicPr>
        <p:blipFill>
          <a:blip r:embed="rId2"/>
          <a:stretch>
            <a:fillRect/>
          </a:stretch>
        </p:blipFill>
        <p:spPr>
          <a:xfrm>
            <a:off x="182880" y="553720"/>
            <a:ext cx="11755120" cy="5750560"/>
          </a:xfrm>
          <a:prstGeom prst="rect">
            <a:avLst/>
          </a:prstGeom>
        </p:spPr>
      </p:pic>
    </p:spTree>
    <p:extLst>
      <p:ext uri="{BB962C8B-B14F-4D97-AF65-F5344CB8AC3E}">
        <p14:creationId xmlns:p14="http://schemas.microsoft.com/office/powerpoint/2010/main" val="18781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431800" y="34544"/>
            <a:ext cx="6766560" cy="768096"/>
          </a:xfrm>
        </p:spPr>
        <p:txBody>
          <a:bodyPr/>
          <a:lstStyle/>
          <a:p>
            <a:r>
              <a:rPr lang="en-US" dirty="0"/>
              <a:t>Insights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421640" y="998728"/>
            <a:ext cx="8097520" cy="3674872"/>
          </a:xfrm>
        </p:spPr>
        <p:txBody>
          <a:bodyPr/>
          <a:lstStyle/>
          <a:p>
            <a:pPr marL="285750" indent="-285750">
              <a:buFont typeface="Arial" panose="020B0604020202020204" pitchFamily="34" charset="0"/>
              <a:buChar char="•"/>
            </a:pPr>
            <a:r>
              <a:rPr lang="en-US" sz="1800" dirty="0"/>
              <a:t>The ratio of profit: ad expenditure should be more so the places where it is less we should focus on the things that are not related to advertisement in those states especially the states where ratio falls less than 1.</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In-store ads should be more focused on north east regions as they tend to show more profit in-store with less investment</a:t>
            </a:r>
            <a:br>
              <a:rPr lang="en-US" sz="1800" dirty="0"/>
            </a:br>
            <a:endParaRPr lang="en-US" sz="1800" dirty="0"/>
          </a:p>
          <a:p>
            <a:pPr marL="285750" indent="-285750">
              <a:buFont typeface="Arial" panose="020B0604020202020204" pitchFamily="34" charset="0"/>
              <a:buChar char="•"/>
            </a:pPr>
            <a:r>
              <a:rPr lang="en-US" sz="1800" dirty="0"/>
              <a:t>Also considering the company main customers are rich they should focus on online channel costs/ads more; especially in places like Maharashtra.</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Ladakh seems to have the best rev/exp ratio which shows that its method of getting customers is best of all.</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1461008"/>
          </a:xfrm>
        </p:spPr>
        <p:txBody>
          <a:bodyPr/>
          <a:lstStyle/>
          <a:p>
            <a:r>
              <a:rPr lang="en-US" dirty="0"/>
              <a:t>Nipun Kumar</a:t>
            </a:r>
          </a:p>
          <a:p>
            <a:r>
              <a:rPr lang="en-US" dirty="0"/>
              <a:t>nipunkr2003@gmail.com</a:t>
            </a:r>
          </a:p>
          <a:p>
            <a:r>
              <a:rPr lang="en-US" dirty="0"/>
              <a:t>8106675500</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2336" y="189574"/>
            <a:ext cx="5693664" cy="768096"/>
          </a:xfrm>
        </p:spPr>
        <p:txBody>
          <a:bodyPr/>
          <a:lstStyle/>
          <a:p>
            <a:r>
              <a:rPr lang="en-US" sz="4400" b="1" dirty="0">
                <a:solidFill>
                  <a:schemeClr val="accent6"/>
                </a:solidFill>
                <a:latin typeface="Century Schoolbook" panose="02040604050505020304" pitchFamily="18" charset="0"/>
                <a:ea typeface="Arial Regular" pitchFamily="34" charset="-122"/>
                <a:cs typeface="Arial Black" panose="020B0604020202020204" pitchFamily="34" charset="0"/>
              </a:rPr>
              <a:t>Tasks:</a:t>
            </a:r>
            <a:endParaRPr lang="en-US" sz="4400" b="1" dirty="0">
              <a:solidFill>
                <a:schemeClr val="accent6"/>
              </a:solidFill>
              <a:latin typeface="Century Schoolbook" panose="02040604050505020304" pitchFamily="18"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578104"/>
            <a:ext cx="5693664" cy="6090322"/>
          </a:xfrm>
        </p:spPr>
        <p:txBody>
          <a:bodyPr/>
          <a:lstStyle/>
          <a:p>
            <a:r>
              <a:rPr lang="en-US" sz="2800" dirty="0">
                <a:solidFill>
                  <a:schemeClr val="tx1"/>
                </a:solidFill>
              </a:rPr>
              <a:t>		</a:t>
            </a:r>
          </a:p>
          <a:p>
            <a:pPr marL="457200" indent="-457200">
              <a:buAutoNum type="arabicPeriod"/>
            </a:pPr>
            <a:r>
              <a:rPr lang="en-US" sz="2800" dirty="0">
                <a:solidFill>
                  <a:schemeClr val="tx1"/>
                </a:solidFill>
              </a:rPr>
              <a:t>Using Analytics for improving financial performance.</a:t>
            </a:r>
          </a:p>
          <a:p>
            <a:pPr marL="457200" indent="-457200">
              <a:buAutoNum type="arabicPeriod"/>
            </a:pPr>
            <a:r>
              <a:rPr lang="en-US" sz="2800" dirty="0">
                <a:solidFill>
                  <a:schemeClr val="tx1"/>
                </a:solidFill>
              </a:rPr>
              <a:t>Segmentation and Classification of customers.</a:t>
            </a:r>
          </a:p>
          <a:p>
            <a:pPr marL="457200" indent="-457200">
              <a:buAutoNum type="arabicPeriod"/>
            </a:pPr>
            <a:r>
              <a:rPr lang="en-US" sz="2800" dirty="0">
                <a:solidFill>
                  <a:schemeClr val="tx1"/>
                </a:solidFill>
              </a:rPr>
              <a:t>Clustering.</a:t>
            </a:r>
          </a:p>
          <a:p>
            <a:pPr marL="457200" indent="-457200">
              <a:buAutoNum type="arabicPeriod"/>
            </a:pPr>
            <a:r>
              <a:rPr lang="en-US" sz="2800" dirty="0">
                <a:solidFill>
                  <a:schemeClr val="tx1"/>
                </a:solidFill>
              </a:rPr>
              <a:t>Analytics for automating operations.		</a:t>
            </a:r>
          </a:p>
          <a:p>
            <a:endParaRPr lang="en-US" sz="2800" dirty="0">
              <a:solidFill>
                <a:schemeClr val="tx1"/>
              </a:solidFill>
            </a:endParaRP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511400" y="166624"/>
            <a:ext cx="6766560"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7554" y="1198999"/>
            <a:ext cx="7100406" cy="4854449"/>
          </a:xfrm>
        </p:spPr>
        <p:txBody>
          <a:bodyPr/>
          <a:lstStyle/>
          <a:p>
            <a:pPr marL="285750" indent="-285750">
              <a:buFont typeface="Arial" panose="020B0604020202020204" pitchFamily="34" charset="0"/>
              <a:buChar char="•"/>
            </a:pPr>
            <a:r>
              <a:rPr lang="en-US" sz="2000" dirty="0">
                <a:solidFill>
                  <a:schemeClr val="tx1"/>
                </a:solidFill>
              </a:rPr>
              <a:t>ABC Pharma is a company that produces nutritional products and branded generic pharmaceuticals.</a:t>
            </a:r>
            <a:br>
              <a:rPr lang="en-US" sz="2000" dirty="0">
                <a:solidFill>
                  <a:schemeClr val="tx1"/>
                </a:solidFill>
              </a:rPr>
            </a:br>
            <a:br>
              <a:rPr lang="en-US" sz="2000" dirty="0">
                <a:solidFill>
                  <a:schemeClr val="tx1"/>
                </a:solidFill>
              </a:rPr>
            </a:br>
            <a:r>
              <a:rPr lang="en-US" sz="2000" dirty="0">
                <a:solidFill>
                  <a:schemeClr val="tx1"/>
                </a:solidFill>
              </a:rPr>
              <a:t>They have been in the market since last 20 years.</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This helps them to enjoy the margin on their product prices.</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Mostly rich people are their customers from different states.</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They have seen a 5% growth frequently since last few years but other companies selling related product saw 8% growth.</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Management wants to focus on marketing and its effectiveness.</a:t>
            </a: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06842" y="2846030"/>
            <a:ext cx="6400800" cy="2367654"/>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Analytics for improving performance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02C6FD5F-E96D-5363-3CAD-60F4A644F205}"/>
              </a:ext>
            </a:extLst>
          </p:cNvPr>
          <p:cNvGraphicFramePr>
            <a:graphicFrameLocks/>
          </p:cNvGraphicFramePr>
          <p:nvPr>
            <p:extLst>
              <p:ext uri="{D42A27DB-BD31-4B8C-83A1-F6EECF244321}">
                <p14:modId xmlns:p14="http://schemas.microsoft.com/office/powerpoint/2010/main" val="2861227804"/>
              </p:ext>
            </p:extLst>
          </p:nvPr>
        </p:nvGraphicFramePr>
        <p:xfrm>
          <a:off x="-1" y="0"/>
          <a:ext cx="12192001" cy="6857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11" name="Chart 10">
            <a:extLst>
              <a:ext uri="{FF2B5EF4-FFF2-40B4-BE49-F238E27FC236}">
                <a16:creationId xmlns:a16="http://schemas.microsoft.com/office/drawing/2014/main" id="{E1293DC6-72DB-885B-4779-B72713E73ED3}"/>
              </a:ext>
            </a:extLst>
          </p:cNvPr>
          <p:cNvGraphicFramePr>
            <a:graphicFrameLocks/>
          </p:cNvGraphicFramePr>
          <p:nvPr>
            <p:extLst>
              <p:ext uri="{D42A27DB-BD31-4B8C-83A1-F6EECF244321}">
                <p14:modId xmlns:p14="http://schemas.microsoft.com/office/powerpoint/2010/main" val="668649841"/>
              </p:ext>
            </p:extLst>
          </p:nvPr>
        </p:nvGraphicFramePr>
        <p:xfrm>
          <a:off x="0" y="0"/>
          <a:ext cx="12191999"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564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graphicFrame>
        <p:nvGraphicFramePr>
          <p:cNvPr id="3" name="Chart 2">
            <a:extLst>
              <a:ext uri="{FF2B5EF4-FFF2-40B4-BE49-F238E27FC236}">
                <a16:creationId xmlns:a16="http://schemas.microsoft.com/office/drawing/2014/main" id="{D7097974-4244-1434-FACC-BE05304299FA}"/>
              </a:ext>
            </a:extLst>
          </p:cNvPr>
          <p:cNvGraphicFramePr>
            <a:graphicFrameLocks/>
          </p:cNvGraphicFramePr>
          <p:nvPr>
            <p:extLst>
              <p:ext uri="{D42A27DB-BD31-4B8C-83A1-F6EECF244321}">
                <p14:modId xmlns:p14="http://schemas.microsoft.com/office/powerpoint/2010/main" val="1922186752"/>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59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04160" y="2875280"/>
            <a:ext cx="6400800" cy="2641600"/>
          </a:xfrm>
        </p:spPr>
        <p:txBody>
          <a:bodyPr/>
          <a:lstStyle/>
          <a:p>
            <a:r>
              <a:rPr lang="en-US" sz="4400" b="1" dirty="0">
                <a:solidFill>
                  <a:schemeClr val="accent6"/>
                </a:solidFill>
                <a:latin typeface="Arial Black" panose="020B0604020202020204" pitchFamily="34" charset="0"/>
                <a:cs typeface="Arial Black" panose="020B0604020202020204" pitchFamily="34" charset="0"/>
              </a:rPr>
              <a:t>Segmentation</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&amp;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classification</a:t>
            </a:r>
          </a:p>
        </p:txBody>
      </p:sp>
    </p:spTree>
    <p:extLst>
      <p:ext uri="{BB962C8B-B14F-4D97-AF65-F5344CB8AC3E}">
        <p14:creationId xmlns:p14="http://schemas.microsoft.com/office/powerpoint/2010/main" val="151820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E5F20E-7249-6382-4FB6-805EEE280646}"/>
              </a:ext>
            </a:extLst>
          </p:cNvPr>
          <p:cNvPicPr>
            <a:picLocks noChangeAspect="1"/>
          </p:cNvPicPr>
          <p:nvPr/>
        </p:nvPicPr>
        <p:blipFill rotWithShape="1">
          <a:blip r:embed="rId2"/>
          <a:srcRect l="1484" t="1584" r="851" b="3340"/>
          <a:stretch/>
        </p:blipFill>
        <p:spPr>
          <a:xfrm>
            <a:off x="1513840" y="0"/>
            <a:ext cx="9032240" cy="4982053"/>
          </a:xfrm>
          <a:prstGeom prst="rect">
            <a:avLst/>
          </a:prstGeom>
        </p:spPr>
      </p:pic>
      <p:sp>
        <p:nvSpPr>
          <p:cNvPr id="4" name="TextBox 3">
            <a:extLst>
              <a:ext uri="{FF2B5EF4-FFF2-40B4-BE49-F238E27FC236}">
                <a16:creationId xmlns:a16="http://schemas.microsoft.com/office/drawing/2014/main" id="{9C1C2E3B-70C9-E241-7CF2-B230B063D17B}"/>
              </a:ext>
            </a:extLst>
          </p:cNvPr>
          <p:cNvSpPr txBox="1"/>
          <p:nvPr/>
        </p:nvSpPr>
        <p:spPr>
          <a:xfrm>
            <a:off x="2077720" y="5470436"/>
            <a:ext cx="8036560" cy="923330"/>
          </a:xfrm>
          <a:prstGeom prst="rect">
            <a:avLst/>
          </a:prstGeom>
          <a:noFill/>
        </p:spPr>
        <p:txBody>
          <a:bodyPr wrap="square">
            <a:spAutoFit/>
          </a:bodyPr>
          <a:lstStyle/>
          <a:p>
            <a:r>
              <a:rPr lang="en-US" sz="1800" dirty="0"/>
              <a:t>Out of customers from 30 states &amp; UT compared, 14 of them are highly profitable, 12 of them are moderate, 4 are where profit is comparatively low and 1 state is where profit is extremely low or none at all.</a:t>
            </a:r>
          </a:p>
        </p:txBody>
      </p:sp>
    </p:spTree>
    <p:extLst>
      <p:ext uri="{BB962C8B-B14F-4D97-AF65-F5344CB8AC3E}">
        <p14:creationId xmlns:p14="http://schemas.microsoft.com/office/powerpoint/2010/main" val="420672990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{BCE63EF7-6705-495F-91A9-71F6A3409A3D}tf78438558_win32</Template>
  <TotalTime>778</TotalTime>
  <Words>378</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Century Schoolbook</vt:lpstr>
      <vt:lpstr>Sabon Next LT</vt:lpstr>
      <vt:lpstr>Office Theme</vt:lpstr>
      <vt:lpstr>Data analysis project </vt:lpstr>
      <vt:lpstr>Tasks:</vt:lpstr>
      <vt:lpstr>Introduction</vt:lpstr>
      <vt:lpstr>Analytics for improving performance</vt:lpstr>
      <vt:lpstr>PowerPoint Presentation</vt:lpstr>
      <vt:lpstr>PowerPoint Presentation</vt:lpstr>
      <vt:lpstr>PowerPoint Presentation</vt:lpstr>
      <vt:lpstr>Segmentation  &amp;  classification</vt:lpstr>
      <vt:lpstr>PowerPoint Presentation</vt:lpstr>
      <vt:lpstr>PowerPoint Presentation</vt:lpstr>
      <vt:lpstr>Clustering</vt:lpstr>
      <vt:lpstr>PowerPoint Presentation</vt:lpstr>
      <vt:lpstr>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subject/>
  <dc:creator>nipun kumar</dc:creator>
  <cp:lastModifiedBy>nipun kumar</cp:lastModifiedBy>
  <cp:revision>12</cp:revision>
  <dcterms:created xsi:type="dcterms:W3CDTF">2023-06-19T08:41:16Z</dcterms:created>
  <dcterms:modified xsi:type="dcterms:W3CDTF">2023-06-20T18:26:34Z</dcterms:modified>
</cp:coreProperties>
</file>