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4" r:id="rId3"/>
  </p:sldMasterIdLst>
  <p:notesMasterIdLst>
    <p:notesMasterId r:id="rId21"/>
  </p:notesMasterIdLst>
  <p:handoutMasterIdLst>
    <p:handoutMasterId r:id="rId22"/>
  </p:handoutMasterIdLst>
  <p:sldIdLst>
    <p:sldId id="299" r:id="rId4"/>
    <p:sldId id="258" r:id="rId5"/>
    <p:sldId id="285" r:id="rId6"/>
    <p:sldId id="317" r:id="rId7"/>
    <p:sldId id="267" r:id="rId8"/>
    <p:sldId id="303" r:id="rId9"/>
    <p:sldId id="270" r:id="rId10"/>
    <p:sldId id="307" r:id="rId11"/>
    <p:sldId id="310" r:id="rId12"/>
    <p:sldId id="304" r:id="rId13"/>
    <p:sldId id="305" r:id="rId14"/>
    <p:sldId id="311" r:id="rId15"/>
    <p:sldId id="312" r:id="rId16"/>
    <p:sldId id="313" r:id="rId17"/>
    <p:sldId id="314" r:id="rId18"/>
    <p:sldId id="316" r:id="rId19"/>
    <p:sldId id="306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4DE"/>
    <a:srgbClr val="1C7DE1"/>
    <a:srgbClr val="F4BD2D"/>
    <a:srgbClr val="F07624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60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2023-11-14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5C910-79E5-463B-9DA8-DE520EDBF75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46EA6-362F-4DE1-868B-FDF961157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5566"/>
            <a:ext cx="9144000" cy="1296144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PREDICT THE LOAN ELIGIBILITY FOR DREAM HOUSING FINANCE COMPANY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18256" y="221175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 9560: DATA MINING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 PROJECT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605CD68-DA5F-3827-E52C-685188EA3233}"/>
              </a:ext>
            </a:extLst>
          </p:cNvPr>
          <p:cNvSpPr txBox="1">
            <a:spLocks/>
          </p:cNvSpPr>
          <p:nvPr/>
        </p:nvSpPr>
        <p:spPr>
          <a:xfrm>
            <a:off x="6444208" y="4587974"/>
            <a:ext cx="2592288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sz="1100" dirty="0">
                <a:solidFill>
                  <a:schemeClr val="bg1"/>
                </a:solidFill>
              </a:rPr>
              <a:t>GROUP MEMBERS – 2019/E/166 2019/E/156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B346E-5C65-F51B-FB95-E6E933D92EB4}"/>
              </a:ext>
            </a:extLst>
          </p:cNvPr>
          <p:cNvSpPr/>
          <p:nvPr/>
        </p:nvSpPr>
        <p:spPr>
          <a:xfrm>
            <a:off x="646064" y="22999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27D9A6C-DAA2-3DFB-68FF-5422026520CD}"/>
              </a:ext>
            </a:extLst>
          </p:cNvPr>
          <p:cNvSpPr/>
          <p:nvPr/>
        </p:nvSpPr>
        <p:spPr>
          <a:xfrm>
            <a:off x="789240" y="37840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E651-C9F8-90AD-CE8E-C5F3DF8BAE44}"/>
              </a:ext>
            </a:extLst>
          </p:cNvPr>
          <p:cNvSpPr txBox="1"/>
          <p:nvPr/>
        </p:nvSpPr>
        <p:spPr>
          <a:xfrm>
            <a:off x="1118862" y="254402"/>
            <a:ext cx="740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Graphical representation about the instances in each categorical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85250-307C-8D7F-C494-E70CCD5A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0061"/>
            <a:ext cx="5733544" cy="1901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B5025-3F28-D19C-C334-7138344D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56" y="900061"/>
            <a:ext cx="2869018" cy="1887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DC3988-F5B8-0F5F-5F85-E5152332976B}"/>
              </a:ext>
            </a:extLst>
          </p:cNvPr>
          <p:cNvSpPr txBox="1"/>
          <p:nvPr/>
        </p:nvSpPr>
        <p:spPr>
          <a:xfrm>
            <a:off x="8504167" y="43811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D2620E-B0F0-4B5A-390D-70048FE75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787774"/>
            <a:ext cx="2869018" cy="2139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6EBF30-656F-6C30-B210-A5705FCCC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2787774"/>
            <a:ext cx="2684021" cy="2071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9E3D12-084B-19D1-1813-56E4068AC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2787774"/>
            <a:ext cx="2709682" cy="20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B346E-5C65-F51B-FB95-E6E933D92EB4}"/>
              </a:ext>
            </a:extLst>
          </p:cNvPr>
          <p:cNvSpPr/>
          <p:nvPr/>
        </p:nvSpPr>
        <p:spPr>
          <a:xfrm>
            <a:off x="646064" y="22999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27D9A6C-DAA2-3DFB-68FF-5422026520CD}"/>
              </a:ext>
            </a:extLst>
          </p:cNvPr>
          <p:cNvSpPr/>
          <p:nvPr/>
        </p:nvSpPr>
        <p:spPr>
          <a:xfrm>
            <a:off x="789240" y="37840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E651-C9F8-90AD-CE8E-C5F3DF8BAE44}"/>
              </a:ext>
            </a:extLst>
          </p:cNvPr>
          <p:cNvSpPr txBox="1"/>
          <p:nvPr/>
        </p:nvSpPr>
        <p:spPr>
          <a:xfrm>
            <a:off x="1118862" y="254402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Graphical Representation about the instances in target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EB45F-BE05-337F-8B6C-2CB600BC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072" y="840835"/>
            <a:ext cx="3528392" cy="2811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85A646-F1B8-CDFC-000A-93830225382B}"/>
              </a:ext>
            </a:extLst>
          </p:cNvPr>
          <p:cNvSpPr txBox="1"/>
          <p:nvPr/>
        </p:nvSpPr>
        <p:spPr>
          <a:xfrm>
            <a:off x="0" y="365187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/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Loan_Approved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(Y) – 422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457200" algn="ctr"/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Loan_Rejected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(N) – 192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773238" indent="-1773238" algn="ctr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B2FAF-E63B-1527-6A0F-011DC1AA39FD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655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B346E-5C65-F51B-FB95-E6E933D92EB4}"/>
              </a:ext>
            </a:extLst>
          </p:cNvPr>
          <p:cNvSpPr/>
          <p:nvPr/>
        </p:nvSpPr>
        <p:spPr>
          <a:xfrm>
            <a:off x="646064" y="22999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27D9A6C-DAA2-3DFB-68FF-5422026520CD}"/>
              </a:ext>
            </a:extLst>
          </p:cNvPr>
          <p:cNvSpPr/>
          <p:nvPr/>
        </p:nvSpPr>
        <p:spPr>
          <a:xfrm>
            <a:off x="789240" y="37840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E651-C9F8-90AD-CE8E-C5F3DF8BAE44}"/>
              </a:ext>
            </a:extLst>
          </p:cNvPr>
          <p:cNvSpPr txBox="1"/>
          <p:nvPr/>
        </p:nvSpPr>
        <p:spPr>
          <a:xfrm>
            <a:off x="1136669" y="264592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Dropping the Duplicates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9C56B-B0BE-877F-51EB-94107C43C6DA}"/>
              </a:ext>
            </a:extLst>
          </p:cNvPr>
          <p:cNvSpPr txBox="1"/>
          <p:nvPr/>
        </p:nvSpPr>
        <p:spPr>
          <a:xfrm>
            <a:off x="1547664" y="651945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There were no duplicates.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63668F-369B-E72F-71F4-CD68D3D48529}"/>
              </a:ext>
            </a:extLst>
          </p:cNvPr>
          <p:cNvSpPr/>
          <p:nvPr/>
        </p:nvSpPr>
        <p:spPr>
          <a:xfrm>
            <a:off x="646064" y="138502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410578D-3692-89FD-65F3-FBABA4EEA9D2}"/>
              </a:ext>
            </a:extLst>
          </p:cNvPr>
          <p:cNvSpPr/>
          <p:nvPr/>
        </p:nvSpPr>
        <p:spPr>
          <a:xfrm>
            <a:off x="789240" y="153343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6C3C3-7DF8-39CB-A025-303F3D3556DA}"/>
              </a:ext>
            </a:extLst>
          </p:cNvPr>
          <p:cNvSpPr txBox="1"/>
          <p:nvPr/>
        </p:nvSpPr>
        <p:spPr>
          <a:xfrm>
            <a:off x="1136669" y="1419622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Handling outliers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D54027-4180-28BA-4725-263623F6A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9" y="1995684"/>
            <a:ext cx="3554027" cy="2446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BEE4DA-4115-A9B8-4B67-1A699362F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995684"/>
            <a:ext cx="3487819" cy="244655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3C7F9B-1688-3857-E540-0755B6FD479C}"/>
              </a:ext>
            </a:extLst>
          </p:cNvPr>
          <p:cNvSpPr/>
          <p:nvPr/>
        </p:nvSpPr>
        <p:spPr>
          <a:xfrm>
            <a:off x="4469444" y="3044337"/>
            <a:ext cx="755015" cy="1746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AB5C5-2DE1-E0BA-FB55-F83522887AF1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8196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B346E-5C65-F51B-FB95-E6E933D92EB4}"/>
              </a:ext>
            </a:extLst>
          </p:cNvPr>
          <p:cNvSpPr/>
          <p:nvPr/>
        </p:nvSpPr>
        <p:spPr>
          <a:xfrm>
            <a:off x="646064" y="22999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27D9A6C-DAA2-3DFB-68FF-5422026520CD}"/>
              </a:ext>
            </a:extLst>
          </p:cNvPr>
          <p:cNvSpPr/>
          <p:nvPr/>
        </p:nvSpPr>
        <p:spPr>
          <a:xfrm>
            <a:off x="789240" y="37840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E651-C9F8-90AD-CE8E-C5F3DF8BAE44}"/>
              </a:ext>
            </a:extLst>
          </p:cNvPr>
          <p:cNvSpPr txBox="1"/>
          <p:nvPr/>
        </p:nvSpPr>
        <p:spPr>
          <a:xfrm>
            <a:off x="1136669" y="264592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Handling Missing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9C56B-B0BE-877F-51EB-94107C43C6DA}"/>
              </a:ext>
            </a:extLst>
          </p:cNvPr>
          <p:cNvSpPr txBox="1"/>
          <p:nvPr/>
        </p:nvSpPr>
        <p:spPr>
          <a:xfrm>
            <a:off x="1547664" y="651945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Dropped some values, use mode, median to replace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63668F-369B-E72F-71F4-CD68D3D48529}"/>
              </a:ext>
            </a:extLst>
          </p:cNvPr>
          <p:cNvSpPr/>
          <p:nvPr/>
        </p:nvSpPr>
        <p:spPr>
          <a:xfrm>
            <a:off x="646064" y="138502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410578D-3692-89FD-65F3-FBABA4EEA9D2}"/>
              </a:ext>
            </a:extLst>
          </p:cNvPr>
          <p:cNvSpPr/>
          <p:nvPr/>
        </p:nvSpPr>
        <p:spPr>
          <a:xfrm>
            <a:off x="789240" y="153343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6C3C3-7DF8-39CB-A025-303F3D3556DA}"/>
              </a:ext>
            </a:extLst>
          </p:cNvPr>
          <p:cNvSpPr txBox="1"/>
          <p:nvPr/>
        </p:nvSpPr>
        <p:spPr>
          <a:xfrm>
            <a:off x="1136669" y="1419622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Converting categorical values to numerical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1B805-8DA4-5957-FA88-667963B7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89076"/>
            <a:ext cx="6017494" cy="2016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AD7A8B-1417-DB0D-05C4-8CA1A0DA0D9B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7465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B346E-5C65-F51B-FB95-E6E933D92EB4}"/>
              </a:ext>
            </a:extLst>
          </p:cNvPr>
          <p:cNvSpPr/>
          <p:nvPr/>
        </p:nvSpPr>
        <p:spPr>
          <a:xfrm>
            <a:off x="646064" y="22999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27D9A6C-DAA2-3DFB-68FF-5422026520CD}"/>
              </a:ext>
            </a:extLst>
          </p:cNvPr>
          <p:cNvSpPr/>
          <p:nvPr/>
        </p:nvSpPr>
        <p:spPr>
          <a:xfrm>
            <a:off x="789240" y="37840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E651-C9F8-90AD-CE8E-C5F3DF8BAE44}"/>
              </a:ext>
            </a:extLst>
          </p:cNvPr>
          <p:cNvSpPr txBox="1"/>
          <p:nvPr/>
        </p:nvSpPr>
        <p:spPr>
          <a:xfrm>
            <a:off x="1136669" y="264592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andling class imbalance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63668F-369B-E72F-71F4-CD68D3D48529}"/>
              </a:ext>
            </a:extLst>
          </p:cNvPr>
          <p:cNvSpPr/>
          <p:nvPr/>
        </p:nvSpPr>
        <p:spPr>
          <a:xfrm>
            <a:off x="646064" y="2067694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410578D-3692-89FD-65F3-FBABA4EEA9D2}"/>
              </a:ext>
            </a:extLst>
          </p:cNvPr>
          <p:cNvSpPr/>
          <p:nvPr/>
        </p:nvSpPr>
        <p:spPr>
          <a:xfrm>
            <a:off x="789240" y="2216105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6C3C3-7DF8-39CB-A025-303F3D3556DA}"/>
              </a:ext>
            </a:extLst>
          </p:cNvPr>
          <p:cNvSpPr txBox="1"/>
          <p:nvPr/>
        </p:nvSpPr>
        <p:spPr>
          <a:xfrm>
            <a:off x="1136669" y="2102296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Feature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0193C-B5EF-A164-53D6-336F69D7E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12"/>
          <a:stretch/>
        </p:blipFill>
        <p:spPr>
          <a:xfrm>
            <a:off x="4355976" y="515651"/>
            <a:ext cx="3708601" cy="1552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3A4EB-51CB-61CB-64A0-EF1278AFB9C4}"/>
              </a:ext>
            </a:extLst>
          </p:cNvPr>
          <p:cNvSpPr txBox="1"/>
          <p:nvPr/>
        </p:nvSpPr>
        <p:spPr>
          <a:xfrm>
            <a:off x="1907704" y="2427734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Created a new feature as Total income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6F0CDF-2332-64CE-F751-D15EABD7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20295"/>
            <a:ext cx="6452750" cy="19027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6FB497-25EF-CA4B-E716-A71716861F18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9289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B346E-5C65-F51B-FB95-E6E933D92EB4}"/>
              </a:ext>
            </a:extLst>
          </p:cNvPr>
          <p:cNvSpPr/>
          <p:nvPr/>
        </p:nvSpPr>
        <p:spPr>
          <a:xfrm>
            <a:off x="646064" y="22999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27D9A6C-DAA2-3DFB-68FF-5422026520CD}"/>
              </a:ext>
            </a:extLst>
          </p:cNvPr>
          <p:cNvSpPr/>
          <p:nvPr/>
        </p:nvSpPr>
        <p:spPr>
          <a:xfrm>
            <a:off x="789240" y="37840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A8367-D939-6384-3C82-C690E6FCEF4E}"/>
              </a:ext>
            </a:extLst>
          </p:cNvPr>
          <p:cNvSpPr txBox="1"/>
          <p:nvPr/>
        </p:nvSpPr>
        <p:spPr>
          <a:xfrm>
            <a:off x="1157003" y="297352"/>
            <a:ext cx="4657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Checking for correlation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6805A2-6E54-B788-21DD-A0430098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12" y="615077"/>
            <a:ext cx="7485851" cy="43844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555337-A4CE-3089-6707-551D45068EE1}"/>
              </a:ext>
            </a:extLst>
          </p:cNvPr>
          <p:cNvSpPr txBox="1"/>
          <p:nvPr/>
        </p:nvSpPr>
        <p:spPr>
          <a:xfrm>
            <a:off x="8651231" y="42999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2637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B346E-5C65-F51B-FB95-E6E933D92EB4}"/>
              </a:ext>
            </a:extLst>
          </p:cNvPr>
          <p:cNvSpPr/>
          <p:nvPr/>
        </p:nvSpPr>
        <p:spPr>
          <a:xfrm>
            <a:off x="646064" y="22999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27D9A6C-DAA2-3DFB-68FF-5422026520CD}"/>
              </a:ext>
            </a:extLst>
          </p:cNvPr>
          <p:cNvSpPr/>
          <p:nvPr/>
        </p:nvSpPr>
        <p:spPr>
          <a:xfrm>
            <a:off x="789240" y="37840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A8367-D939-6384-3C82-C690E6FCEF4E}"/>
              </a:ext>
            </a:extLst>
          </p:cNvPr>
          <p:cNvSpPr txBox="1"/>
          <p:nvPr/>
        </p:nvSpPr>
        <p:spPr>
          <a:xfrm>
            <a:off x="1157002" y="297352"/>
            <a:ext cx="6223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odel selection, training, and initial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51767-E34F-DB87-D6E0-FAEB54AE04E0}"/>
              </a:ext>
            </a:extLst>
          </p:cNvPr>
          <p:cNvSpPr txBox="1"/>
          <p:nvPr/>
        </p:nvSpPr>
        <p:spPr>
          <a:xfrm>
            <a:off x="1475656" y="734046"/>
            <a:ext cx="7128792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Logistic Regression 	– 0.7341772151898734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Decision Tree 		– 0.879746835443038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Random Forest Classifier 	– 0.8860759493670886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EDA51A-836F-42C2-5630-5AB932B0D8C7}"/>
              </a:ext>
            </a:extLst>
          </p:cNvPr>
          <p:cNvSpPr/>
          <p:nvPr/>
        </p:nvSpPr>
        <p:spPr>
          <a:xfrm>
            <a:off x="646064" y="2679588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8FE4353-188A-DAD6-4002-7965FB651C37}"/>
              </a:ext>
            </a:extLst>
          </p:cNvPr>
          <p:cNvSpPr/>
          <p:nvPr/>
        </p:nvSpPr>
        <p:spPr>
          <a:xfrm>
            <a:off x="789240" y="2827999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58684-6845-3B53-F5EF-60F71A50E867}"/>
              </a:ext>
            </a:extLst>
          </p:cNvPr>
          <p:cNvSpPr txBox="1"/>
          <p:nvPr/>
        </p:nvSpPr>
        <p:spPr>
          <a:xfrm>
            <a:off x="1157002" y="2746950"/>
            <a:ext cx="6223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Hyperparameter Tuning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609D4-707E-ACBE-66D1-CCC5DB26CCD5}"/>
              </a:ext>
            </a:extLst>
          </p:cNvPr>
          <p:cNvSpPr txBox="1"/>
          <p:nvPr/>
        </p:nvSpPr>
        <p:spPr>
          <a:xfrm>
            <a:off x="1480336" y="3138032"/>
            <a:ext cx="683608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Random Forest Classifier 	– 0.898746835443038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50D092-D455-9CA7-72B3-5CF932AB75F3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2862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5566"/>
            <a:ext cx="9144000" cy="1296144"/>
          </a:xfrm>
        </p:spPr>
        <p:txBody>
          <a:bodyPr/>
          <a:lstStyle/>
          <a:p>
            <a:r>
              <a:rPr lang="en-US" altLang="ko-KR" sz="6000" dirty="0">
                <a:ea typeface="맑은 고딕" pitchFamily="50" charset="-127"/>
              </a:rPr>
              <a:t>THANK YOU!</a:t>
            </a:r>
            <a:endParaRPr lang="ko-KR" alt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18256" y="2211758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 9560: DATA MINING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F5409-71F5-34C9-FC0A-D781378619F3}"/>
              </a:ext>
            </a:extLst>
          </p:cNvPr>
          <p:cNvSpPr txBox="1"/>
          <p:nvPr/>
        </p:nvSpPr>
        <p:spPr>
          <a:xfrm>
            <a:off x="8460432" y="4443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5387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190384"/>
            <a:ext cx="7524328" cy="884466"/>
          </a:xfrm>
        </p:spPr>
        <p:txBody>
          <a:bodyPr/>
          <a:lstStyle/>
          <a:p>
            <a:r>
              <a:rPr lang="en-US" altLang="ko-KR" sz="3000" dirty="0">
                <a:solidFill>
                  <a:schemeClr val="accent5"/>
                </a:solidFill>
              </a:rPr>
              <a:t>CONTENT</a:t>
            </a:r>
            <a:endParaRPr lang="ko-KR" altLang="en-US" sz="3000" dirty="0"/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471098" y="1261972"/>
            <a:ext cx="4845318" cy="483931"/>
            <a:chOff x="2299400" y="1781114"/>
            <a:chExt cx="4576856" cy="483931"/>
          </a:xfrm>
        </p:grpSpPr>
        <p:sp>
          <p:nvSpPr>
            <p:cNvPr id="6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INTRODUCTION AND OBJECTIVES</a:t>
              </a:r>
            </a:p>
          </p:txBody>
        </p:sp>
        <p:sp>
          <p:nvSpPr>
            <p:cNvPr id="61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Slide 03 - 04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471098" y="1959848"/>
            <a:ext cx="4845318" cy="483931"/>
            <a:chOff x="2299400" y="1781114"/>
            <a:chExt cx="4576856" cy="483931"/>
          </a:xfrm>
        </p:grpSpPr>
        <p:sp>
          <p:nvSpPr>
            <p:cNvPr id="112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ABOUT THE DATASET</a:t>
              </a:r>
            </a:p>
          </p:txBody>
        </p:sp>
        <p:sp>
          <p:nvSpPr>
            <p:cNvPr id="113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Slide 05 - 06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71098" y="2657724"/>
            <a:ext cx="4845318" cy="483931"/>
            <a:chOff x="2299400" y="1781114"/>
            <a:chExt cx="4576856" cy="483931"/>
          </a:xfrm>
        </p:grpSpPr>
        <p:sp>
          <p:nvSpPr>
            <p:cNvPr id="119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NATURE OF THE PROBLEM</a:t>
              </a:r>
            </a:p>
          </p:txBody>
        </p:sp>
        <p:sp>
          <p:nvSpPr>
            <p:cNvPr id="120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Slide 07 - 08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3471098" y="3355600"/>
            <a:ext cx="4845318" cy="483931"/>
            <a:chOff x="2299400" y="1781114"/>
            <a:chExt cx="4576856" cy="483931"/>
          </a:xfrm>
        </p:grpSpPr>
        <p:sp>
          <p:nvSpPr>
            <p:cNvPr id="1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Progress up-to now</a:t>
              </a:r>
            </a:p>
          </p:txBody>
        </p:sp>
        <p:sp>
          <p:nvSpPr>
            <p:cNvPr id="127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Slide 09 - 16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9" name="Pentagon 128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40010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3471098" y="4053474"/>
            <a:ext cx="4845318" cy="483931"/>
            <a:chOff x="2299400" y="1781114"/>
            <a:chExt cx="4576856" cy="483931"/>
          </a:xfrm>
        </p:grpSpPr>
        <p:sp>
          <p:nvSpPr>
            <p:cNvPr id="133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cs typeface="Arial" pitchFamily="34" charset="0"/>
                </a:rPr>
                <a:t>Thank you</a:t>
              </a:r>
            </a:p>
          </p:txBody>
        </p:sp>
        <p:sp>
          <p:nvSpPr>
            <p:cNvPr id="134" name="TextBox 12"/>
            <p:cNvSpPr txBox="1"/>
            <p:nvPr/>
          </p:nvSpPr>
          <p:spPr bwMode="auto">
            <a:xfrm>
              <a:off x="2299400" y="1988046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Slide 17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B0FF1D-033E-71B7-820F-BE637234A3C2}"/>
              </a:ext>
            </a:extLst>
          </p:cNvPr>
          <p:cNvSpPr txBox="1"/>
          <p:nvPr/>
        </p:nvSpPr>
        <p:spPr>
          <a:xfrm>
            <a:off x="8381054" y="458608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39502"/>
            <a:ext cx="914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79512" y="41151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altLang="ko-KR" dirty="0">
                <a:solidFill>
                  <a:schemeClr val="bg1"/>
                </a:solidFill>
                <a:latin typeface="+mj-lt"/>
              </a:rPr>
              <a:t>INTRODUCTION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D923F-FBCE-19BB-5180-6E0642E644B6}"/>
              </a:ext>
            </a:extLst>
          </p:cNvPr>
          <p:cNvSpPr txBox="1"/>
          <p:nvPr/>
        </p:nvSpPr>
        <p:spPr>
          <a:xfrm>
            <a:off x="395536" y="1635646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Dream Housing Finance company deals in home loans. </a:t>
            </a:r>
          </a:p>
          <a:p>
            <a:pPr algn="just"/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Customers first apply for a home loan after that company validates the customer’s eligibility for a loan.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company wants to automate the loan eligibility process (real-time) based on customer detail provided while filling out the online application form.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6B71C-AF49-E083-5D49-37C7C4F3B8DC}"/>
              </a:ext>
            </a:extLst>
          </p:cNvPr>
          <p:cNvSpPr txBox="1"/>
          <p:nvPr/>
        </p:nvSpPr>
        <p:spPr>
          <a:xfrm>
            <a:off x="8453143" y="42999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39502"/>
            <a:ext cx="914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79512" y="411510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ko-KR" dirty="0">
                <a:solidFill>
                  <a:schemeClr val="bg1"/>
                </a:solidFill>
                <a:latin typeface="+mj-lt"/>
              </a:rPr>
              <a:t>OBJECTIVE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D923F-FBCE-19BB-5180-6E0642E644B6}"/>
              </a:ext>
            </a:extLst>
          </p:cNvPr>
          <p:cNvSpPr txBox="1"/>
          <p:nvPr/>
        </p:nvSpPr>
        <p:spPr>
          <a:xfrm>
            <a:off x="395536" y="1635646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Understand the dataset, features and preprocessing.</a:t>
            </a:r>
          </a:p>
          <a:p>
            <a:pPr algn="just"/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b="1" dirty="0"/>
              <a:t>Build the model and increase the accuracy of the model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6B71C-AF49-E083-5D49-37C7C4F3B8DC}"/>
              </a:ext>
            </a:extLst>
          </p:cNvPr>
          <p:cNvSpPr txBox="1"/>
          <p:nvPr/>
        </p:nvSpPr>
        <p:spPr>
          <a:xfrm>
            <a:off x="8453143" y="42999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9980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EED51E6-15DF-DC0D-EA29-521BF749970B}"/>
              </a:ext>
            </a:extLst>
          </p:cNvPr>
          <p:cNvSpPr/>
          <p:nvPr/>
        </p:nvSpPr>
        <p:spPr>
          <a:xfrm>
            <a:off x="0" y="411510"/>
            <a:ext cx="914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9132"/>
            <a:ext cx="6732240" cy="88446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ko-KR" sz="3600" b="1" dirty="0">
                <a:solidFill>
                  <a:schemeClr val="bg1"/>
                </a:solidFill>
              </a:rPr>
              <a:t>ABOUT THE DATASET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3649" y="1491630"/>
            <a:ext cx="69127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C7DE1"/>
                </a:solidFill>
                <a:cs typeface="Arial" pitchFamily="34" charset="0"/>
              </a:rPr>
              <a:t>DATASET CONTAINS 2 FILES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73238" indent="-1773238" algn="just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1.Train Data Set -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contains the customers for whom loan eligibility is known as '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Loan_Status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’.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614 Rows)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73238" indent="-1773238" algn="just"/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73238" indent="-1773238" algn="just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2.Test Data Set 	-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contains the customer information for whom  loan eligibility is to be predicted. (367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Rows)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773238" indent="-1773238"/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370841-EA0B-D9DA-13E3-CCF8F992DB08}"/>
              </a:ext>
            </a:extLst>
          </p:cNvPr>
          <p:cNvSpPr/>
          <p:nvPr/>
        </p:nvSpPr>
        <p:spPr>
          <a:xfrm>
            <a:off x="858030" y="1461184"/>
            <a:ext cx="50405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3410642-E24A-5869-2CA1-8611742E2F94}"/>
              </a:ext>
            </a:extLst>
          </p:cNvPr>
          <p:cNvSpPr/>
          <p:nvPr/>
        </p:nvSpPr>
        <p:spPr>
          <a:xfrm>
            <a:off x="999308" y="1609228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2A187-CE61-5B15-E900-A9E3A51007C3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32113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B346E-5C65-F51B-FB95-E6E933D92EB4}"/>
              </a:ext>
            </a:extLst>
          </p:cNvPr>
          <p:cNvSpPr/>
          <p:nvPr/>
        </p:nvSpPr>
        <p:spPr>
          <a:xfrm>
            <a:off x="646064" y="229990"/>
            <a:ext cx="504056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27D9A6C-DAA2-3DFB-68FF-5422026520CD}"/>
              </a:ext>
            </a:extLst>
          </p:cNvPr>
          <p:cNvSpPr/>
          <p:nvPr/>
        </p:nvSpPr>
        <p:spPr>
          <a:xfrm>
            <a:off x="789240" y="378401"/>
            <a:ext cx="224587" cy="2102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DBE651-C9F8-90AD-CE8E-C5F3DF8BAE44}"/>
              </a:ext>
            </a:extLst>
          </p:cNvPr>
          <p:cNvSpPr txBox="1"/>
          <p:nvPr/>
        </p:nvSpPr>
        <p:spPr>
          <a:xfrm>
            <a:off x="1118862" y="254402"/>
            <a:ext cx="74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Train dataset contains 13 attributes.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72D13F-183D-A3E4-6655-D89AFBE3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42102"/>
              </p:ext>
            </p:extLst>
          </p:nvPr>
        </p:nvGraphicFramePr>
        <p:xfrm>
          <a:off x="1475656" y="700705"/>
          <a:ext cx="6480720" cy="37742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0364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688609579"/>
                    </a:ext>
                  </a:extLst>
                </a:gridCol>
              </a:tblGrid>
              <a:tr h="3263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VARIABLE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815681625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 err="1">
                          <a:effectLst/>
                        </a:rPr>
                        <a:t>Loan_ID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Unique Loan ID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77647857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Gender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Male/ Female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08508968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Married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Applicant married (Y/N)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370866158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Dependents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Number of dependents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9072784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Education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Applicant Education (Graduate/ Under Graduate)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75658295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Self_Employed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Self employed (Y/N)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487965607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ApplicantIncome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Applicant income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963984843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CoapplicantIncome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 err="1">
                          <a:effectLst/>
                        </a:rPr>
                        <a:t>Coapplicant</a:t>
                      </a:r>
                      <a:r>
                        <a:rPr lang="en-US" sz="1500" dirty="0">
                          <a:effectLst/>
                        </a:rPr>
                        <a:t> income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22721926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LoanAmount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Loan amount in thousands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635765928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Loan_Amount_Term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Term of loan in months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413127229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Credit_History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credit history meets guidelines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705917753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Property_Area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Urban/ Semi Urban/ Rural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689108934"/>
                  </a:ext>
                </a:extLst>
              </a:tr>
              <a:tr h="2652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 err="1">
                          <a:effectLst/>
                        </a:rPr>
                        <a:t>Loan_Status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(Target) Loan approved (Y/N)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0948640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91753D-F3DA-0042-443C-D03953CC239B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38164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3883120" y="1312618"/>
            <a:ext cx="4896096" cy="2628091"/>
            <a:chOff x="7164288" y="856926"/>
            <a:chExt cx="1439711" cy="612072"/>
          </a:xfrm>
        </p:grpSpPr>
        <p:sp>
          <p:nvSpPr>
            <p:cNvPr id="45" name="TextBox 44"/>
            <p:cNvSpPr txBox="1"/>
            <p:nvPr/>
          </p:nvSpPr>
          <p:spPr>
            <a:xfrm>
              <a:off x="7164288" y="856926"/>
              <a:ext cx="1439711" cy="150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loan prediction problem is a classification problem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64288" y="995911"/>
              <a:ext cx="1439711" cy="473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	Because the goal is to predict whether a person’s loan will be approved or not. In addition to this, this is a binary classification problem too, as there are only two possible outcomes called ‘Y’ or ‘N’. In here Y stands for loan is approved as well as N stands for not approved or rejected.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5FA782A-AE8E-8025-018A-F689364B2170}"/>
              </a:ext>
            </a:extLst>
          </p:cNvPr>
          <p:cNvSpPr/>
          <p:nvPr/>
        </p:nvSpPr>
        <p:spPr>
          <a:xfrm>
            <a:off x="0" y="339502"/>
            <a:ext cx="914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97FE47-42A5-0C65-AED1-6F240B3F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7524328" cy="88446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ko-KR" sz="3600" b="1" dirty="0">
                <a:solidFill>
                  <a:schemeClr val="bg1"/>
                </a:solidFill>
              </a:rPr>
              <a:t>NATURE OF THE PROBLEM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AFFBE-4B49-F3FB-D31F-CB723B12E882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475656" y="1491630"/>
            <a:ext cx="4896096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Pandas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70C0"/>
                </a:solidFill>
              </a:rPr>
              <a:t>Sklearn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70C0"/>
                </a:solidFill>
              </a:rPr>
              <a:t>Numpy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Matplotlib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A782A-AE8E-8025-018A-F689364B2170}"/>
              </a:ext>
            </a:extLst>
          </p:cNvPr>
          <p:cNvSpPr/>
          <p:nvPr/>
        </p:nvSpPr>
        <p:spPr>
          <a:xfrm>
            <a:off x="0" y="339502"/>
            <a:ext cx="914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97FE47-42A5-0C65-AED1-6F240B3F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7524328" cy="88446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ko-KR" sz="3600" b="1" dirty="0">
                <a:solidFill>
                  <a:schemeClr val="bg1"/>
                </a:solidFill>
              </a:rPr>
              <a:t>Libraries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B21A5-8D4B-0849-4174-5BC750D943D3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10908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805808" y="1007894"/>
            <a:ext cx="669674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Data exploration &amp; preprocessing: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1600" b="1" dirty="0"/>
              <a:t>Data Visualization</a:t>
            </a:r>
          </a:p>
          <a:p>
            <a:r>
              <a:rPr lang="en-US" sz="1600" b="1" dirty="0"/>
              <a:t>	Dropping the duplicates</a:t>
            </a:r>
          </a:p>
          <a:p>
            <a:r>
              <a:rPr lang="en-US" sz="1600" b="1" dirty="0"/>
              <a:t>	Handling Missing Values</a:t>
            </a:r>
          </a:p>
          <a:p>
            <a:r>
              <a:rPr lang="en-US" sz="1600" b="1" dirty="0"/>
              <a:t>	Handling Outliers</a:t>
            </a:r>
          </a:p>
          <a:p>
            <a:r>
              <a:rPr lang="en-US" sz="1600" b="1" dirty="0"/>
              <a:t>	</a:t>
            </a:r>
            <a:r>
              <a:rPr lang="en-US" sz="1600" b="1" i="0" dirty="0">
                <a:effectLst/>
              </a:rPr>
              <a:t>Handling Class Imbalance</a:t>
            </a:r>
          </a:p>
          <a:p>
            <a:r>
              <a:rPr lang="en-US" sz="1600" b="1" dirty="0"/>
              <a:t>	</a:t>
            </a:r>
            <a:r>
              <a:rPr lang="en-US" sz="1600" b="1" i="0" dirty="0">
                <a:effectLst/>
              </a:rPr>
              <a:t>Feature Engineering</a:t>
            </a:r>
          </a:p>
          <a:p>
            <a:r>
              <a:rPr lang="en-US" sz="1600" b="1" dirty="0"/>
              <a:t>	Checking for correlation</a:t>
            </a:r>
          </a:p>
          <a:p>
            <a:r>
              <a:rPr lang="en-US" sz="1600" b="1" dirty="0"/>
              <a:t>	</a:t>
            </a:r>
            <a:r>
              <a:rPr lang="en-US" sz="1600" b="1" i="0" dirty="0">
                <a:effectLst/>
              </a:rPr>
              <a:t>Converting Categorical to Numerical</a:t>
            </a:r>
          </a:p>
          <a:p>
            <a:r>
              <a:rPr lang="en-US" sz="1600" b="1" i="0" dirty="0">
                <a:effectLst/>
              </a:rPr>
              <a:t>	Feature Scaling</a:t>
            </a:r>
          </a:p>
          <a:p>
            <a:r>
              <a:rPr lang="en-US" sz="1600" b="1" dirty="0"/>
              <a:t>	Feature Selection</a:t>
            </a:r>
          </a:p>
          <a:p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Model selection, training, evaluation and Hyperparameter Tuning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A782A-AE8E-8025-018A-F689364B2170}"/>
              </a:ext>
            </a:extLst>
          </p:cNvPr>
          <p:cNvSpPr/>
          <p:nvPr/>
        </p:nvSpPr>
        <p:spPr>
          <a:xfrm>
            <a:off x="0" y="222782"/>
            <a:ext cx="914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97FE47-42A5-0C65-AED1-6F240B3F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74"/>
            <a:ext cx="7524328" cy="88446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altLang="ko-KR" sz="3600" b="1" dirty="0">
                <a:solidFill>
                  <a:schemeClr val="bg1"/>
                </a:solidFill>
              </a:rPr>
              <a:t>Progress </a:t>
            </a:r>
            <a:r>
              <a:rPr lang="en-US" altLang="ko-KR" sz="3600" b="1" dirty="0" err="1">
                <a:solidFill>
                  <a:schemeClr val="bg1"/>
                </a:solidFill>
              </a:rPr>
              <a:t>upto</a:t>
            </a:r>
            <a:r>
              <a:rPr lang="en-US" altLang="ko-KR" sz="3600" b="1" dirty="0">
                <a:solidFill>
                  <a:schemeClr val="bg1"/>
                </a:solidFill>
              </a:rPr>
              <a:t> now (Cont.)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348AF-63ED-43D6-6FCC-6106671297D4}"/>
              </a:ext>
            </a:extLst>
          </p:cNvPr>
          <p:cNvSpPr txBox="1"/>
          <p:nvPr/>
        </p:nvSpPr>
        <p:spPr>
          <a:xfrm>
            <a:off x="8388424" y="42738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8059731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574</Words>
  <Application>Microsoft Office PowerPoint</Application>
  <PresentationFormat>On-screen Show (16:9)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Calibri</vt:lpstr>
      <vt:lpstr>Helvetica Neue</vt:lpstr>
      <vt:lpstr>Wingdings</vt:lpstr>
      <vt:lpstr>Cover and End Slide Master</vt:lpstr>
      <vt:lpstr>Contents Slide Master</vt:lpstr>
      <vt:lpstr>Section Break Slide Master</vt:lpstr>
      <vt:lpstr>PREDICT THE LOAN ELIGIBILITY FOR DREAM HOUSING FINANCE COMPANY</vt:lpstr>
      <vt:lpstr>CONTENT</vt:lpstr>
      <vt:lpstr>PowerPoint Presentation</vt:lpstr>
      <vt:lpstr>PowerPoint Presentation</vt:lpstr>
      <vt:lpstr>ABOUT THE DATASET</vt:lpstr>
      <vt:lpstr>PowerPoint Presentation</vt:lpstr>
      <vt:lpstr>NATURE OF THE PROBLEM</vt:lpstr>
      <vt:lpstr>Libraries </vt:lpstr>
      <vt:lpstr>Progress upto now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VISHWAJITH A.G.N.</cp:lastModifiedBy>
  <cp:revision>99</cp:revision>
  <dcterms:created xsi:type="dcterms:W3CDTF">2016-12-01T00:32:25Z</dcterms:created>
  <dcterms:modified xsi:type="dcterms:W3CDTF">2023-11-14T03:45:06Z</dcterms:modified>
</cp:coreProperties>
</file>