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66" d="100"/>
          <a:sy n="66" d="100"/>
        </p:scale>
        <p:origin x="90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wnloads\Documents\NAAN%20MUDHALVAN%20EXCE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[NAAN MUDHALVAN EXCEL PROJECT.xlsx]Sheet2!PivotTable1</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EMPLOYEES</a:t>
            </a:r>
            <a:r>
              <a:rPr lang="en-US" baseline="0"/>
              <a:t> DATABASE ANALYSIS</a:t>
            </a:r>
            <a:endParaRPr lang="en-US"/>
          </a:p>
        </c:rich>
      </c:tx>
      <c:overlay val="0"/>
      <c:spPr>
        <a:solidFill>
          <a:schemeClr val="tx2">
            <a:lumMod val="20000"/>
            <a:lumOff val="80000"/>
          </a:schemeClr>
        </a:solidFill>
        <a:ln>
          <a:noFill/>
        </a:ln>
        <a:effectLst/>
        <a:scene3d>
          <a:camera prst="orthographicFront"/>
          <a:lightRig rig="balanced" dir="t">
            <a:rot lat="0" lon="0" rev="8700000"/>
          </a:lightRig>
        </a:scene3d>
        <a:sp3d>
          <a:bevelT w="190500" h="38100"/>
        </a:sp3d>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dk1">
              <a:tint val="88500"/>
              <a:alpha val="85000"/>
            </a:schemeClr>
          </a:solidFill>
          <a:ln w="9525" cap="flat" cmpd="sng" algn="ctr">
            <a:solidFill>
              <a:schemeClr val="lt1">
                <a:alpha val="50000"/>
              </a:schemeClr>
            </a:solidFill>
            <a:round/>
          </a:ln>
          <a:effectLst/>
          <a:scene3d>
            <a:camera prst="orthographicFront"/>
            <a:lightRig rig="balanced" dir="t">
              <a:rot lat="0" lon="0" rev="8700000"/>
            </a:lightRig>
          </a:scene3d>
          <a:sp3d>
            <a:bevelT w="190500" h="381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alpha val="85000"/>
            </a:schemeClr>
          </a:solidFill>
          <a:ln w="9525" cap="flat" cmpd="sng" algn="ctr">
            <a:solidFill>
              <a:schemeClr val="lt1">
                <a:alpha val="50000"/>
              </a:schemeClr>
            </a:solidFill>
            <a:round/>
          </a:ln>
          <a:effectLst/>
          <a:scene3d>
            <a:camera prst="orthographicFront"/>
            <a:lightRig rig="balanced" dir="t">
              <a:rot lat="0" lon="0" rev="8700000"/>
            </a:lightRig>
          </a:scene3d>
          <a:sp3d>
            <a:bevelT w="190500" h="381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alpha val="85000"/>
            </a:schemeClr>
          </a:solidFill>
          <a:ln w="9525" cap="flat" cmpd="sng" algn="ctr">
            <a:solidFill>
              <a:schemeClr val="lt1">
                <a:alpha val="50000"/>
              </a:schemeClr>
            </a:solidFill>
            <a:round/>
          </a:ln>
          <a:effectLst/>
          <a:scene3d>
            <a:camera prst="orthographicFront"/>
            <a:lightRig rig="balanced" dir="t">
              <a:rot lat="0" lon="0" rev="8700000"/>
            </a:lightRig>
          </a:scene3d>
          <a:sp3d>
            <a:bevelT w="190500" h="381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c:f>
              <c:strCache>
                <c:ptCount val="1"/>
                <c:pt idx="0">
                  <c:v>Total</c:v>
                </c:pt>
              </c:strCache>
            </c:strRef>
          </c:tx>
          <c:spPr>
            <a:solidFill>
              <a:schemeClr val="dk1">
                <a:tint val="88500"/>
                <a:alpha val="85000"/>
              </a:schemeClr>
            </a:solidFill>
            <a:ln w="9525" cap="flat" cmpd="sng" algn="ctr">
              <a:solidFill>
                <a:schemeClr val="lt1">
                  <a:alpha val="50000"/>
                </a:schemeClr>
              </a:solidFill>
              <a:round/>
            </a:ln>
            <a:effectLst/>
            <a:scene3d>
              <a:camera prst="orthographicFront"/>
              <a:lightRig rig="balanced" dir="t">
                <a:rot lat="0" lon="0" rev="8700000"/>
              </a:lightRig>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Sheet2!$A$2:$A$78</c:f>
              <c:multiLvlStrCache>
                <c:ptCount val="19"/>
                <c:lvl>
                  <c:pt idx="0">
                    <c:v>Permanent</c:v>
                  </c:pt>
                  <c:pt idx="1">
                    <c:v>Permanent</c:v>
                  </c:pt>
                  <c:pt idx="2">
                    <c:v>Permanent</c:v>
                  </c:pt>
                  <c:pt idx="3">
                    <c:v>Permanent</c:v>
                  </c:pt>
                  <c:pt idx="4">
                    <c:v>Permanent</c:v>
                  </c:pt>
                  <c:pt idx="5">
                    <c:v>Permanent</c:v>
                  </c:pt>
                  <c:pt idx="6">
                    <c:v>Permanent</c:v>
                  </c:pt>
                  <c:pt idx="7">
                    <c:v>Permanent</c:v>
                  </c:pt>
                  <c:pt idx="8">
                    <c:v>Permanent</c:v>
                  </c:pt>
                  <c:pt idx="9">
                    <c:v>Permanent</c:v>
                  </c:pt>
                  <c:pt idx="10">
                    <c:v>Permanent</c:v>
                  </c:pt>
                  <c:pt idx="11">
                    <c:v>Permanent</c:v>
                  </c:pt>
                  <c:pt idx="12">
                    <c:v>Permanent</c:v>
                  </c:pt>
                  <c:pt idx="13">
                    <c:v>Permanent</c:v>
                  </c:pt>
                  <c:pt idx="14">
                    <c:v>Permanent</c:v>
                  </c:pt>
                  <c:pt idx="15">
                    <c:v>Fixed Term</c:v>
                  </c:pt>
                  <c:pt idx="16">
                    <c:v>Fixed Term</c:v>
                  </c:pt>
                  <c:pt idx="17">
                    <c:v>Temporary</c:v>
                  </c:pt>
                  <c:pt idx="18">
                    <c:v>Temporary</c:v>
                  </c:pt>
                </c:lvl>
                <c:lvl>
                  <c:pt idx="0">
                    <c:v>NULL</c:v>
                  </c:pt>
                  <c:pt idx="1">
                    <c:v>Business Development</c:v>
                  </c:pt>
                  <c:pt idx="2">
                    <c:v>Business Development</c:v>
                  </c:pt>
                  <c:pt idx="3">
                    <c:v>Support</c:v>
                  </c:pt>
                  <c:pt idx="4">
                    <c:v>Business Development</c:v>
                  </c:pt>
                  <c:pt idx="5">
                    <c:v>Engineering</c:v>
                  </c:pt>
                  <c:pt idx="6">
                    <c:v>Research and Development</c:v>
                  </c:pt>
                  <c:pt idx="7">
                    <c:v>Support</c:v>
                  </c:pt>
                  <c:pt idx="8">
                    <c:v>Marketing</c:v>
                  </c:pt>
                  <c:pt idx="9">
                    <c:v>Services</c:v>
                  </c:pt>
                  <c:pt idx="10">
                    <c:v>Services</c:v>
                  </c:pt>
                  <c:pt idx="11">
                    <c:v>Training</c:v>
                  </c:pt>
                  <c:pt idx="12">
                    <c:v>Research and Development</c:v>
                  </c:pt>
                  <c:pt idx="13">
                    <c:v>Engineering</c:v>
                  </c:pt>
                  <c:pt idx="14">
                    <c:v>Training</c:v>
                  </c:pt>
                  <c:pt idx="15">
                    <c:v>Services</c:v>
                  </c:pt>
                  <c:pt idx="16">
                    <c:v>Training</c:v>
                  </c:pt>
                  <c:pt idx="17">
                    <c:v>Support</c:v>
                  </c:pt>
                  <c:pt idx="18">
                    <c:v>Engineering</c:v>
                  </c:pt>
                </c:lvl>
                <c:lvl>
                  <c:pt idx="0">
                    <c:v>Male</c:v>
                  </c:pt>
                  <c:pt idx="1">
                    <c:v>Female</c:v>
                  </c:pt>
                  <c:pt idx="2">
                    <c:v>Female</c:v>
                  </c:pt>
                  <c:pt idx="3">
                    <c:v>(blank)</c:v>
                  </c:pt>
                  <c:pt idx="4">
                    <c:v>Female</c:v>
                  </c:pt>
                  <c:pt idx="5">
                    <c:v>Male</c:v>
                  </c:pt>
                  <c:pt idx="6">
                    <c:v>Male</c:v>
                  </c:pt>
                  <c:pt idx="7">
                    <c:v>Male</c:v>
                  </c:pt>
                  <c:pt idx="8">
                    <c:v>Female</c:v>
                  </c:pt>
                  <c:pt idx="9">
                    <c:v>Male</c:v>
                  </c:pt>
                  <c:pt idx="10">
                    <c:v>Female</c:v>
                  </c:pt>
                  <c:pt idx="11">
                    <c:v>Female</c:v>
                  </c:pt>
                  <c:pt idx="12">
                    <c:v>Male</c:v>
                  </c:pt>
                  <c:pt idx="13">
                    <c:v>Female</c:v>
                  </c:pt>
                  <c:pt idx="14">
                    <c:v>Female</c:v>
                  </c:pt>
                  <c:pt idx="15">
                    <c:v>Female</c:v>
                  </c:pt>
                  <c:pt idx="16">
                    <c:v>Female</c:v>
                  </c:pt>
                  <c:pt idx="17">
                    <c:v>Male</c:v>
                  </c:pt>
                  <c:pt idx="18">
                    <c:v>Male</c:v>
                  </c:pt>
                </c:lvl>
                <c:lvl>
                  <c:pt idx="0">
                    <c:v>PR00147</c:v>
                  </c:pt>
                  <c:pt idx="1">
                    <c:v>PR00419</c:v>
                  </c:pt>
                  <c:pt idx="2">
                    <c:v>PR04473</c:v>
                  </c:pt>
                  <c:pt idx="3">
                    <c:v>PR04601</c:v>
                  </c:pt>
                  <c:pt idx="4">
                    <c:v>PR04686</c:v>
                  </c:pt>
                  <c:pt idx="5">
                    <c:v>SQ00144</c:v>
                  </c:pt>
                  <c:pt idx="6">
                    <c:v>SQ00612</c:v>
                  </c:pt>
                  <c:pt idx="7">
                    <c:v>SQ00691</c:v>
                  </c:pt>
                  <c:pt idx="8">
                    <c:v>SQ01854</c:v>
                  </c:pt>
                  <c:pt idx="9">
                    <c:v>SQ04598</c:v>
                  </c:pt>
                  <c:pt idx="10">
                    <c:v>SQ04612</c:v>
                  </c:pt>
                  <c:pt idx="11">
                    <c:v>TN00214</c:v>
                  </c:pt>
                  <c:pt idx="12">
                    <c:v>TN00464</c:v>
                  </c:pt>
                  <c:pt idx="13">
                    <c:v>TN01281</c:v>
                  </c:pt>
                  <c:pt idx="14">
                    <c:v>TN02749</c:v>
                  </c:pt>
                  <c:pt idx="15">
                    <c:v>VT00578</c:v>
                  </c:pt>
                  <c:pt idx="16">
                    <c:v>VT01803</c:v>
                  </c:pt>
                  <c:pt idx="17">
                    <c:v>VT02417</c:v>
                  </c:pt>
                  <c:pt idx="18">
                    <c:v>VT02539</c:v>
                  </c:pt>
                </c:lvl>
              </c:multiLvlStrCache>
            </c:multiLvlStrRef>
          </c:cat>
          <c:val>
            <c:numRef>
              <c:f>Sheet2!$B$2:$B$78</c:f>
              <c:numCache>
                <c:formatCode>General</c:formatCode>
                <c:ptCount val="19"/>
                <c:pt idx="0">
                  <c:v>105468.7</c:v>
                </c:pt>
                <c:pt idx="1">
                  <c:v>68980.52</c:v>
                </c:pt>
                <c:pt idx="2">
                  <c:v>69192.850000000006</c:v>
                </c:pt>
                <c:pt idx="3">
                  <c:v>104802.63</c:v>
                </c:pt>
                <c:pt idx="4">
                  <c:v>88360.79</c:v>
                </c:pt>
                <c:pt idx="5">
                  <c:v>118976.16</c:v>
                </c:pt>
                <c:pt idx="6">
                  <c:v>74279.009999999995</c:v>
                </c:pt>
                <c:pt idx="7">
                  <c:v>54137.05</c:v>
                </c:pt>
                <c:pt idx="8">
                  <c:v>66017.179999999993</c:v>
                </c:pt>
                <c:pt idx="9">
                  <c:v>69913.39</c:v>
                </c:pt>
                <c:pt idx="10">
                  <c:v>85879.23</c:v>
                </c:pt>
                <c:pt idx="11">
                  <c:v>37902.35</c:v>
                </c:pt>
                <c:pt idx="12">
                  <c:v>52748.63</c:v>
                </c:pt>
                <c:pt idx="13">
                  <c:v>114425.19</c:v>
                </c:pt>
                <c:pt idx="14">
                  <c:v>57002.02</c:v>
                </c:pt>
                <c:pt idx="15">
                  <c:v>42314.39</c:v>
                </c:pt>
                <c:pt idx="16">
                  <c:v>93128.34</c:v>
                </c:pt>
                <c:pt idx="17">
                  <c:v>61214.26</c:v>
                </c:pt>
                <c:pt idx="18">
                  <c:v>39969.72</c:v>
                </c:pt>
              </c:numCache>
            </c:numRef>
          </c:val>
          <c:extLst>
            <c:ext xmlns:c16="http://schemas.microsoft.com/office/drawing/2014/chart" uri="{C3380CC4-5D6E-409C-BE32-E72D297353CC}">
              <c16:uniqueId val="{00000000-905B-46F0-A854-481C5006C389}"/>
            </c:ext>
          </c:extLst>
        </c:ser>
        <c:dLbls>
          <c:dLblPos val="inEnd"/>
          <c:showLegendKey val="0"/>
          <c:showVal val="1"/>
          <c:showCatName val="0"/>
          <c:showSerName val="0"/>
          <c:showPercent val="0"/>
          <c:showBubbleSize val="0"/>
        </c:dLbls>
        <c:gapWidth val="65"/>
        <c:axId val="450407664"/>
        <c:axId val="450405744"/>
      </c:barChart>
      <c:catAx>
        <c:axId val="4504076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50405744"/>
        <c:crosses val="autoZero"/>
        <c:auto val="1"/>
        <c:lblAlgn val="ctr"/>
        <c:lblOffset val="100"/>
        <c:noMultiLvlLbl val="0"/>
      </c:catAx>
      <c:valAx>
        <c:axId val="4504057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5040766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balanced" dir="t">
        <a:rot lat="0" lon="0" rev="8700000"/>
      </a:lightRig>
    </a:scene3d>
    <a:sp3d>
      <a:bevelT w="190500" h="38100"/>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3403209"/>
            <a:ext cx="10331604" cy="1938992"/>
          </a:xfrm>
          <a:prstGeom prst="rect">
            <a:avLst/>
          </a:prstGeom>
          <a:noFill/>
        </p:spPr>
        <p:txBody>
          <a:bodyPr wrap="square" rtlCol="0">
            <a:spAutoFit/>
          </a:bodyPr>
          <a:lstStyle/>
          <a:p>
            <a:r>
              <a:rPr lang="en-US" sz="2400" dirty="0"/>
              <a:t>STUDENT NAME: Z. NIPUNA</a:t>
            </a:r>
          </a:p>
          <a:p>
            <a:r>
              <a:rPr lang="en-US" sz="2400" dirty="0"/>
              <a:t>REGISTER NO: 2213391042038/53665C4E08E371D986D458988515A829</a:t>
            </a:r>
          </a:p>
          <a:p>
            <a:r>
              <a:rPr lang="en-US" sz="2400" dirty="0"/>
              <a:t>DEPARTMENT:BACHELOR OF COMMERCE (CORPORATE SECRETARYSHIP)</a:t>
            </a:r>
          </a:p>
          <a:p>
            <a:r>
              <a:rPr lang="en-US" sz="2400" dirty="0"/>
              <a:t>COLLEGE:QUEEN MAERY’S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58940"/>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E36ABA5-494C-F54B-868B-B569C9FDF081}"/>
              </a:ext>
            </a:extLst>
          </p:cNvPr>
          <p:cNvGraphicFramePr>
            <a:graphicFrameLocks/>
          </p:cNvGraphicFramePr>
          <p:nvPr>
            <p:extLst>
              <p:ext uri="{D42A27DB-BD31-4B8C-83A1-F6EECF244321}">
                <p14:modId xmlns:p14="http://schemas.microsoft.com/office/powerpoint/2010/main" val="2544314974"/>
              </p:ext>
            </p:extLst>
          </p:nvPr>
        </p:nvGraphicFramePr>
        <p:xfrm>
          <a:off x="533400" y="1117131"/>
          <a:ext cx="10515600" cy="353107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7D00F302-EFC6-1406-E039-20FEC502CAFF}"/>
              </a:ext>
            </a:extLst>
          </p:cNvPr>
          <p:cNvSpPr txBox="1"/>
          <p:nvPr/>
        </p:nvSpPr>
        <p:spPr>
          <a:xfrm>
            <a:off x="533400" y="4800600"/>
            <a:ext cx="10515600" cy="2308324"/>
          </a:xfrm>
          <a:prstGeom prst="rect">
            <a:avLst/>
          </a:prstGeom>
          <a:noFill/>
        </p:spPr>
        <p:txBody>
          <a:bodyPr wrap="square" rtlCol="0">
            <a:spAutoFit/>
          </a:bodyPr>
          <a:lstStyle/>
          <a:p>
            <a:r>
              <a:rPr lang="en-US" dirty="0"/>
              <a:t>The data is grouped by "Row Labels," with the total salary summed for each category. Gender: Male, Female.   Employment Type: Permanent, Fixed Term, Temporary</a:t>
            </a:r>
          </a:p>
          <a:p>
            <a:r>
              <a:rPr lang="en-US" dirty="0"/>
              <a:t>Departments: Business Development, Engineering, Marketing, Services, Support, etc.</a:t>
            </a:r>
          </a:p>
          <a:p>
            <a:r>
              <a:rPr lang="en-US" dirty="0"/>
              <a:t>Key Statistics: Total Salary for All Categories: ₹6,918,093.35. Average Salary Across All Categories: ₹209,639.19.Notable Observations: Permanent employees have the highest total salary: ₹1,168,085.70.</a:t>
            </a:r>
          </a:p>
          <a:p>
            <a:r>
              <a:rPr lang="en-US" dirty="0"/>
              <a:t>Female employees have a total salary of ₹723,202.86, while Male employees account for ₹576,706.92.</a:t>
            </a:r>
          </a:p>
          <a:p>
            <a:r>
              <a:rPr lang="en-US" dirty="0"/>
              <a:t>The Engineering department has the highest total salary among departments: ₹273,371.07.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4983FD-0996-BD13-6FD7-BED2F71709EA}"/>
              </a:ext>
            </a:extLst>
          </p:cNvPr>
          <p:cNvSpPr>
            <a:spLocks noGrp="1"/>
          </p:cNvSpPr>
          <p:nvPr>
            <p:ph type="body" idx="1"/>
          </p:nvPr>
        </p:nvSpPr>
        <p:spPr>
          <a:xfrm>
            <a:off x="609600" y="1577340"/>
            <a:ext cx="10972800" cy="5139869"/>
          </a:xfrm>
        </p:spPr>
        <p:txBody>
          <a:bodyPr/>
          <a:lstStyle/>
          <a:p>
            <a:r>
              <a:rPr lang="en-US" sz="2800" dirty="0"/>
              <a:t>Permanent employees make up the majority of salary expenses, indicating they are the most significant part of the workforce.</a:t>
            </a:r>
          </a:p>
          <a:p>
            <a:r>
              <a:rPr lang="en-US" sz="2800" dirty="0"/>
              <a:t>Female employees have a higher total salary than male employees, which might reflect a larger number of female employees or higher salaries in specific roles.</a:t>
            </a:r>
          </a:p>
          <a:p>
            <a:r>
              <a:rPr lang="en-US" sz="2800" dirty="0"/>
              <a:t>The Engineering department contributes the most to overall salary expenses, highlighting its importance within the organization.</a:t>
            </a:r>
          </a:p>
          <a:p>
            <a:r>
              <a:rPr lang="en-US" sz="2800" dirty="0"/>
              <a:t>These insights can help guide decisions on workforce planning and budgeting.</a:t>
            </a:r>
          </a:p>
          <a:p>
            <a:endParaRPr lang="en-US" sz="2800"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Database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77065426-4D73-138D-5287-F3D0E7FDDED6}"/>
              </a:ext>
            </a:extLst>
          </p:cNvPr>
          <p:cNvSpPr>
            <a:spLocks noGrp="1"/>
          </p:cNvSpPr>
          <p:nvPr>
            <p:ph type="body" idx="1"/>
          </p:nvPr>
        </p:nvSpPr>
        <p:spPr>
          <a:xfrm>
            <a:off x="609600" y="1577340"/>
            <a:ext cx="10972800" cy="4278094"/>
          </a:xfrm>
        </p:spPr>
        <p:txBody>
          <a:bodyPr/>
          <a:lstStyle/>
          <a:p>
            <a:r>
              <a:rPr lang="en-US" sz="2800" dirty="0"/>
              <a:t>Analyze the aggregation of salaries based on different categories such as employee IDs, gender, employment type, and department. Identify the distribution and trends in salary allocations across these categories. Additionally, address any gaps or anomalies in the data, such as missing or undefined categories."</a:t>
            </a:r>
          </a:p>
          <a:p>
            <a:endParaRPr lang="en-US" sz="2800" dirty="0"/>
          </a:p>
          <a:p>
            <a:r>
              <a:rPr lang="en-US" sz="2800" dirty="0"/>
              <a:t>This analysis could help in understanding how salary is distributed among various categories and whether there are any noticeable discrepancies.</a:t>
            </a:r>
          </a:p>
          <a:p>
            <a:endParaRPr lang="en-US" dirty="0"/>
          </a:p>
          <a:p>
            <a:endParaRPr lang="en-US" dirty="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p:txBody>
          <a:bodyPr/>
          <a:lstStyle/>
          <a:p>
            <a:r>
              <a:rPr lang="en-US" dirty="0"/>
              <a:t>PROJECT	OVERVIEW</a:t>
            </a:r>
          </a:p>
        </p:txBody>
      </p:sp>
      <p:sp>
        <p:nvSpPr>
          <p:cNvPr id="9" name="Text Placeholder 8">
            <a:extLst>
              <a:ext uri="{FF2B5EF4-FFF2-40B4-BE49-F238E27FC236}">
                <a16:creationId xmlns:a16="http://schemas.microsoft.com/office/drawing/2014/main" id="{F29EA9D6-686D-F7A6-D3AC-AA80719D8FA2}"/>
              </a:ext>
            </a:extLst>
          </p:cNvPr>
          <p:cNvSpPr>
            <a:spLocks noGrp="1"/>
          </p:cNvSpPr>
          <p:nvPr>
            <p:ph type="body" idx="1"/>
          </p:nvPr>
        </p:nvSpPr>
        <p:spPr>
          <a:xfrm>
            <a:off x="609600" y="1295400"/>
            <a:ext cx="10827067" cy="5262979"/>
          </a:xfrm>
        </p:spPr>
        <p:txBody>
          <a:bodyPr/>
          <a:lstStyle/>
          <a:p>
            <a:r>
              <a:rPr lang="en-US" dirty="0"/>
              <a:t>Objective:</a:t>
            </a:r>
          </a:p>
          <a:p>
            <a:r>
              <a:rPr lang="en-US" dirty="0"/>
              <a:t>The objective of this project is to analyze the salary distribution across different categories such as The goal is to uncover trends, identify potential discrepancies, and provide insights that could inform HR and organizational decisions.</a:t>
            </a:r>
          </a:p>
          <a:p>
            <a:r>
              <a:rPr lang="en-US" dirty="0"/>
              <a:t>Category Breakdown:</a:t>
            </a:r>
          </a:p>
          <a:p>
            <a:r>
              <a:rPr lang="en-US" dirty="0"/>
              <a:t>Analyze the distribution of salaries across different employee IDs, genders, employment types, and departments.</a:t>
            </a:r>
          </a:p>
          <a:p>
            <a:r>
              <a:rPr lang="en-US" dirty="0"/>
              <a:t>Understand how each category contributes to the overall salary pool.</a:t>
            </a:r>
          </a:p>
          <a:p>
            <a:r>
              <a:rPr lang="en-US" dirty="0"/>
              <a:t>Trend Identification:</a:t>
            </a:r>
          </a:p>
          <a:p>
            <a:r>
              <a:rPr lang="en-US" dirty="0"/>
              <a:t>Identify trends in salary allocations, such as differences in pay between genders, departments, or employment types. Highlight any significant disparities that might need further investigation or action.</a:t>
            </a:r>
          </a:p>
          <a:p>
            <a:r>
              <a:rPr lang="en-US" dirty="0"/>
              <a:t>Visual Representation:</a:t>
            </a:r>
          </a:p>
          <a:p>
            <a:r>
              <a:rPr lang="en-US" dirty="0"/>
              <a:t>Create charts and graphs to visually represent the distribution of salaries.</a:t>
            </a:r>
          </a:p>
          <a:p>
            <a:r>
              <a:rPr lang="en-US" dirty="0"/>
              <a:t>Provide a clear comparison between different categories.</a:t>
            </a:r>
          </a:p>
          <a:p>
            <a:r>
              <a:rPr lang="en-US" dirty="0"/>
              <a:t>Data Analysis Report: A comprehensive report detailing the findings from the data analysis.</a:t>
            </a:r>
          </a:p>
          <a:p>
            <a:r>
              <a:rPr lang="en-US" dirty="0"/>
              <a:t>Conclusion:</a:t>
            </a:r>
          </a:p>
          <a:p>
            <a:r>
              <a:rPr lang="en-US" dirty="0"/>
              <a:t>This project aims to provide a thorough analysis of salary distributions within the organization, focusing on uncovering trends and potential areas of concern. The insights derived from this analysis can inform future HR strategies, ensuring a fair and equitable salary structure across the organization.</a:t>
            </a:r>
          </a:p>
          <a:p>
            <a:endParaRPr lang="en-US" dirty="0"/>
          </a:p>
        </p:txBody>
      </p:sp>
      <p:sp>
        <p:nvSpPr>
          <p:cNvPr id="10" name="object 10"/>
          <p:cNvSpPr txBox="1">
            <a:spLocks noGrp="1"/>
          </p:cNvSpPr>
          <p:nvPr>
            <p:ph type="sldNum" sz="quarter" idx="7"/>
          </p:nvPr>
        </p:nvSpPr>
        <p:spPr/>
        <p:txBody>
          <a:bodyPr/>
          <a:lstStyle/>
          <a:p>
            <a:fld id="{81D60167-4931-47E6-BA6A-407CBD079E47}" type="slidenum">
              <a:rPr lang="en-US" dirty="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B288630B-B743-097C-7C1C-206659DC8210}"/>
              </a:ext>
            </a:extLst>
          </p:cNvPr>
          <p:cNvSpPr>
            <a:spLocks noGrp="1"/>
          </p:cNvSpPr>
          <p:nvPr>
            <p:ph type="body" idx="1"/>
          </p:nvPr>
        </p:nvSpPr>
        <p:spPr>
          <a:xfrm>
            <a:off x="609600" y="1143634"/>
            <a:ext cx="10972800" cy="5509200"/>
          </a:xfrm>
        </p:spPr>
        <p:txBody>
          <a:bodyPr/>
          <a:lstStyle/>
          <a:p>
            <a:r>
              <a:rPr lang="en-US" sz="2000" dirty="0"/>
              <a:t>The analysis from this project is primarily intended for the following end users:</a:t>
            </a:r>
          </a:p>
          <a:p>
            <a:endParaRPr lang="en-US" sz="2000" dirty="0"/>
          </a:p>
          <a:p>
            <a:r>
              <a:rPr lang="en-US" sz="2000" dirty="0"/>
              <a:t>Human Resources (HR) Department:</a:t>
            </a:r>
          </a:p>
          <a:p>
            <a:endParaRPr lang="en-US" sz="2000" dirty="0"/>
          </a:p>
          <a:p>
            <a:r>
              <a:rPr lang="en-US" sz="2000" dirty="0"/>
              <a:t>To assess and ensure fairness in salary distribution.</a:t>
            </a:r>
          </a:p>
          <a:p>
            <a:r>
              <a:rPr lang="en-US" sz="2000" dirty="0"/>
              <a:t>To identify any potential pay disparities related to gender, department, or employment type.</a:t>
            </a:r>
          </a:p>
          <a:p>
            <a:r>
              <a:rPr lang="en-US" sz="2000" dirty="0"/>
              <a:t>To inform decisions on salary adjustments and policy changes.</a:t>
            </a:r>
          </a:p>
          <a:p>
            <a:r>
              <a:rPr lang="en-US" sz="2000" dirty="0"/>
              <a:t>Management and Leadership:</a:t>
            </a:r>
          </a:p>
          <a:p>
            <a:r>
              <a:rPr lang="en-US" sz="2000" dirty="0"/>
              <a:t>To gain insights into how resources are allocated across different parts of the organization.</a:t>
            </a:r>
          </a:p>
          <a:p>
            <a:r>
              <a:rPr lang="en-US" sz="2000" dirty="0"/>
              <a:t>To support strategic decisions regarding workforce management, budgeting, and compensation planning.</a:t>
            </a:r>
          </a:p>
          <a:p>
            <a:r>
              <a:rPr lang="en-US" sz="2000" dirty="0"/>
              <a:t>Finance Department:</a:t>
            </a:r>
          </a:p>
          <a:p>
            <a:r>
              <a:rPr lang="en-US" sz="2000" dirty="0"/>
              <a:t>Diversity and Inclusion Teams:</a:t>
            </a:r>
          </a:p>
          <a:p>
            <a:r>
              <a:rPr lang="en-US" sz="2000" dirty="0"/>
              <a:t>To monitor and address potential pay gaps, particularly related to gender and other demographic factors.</a:t>
            </a:r>
          </a:p>
          <a:p>
            <a:r>
              <a:rPr lang="en-US" sz="2000" dirty="0"/>
              <a:t>To ensure the organization upholds principles of equity and inclusion in compensation practices.</a:t>
            </a:r>
          </a:p>
          <a:p>
            <a:r>
              <a:rPr lang="en-US" sz="2000" dirty="0"/>
              <a:t>This ensures that the analysis aligns with the needs of those responsible for shaping and maintaining the organization's compensation strategy.</a:t>
            </a:r>
          </a:p>
          <a:p>
            <a:endParaRPr lang="en-US" sz="2000" dirty="0"/>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0FF11DD9-FBC6-A3F3-D45A-7E4EC175A085}"/>
              </a:ext>
            </a:extLst>
          </p:cNvPr>
          <p:cNvSpPr>
            <a:spLocks noGrp="1"/>
          </p:cNvSpPr>
          <p:nvPr>
            <p:ph type="body" idx="1"/>
          </p:nvPr>
        </p:nvSpPr>
        <p:spPr>
          <a:xfrm>
            <a:off x="609600" y="1143634"/>
            <a:ext cx="10972800" cy="5232202"/>
          </a:xfrm>
        </p:spPr>
        <p:txBody>
          <a:bodyPr/>
          <a:lstStyle/>
          <a:p>
            <a:r>
              <a:rPr lang="en-US" sz="2000" dirty="0"/>
              <a:t>Solution:</a:t>
            </a:r>
          </a:p>
          <a:p>
            <a:r>
              <a:rPr lang="en-US" sz="2000" dirty="0"/>
              <a:t>Clean the Data: Fix any missing or undefined information in the salary data.</a:t>
            </a:r>
          </a:p>
          <a:p>
            <a:r>
              <a:rPr lang="en-US" sz="2000" dirty="0"/>
              <a:t>Properly categorize data like employee IDs, departments, and gender.</a:t>
            </a:r>
          </a:p>
          <a:p>
            <a:r>
              <a:rPr lang="en-US" sz="2000" dirty="0"/>
              <a:t>Analyze Salary Distribution: Check how salaries are spread across different groups (e.g., by gender, department, and employment type).</a:t>
            </a:r>
          </a:p>
          <a:p>
            <a:r>
              <a:rPr lang="en-US" sz="2000" dirty="0"/>
              <a:t>Spot any significant differences in pay between these groups.</a:t>
            </a:r>
          </a:p>
          <a:p>
            <a:r>
              <a:rPr lang="en-US" sz="2000" dirty="0"/>
              <a:t>Visualize the Findings:</a:t>
            </a:r>
          </a:p>
          <a:p>
            <a:r>
              <a:rPr lang="en-US" sz="2000" dirty="0"/>
              <a:t>Use simple charts to show how salaries are distributed.</a:t>
            </a:r>
          </a:p>
          <a:p>
            <a:r>
              <a:rPr lang="en-US" sz="2000" dirty="0"/>
              <a:t>Highlight any key issues or patterns, such as pay gaps.</a:t>
            </a:r>
          </a:p>
          <a:p>
            <a:pPr algn="just"/>
            <a:r>
              <a:rPr lang="en-US" sz="2000" dirty="0"/>
              <a:t>Provide Recommendations : Suggest ways to address any unfair pay differences.</a:t>
            </a:r>
          </a:p>
          <a:p>
            <a:r>
              <a:rPr lang="en-US" sz="2000" dirty="0"/>
              <a:t>Recommend improvements to ensure a fair salary structure.</a:t>
            </a:r>
          </a:p>
          <a:p>
            <a:r>
              <a:rPr lang="en-US" sz="2000" dirty="0"/>
              <a:t>Proposition:</a:t>
            </a:r>
          </a:p>
          <a:p>
            <a:r>
              <a:rPr lang="en-US" sz="2000" dirty="0"/>
              <a:t>Objective: To understand and improve how salaries are distributed, ensuring fairness across all employees.</a:t>
            </a:r>
          </a:p>
          <a:p>
            <a:r>
              <a:rPr lang="en-US" sz="2000" dirty="0"/>
              <a:t>Benefit: This will help the organization ensure that everyone is paid fairly, which can boost employee satisfaction and trust.</a:t>
            </a:r>
          </a:p>
          <a:p>
            <a:r>
              <a:rPr lang="en-US" sz="2000" dirty="0"/>
              <a:t>This straightforward solution and proposition focus on ensuring fairness in salary distribution.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53459B14-F898-EE92-C537-B115396F4647}"/>
              </a:ext>
            </a:extLst>
          </p:cNvPr>
          <p:cNvSpPr>
            <a:spLocks noGrp="1"/>
          </p:cNvSpPr>
          <p:nvPr>
            <p:ph type="body" idx="1"/>
          </p:nvPr>
        </p:nvSpPr>
        <p:spPr>
          <a:xfrm>
            <a:off x="609600" y="1143634"/>
            <a:ext cx="10972800" cy="6250683"/>
          </a:xfrm>
        </p:spPr>
        <p:txBody>
          <a:bodyPr/>
          <a:lstStyle/>
          <a:p>
            <a:r>
              <a:rPr lang="en-US" dirty="0"/>
              <a:t>Description: This column includes a mix of different types of data that categorize the salary information. It includes:</a:t>
            </a:r>
          </a:p>
          <a:p>
            <a:r>
              <a:rPr lang="en-US" dirty="0"/>
              <a:t>Employee IDs: Unique identifiers for employees (e.g., PR00147, SQ00144).</a:t>
            </a:r>
          </a:p>
          <a:p>
            <a:r>
              <a:rPr lang="en-US" dirty="0"/>
              <a:t>Gender: Male or Female.</a:t>
            </a:r>
          </a:p>
          <a:p>
            <a:r>
              <a:rPr lang="en-US" dirty="0"/>
              <a:t>Employment Types: Such as Permanent, Fixed Term, or Temporary.</a:t>
            </a:r>
          </a:p>
          <a:p>
            <a:r>
              <a:rPr lang="en-US" dirty="0"/>
              <a:t>Departments: Organizational departments like Business Development, Support, Engineering, etc.</a:t>
            </a:r>
          </a:p>
          <a:p>
            <a:r>
              <a:rPr lang="en-US" dirty="0"/>
              <a:t>Special Entries: Includes (blank) for missing data and Grand Total for the sum of all salaries.</a:t>
            </a:r>
          </a:p>
          <a:p>
            <a:r>
              <a:rPr lang="en-US" dirty="0"/>
              <a:t>Sum of Salary:</a:t>
            </a:r>
          </a:p>
          <a:p>
            <a:r>
              <a:rPr lang="en-US" dirty="0"/>
              <a:t>Description: This column provides the total salary corresponding to each category or row label in the dataset.</a:t>
            </a:r>
          </a:p>
          <a:p>
            <a:r>
              <a:rPr lang="en-US" dirty="0"/>
              <a:t>Values: Numeric values representing the sum of salaries, which can vary depending on the associated row label (e.g., department total, gender total, or individual employee total).</a:t>
            </a:r>
          </a:p>
          <a:p>
            <a:r>
              <a:rPr lang="en-US" dirty="0"/>
              <a:t>Data Characteristics:</a:t>
            </a:r>
          </a:p>
          <a:p>
            <a:r>
              <a:rPr lang="en-US" dirty="0"/>
              <a:t>Mixed Categories: The "Row Labels" column contains a mix of employee-specific data (e.g., IDs) and broader categories (e.g., gender, department).</a:t>
            </a:r>
          </a:p>
          <a:p>
            <a:r>
              <a:rPr lang="en-US" dirty="0"/>
              <a:t>Aggregation: The salary data is aggregated for each label, meaning that the values represent the total sum of salaries for that category.</a:t>
            </a:r>
          </a:p>
          <a:p>
            <a:r>
              <a:rPr lang="en-US" dirty="0"/>
              <a:t>Data Anomalies: The presence of (blank) entries suggests missing or incomplete data, which may need to be addressed during analysis.</a:t>
            </a:r>
          </a:p>
          <a:p>
            <a:r>
              <a:rPr lang="en-US" dirty="0"/>
              <a:t>This dataset provides a foundation for analyzing salary distribution across various dimensions, including individual employees, gender, employment types, and departments. The goal is to uncover trends and ensure equitable salary practices within the organization.</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57BD73C6-CA96-6A25-18DB-0DB0C07544F0}"/>
              </a:ext>
            </a:extLst>
          </p:cNvPr>
          <p:cNvSpPr>
            <a:spLocks noGrp="1"/>
          </p:cNvSpPr>
          <p:nvPr>
            <p:ph type="title"/>
          </p:nvPr>
        </p:nvSpPr>
        <p:spPr>
          <a:xfrm>
            <a:off x="755332" y="291147"/>
            <a:ext cx="10681335" cy="916475"/>
          </a:xfrm>
        </p:spPr>
        <p:txBody>
          <a:bodyPr/>
          <a:lstStyle/>
          <a:p>
            <a:endParaRPr lang="en-US" b="0" i="1" dirty="0"/>
          </a:p>
        </p:txBody>
      </p:sp>
      <p:sp>
        <p:nvSpPr>
          <p:cNvPr id="3" name="Text Placeholder 2">
            <a:extLst>
              <a:ext uri="{FF2B5EF4-FFF2-40B4-BE49-F238E27FC236}">
                <a16:creationId xmlns:a16="http://schemas.microsoft.com/office/drawing/2014/main" id="{335675D9-58A3-FDC4-233B-74E7AFE909C3}"/>
              </a:ext>
            </a:extLst>
          </p:cNvPr>
          <p:cNvSpPr>
            <a:spLocks noGrp="1"/>
          </p:cNvSpPr>
          <p:nvPr>
            <p:ph type="body" idx="1"/>
          </p:nvPr>
        </p:nvSpPr>
        <p:spPr/>
        <p:txBody>
          <a:bodyPr/>
          <a:lstStyle/>
          <a:p>
            <a:r>
              <a:rPr lang="en-US" dirty="0"/>
              <a:t>1. Data Understanding</a:t>
            </a:r>
          </a:p>
          <a:p>
            <a:r>
              <a:rPr lang="en-US" dirty="0"/>
              <a:t>Identify Key Variables: Recognize the important columns in your data, such as "Row Labels" and "Sum of Salary."</a:t>
            </a:r>
          </a:p>
          <a:p>
            <a:r>
              <a:rPr lang="en-US" dirty="0"/>
              <a:t>Basic Cleaning: Ensure there are no missing or incorrect values.</a:t>
            </a:r>
          </a:p>
          <a:p>
            <a:r>
              <a:rPr lang="en-US" dirty="0"/>
              <a:t>2. Simple Exploratory Data Analysis (EDA)</a:t>
            </a:r>
          </a:p>
          <a:p>
            <a:r>
              <a:rPr lang="en-US" dirty="0"/>
              <a:t>Basic Statistics: Calculate the mean, median, and sum of the "Sum of Salary" to understand the distribution.</a:t>
            </a:r>
          </a:p>
          <a:p>
            <a:r>
              <a:rPr lang="en-US" dirty="0"/>
              <a:t>Grouping: Group the data by relevant categories in "Row Labels" to summarize the salary distribution across different groups (e.g., by gender or employment type).</a:t>
            </a:r>
          </a:p>
          <a:p>
            <a:r>
              <a:rPr lang="en-US" dirty="0"/>
              <a:t>3. Modeling</a:t>
            </a:r>
          </a:p>
          <a:p>
            <a:r>
              <a:rPr lang="en-US" dirty="0"/>
              <a:t>Basic Regression Analysis: If predicting salaries, start with a simple linear regression using one or two key features.</a:t>
            </a:r>
          </a:p>
          <a:p>
            <a:r>
              <a:rPr lang="en-US" dirty="0"/>
              <a:t>Categorical Analysis: Use basic counts or averages to compare salary differences across categories like gender or employment type.</a:t>
            </a:r>
          </a:p>
          <a:p>
            <a:r>
              <a:rPr lang="en-US" dirty="0"/>
              <a:t>4. Evaluation</a:t>
            </a:r>
          </a:p>
          <a:p>
            <a:r>
              <a:rPr lang="en-US" dirty="0"/>
              <a:t>Visual Checks: Plot simple graphs (e.g., bar charts) to visually inspect patterns or anomalies.</a:t>
            </a:r>
          </a:p>
          <a:p>
            <a:r>
              <a:rPr lang="en-US" dirty="0"/>
              <a:t>Basic Metrics: Use basic metrics like mean absolute error (MAE) for regression models.</a:t>
            </a:r>
          </a:p>
          <a:p>
            <a:r>
              <a:rPr lang="en-US" dirty="0"/>
              <a:t>5. Implementation</a:t>
            </a:r>
          </a:p>
          <a:p>
            <a:r>
              <a:rPr lang="en-US" dirty="0"/>
              <a:t>Simple Predictions: Use the model to make straightforward predictions or categorizations.</a:t>
            </a:r>
          </a:p>
          <a:p>
            <a:r>
              <a:rPr lang="en-US" dirty="0"/>
              <a:t>Feedback and Iteration: Gather feedback on the initial model and refine it with more features or improved techniques.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1373</Words>
  <Application>Microsoft Office PowerPoint</Application>
  <PresentationFormat>Widescreen</PresentationFormat>
  <Paragraphs>125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Avinash B</cp:lastModifiedBy>
  <cp:revision>17</cp:revision>
  <dcterms:created xsi:type="dcterms:W3CDTF">2024-03-29T15:07:22Z</dcterms:created>
  <dcterms:modified xsi:type="dcterms:W3CDTF">2024-08-30T04:30:02Z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