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2" r:id="rId3"/>
    <p:sldId id="263" r:id="rId4"/>
    <p:sldId id="286" r:id="rId5"/>
    <p:sldId id="274" r:id="rId6"/>
    <p:sldId id="293" r:id="rId7"/>
    <p:sldId id="283" r:id="rId8"/>
    <p:sldId id="279" r:id="rId9"/>
    <p:sldId id="295" r:id="rId10"/>
    <p:sldId id="281" r:id="rId11"/>
    <p:sldId id="288" r:id="rId12"/>
    <p:sldId id="289" r:id="rId13"/>
    <p:sldId id="276" r:id="rId14"/>
    <p:sldId id="272" r:id="rId15"/>
    <p:sldId id="298" r:id="rId16"/>
    <p:sldId id="304" r:id="rId17"/>
    <p:sldId id="301" r:id="rId18"/>
    <p:sldId id="302" r:id="rId19"/>
    <p:sldId id="303" r:id="rId20"/>
    <p:sldId id="300" r:id="rId21"/>
    <p:sldId id="299" r:id="rId22"/>
    <p:sldId id="284" r:id="rId23"/>
    <p:sldId id="262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>
      <p:cViewPr varScale="1">
        <p:scale>
          <a:sx n="69" d="100"/>
          <a:sy n="69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5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2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9090-5026-4125-9BF2-54E5E0159C2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3589-BD9D-45AE-80FB-E1333214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5791200" cy="3543300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9639" y="381000"/>
            <a:ext cx="5105400" cy="5078313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S</a:t>
            </a:r>
            <a:r>
              <a:rPr lang="en-US" sz="6000" b="1" dirty="0" smtClean="0"/>
              <a:t>mart </a:t>
            </a:r>
            <a:r>
              <a:rPr lang="en-US" sz="6600" b="1" dirty="0" smtClean="0">
                <a:solidFill>
                  <a:srgbClr val="FF0000"/>
                </a:solidFill>
              </a:rPr>
              <a:t>A</a:t>
            </a:r>
            <a:r>
              <a:rPr lang="en-US" sz="6000" b="1" dirty="0" smtClean="0"/>
              <a:t>ttendance </a:t>
            </a:r>
            <a:r>
              <a:rPr lang="en-US" sz="6600" b="1" dirty="0" smtClean="0">
                <a:solidFill>
                  <a:srgbClr val="FF0000"/>
                </a:solidFill>
              </a:rPr>
              <a:t>M</a:t>
            </a:r>
            <a:r>
              <a:rPr lang="en-US" sz="6000" b="1" dirty="0" smtClean="0"/>
              <a:t>arking </a:t>
            </a:r>
            <a:r>
              <a:rPr lang="en-US" sz="6600" b="1" dirty="0" smtClean="0">
                <a:solidFill>
                  <a:srgbClr val="FF0000"/>
                </a:solidFill>
              </a:rPr>
              <a:t>S</a:t>
            </a:r>
            <a:r>
              <a:rPr lang="en-US" sz="6000" b="1" dirty="0" smtClean="0"/>
              <a:t>ystem</a:t>
            </a:r>
          </a:p>
          <a:p>
            <a:r>
              <a:rPr lang="en-US" sz="6000" b="1" dirty="0" smtClean="0"/>
              <a:t>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419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Image result for arduino uno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57600"/>
            <a:ext cx="2662239" cy="266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Technologies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lnSpc>
                <a:spcPct val="210000"/>
              </a:lnSpc>
            </a:pPr>
            <a:r>
              <a:rPr lang="en-US" b="1" u="sng" dirty="0" smtClean="0"/>
              <a:t>Controller Platforms</a:t>
            </a:r>
          </a:p>
          <a:p>
            <a:pPr lvl="1"/>
            <a:r>
              <a:rPr lang="en-US" sz="3200" dirty="0" err="1" smtClean="0">
                <a:solidFill>
                  <a:srgbClr val="C00000"/>
                </a:solidFill>
              </a:rPr>
              <a:t>Arduino</a:t>
            </a:r>
            <a:r>
              <a:rPr lang="en-US" sz="3200" dirty="0" smtClean="0"/>
              <a:t> </a:t>
            </a:r>
          </a:p>
          <a:p>
            <a:pPr lvl="2"/>
            <a:r>
              <a:rPr lang="en-US" sz="2600" dirty="0" smtClean="0"/>
              <a:t>Open-source electronics prototyping platform</a:t>
            </a:r>
          </a:p>
          <a:p>
            <a:pPr lvl="2"/>
            <a:r>
              <a:rPr lang="en-US" sz="2600" dirty="0" smtClean="0"/>
              <a:t>Flexible</a:t>
            </a:r>
          </a:p>
          <a:p>
            <a:pPr lvl="2"/>
            <a:r>
              <a:rPr lang="en-US" sz="2600" dirty="0" smtClean="0"/>
              <a:t>Easy-to-use hardware and software  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4" name="AutoShape 8" descr="Image result for htt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Image result for htt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92763"/>
          </a:xfrm>
        </p:spPr>
        <p:txBody>
          <a:bodyPr>
            <a:normAutofit/>
          </a:bodyPr>
          <a:lstStyle/>
          <a:p>
            <a:endParaRPr lang="en-US" b="1" u="sng" dirty="0" smtClean="0"/>
          </a:p>
          <a:p>
            <a:r>
              <a:rPr lang="en-US" b="1" u="sng" dirty="0" smtClean="0"/>
              <a:t>Network </a:t>
            </a:r>
            <a:r>
              <a:rPr lang="en-US" b="1" u="sng" dirty="0"/>
              <a:t>Technologies and </a:t>
            </a:r>
            <a:r>
              <a:rPr lang="en-US" b="1" u="sng" dirty="0" smtClean="0"/>
              <a:t>Protocols</a:t>
            </a:r>
            <a:endParaRPr lang="en-US" b="1" u="sng" dirty="0"/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C00000"/>
                </a:solidFill>
              </a:rPr>
              <a:t>HTTP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arge bandwidth, low delay</a:t>
            </a:r>
            <a:endParaRPr lang="en-US" dirty="0"/>
          </a:p>
          <a:p>
            <a:pPr lvl="2"/>
            <a:r>
              <a:rPr lang="en-US" dirty="0" smtClean="0"/>
              <a:t>Statelessness </a:t>
            </a:r>
          </a:p>
          <a:p>
            <a:pPr lvl="2"/>
            <a:r>
              <a:rPr lang="en-US" dirty="0" smtClean="0"/>
              <a:t>Client/server, request/response communication</a:t>
            </a:r>
          </a:p>
          <a:p>
            <a:pPr lvl="2"/>
            <a:r>
              <a:rPr lang="en-US" dirty="0" smtClean="0"/>
              <a:t>Connection oriented</a:t>
            </a:r>
          </a:p>
          <a:p>
            <a:pPr lvl="2"/>
            <a:r>
              <a:rPr lang="en-US" dirty="0" smtClean="0"/>
              <a:t>TCP </a:t>
            </a:r>
            <a:r>
              <a:rPr lang="en-US" dirty="0"/>
              <a:t>3-way handshake, DNS lookup </a:t>
            </a:r>
            <a:r>
              <a:rPr lang="en-US" dirty="0" smtClean="0"/>
              <a:t>overheads</a:t>
            </a:r>
            <a:endParaRPr lang="en-US" dirty="0"/>
          </a:p>
          <a:p>
            <a:pPr lvl="2"/>
            <a:r>
              <a:rPr lang="en-US" dirty="0"/>
              <a:t>Security problems (using SSL/TLS with proxies)</a:t>
            </a:r>
          </a:p>
          <a:p>
            <a:pPr marL="914400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399"/>
            <a:ext cx="2017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4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b="1" u="sng" dirty="0"/>
              <a:t>Sensors and </a:t>
            </a:r>
            <a:r>
              <a:rPr lang="en-US" b="1" u="sng" dirty="0" smtClean="0"/>
              <a:t>Actuators</a:t>
            </a:r>
          </a:p>
          <a:p>
            <a:pPr marL="0" indent="0">
              <a:buNone/>
            </a:pPr>
            <a:endParaRPr lang="en-US" b="1" u="sng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Esp8266 </a:t>
            </a:r>
            <a:r>
              <a:rPr lang="en-US" dirty="0" err="1">
                <a:solidFill>
                  <a:srgbClr val="C00000"/>
                </a:solidFill>
              </a:rPr>
              <a:t>wifi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module</a:t>
            </a:r>
          </a:p>
          <a:p>
            <a:pPr marL="1085850" lvl="2"/>
            <a:r>
              <a:rPr lang="en-US" sz="2800" dirty="0"/>
              <a:t>High accuracy</a:t>
            </a:r>
          </a:p>
          <a:p>
            <a:pPr marL="1085850" lvl="2"/>
            <a:r>
              <a:rPr lang="en-US" sz="2800" dirty="0"/>
              <a:t>Faster response time</a:t>
            </a:r>
          </a:p>
          <a:p>
            <a:pPr marL="1085850" lvl="2"/>
            <a:r>
              <a:rPr lang="en-US" sz="2800" dirty="0"/>
              <a:t>2</a:t>
            </a:r>
            <a:r>
              <a:rPr lang="en-US" sz="2800" dirty="0" smtClean="0"/>
              <a:t>00 </a:t>
            </a:r>
            <a:r>
              <a:rPr lang="en-US" sz="2800" dirty="0"/>
              <a:t>fingerprints</a:t>
            </a:r>
          </a:p>
          <a:p>
            <a:pPr marL="1085850" lvl="2"/>
            <a:r>
              <a:rPr lang="en-US" sz="2800" dirty="0"/>
              <a:t>ARM cortex M3 IC</a:t>
            </a:r>
          </a:p>
          <a:p>
            <a:pPr lvl="2"/>
            <a:endParaRPr lang="en-US" dirty="0" smtClean="0"/>
          </a:p>
          <a:p>
            <a:pPr lvl="1"/>
            <a:r>
              <a:rPr lang="en-US" dirty="0">
                <a:solidFill>
                  <a:srgbClr val="C00000"/>
                </a:solidFill>
              </a:rPr>
              <a:t>R307FingerprintModule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4018"/>
            <a:ext cx="2535382" cy="253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4765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9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5914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R307FingerprintModule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88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49225"/>
            <a:ext cx="5578475" cy="655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Testing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562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600" b="1" u="sng" dirty="0" smtClean="0"/>
              <a:t>Load Testing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What to test </a:t>
            </a:r>
            <a:r>
              <a:rPr lang="en-US" sz="3300" dirty="0" smtClean="0"/>
              <a:t>:      PHP Server</a:t>
            </a:r>
          </a:p>
          <a:p>
            <a:pPr marL="0" indent="0">
              <a:buNone/>
            </a:pP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sz="3300" dirty="0" smtClean="0"/>
              <a:t> </a:t>
            </a:r>
            <a:r>
              <a:rPr lang="en-US" sz="3300" dirty="0" smtClean="0"/>
              <a:t>:</a:t>
            </a:r>
            <a:r>
              <a:rPr lang="en-US" b="1" dirty="0"/>
              <a:t>HTTP Request Defaults</a:t>
            </a:r>
            <a:r>
              <a:rPr lang="en-US" sz="3300" dirty="0" smtClean="0"/>
              <a:t>     </a:t>
            </a:r>
            <a:r>
              <a:rPr lang="en-US" sz="3300" dirty="0" smtClean="0"/>
              <a:t>	</a:t>
            </a:r>
            <a:r>
              <a:rPr lang="en-US" sz="3300" dirty="0" smtClean="0"/>
              <a:t>.</a:t>
            </a:r>
          </a:p>
          <a:p>
            <a:pPr marL="0" indent="0">
              <a:buNone/>
            </a:pPr>
            <a:r>
              <a:rPr lang="en-US" sz="3300" dirty="0" smtClean="0"/>
              <a:t> </a:t>
            </a:r>
            <a:r>
              <a:rPr lang="en-US" sz="3300" dirty="0"/>
              <a:t>The Number of Threads (users</a:t>
            </a:r>
            <a:r>
              <a:rPr lang="en-US" sz="3300" dirty="0" smtClean="0"/>
              <a:t>)=100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The Ramp-Up period (in seconds). </a:t>
            </a:r>
            <a:r>
              <a:rPr lang="en-US" sz="3300" dirty="0" smtClean="0"/>
              <a:t>=100</a:t>
            </a:r>
          </a:p>
          <a:p>
            <a:pPr marL="0" indent="0">
              <a:buNone/>
            </a:pPr>
            <a:r>
              <a:rPr lang="en-US" sz="3300" dirty="0" smtClean="0"/>
              <a:t>How </a:t>
            </a:r>
            <a:r>
              <a:rPr lang="en-US" sz="3300" dirty="0"/>
              <a:t>long to reach the max users?</a:t>
            </a:r>
          </a:p>
          <a:p>
            <a:pPr marL="0" indent="0">
              <a:buNone/>
            </a:pPr>
            <a:r>
              <a:rPr lang="en-US" sz="3300" dirty="0"/>
              <a:t>How many times or for how long to run the </a:t>
            </a:r>
            <a:r>
              <a:rPr lang="en-US" sz="3300" dirty="0" smtClean="0"/>
              <a:t>test=10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 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Testing environment </a:t>
            </a:r>
            <a:r>
              <a:rPr lang="en-US" sz="3300" dirty="0" smtClean="0"/>
              <a:t>: </a:t>
            </a:r>
            <a:r>
              <a:rPr lang="en-US" sz="3300" dirty="0"/>
              <a:t> </a:t>
            </a:r>
            <a:r>
              <a:rPr lang="en-US" sz="3300" dirty="0" smtClean="0"/>
              <a:t>      Localhost </a:t>
            </a:r>
            <a:r>
              <a:rPr lang="en-US" sz="3300" dirty="0"/>
              <a:t>server </a:t>
            </a:r>
            <a:endParaRPr lang="en-US" sz="3300" dirty="0" smtClean="0"/>
          </a:p>
          <a:p>
            <a:pPr marL="0" indent="0">
              <a:buNone/>
            </a:pP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Tool used </a:t>
            </a:r>
            <a:r>
              <a:rPr lang="en-US" sz="3300" dirty="0" smtClean="0"/>
              <a:t>:      </a:t>
            </a:r>
            <a:r>
              <a:rPr lang="en-US" sz="3300" dirty="0" err="1" smtClean="0"/>
              <a:t>apacheJmeter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 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Expected output </a:t>
            </a:r>
            <a:r>
              <a:rPr lang="en-US" sz="3300" dirty="0" smtClean="0"/>
              <a:t>:A summary report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 </a:t>
            </a:r>
            <a:endParaRPr 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1237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8001000" cy="990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0000"/>
          <a:stretch/>
        </p:blipFill>
        <p:spPr>
          <a:xfrm>
            <a:off x="990601" y="807228"/>
            <a:ext cx="7086600" cy="5364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6324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Throughput= 150.78 requests/min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7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53" t="12411" r="4084" b="11696"/>
          <a:stretch/>
        </p:blipFill>
        <p:spPr>
          <a:xfrm>
            <a:off x="281987" y="1447800"/>
            <a:ext cx="8545239" cy="3977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6717575" cy="868987"/>
          </a:xfrm>
        </p:spPr>
        <p:txBody>
          <a:bodyPr/>
          <a:lstStyle/>
          <a:p>
            <a:r>
              <a:rPr lang="en-US" dirty="0" err="1" smtClean="0"/>
              <a:t>Phpunit</a:t>
            </a:r>
            <a:r>
              <a:rPr lang="en-US" dirty="0" smtClean="0"/>
              <a:t> testing sample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638800"/>
            <a:ext cx="2693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Email send to admin </a:t>
            </a:r>
            <a:r>
              <a:rPr lang="en-US" sz="1350" dirty="0" smtClean="0"/>
              <a:t>(code)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6299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981950" cy="729887"/>
          </a:xfrm>
        </p:spPr>
        <p:txBody>
          <a:bodyPr>
            <a:normAutofit/>
          </a:bodyPr>
          <a:lstStyle/>
          <a:p>
            <a:r>
              <a:rPr lang="en-US" dirty="0" smtClean="0"/>
              <a:t>Sample test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53" t="12411" r="2780" b="8839"/>
          <a:stretch/>
        </p:blipFill>
        <p:spPr>
          <a:xfrm>
            <a:off x="-22030" y="1323158"/>
            <a:ext cx="9201953" cy="43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1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636" y="1011623"/>
            <a:ext cx="7886700" cy="35507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70" t="42589" r="65528" b="46518"/>
          <a:stretch/>
        </p:blipFill>
        <p:spPr>
          <a:xfrm>
            <a:off x="677635" y="1454874"/>
            <a:ext cx="4464735" cy="105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149" y="2591344"/>
            <a:ext cx="158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149" y="3201446"/>
            <a:ext cx="409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  <a:p>
            <a:r>
              <a:rPr lang="en-US" dirty="0"/>
              <a:t> ✔ Can be created from valid email address</a:t>
            </a:r>
          </a:p>
          <a:p>
            <a:r>
              <a:rPr lang="en-US" dirty="0"/>
              <a:t> ✔ Cannot be created from invalid email address</a:t>
            </a:r>
          </a:p>
          <a:p>
            <a:r>
              <a:rPr lang="en-US" dirty="0"/>
              <a:t> ✔ Can be used as string</a:t>
            </a:r>
          </a:p>
        </p:txBody>
      </p:sp>
    </p:spTree>
    <p:extLst>
      <p:ext uri="{BB962C8B-B14F-4D97-AF65-F5344CB8AC3E}">
        <p14:creationId xmlns:p14="http://schemas.microsoft.com/office/powerpoint/2010/main" val="42256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Group Members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E/15/233 – </a:t>
            </a:r>
            <a:r>
              <a:rPr lang="en-US" dirty="0" err="1"/>
              <a:t>Muthucumarana</a:t>
            </a:r>
            <a:r>
              <a:rPr lang="en-US" dirty="0"/>
              <a:t> P.N.N.</a:t>
            </a:r>
          </a:p>
          <a:p>
            <a:r>
              <a:rPr lang="en-US" dirty="0"/>
              <a:t>E/15/246 – </a:t>
            </a:r>
            <a:r>
              <a:rPr lang="en-US" dirty="0" err="1"/>
              <a:t>Opanayake</a:t>
            </a:r>
            <a:r>
              <a:rPr lang="en-US" dirty="0"/>
              <a:t> R.L.</a:t>
            </a:r>
          </a:p>
          <a:p>
            <a:r>
              <a:rPr lang="en-US" dirty="0"/>
              <a:t>E/15/385 – </a:t>
            </a:r>
            <a:r>
              <a:rPr lang="en-US" dirty="0" err="1"/>
              <a:t>Weerasinghe</a:t>
            </a:r>
            <a:r>
              <a:rPr lang="en-US" dirty="0"/>
              <a:t> S.P.A.P.E.</a:t>
            </a:r>
          </a:p>
          <a:p>
            <a:endParaRPr lang="en-US" dirty="0"/>
          </a:p>
        </p:txBody>
      </p:sp>
      <p:pic>
        <p:nvPicPr>
          <p:cNvPr id="5" name="Picture 2" descr="F:\3rd YEAR ACADEMIC\CO321\images (2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dirty="0" smtClean="0"/>
              <a:t>Functional Testing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What to test:</a:t>
            </a:r>
            <a:r>
              <a:rPr lang="en-US" sz="2300" dirty="0"/>
              <a:t> </a:t>
            </a:r>
            <a:r>
              <a:rPr lang="en-US" sz="2300" dirty="0" smtClean="0"/>
              <a:t>      State </a:t>
            </a:r>
            <a:r>
              <a:rPr lang="en-US" sz="2300" dirty="0"/>
              <a:t>machine of the embedded system </a:t>
            </a:r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What we test: </a:t>
            </a:r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300" dirty="0" smtClean="0"/>
              <a:t>Provide </a:t>
            </a:r>
            <a:r>
              <a:rPr lang="en-US" sz="2300" dirty="0"/>
              <a:t>input to each state and check to see if it </a:t>
            </a:r>
            <a:r>
              <a:rPr lang="en-US" sz="2300" dirty="0" smtClean="0"/>
              <a:t>		   	   goes </a:t>
            </a:r>
            <a:r>
              <a:rPr lang="en-US" sz="2300" dirty="0"/>
              <a:t>to the next proper state. 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Input </a:t>
            </a:r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:     </a:t>
            </a:r>
            <a:r>
              <a:rPr lang="en-US" sz="2300" dirty="0" smtClean="0"/>
              <a:t>Using </a:t>
            </a:r>
            <a:r>
              <a:rPr lang="en-US" sz="2300" dirty="0"/>
              <a:t>key pad give the corresponding input.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	    Ex :–when in </a:t>
            </a:r>
            <a:r>
              <a:rPr lang="en-US" sz="2300" dirty="0"/>
              <a:t>select mode state there are there inputs: </a:t>
            </a:r>
            <a:r>
              <a:rPr lang="en-US" sz="2300" dirty="0" smtClean="0"/>
              <a:t>	    	    enroll, search </a:t>
            </a:r>
            <a:r>
              <a:rPr lang="en-US" sz="2300" dirty="0"/>
              <a:t>and upload 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Expected output :      </a:t>
            </a:r>
            <a:r>
              <a:rPr lang="en-US" sz="2300" dirty="0"/>
              <a:t>Go to the correct state when gives the input. 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0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u="sng" dirty="0"/>
              <a:t>Compatibility Testing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Input </a:t>
            </a:r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: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 smtClean="0"/>
              <a:t>Used </a:t>
            </a:r>
            <a:r>
              <a:rPr lang="en-US" sz="2300" dirty="0"/>
              <a:t>two finger prints within time measured as 5ms </a:t>
            </a:r>
            <a:r>
              <a:rPr lang="en-US" sz="2300" dirty="0" smtClean="0"/>
              <a:t>	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 smtClean="0"/>
              <a:t>Enrolled </a:t>
            </a:r>
            <a:r>
              <a:rPr lang="en-US" sz="2300" dirty="0"/>
              <a:t>two users within 5ms. 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Testing environment :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 smtClean="0"/>
              <a:t>Temperature</a:t>
            </a:r>
            <a:r>
              <a:rPr lang="en-US" sz="2300" dirty="0"/>
              <a:t>: -20 ℃ - +40 ℃ </a:t>
            </a:r>
            <a:endParaRPr lang="en-US" sz="23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 smtClean="0"/>
              <a:t>Relative </a:t>
            </a:r>
            <a:r>
              <a:rPr lang="en-US" sz="2300" dirty="0"/>
              <a:t>humidity: 40% RH-85% RH (no condensation.  </a:t>
            </a:r>
            <a:r>
              <a:rPr lang="en-US" sz="2300" dirty="0" err="1"/>
              <a:t>Wifi</a:t>
            </a:r>
            <a:r>
              <a:rPr lang="en-US" sz="2300" dirty="0"/>
              <a:t> enriched zone </a:t>
            </a:r>
            <a:endParaRPr lang="en-US" sz="23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Expected output :   </a:t>
            </a:r>
            <a:r>
              <a:rPr lang="en-US" sz="2300" dirty="0" smtClean="0"/>
              <a:t>LCD </a:t>
            </a:r>
            <a:r>
              <a:rPr lang="en-US" sz="2300" dirty="0"/>
              <a:t>outputs as successfully enrolled two users.  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Results : </a:t>
            </a:r>
            <a:r>
              <a:rPr lang="en-US" sz="2300" dirty="0" smtClean="0"/>
              <a:t>        Finger </a:t>
            </a:r>
            <a:r>
              <a:rPr lang="en-US" sz="2300" dirty="0"/>
              <a:t>print sensor identified as two users enrolled </a:t>
            </a:r>
            <a:r>
              <a:rPr lang="en-US" sz="2300" dirty="0" smtClean="0"/>
              <a:t>		           separately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601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Demonstration</a:t>
            </a:r>
            <a:endParaRPr lang="en-US" dirty="0"/>
          </a:p>
        </p:txBody>
      </p:sp>
      <p:pic>
        <p:nvPicPr>
          <p:cNvPr id="3" name="Picture 4" descr="F:\3rd YEAR ACADEMIC\CO321\download 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662362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3rd YEAR ACADEMIC\CO321\download (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4716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lcd display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119313"/>
            <a:ext cx="33909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600575"/>
            <a:ext cx="2409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20090849">
            <a:off x="4075801" y="3082409"/>
            <a:ext cx="2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----------------------&gt;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422570">
            <a:off x="4112995" y="4295089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------------------------&gt;</a:t>
            </a:r>
          </a:p>
        </p:txBody>
      </p:sp>
    </p:spTree>
    <p:extLst>
      <p:ext uri="{BB962C8B-B14F-4D97-AF65-F5344CB8AC3E}">
        <p14:creationId xmlns:p14="http://schemas.microsoft.com/office/powerpoint/2010/main" val="8116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416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3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CPAL\Pictures\images (2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985772"/>
            <a:ext cx="5162550" cy="28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Introduction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300" b="1" u="sng" dirty="0"/>
              <a:t>Why </a:t>
            </a:r>
            <a:r>
              <a:rPr lang="en-US" sz="3300" b="1" u="sng" dirty="0" smtClean="0"/>
              <a:t>?</a:t>
            </a:r>
          </a:p>
          <a:p>
            <a:pPr lvl="1">
              <a:lnSpc>
                <a:spcPct val="170000"/>
              </a:lnSpc>
            </a:pPr>
            <a:r>
              <a:rPr lang="en-US" sz="2700" dirty="0"/>
              <a:t>Manual attendance marking</a:t>
            </a:r>
          </a:p>
          <a:p>
            <a:pPr lvl="3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700" dirty="0"/>
              <a:t>Difficult to update</a:t>
            </a:r>
          </a:p>
          <a:p>
            <a:pPr lvl="3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700" dirty="0"/>
              <a:t>Time </a:t>
            </a:r>
            <a:r>
              <a:rPr lang="en-US" sz="2700" dirty="0" smtClean="0"/>
              <a:t>consuming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sz="3500" b="1" u="sng" dirty="0" smtClean="0"/>
              <a:t>Solution</a:t>
            </a:r>
          </a:p>
          <a:p>
            <a:pPr lvl="1" algn="just"/>
            <a:r>
              <a:rPr lang="en-US" sz="3100" b="1" dirty="0" smtClean="0">
                <a:solidFill>
                  <a:srgbClr val="FF0000"/>
                </a:solidFill>
              </a:rPr>
              <a:t>SAMS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02" y="3735059"/>
            <a:ext cx="3567316" cy="285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How effective </a:t>
            </a:r>
            <a:r>
              <a:rPr lang="en-US" sz="6000" b="1" dirty="0" smtClean="0"/>
              <a:t>SAMS </a:t>
            </a:r>
            <a:r>
              <a:rPr lang="en-US" sz="6000" b="1" dirty="0"/>
              <a:t>is..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indent="-365760">
              <a:lnSpc>
                <a:spcPct val="150000"/>
              </a:lnSpc>
            </a:pPr>
            <a:r>
              <a:rPr lang="en-US" dirty="0"/>
              <a:t>Paperless automation solution</a:t>
            </a:r>
          </a:p>
          <a:p>
            <a:pPr indent="-365760">
              <a:lnSpc>
                <a:spcPct val="150000"/>
              </a:lnSpc>
            </a:pPr>
            <a:r>
              <a:rPr lang="en-US" dirty="0"/>
              <a:t>No </a:t>
            </a:r>
            <a:r>
              <a:rPr lang="en-US" dirty="0" smtClean="0"/>
              <a:t>calculations</a:t>
            </a:r>
            <a:endParaRPr lang="en-US" dirty="0"/>
          </a:p>
          <a:p>
            <a:pPr indent="-365760">
              <a:lnSpc>
                <a:spcPct val="150000"/>
              </a:lnSpc>
            </a:pPr>
            <a:r>
              <a:rPr lang="en-US" dirty="0" smtClean="0"/>
              <a:t>Highly </a:t>
            </a:r>
            <a:r>
              <a:rPr lang="en-US" dirty="0"/>
              <a:t>secured</a:t>
            </a:r>
          </a:p>
          <a:p>
            <a:pPr>
              <a:lnSpc>
                <a:spcPct val="150000"/>
              </a:lnSpc>
            </a:pPr>
            <a:r>
              <a:rPr lang="en-US" dirty="0"/>
              <a:t>Time saving</a:t>
            </a:r>
          </a:p>
          <a:p>
            <a:pPr>
              <a:lnSpc>
                <a:spcPct val="150000"/>
              </a:lnSpc>
            </a:pPr>
            <a:r>
              <a:rPr lang="en-US" dirty="0"/>
              <a:t>Avoid illegal activities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Automatically report generating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Records for a period of time</a:t>
            </a:r>
          </a:p>
          <a:p>
            <a:pPr>
              <a:lnSpc>
                <a:spcPct val="150000"/>
              </a:lnSpc>
            </a:pPr>
            <a:r>
              <a:rPr lang="en-US" dirty="0"/>
              <a:t>Student can aware of their </a:t>
            </a:r>
            <a:r>
              <a:rPr lang="en-US" dirty="0" smtClean="0"/>
              <a:t>attendance </a:t>
            </a:r>
            <a:r>
              <a:rPr lang="en-US" dirty="0"/>
              <a:t>progress easily </a:t>
            </a:r>
          </a:p>
          <a:p>
            <a:pPr>
              <a:lnSpc>
                <a:spcPct val="150000"/>
              </a:lnSpc>
            </a:pPr>
            <a:r>
              <a:rPr lang="en-US" dirty="0"/>
              <a:t>Teachers can check their schedules</a:t>
            </a:r>
          </a:p>
          <a:p>
            <a:endParaRPr lang="en-US" dirty="0"/>
          </a:p>
        </p:txBody>
      </p:sp>
      <p:pic>
        <p:nvPicPr>
          <p:cNvPr id="6146" name="Picture 2" descr="F:\3rd YEAR ACADEMIC\CO321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340178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8093" y="2209800"/>
            <a:ext cx="2286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SAMS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Block Diagram</a:t>
            </a:r>
            <a:endParaRPr lang="en-US" sz="6000" b="1" dirty="0"/>
          </a:p>
        </p:txBody>
      </p:sp>
      <p:pic>
        <p:nvPicPr>
          <p:cNvPr id="6" name="Picture 4" descr="F:\3rd YEAR ACADEMIC\CO321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3486707"/>
            <a:ext cx="107156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F:\3rd YEAR ACADEMIC\CO321\images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84" y="243840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:\3rd YEAR ACADEMIC\CO321\images (19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4848782"/>
            <a:ext cx="838200" cy="6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6363" y="379150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2053152" y="442061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2053152" y="332529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1763" y="3766065"/>
            <a:ext cx="883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-------&gt;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047" y="3410507"/>
            <a:ext cx="103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Fingerprint </a:t>
            </a:r>
          </a:p>
          <a:p>
            <a:pPr algn="ctr"/>
            <a:r>
              <a:rPr lang="en-US" sz="1400" dirty="0" smtClean="0"/>
              <a:t>Template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787987" y="380317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8677" y="3791507"/>
            <a:ext cx="92236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21045" y="3791507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8" descr="F:\3rd YEAR ACADEMIC\CO321\images (15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32" y="3697567"/>
            <a:ext cx="724093" cy="55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64387" y="417250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module</a:t>
            </a:r>
            <a:endParaRPr lang="en-US" sz="1400" dirty="0"/>
          </a:p>
        </p:txBody>
      </p:sp>
      <p:pic>
        <p:nvPicPr>
          <p:cNvPr id="19" name="Picture 9" descr="F:\3rd YEAR ACADEMIC\CO321\images (2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1828800"/>
            <a:ext cx="739826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7800606">
            <a:off x="5360993" y="2697077"/>
            <a:ext cx="17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------------------&gt;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3973">
            <a:off x="6696111" y="2693766"/>
            <a:ext cx="18113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40426">
            <a:off x="6585099" y="2702898"/>
            <a:ext cx="18113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7632987" y="45629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" name="Picture 12" descr="F:\3rd YEAR ACADEMIC\CO321\images (9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4953000"/>
            <a:ext cx="452437" cy="8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F:\3rd YEAR ACADEMIC\CO321\download (1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1" y="3560267"/>
            <a:ext cx="913392" cy="98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F:\3rd YEAR ACADEMIC\CO321\images (21)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57" y="4968217"/>
            <a:ext cx="1414928" cy="124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33963" y="350520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</a:t>
            </a:r>
            <a:endParaRPr lang="en-US" sz="1400" dirty="0"/>
          </a:p>
        </p:txBody>
      </p:sp>
      <p:sp>
        <p:nvSpPr>
          <p:cNvPr id="29" name="Can 28"/>
          <p:cNvSpPr/>
          <p:nvPr/>
        </p:nvSpPr>
        <p:spPr>
          <a:xfrm>
            <a:off x="3548505" y="3729164"/>
            <a:ext cx="239482" cy="443343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49058" y="4114800"/>
            <a:ext cx="81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509392" y="5554897"/>
            <a:ext cx="56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Enrol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866162" y="55083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925074" y="5605712"/>
            <a:ext cx="551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Down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48577" y="563376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Select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360795" y="5644969"/>
            <a:ext cx="594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640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27" y="3686002"/>
            <a:ext cx="780273" cy="7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5264">
            <a:off x="5436659" y="2731571"/>
            <a:ext cx="18113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68238" y="12954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Teacher’s fingerprint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52818" y="2702858"/>
            <a:ext cx="17951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identification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31006" y="1290918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Student’s</a:t>
            </a:r>
          </a:p>
          <a:p>
            <a:pPr algn="ctr"/>
            <a:r>
              <a:rPr lang="en-US" dirty="0" smtClean="0"/>
              <a:t>fingerprint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67400" y="2702858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</a:p>
          <a:p>
            <a:pPr algn="ctr"/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31006" y="4240306"/>
            <a:ext cx="1447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Attendance</a:t>
            </a:r>
          </a:p>
          <a:p>
            <a:pPr algn="ctr"/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44438" y="4240306"/>
            <a:ext cx="1302124" cy="788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</a:p>
          <a:p>
            <a:pPr algn="ctr"/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68238" y="56388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</a:p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3" idx="2"/>
          </p:cNvCxnSpPr>
          <p:nvPr/>
        </p:nvCxnSpPr>
        <p:spPr>
          <a:xfrm>
            <a:off x="2092138" y="2133600"/>
            <a:ext cx="0" cy="56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4038" y="3617258"/>
            <a:ext cx="14567" cy="62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flipH="1">
            <a:off x="2092138" y="5029200"/>
            <a:ext cx="3362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6754906" y="2129118"/>
            <a:ext cx="0" cy="57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</p:cNvCxnSpPr>
          <p:nvPr/>
        </p:nvCxnSpPr>
        <p:spPr>
          <a:xfrm>
            <a:off x="6781800" y="3617258"/>
            <a:ext cx="0" cy="62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035488" y="5715000"/>
            <a:ext cx="151279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</a:t>
            </a:r>
          </a:p>
          <a:p>
            <a:pPr algn="ctr"/>
            <a:r>
              <a:rPr lang="en-US" dirty="0" smtClean="0"/>
              <a:t>Report generating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6754906" y="5230906"/>
            <a:ext cx="0" cy="484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Flow Chart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420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Web Technologies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PHP with MySQL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u="sng" dirty="0"/>
              <a:t>Why</a:t>
            </a:r>
            <a:r>
              <a:rPr lang="en-US" u="sng" dirty="0" smtClean="0"/>
              <a:t>?</a:t>
            </a:r>
            <a:endParaRPr lang="en-US" u="sng" dirty="0"/>
          </a:p>
          <a:p>
            <a:pPr lvl="1"/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Data security</a:t>
            </a:r>
            <a:endParaRPr lang="en-US" dirty="0"/>
          </a:p>
          <a:p>
            <a:pPr lvl="1"/>
            <a:r>
              <a:rPr lang="en-US" dirty="0"/>
              <a:t>Compatible with </a:t>
            </a:r>
            <a:r>
              <a:rPr lang="en-US" dirty="0" smtClean="0"/>
              <a:t>micro controllers used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3" y="1447800"/>
            <a:ext cx="2657475" cy="262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80010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Power Requirements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Rechargeable battery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Security Requirements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Encrypted </a:t>
            </a:r>
            <a:r>
              <a:rPr lang="en-US" dirty="0"/>
              <a:t>data in </a:t>
            </a:r>
            <a:r>
              <a:rPr lang="en-US" dirty="0" err="1"/>
              <a:t>arduino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password</a:t>
            </a:r>
            <a:r>
              <a:rPr lang="en-US" dirty="0" smtClean="0"/>
              <a:t> encryption</a:t>
            </a:r>
          </a:p>
          <a:p>
            <a:pPr marL="457200" lvl="1" indent="0">
              <a:buNone/>
            </a:pPr>
            <a:r>
              <a:rPr lang="en-US" dirty="0" smtClean="0"/>
              <a:t>(md 5)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Password access to sensitive </a:t>
            </a:r>
          </a:p>
          <a:p>
            <a:pPr marL="0" indent="0">
              <a:buNone/>
            </a:pP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209800" cy="190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55594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PCPAL\Desktop\IMG-20190730-WA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807" y="990600"/>
            <a:ext cx="931980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Circuit Diagram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282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324</Words>
  <Application>Microsoft Office PowerPoint</Application>
  <PresentationFormat>On-screen Show (4:3)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Wingdings</vt:lpstr>
      <vt:lpstr>Office Theme</vt:lpstr>
      <vt:lpstr>PowerPoint Presentation</vt:lpstr>
      <vt:lpstr>Group Members</vt:lpstr>
      <vt:lpstr>Introduction</vt:lpstr>
      <vt:lpstr>How effective SAMS is..</vt:lpstr>
      <vt:lpstr>Block Diagram</vt:lpstr>
      <vt:lpstr>Flow Chart</vt:lpstr>
      <vt:lpstr>Web Technologies</vt:lpstr>
      <vt:lpstr>PowerPoint Presentation</vt:lpstr>
      <vt:lpstr>Circuit Diagram</vt:lpstr>
      <vt:lpstr>Technologies</vt:lpstr>
      <vt:lpstr>PowerPoint Presentation</vt:lpstr>
      <vt:lpstr>PowerPoint Presentation</vt:lpstr>
      <vt:lpstr>R307FingerprintModule</vt:lpstr>
      <vt:lpstr>PowerPoint Presentation</vt:lpstr>
      <vt:lpstr>Testing</vt:lpstr>
      <vt:lpstr>results</vt:lpstr>
      <vt:lpstr>Phpunit testing sample code</vt:lpstr>
      <vt:lpstr>PowerPoint Presentation</vt:lpstr>
      <vt:lpstr>PowerPoint Presentation</vt:lpstr>
      <vt:lpstr>Functional Testing</vt:lpstr>
      <vt:lpstr>Compatibility Testing </vt:lpstr>
      <vt:lpstr>Demonstration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Marking System</dc:title>
  <dc:creator>PCPAL</dc:creator>
  <cp:lastModifiedBy>Amila Weerasinghe</cp:lastModifiedBy>
  <cp:revision>107</cp:revision>
  <dcterms:created xsi:type="dcterms:W3CDTF">2019-07-27T18:20:49Z</dcterms:created>
  <dcterms:modified xsi:type="dcterms:W3CDTF">2019-11-27T17:34:23Z</dcterms:modified>
</cp:coreProperties>
</file>