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93" r:id="rId4"/>
    <p:sldId id="291" r:id="rId5"/>
    <p:sldId id="292" r:id="rId6"/>
    <p:sldId id="258" r:id="rId7"/>
    <p:sldId id="259" r:id="rId8"/>
    <p:sldId id="278" r:id="rId9"/>
    <p:sldId id="260" r:id="rId10"/>
    <p:sldId id="279" r:id="rId11"/>
    <p:sldId id="261" r:id="rId12"/>
    <p:sldId id="280" r:id="rId13"/>
    <p:sldId id="262" r:id="rId14"/>
    <p:sldId id="281" r:id="rId15"/>
    <p:sldId id="263" r:id="rId16"/>
    <p:sldId id="264" r:id="rId17"/>
    <p:sldId id="282" r:id="rId18"/>
    <p:sldId id="265" r:id="rId19"/>
    <p:sldId id="283" r:id="rId20"/>
    <p:sldId id="266" r:id="rId21"/>
    <p:sldId id="284" r:id="rId22"/>
    <p:sldId id="267" r:id="rId23"/>
    <p:sldId id="285" r:id="rId24"/>
    <p:sldId id="268" r:id="rId25"/>
    <p:sldId id="269" r:id="rId26"/>
    <p:sldId id="286" r:id="rId27"/>
    <p:sldId id="270" r:id="rId28"/>
    <p:sldId id="287" r:id="rId29"/>
    <p:sldId id="271" r:id="rId30"/>
    <p:sldId id="288" r:id="rId31"/>
    <p:sldId id="272" r:id="rId32"/>
    <p:sldId id="289" r:id="rId33"/>
    <p:sldId id="273" r:id="rId34"/>
    <p:sldId id="290" r:id="rId35"/>
    <p:sldId id="276" r:id="rId36"/>
    <p:sldId id="277" r:id="rId37"/>
  </p:sldIdLst>
  <p:sldSz cx="9144000" cy="5143500" type="screen16x9"/>
  <p:notesSz cx="6858000" cy="9144000"/>
  <p:embeddedFontLs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60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s/ref=dp_byline_sr_book_1?ie=UTF8&amp;field-author=William+Stallings&amp;search-alias=book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ubedohardware.com.br/artigos/processadores/como-o-cache-de-mem%C3%B3ria-funciona-r3477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Trabalho Prático 2 Caches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Alunos: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Gabriel Mace dos Santos Ferreira - 19.1.4013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Marcus Vinícius Souza Fernandes - 19.1.4046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50% - For: 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86540"/>
              </p:ext>
            </p:extLst>
          </p:nvPr>
        </p:nvGraphicFramePr>
        <p:xfrm>
          <a:off x="838200" y="1971861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16400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98000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950000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640000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640000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16200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103000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1020000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1550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74000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730000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CFC17F9-F204-4075-BD5D-C2242F27D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3501"/>
              </p:ext>
            </p:extLst>
          </p:nvPr>
        </p:nvGraphicFramePr>
        <p:xfrm>
          <a:off x="7050740" y="1971863"/>
          <a:ext cx="1279712" cy="2371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102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0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1066380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0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717980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0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720980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0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1141180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0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807520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92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6" name="Google Shape;96;p18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0002"/>
            <a:ext cx="9144000" cy="42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75% - For: 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95309"/>
              </p:ext>
            </p:extLst>
          </p:nvPr>
        </p:nvGraphicFramePr>
        <p:xfrm>
          <a:off x="818029" y="1965138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15700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77000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680000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6100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55000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10200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55000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550000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15600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66000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590000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10200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56000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560000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077B174-8382-4161-A858-1A16EBB3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3927"/>
              </p:ext>
            </p:extLst>
          </p:nvPr>
        </p:nvGraphicFramePr>
        <p:xfrm>
          <a:off x="7030569" y="1965139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774680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613080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617180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673580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628180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12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3" name="Google Shape;103;p19" descr="Uma imagem contendo screenshot,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449"/>
            <a:ext cx="9144000" cy="41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100% - For: 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0078"/>
              </p:ext>
            </p:extLst>
          </p:nvPr>
        </p:nvGraphicFramePr>
        <p:xfrm>
          <a:off x="824753" y="1998755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12500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180000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4500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12500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1970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4500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180000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9EDF5EE-4FC9-438F-A331-1D908B651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81308"/>
              </p:ext>
            </p:extLst>
          </p:nvPr>
        </p:nvGraphicFramePr>
        <p:xfrm>
          <a:off x="7037293" y="1998756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204470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212470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204470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7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30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5" name="Google Shape;115;p21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9067"/>
            <a:ext cx="9144000" cy="430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25% - For: 30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19389"/>
              </p:ext>
            </p:extLst>
          </p:nvPr>
        </p:nvGraphicFramePr>
        <p:xfrm>
          <a:off x="818030" y="1992032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1130000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6839C39-32EE-4305-A51C-D5F9C61DE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1750"/>
              </p:ext>
            </p:extLst>
          </p:nvPr>
        </p:nvGraphicFramePr>
        <p:xfrm>
          <a:off x="7030570" y="1992034"/>
          <a:ext cx="1279712" cy="23723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2882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68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1492680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68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949380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68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954180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68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6870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1197280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2" name="Google Shape;122;p22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972"/>
            <a:ext cx="9144000" cy="426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50% - For: 30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6829"/>
              </p:ext>
            </p:extLst>
          </p:nvPr>
        </p:nvGraphicFramePr>
        <p:xfrm>
          <a:off x="831477" y="1985309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1090000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7161294-438F-446E-903D-12DA0B96A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9470"/>
              </p:ext>
            </p:extLst>
          </p:nvPr>
        </p:nvGraphicFramePr>
        <p:xfrm>
          <a:off x="7044017" y="1985310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1506080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895280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897080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1275180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Apresentação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4377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trabalho visa a implementação e teste de um sistema de memória cache em um programa “calculadora” previamente codificado pelos alunos, de forma a observar o funcionamento desse tipo de memória bem como seus efeitos no programa previamente mencionado.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BR" dirty="0"/>
          </a:p>
        </p:txBody>
      </p:sp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6EA20347-146E-4F67-8B98-8BA4CE03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3086100"/>
            <a:ext cx="57816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9" name="Google Shape;129;p23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7532"/>
            <a:ext cx="9144000" cy="428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75% - For: 30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5966"/>
              </p:ext>
            </p:extLst>
          </p:nvPr>
        </p:nvGraphicFramePr>
        <p:xfrm>
          <a:off x="818030" y="1958414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1160000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72000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720000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49AFAF1-8E1F-4CD3-81C4-E9965739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313"/>
              </p:ext>
            </p:extLst>
          </p:nvPr>
        </p:nvGraphicFramePr>
        <p:xfrm>
          <a:off x="7030570" y="1958415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1295880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761880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762980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899880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62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36" name="Google Shape;136;p24" descr="Uma imagem contendo texto, screenshot, placar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031"/>
            <a:ext cx="9144000" cy="429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100% - For: 30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79796"/>
              </p:ext>
            </p:extLst>
          </p:nvPr>
        </p:nvGraphicFramePr>
        <p:xfrm>
          <a:off x="791136" y="2005479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920000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420000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DC49E3-C8D1-4470-BC9D-948CBEF39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6951"/>
              </p:ext>
            </p:extLst>
          </p:nvPr>
        </p:nvGraphicFramePr>
        <p:xfrm>
          <a:off x="7003676" y="2005480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1035480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472380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516880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9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48" name="Google Shape;148;p26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5297"/>
            <a:ext cx="9144000" cy="431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25% - For: 50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85313"/>
              </p:ext>
            </p:extLst>
          </p:nvPr>
        </p:nvGraphicFramePr>
        <p:xfrm>
          <a:off x="811306" y="1951690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1470000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890000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1290000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07202CE-89E8-4724-8C49-2BCF7E1BC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71249"/>
              </p:ext>
            </p:extLst>
          </p:nvPr>
        </p:nvGraphicFramePr>
        <p:xfrm>
          <a:off x="7023846" y="1951691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1641280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995080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1008480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1442380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1382980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02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5;p2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BF4ACFB0-16BB-4D73-A910-CA093B6538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0106"/>
            <a:ext cx="9144000" cy="422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50% - For: 50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5038"/>
              </p:ext>
            </p:extLst>
          </p:nvPr>
        </p:nvGraphicFramePr>
        <p:xfrm>
          <a:off x="851648" y="1924796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14300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840000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16500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63DD4C0-DEBB-4B80-83D3-E1125E1C9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58945"/>
              </p:ext>
            </p:extLst>
          </p:nvPr>
        </p:nvGraphicFramePr>
        <p:xfrm>
          <a:off x="7064188" y="1924797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1682980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940280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943480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1454280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1306480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89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2" name="Google Shape;162;p28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8128"/>
            <a:ext cx="9144000" cy="43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58BF-BBCB-411E-B575-5B02C891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43DF18-1F03-47BC-A3A3-A6BA5850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Custos</a:t>
            </a:r>
          </a:p>
          <a:p>
            <a:r>
              <a:rPr lang="pt-BR" dirty="0"/>
              <a:t>Valores da cache</a:t>
            </a:r>
          </a:p>
          <a:p>
            <a:r>
              <a:rPr lang="pt-BR" dirty="0"/>
              <a:t>Dados</a:t>
            </a:r>
          </a:p>
          <a:p>
            <a:r>
              <a:rPr lang="pt-BR" dirty="0"/>
              <a:t>Melhor caso</a:t>
            </a:r>
          </a:p>
          <a:p>
            <a:r>
              <a:rPr lang="pt-BR" dirty="0"/>
              <a:t>Pior caso</a:t>
            </a:r>
          </a:p>
          <a:p>
            <a:r>
              <a:rPr lang="pt-BR" dirty="0"/>
              <a:t>Comparação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52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75% - For: 50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58775"/>
              </p:ext>
            </p:extLst>
          </p:nvPr>
        </p:nvGraphicFramePr>
        <p:xfrm>
          <a:off x="831477" y="1918072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1550000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890000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18500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1170000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34E25F-0D04-4736-B650-72FDC616E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904"/>
              </p:ext>
            </p:extLst>
          </p:nvPr>
        </p:nvGraphicFramePr>
        <p:xfrm>
          <a:off x="7044017" y="1918073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1727180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994280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1009180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1398480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1309380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59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69;p29" descr="Uma imagem contendo placar&#10;&#10;Descrição gerada automaticamente">
            <a:extLst>
              <a:ext uri="{FF2B5EF4-FFF2-40B4-BE49-F238E27FC236}">
                <a16:creationId xmlns:a16="http://schemas.microsoft.com/office/drawing/2014/main" id="{927FE370-A142-43D7-8217-F8C8FB3498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8025"/>
            <a:ext cx="9144000" cy="419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100% - For: 50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2538"/>
              </p:ext>
            </p:extLst>
          </p:nvPr>
        </p:nvGraphicFramePr>
        <p:xfrm>
          <a:off x="818030" y="1951691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1250000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14700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17600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850000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14900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74000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710000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219FDF3-31F4-4E55-96B4-D15501DDA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30722"/>
              </p:ext>
            </p:extLst>
          </p:nvPr>
        </p:nvGraphicFramePr>
        <p:xfrm>
          <a:off x="7030570" y="1951692"/>
          <a:ext cx="1279712" cy="2377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47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1396280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649780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654680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957580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8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583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Melhor caso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M2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Repetição 100% 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For: 10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Custo total: 201780</a:t>
            </a:r>
            <a:endParaRPr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B6087A4-6CA0-4586-B44A-A871B093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41" y="533223"/>
            <a:ext cx="3436918" cy="40770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dirty="0"/>
              <a:t>Pior caso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M1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Repetição 75% 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For: 50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Custo total:  1727180</a:t>
            </a:r>
            <a:endParaRPr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0711EA8-7BDB-4F8E-BE76-ABC58868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84" y="698330"/>
            <a:ext cx="3368332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7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Comparações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trabalho prático 1 é constituído de um programa “calculadora” em que os comandos são enviados para a RAM para posteriormente serem executados, no entanto é possível observar que em problemas de grande escala o tempo de execução aumenta drasticamente.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No trabalho prático 2 são introduzidas memórias cache, no programa previamente mencionando, tornando sua execução mais rápida, visto que a cache possui a capacidade de armazenar todo um bloco de comandos, com o benefício de entregá-los mais rapidamente para a CPU,onde serão executados.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Livro: Arquitetura e Organização de Computadores </a:t>
            </a:r>
            <a:r>
              <a:rPr lang="pt-BR" dirty="0"/>
              <a:t>por </a:t>
            </a:r>
            <a:r>
              <a:rPr lang="pt-BR" dirty="0">
                <a:hlinkClick r:id="rId3"/>
              </a:rPr>
              <a:t>William </a:t>
            </a:r>
            <a:r>
              <a:rPr lang="pt-BR" dirty="0" err="1">
                <a:hlinkClick r:id="rId3"/>
              </a:rPr>
              <a:t>Stallings</a:t>
            </a:r>
            <a:r>
              <a:rPr lang="pt-BR" dirty="0"/>
              <a:t>.</a:t>
            </a:r>
          </a:p>
          <a:p>
            <a:r>
              <a:rPr lang="pt-BR" dirty="0">
                <a:hlinkClick r:id="rId4"/>
              </a:rPr>
              <a:t>https://www.clubedohardware.com.br/artigos/processadores/como-o-cache-de-mem%C3%B3ria-funciona-r34772/</a:t>
            </a:r>
            <a:endParaRPr lang="pt-BR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8B4C-AB1A-491E-9F1F-637F8DB1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ECDC3-D175-4360-83E7-FB9F9F7B0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pt-BR" dirty="0"/>
              <a:t>Pesos utilizados: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Cache 1 = 10</a:t>
            </a:r>
          </a:p>
          <a:p>
            <a:pPr lvl="0"/>
            <a:r>
              <a:rPr lang="pt-BR" dirty="0"/>
              <a:t>Cache 2 = 100</a:t>
            </a:r>
          </a:p>
          <a:p>
            <a:pPr lvl="0"/>
            <a:r>
              <a:rPr lang="pt-BR" dirty="0"/>
              <a:t>Cache 3 = 1000</a:t>
            </a:r>
          </a:p>
          <a:p>
            <a:pPr lvl="0"/>
            <a:r>
              <a:rPr lang="pt-BR" dirty="0"/>
              <a:t>RAM = 10000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9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939F3-E04F-4B46-929C-622C3F72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das Caches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75A63B6-6DF8-47FC-87B9-10CABB68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51405"/>
              </p:ext>
            </p:extLst>
          </p:nvPr>
        </p:nvGraphicFramePr>
        <p:xfrm>
          <a:off x="1524000" y="197485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77399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8340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24455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21949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530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05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56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61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39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7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37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52553" y="1215203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FOR: 10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2" name="Google Shape;82;p16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9943"/>
            <a:ext cx="9144000" cy="448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1346-6CE0-4409-BA29-5A508A5A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repetição 25% - For: 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6B1DF2-1309-4AD1-8E01-F95981D1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83008"/>
              </p:ext>
            </p:extLst>
          </p:nvPr>
        </p:nvGraphicFramePr>
        <p:xfrm>
          <a:off x="811307" y="1884455"/>
          <a:ext cx="6096000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60459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8642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238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94561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7250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2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Cache 3</a:t>
                      </a:r>
                    </a:p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17600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149000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1470000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13600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86000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860000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0995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15800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90000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121618"/>
                          </a:solidFill>
                        </a:rPr>
                        <a:t>890000</a:t>
                      </a:r>
                      <a:endParaRPr sz="1400" u="none" strike="noStrike" cap="none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857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17700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128000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1250000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0147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1980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15900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125000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21618"/>
                          </a:solidFill>
                        </a:rPr>
                        <a:t>1220000</a:t>
                      </a:r>
                      <a:endParaRPr sz="1400" u="none" strike="noStrike" cap="none" dirty="0">
                        <a:solidFill>
                          <a:srgbClr val="121618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6162165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B01087E0-D373-48B4-9B66-7BCDA89D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67888"/>
              </p:ext>
            </p:extLst>
          </p:nvPr>
        </p:nvGraphicFramePr>
        <p:xfrm>
          <a:off x="7023847" y="1884456"/>
          <a:ext cx="1279712" cy="23778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9712">
                  <a:extLst>
                    <a:ext uri="{9D8B030D-6E8A-4147-A177-3AD203B41FA5}">
                      <a16:colId xmlns:a16="http://schemas.microsoft.com/office/drawing/2014/main" val="2710154515"/>
                    </a:ext>
                  </a:extLst>
                </a:gridCol>
              </a:tblGrid>
              <a:tr h="51265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9052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1638580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270303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961580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995890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997780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5986289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1397680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336582"/>
                  </a:ext>
                </a:extLst>
              </a:tr>
              <a:tr h="371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1362880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4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9" name="Google Shape;89;p17" descr="Uma imagem contendo texto, screenshot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325"/>
            <a:ext cx="9144000" cy="4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843</Words>
  <Application>Microsoft Office PowerPoint</Application>
  <PresentationFormat>Apresentação na tela (16:9)</PresentationFormat>
  <Paragraphs>509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Roboto</vt:lpstr>
      <vt:lpstr>Arial</vt:lpstr>
      <vt:lpstr>Roboto Slab</vt:lpstr>
      <vt:lpstr>Marina</vt:lpstr>
      <vt:lpstr>Trabalho Prático 2 Caches</vt:lpstr>
      <vt:lpstr>Apresentação</vt:lpstr>
      <vt:lpstr>Tópicos abordados</vt:lpstr>
      <vt:lpstr>Custo</vt:lpstr>
      <vt:lpstr>Valores das Caches</vt:lpstr>
      <vt:lpstr>FOR: 10</vt:lpstr>
      <vt:lpstr>Apresentação do PowerPoint</vt:lpstr>
      <vt:lpstr>Custo repetição 25% - For: 10</vt:lpstr>
      <vt:lpstr>Apresentação do PowerPoint</vt:lpstr>
      <vt:lpstr>Custo repetição 50% - For: 10</vt:lpstr>
      <vt:lpstr>Apresentação do PowerPoint</vt:lpstr>
      <vt:lpstr>Custo repetição 75% - For: 10</vt:lpstr>
      <vt:lpstr>Apresentação do PowerPoint</vt:lpstr>
      <vt:lpstr>Custo repetição 100% - For: 10</vt:lpstr>
      <vt:lpstr>FOR: 30 </vt:lpstr>
      <vt:lpstr>Apresentação do PowerPoint</vt:lpstr>
      <vt:lpstr>Custo repetição 25% - For: 30</vt:lpstr>
      <vt:lpstr>Apresentação do PowerPoint</vt:lpstr>
      <vt:lpstr>Custo repetição 50% - For: 30</vt:lpstr>
      <vt:lpstr>Apresentação do PowerPoint</vt:lpstr>
      <vt:lpstr>Custo repetição 75% - For: 30</vt:lpstr>
      <vt:lpstr>Apresentação do PowerPoint</vt:lpstr>
      <vt:lpstr>Custo repetição 100% - For: 30</vt:lpstr>
      <vt:lpstr>FOR: 50</vt:lpstr>
      <vt:lpstr>Apresentação do PowerPoint</vt:lpstr>
      <vt:lpstr>Custo repetição 25% - For: 50</vt:lpstr>
      <vt:lpstr>Apresentação do PowerPoint</vt:lpstr>
      <vt:lpstr>Custo repetição 50% - For: 50</vt:lpstr>
      <vt:lpstr>Apresentação do PowerPoint</vt:lpstr>
      <vt:lpstr>Custo repetição 75% - For: 50</vt:lpstr>
      <vt:lpstr>Apresentação do PowerPoint</vt:lpstr>
      <vt:lpstr>Custo repetição 100% - For: 50</vt:lpstr>
      <vt:lpstr>Melhor caso</vt:lpstr>
      <vt:lpstr>Pior caso</vt:lpstr>
      <vt:lpstr>Comparações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 Caches</dc:title>
  <cp:lastModifiedBy>Marcus Fernandes</cp:lastModifiedBy>
  <cp:revision>32</cp:revision>
  <dcterms:modified xsi:type="dcterms:W3CDTF">2019-11-19T17:15:30Z</dcterms:modified>
</cp:coreProperties>
</file>