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298" r:id="rId17"/>
    <p:sldId id="286" r:id="rId18"/>
    <p:sldId id="263" r:id="rId19"/>
    <p:sldId id="265" r:id="rId20"/>
    <p:sldId id="267" r:id="rId21"/>
    <p:sldId id="268" r:id="rId22"/>
    <p:sldId id="270" r:id="rId23"/>
    <p:sldId id="272" r:id="rId24"/>
    <p:sldId id="274" r:id="rId25"/>
    <p:sldId id="275" r:id="rId26"/>
    <p:sldId id="277" r:id="rId27"/>
    <p:sldId id="279" r:id="rId28"/>
    <p:sldId id="281" r:id="rId29"/>
    <p:sldId id="300" r:id="rId30"/>
    <p:sldId id="301" r:id="rId31"/>
    <p:sldId id="284" r:id="rId32"/>
    <p:sldId id="285" r:id="rId33"/>
  </p:sldIdLst>
  <p:sldSz cx="9144000" cy="5143500" type="screen16x9"/>
  <p:notesSz cx="6858000" cy="9144000"/>
  <p:embeddedFontLst>
    <p:embeddedFont>
      <p:font typeface="Roboto" panose="020B0604020202020204" charset="0"/>
      <p:regular r:id="rId35"/>
      <p:bold r:id="rId36"/>
      <p:italic r:id="rId37"/>
      <p:boldItalic r:id="rId38"/>
    </p:embeddedFont>
    <p:embeddedFont>
      <p:font typeface="Roboto Slab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56342A-3C76-4CBB-836B-AC5EB841CDC6}">
  <a:tblStyle styleId="{0D56342A-3C76-4CBB-836B-AC5EB841CDC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4"/>
          </a:solidFill>
        </a:fill>
      </a:tcStyle>
    </a:wholeTbl>
    <a:band1H>
      <a:tcTxStyle/>
      <a:tcStyle>
        <a:tcBdr/>
        <a:fill>
          <a:solidFill>
            <a:srgbClr val="CAD5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5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953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3851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15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ubedohardware.com.br/artigos/processadores/como-o-cache-de-mem%C3%B3ria-funciona-r34772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000666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dirty="0">
                <a:latin typeface="Arial"/>
                <a:ea typeface="Arial"/>
                <a:cs typeface="Arial"/>
                <a:sym typeface="Arial"/>
              </a:rPr>
              <a:t>Trabalho Prático 3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Alunos: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Gabriel Mace dos Santos Ferreira - 19.1.4013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Marcus Vinícius Souza Fernandes - 19.1.4046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316359C6-3247-4F96-AF05-5262E5DA7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368" y="311929"/>
            <a:ext cx="486561" cy="11605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0DAA5-1858-4B02-8C02-C50E3A11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FF73A9-773D-47D6-8FF5-1BCEDB741E69}"/>
              </a:ext>
            </a:extLst>
          </p:cNvPr>
          <p:cNvSpPr/>
          <p:nvPr/>
        </p:nvSpPr>
        <p:spPr>
          <a:xfrm>
            <a:off x="3738280" y="4409809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75% de repetição</a:t>
            </a: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8F00BF9-36C9-45F2-8797-DD9E65F4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46" y="854565"/>
            <a:ext cx="4574505" cy="34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3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0DAA5-1858-4B02-8C02-C50E3A11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FF73A9-773D-47D6-8FF5-1BCEDB741E69}"/>
              </a:ext>
            </a:extLst>
          </p:cNvPr>
          <p:cNvSpPr/>
          <p:nvPr/>
        </p:nvSpPr>
        <p:spPr>
          <a:xfrm>
            <a:off x="1648327" y="4668664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25% de repetição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43B2B3C-0988-4D27-A0C8-B9FABFD47A9B}"/>
              </a:ext>
            </a:extLst>
          </p:cNvPr>
          <p:cNvSpPr/>
          <p:nvPr/>
        </p:nvSpPr>
        <p:spPr>
          <a:xfrm>
            <a:off x="5835447" y="4668665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50% de repetição</a:t>
            </a:r>
          </a:p>
        </p:txBody>
      </p:sp>
      <p:pic>
        <p:nvPicPr>
          <p:cNvPr id="12" name="Imagem 11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9025844-9960-4F4C-B892-3B3E65BA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82" y="1352352"/>
            <a:ext cx="4062584" cy="3044836"/>
          </a:xfrm>
          <a:prstGeom prst="rect">
            <a:avLst/>
          </a:prstGeom>
        </p:spPr>
      </p:pic>
      <p:pic>
        <p:nvPicPr>
          <p:cNvPr id="14" name="Imagem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DBFE2FF-ABF3-402D-B020-CC38B59DB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28" y="1343724"/>
            <a:ext cx="4261874" cy="30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9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0DAA5-1858-4B02-8C02-C50E3A11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FF73A9-773D-47D6-8FF5-1BCEDB741E69}"/>
              </a:ext>
            </a:extLst>
          </p:cNvPr>
          <p:cNvSpPr/>
          <p:nvPr/>
        </p:nvSpPr>
        <p:spPr>
          <a:xfrm>
            <a:off x="3738281" y="4460436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75% de repetição</a:t>
            </a: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29A99E3-77FE-42FC-9B8E-3C7298EC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13" y="812325"/>
            <a:ext cx="5431371" cy="351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0DAA5-1858-4B02-8C02-C50E3A11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M4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FF73A9-773D-47D6-8FF5-1BCEDB741E69}"/>
              </a:ext>
            </a:extLst>
          </p:cNvPr>
          <p:cNvSpPr/>
          <p:nvPr/>
        </p:nvSpPr>
        <p:spPr>
          <a:xfrm>
            <a:off x="1648327" y="4668664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25% de repetição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43B2B3C-0988-4D27-A0C8-B9FABFD47A9B}"/>
              </a:ext>
            </a:extLst>
          </p:cNvPr>
          <p:cNvSpPr/>
          <p:nvPr/>
        </p:nvSpPr>
        <p:spPr>
          <a:xfrm>
            <a:off x="5835447" y="4668665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50% de repetição</a:t>
            </a: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796CBA9-415F-4E3A-B249-07BC7E0A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6" y="1382064"/>
            <a:ext cx="4270724" cy="3015123"/>
          </a:xfrm>
          <a:prstGeom prst="rect">
            <a:avLst/>
          </a:prstGeom>
        </p:spPr>
      </p:pic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97BCDD6-1417-45E1-9D1D-9B0688740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408" y="1382064"/>
            <a:ext cx="4132764" cy="301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0DAA5-1858-4B02-8C02-C50E3A11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M4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FF73A9-773D-47D6-8FF5-1BCEDB741E69}"/>
              </a:ext>
            </a:extLst>
          </p:cNvPr>
          <p:cNvSpPr/>
          <p:nvPr/>
        </p:nvSpPr>
        <p:spPr>
          <a:xfrm>
            <a:off x="3738281" y="4460436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75% de repetição</a:t>
            </a:r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4947651-D188-4C19-9970-B87BFF9C6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63" y="807765"/>
            <a:ext cx="4745674" cy="35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0DAA5-1858-4B02-8C02-C50E3A11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FF73A9-773D-47D6-8FF5-1BCEDB741E69}"/>
              </a:ext>
            </a:extLst>
          </p:cNvPr>
          <p:cNvSpPr/>
          <p:nvPr/>
        </p:nvSpPr>
        <p:spPr>
          <a:xfrm>
            <a:off x="1648327" y="4668664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25% de repetição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43B2B3C-0988-4D27-A0C8-B9FABFD47A9B}"/>
              </a:ext>
            </a:extLst>
          </p:cNvPr>
          <p:cNvSpPr/>
          <p:nvPr/>
        </p:nvSpPr>
        <p:spPr>
          <a:xfrm>
            <a:off x="5835447" y="4668665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50% de repetição</a:t>
            </a: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100BCD7-88DA-4293-80AA-5CFD92E9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84" y="1384066"/>
            <a:ext cx="4032084" cy="3053464"/>
          </a:xfrm>
          <a:prstGeom prst="rect">
            <a:avLst/>
          </a:prstGeom>
        </p:spPr>
      </p:pic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C307788-7ECD-4EF2-87F7-D385F416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13" y="1384065"/>
            <a:ext cx="4172511" cy="305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1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0DAA5-1858-4B02-8C02-C50E3A11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FF73A9-773D-47D6-8FF5-1BCEDB741E69}"/>
              </a:ext>
            </a:extLst>
          </p:cNvPr>
          <p:cNvSpPr/>
          <p:nvPr/>
        </p:nvSpPr>
        <p:spPr>
          <a:xfrm>
            <a:off x="3738281" y="4460436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75% de repetição</a:t>
            </a:r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E9911E2-A57C-4FAE-A28F-A0C04FFC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97" y="883267"/>
            <a:ext cx="4652604" cy="33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5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1552553" y="1215203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FOR: 10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418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Custo repetição 25% - For: 10</a:t>
            </a:r>
            <a:endParaRPr/>
          </a:p>
        </p:txBody>
      </p:sp>
      <p:graphicFrame>
        <p:nvGraphicFramePr>
          <p:cNvPr id="107" name="Google Shape;107;p20"/>
          <p:cNvGraphicFramePr/>
          <p:nvPr>
            <p:extLst>
              <p:ext uri="{D42A27DB-BD31-4B8C-83A1-F6EECF244321}">
                <p14:modId xmlns:p14="http://schemas.microsoft.com/office/powerpoint/2010/main" val="1226996211"/>
              </p:ext>
            </p:extLst>
          </p:nvPr>
        </p:nvGraphicFramePr>
        <p:xfrm>
          <a:off x="1349375" y="1866900"/>
          <a:ext cx="6445250" cy="3016725"/>
        </p:xfrm>
        <a:graphic>
          <a:graphicData uri="http://schemas.openxmlformats.org/drawingml/2006/table">
            <a:tbl>
              <a:tblPr firstRow="1" bandRow="1">
                <a:noFill/>
                <a:tableStyleId>{0D56342A-3C76-4CBB-836B-AC5EB841CDC6}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dk1"/>
                          </a:solidFill>
                        </a:rPr>
                        <a:t>Cache 2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RAM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HD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dk1"/>
                          </a:solidFill>
                        </a:rPr>
                        <a:t>Total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M1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317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43030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386600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92578000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40640000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499407947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M2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1851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73050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62200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20557000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40494101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M3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63020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164400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44882000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64910120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M4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474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69330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686800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121413000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141969604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M5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753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55310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497700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72032000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92385763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Custo repetição 50% - For: 10</a:t>
            </a:r>
            <a:endParaRPr/>
          </a:p>
        </p:txBody>
      </p:sp>
      <p:graphicFrame>
        <p:nvGraphicFramePr>
          <p:cNvPr id="120" name="Google Shape;120;p22"/>
          <p:cNvGraphicFramePr/>
          <p:nvPr>
            <p:extLst>
              <p:ext uri="{D42A27DB-BD31-4B8C-83A1-F6EECF244321}">
                <p14:modId xmlns:p14="http://schemas.microsoft.com/office/powerpoint/2010/main" val="719088116"/>
              </p:ext>
            </p:extLst>
          </p:nvPr>
        </p:nvGraphicFramePr>
        <p:xfrm>
          <a:off x="1349375" y="1866900"/>
          <a:ext cx="6445250" cy="3016725"/>
        </p:xfrm>
        <a:graphic>
          <a:graphicData uri="http://schemas.openxmlformats.org/drawingml/2006/table">
            <a:tbl>
              <a:tblPr firstRow="1" bandRow="1">
                <a:noFill/>
                <a:tableStyleId>{0D56342A-3C76-4CBB-836B-AC5EB841CDC6}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RAM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HD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dk1"/>
                          </a:solidFill>
                        </a:rPr>
                        <a:t>Total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432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59460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550100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139139000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646400000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786148992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1792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70610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55600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19202000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39130002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885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78440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220000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52539000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72638325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469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64710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621300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113766000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134252479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919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63760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579800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85954000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106398479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Apresentação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34377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trabalho visa a implementação e teste de um sistema de memória cache em um programa “calculadora” previamente codificado pelos alunos, de forma a observar o funcionamento desse tipo de memória bem como seus efeitos no programa previamente mencionado.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3" name="Imagem 2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E00E88BD-1680-413A-B3BF-54ACC6125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76" y="2937235"/>
            <a:ext cx="5271247" cy="176042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Custo repetição 75% - For: 10</a:t>
            </a:r>
            <a:endParaRPr/>
          </a:p>
        </p:txBody>
      </p:sp>
      <p:graphicFrame>
        <p:nvGraphicFramePr>
          <p:cNvPr id="133" name="Google Shape;133;p24"/>
          <p:cNvGraphicFramePr/>
          <p:nvPr>
            <p:extLst>
              <p:ext uri="{D42A27DB-BD31-4B8C-83A1-F6EECF244321}">
                <p14:modId xmlns:p14="http://schemas.microsoft.com/office/powerpoint/2010/main" val="3396351621"/>
              </p:ext>
            </p:extLst>
          </p:nvPr>
        </p:nvGraphicFramePr>
        <p:xfrm>
          <a:off x="1349375" y="1866900"/>
          <a:ext cx="6445250" cy="3016725"/>
        </p:xfrm>
        <a:graphic>
          <a:graphicData uri="http://schemas.openxmlformats.org/drawingml/2006/table">
            <a:tbl>
              <a:tblPr firstRow="1" bandRow="1">
                <a:noFill/>
                <a:tableStyleId>{0D56342A-3C76-4CBB-836B-AC5EB841CDC6}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RAM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HD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dk1"/>
                          </a:solidFill>
                        </a:rPr>
                        <a:t>Total</a:t>
                      </a:r>
                      <a:endParaRPr lang="pt-BR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390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51060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477500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118453000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537600000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656581950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1774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71190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50900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19556000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39479864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797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73380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197600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48527000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68598777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389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56390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541700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98667000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119065476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777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53920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475800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69138000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89468497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ctrTitle"/>
          </p:nvPr>
        </p:nvSpPr>
        <p:spPr>
          <a:xfrm>
            <a:off x="1552553" y="1215203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FOR: 30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Custo repetição 25% - For: 30</a:t>
            </a:r>
            <a:endParaRPr/>
          </a:p>
        </p:txBody>
      </p:sp>
      <p:graphicFrame>
        <p:nvGraphicFramePr>
          <p:cNvPr id="151" name="Google Shape;151;p27"/>
          <p:cNvGraphicFramePr/>
          <p:nvPr>
            <p:extLst>
              <p:ext uri="{D42A27DB-BD31-4B8C-83A1-F6EECF244321}">
                <p14:modId xmlns:p14="http://schemas.microsoft.com/office/powerpoint/2010/main" val="3124799505"/>
              </p:ext>
            </p:extLst>
          </p:nvPr>
        </p:nvGraphicFramePr>
        <p:xfrm>
          <a:off x="1349375" y="1866900"/>
          <a:ext cx="6445250" cy="3016725"/>
        </p:xfrm>
        <a:graphic>
          <a:graphicData uri="http://schemas.openxmlformats.org/drawingml/2006/table">
            <a:tbl>
              <a:tblPr firstRow="1" bandRow="1">
                <a:noFill/>
                <a:tableStyleId>{0D56342A-3C76-4CBB-836B-AC5EB841CDC6}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RAM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HD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dk1"/>
                          </a:solidFill>
                        </a:rPr>
                        <a:t>Total</a:t>
                      </a:r>
                      <a:endParaRPr lang="pt-BR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368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48480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453600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105525000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507400000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613427448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1540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61230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55400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20065000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39983170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759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64530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182900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44881000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64929189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323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47730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454100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83911000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104213153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780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56520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494200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70923000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91274500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Custo repetição 50% - For: 30</a:t>
            </a:r>
            <a:endParaRPr/>
          </a:p>
        </p:txBody>
      </p:sp>
      <p:graphicFrame>
        <p:nvGraphicFramePr>
          <p:cNvPr id="164" name="Google Shape;164;p29"/>
          <p:cNvGraphicFramePr/>
          <p:nvPr>
            <p:extLst>
              <p:ext uri="{D42A27DB-BD31-4B8C-83A1-F6EECF244321}">
                <p14:modId xmlns:p14="http://schemas.microsoft.com/office/powerpoint/2010/main" val="2123806532"/>
              </p:ext>
            </p:extLst>
          </p:nvPr>
        </p:nvGraphicFramePr>
        <p:xfrm>
          <a:off x="1349375" y="1866900"/>
          <a:ext cx="6445250" cy="3016725"/>
        </p:xfrm>
        <a:graphic>
          <a:graphicData uri="http://schemas.openxmlformats.org/drawingml/2006/table">
            <a:tbl>
              <a:tblPr firstRow="1" bandRow="1">
                <a:noFill/>
                <a:tableStyleId>{0D56342A-3C76-4CBB-836B-AC5EB841CDC6}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RAM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HD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dk1"/>
                          </a:solidFill>
                        </a:rPr>
                        <a:t>Total</a:t>
                      </a:r>
                      <a:endParaRPr lang="pt-BR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341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48840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452100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107494000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107494000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613995281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1366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53180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46300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19530000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39430846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608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57350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147200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42207000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62212158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319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47970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449800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83635000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103933089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648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48570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427300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63821000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63821000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84097518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Custo repetição 75% - For: 30</a:t>
            </a:r>
            <a:endParaRPr/>
          </a:p>
        </p:txBody>
      </p:sp>
      <p:graphicFrame>
        <p:nvGraphicFramePr>
          <p:cNvPr id="177" name="Google Shape;177;p31"/>
          <p:cNvGraphicFramePr/>
          <p:nvPr>
            <p:extLst>
              <p:ext uri="{D42A27DB-BD31-4B8C-83A1-F6EECF244321}">
                <p14:modId xmlns:p14="http://schemas.microsoft.com/office/powerpoint/2010/main" val="2174906019"/>
              </p:ext>
            </p:extLst>
          </p:nvPr>
        </p:nvGraphicFramePr>
        <p:xfrm>
          <a:off x="1349375" y="1866900"/>
          <a:ext cx="6445250" cy="3016725"/>
        </p:xfrm>
        <a:graphic>
          <a:graphicData uri="http://schemas.openxmlformats.org/drawingml/2006/table">
            <a:tbl>
              <a:tblPr firstRow="1" bandRow="1">
                <a:noFill/>
                <a:tableStyleId>{0D56342A-3C76-4CBB-836B-AC5EB841CDC6}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RAM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HD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dk1"/>
                          </a:solidFill>
                        </a:rPr>
                        <a:t>Total</a:t>
                      </a:r>
                      <a:endParaRPr lang="pt-BR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375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50420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462700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113456000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568800000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682769495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1462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58930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51800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20965000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40877192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794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71310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191000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50912000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70975104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466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63020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608700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109242000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129714186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739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51160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458300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67123000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87433199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ctrTitle"/>
          </p:nvPr>
        </p:nvSpPr>
        <p:spPr>
          <a:xfrm>
            <a:off x="1552553" y="1215203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FOR: 50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Custo repetição 25% - For: 50</a:t>
            </a:r>
            <a:endParaRPr/>
          </a:p>
        </p:txBody>
      </p:sp>
      <p:graphicFrame>
        <p:nvGraphicFramePr>
          <p:cNvPr id="195" name="Google Shape;195;p34"/>
          <p:cNvGraphicFramePr/>
          <p:nvPr>
            <p:extLst>
              <p:ext uri="{D42A27DB-BD31-4B8C-83A1-F6EECF244321}">
                <p14:modId xmlns:p14="http://schemas.microsoft.com/office/powerpoint/2010/main" val="1627328344"/>
              </p:ext>
            </p:extLst>
          </p:nvPr>
        </p:nvGraphicFramePr>
        <p:xfrm>
          <a:off x="1349375" y="1866900"/>
          <a:ext cx="6445250" cy="3016725"/>
        </p:xfrm>
        <a:graphic>
          <a:graphicData uri="http://schemas.openxmlformats.org/drawingml/2006/table">
            <a:tbl>
              <a:tblPr firstRow="1" bandRow="1">
                <a:noFill/>
                <a:tableStyleId>{0D56342A-3C76-4CBB-836B-AC5EB841CDC6}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RAM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HD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dk1"/>
                          </a:solidFill>
                        </a:rPr>
                        <a:t>Total</a:t>
                      </a:r>
                      <a:endParaRPr lang="pt-BR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368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60710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555700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138189000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689800000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828605778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1704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70310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57500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18333000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38262514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832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70870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192400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52042000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72106102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385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54810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534900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96362000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1165752095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714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53550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468100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68805000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89127364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Custo repetição 50% - For: 50</a:t>
            </a:r>
            <a:endParaRPr/>
          </a:p>
        </p:txBody>
      </p:sp>
      <p:graphicFrame>
        <p:nvGraphicFramePr>
          <p:cNvPr id="206" name="Google Shape;206;p36"/>
          <p:cNvGraphicFramePr/>
          <p:nvPr>
            <p:extLst>
              <p:ext uri="{D42A27DB-BD31-4B8C-83A1-F6EECF244321}">
                <p14:modId xmlns:p14="http://schemas.microsoft.com/office/powerpoint/2010/main" val="728756738"/>
              </p:ext>
            </p:extLst>
          </p:nvPr>
        </p:nvGraphicFramePr>
        <p:xfrm>
          <a:off x="1349375" y="1866900"/>
          <a:ext cx="6445250" cy="3016725"/>
        </p:xfrm>
        <a:graphic>
          <a:graphicData uri="http://schemas.openxmlformats.org/drawingml/2006/table">
            <a:tbl>
              <a:tblPr firstRow="1" bandRow="1">
                <a:noFill/>
                <a:tableStyleId>{0D56342A-3C76-4CBB-836B-AC5EB841CDC6}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RAM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HD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dk1"/>
                          </a:solidFill>
                        </a:rPr>
                        <a:t>Total</a:t>
                      </a:r>
                      <a:endParaRPr lang="pt-BR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353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52050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467000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119696000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551800000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672015403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1889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78380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60100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20940000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40880369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899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82020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223000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52368000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72473919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449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70200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680200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121473000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142023849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886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67030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609100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87456000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107933016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Custo repetição 75% - For: 50</a:t>
            </a:r>
            <a:endParaRPr/>
          </a:p>
        </p:txBody>
      </p:sp>
      <p:graphicFrame>
        <p:nvGraphicFramePr>
          <p:cNvPr id="219" name="Google Shape;219;p38"/>
          <p:cNvGraphicFramePr/>
          <p:nvPr>
            <p:extLst>
              <p:ext uri="{D42A27DB-BD31-4B8C-83A1-F6EECF244321}">
                <p14:modId xmlns:p14="http://schemas.microsoft.com/office/powerpoint/2010/main" val="1654975171"/>
              </p:ext>
            </p:extLst>
          </p:nvPr>
        </p:nvGraphicFramePr>
        <p:xfrm>
          <a:off x="1349375" y="1866900"/>
          <a:ext cx="6445250" cy="3016725"/>
        </p:xfrm>
        <a:graphic>
          <a:graphicData uri="http://schemas.openxmlformats.org/drawingml/2006/table">
            <a:tbl>
              <a:tblPr firstRow="1" bandRow="1">
                <a:noFill/>
                <a:tableStyleId>{0D56342A-3C76-4CBB-836B-AC5EB841CDC6}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RAM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HD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dk1"/>
                          </a:solidFill>
                        </a:rPr>
                        <a:t>Total</a:t>
                      </a:r>
                      <a:endParaRPr lang="pt-BR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344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47090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435900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111084000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495800000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607397334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1596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64790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50700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18705000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38622086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780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70110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190800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45806000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65867690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354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52970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504800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91435000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111793124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121618"/>
                          </a:solidFill>
                        </a:rPr>
                        <a:t>M5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765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54490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467700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69438000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19800000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rgbClr val="121618"/>
                          </a:solidFill>
                        </a:rPr>
                        <a:t>89760955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dirty="0"/>
              <a:t>Destaques</a:t>
            </a:r>
            <a:endParaRPr dirty="0"/>
          </a:p>
        </p:txBody>
      </p:sp>
      <p:sp>
        <p:nvSpPr>
          <p:cNvPr id="237" name="Google Shape;237;p41"/>
          <p:cNvSpPr txBox="1">
            <a:spLocks noGrp="1"/>
          </p:cNvSpPr>
          <p:nvPr>
            <p:ph type="body" idx="1"/>
          </p:nvPr>
        </p:nvSpPr>
        <p:spPr>
          <a:xfrm>
            <a:off x="387900" y="1362076"/>
            <a:ext cx="8368200" cy="355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/>
              <a:buChar char="●"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Melhor caso: </a:t>
            </a:r>
          </a:p>
          <a:p>
            <a:pPr marL="114300" lvl="0" indent="0">
              <a:buNone/>
            </a:pPr>
            <a:endParaRPr lang="pt-BR" sz="14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M2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com 25% de repetição</a:t>
            </a:r>
          </a:p>
          <a:p>
            <a:pPr marL="114300" lvl="0" indent="0"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	FOR de 50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D2F7AD0-0636-4415-819E-F1E833FDB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995" y="316904"/>
            <a:ext cx="2756647" cy="45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Tópicos abordados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Custos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Valores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Gráficos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Dados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Comparação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dirty="0"/>
              <a:t>Destaques</a:t>
            </a:r>
            <a:endParaRPr dirty="0"/>
          </a:p>
        </p:txBody>
      </p:sp>
      <p:sp>
        <p:nvSpPr>
          <p:cNvPr id="237" name="Google Shape;237;p41"/>
          <p:cNvSpPr txBox="1">
            <a:spLocks noGrp="1"/>
          </p:cNvSpPr>
          <p:nvPr>
            <p:ph type="body" idx="1"/>
          </p:nvPr>
        </p:nvSpPr>
        <p:spPr>
          <a:xfrm>
            <a:off x="387900" y="1362076"/>
            <a:ext cx="8368200" cy="355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/>
              <a:buChar char="●"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Pior caso: </a:t>
            </a:r>
          </a:p>
          <a:p>
            <a:pPr lvl="0">
              <a:buFont typeface="Arial"/>
              <a:buChar char="●"/>
            </a:pPr>
            <a:endParaRPr lang="pt-BR" sz="14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M4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com 25% de repetição</a:t>
            </a:r>
          </a:p>
          <a:p>
            <a:pPr marL="114300" lvl="0" indent="0"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	FOR de 50</a:t>
            </a:r>
          </a:p>
          <a:p>
            <a:pPr lvl="0">
              <a:buFont typeface="Arial"/>
              <a:buChar char="●"/>
            </a:pPr>
            <a:endParaRPr lang="pt-BR" sz="1400" dirty="0">
              <a:latin typeface="Arial"/>
              <a:ea typeface="Arial"/>
              <a:cs typeface="Arial"/>
              <a:sym typeface="Arial"/>
            </a:endParaRPr>
          </a:p>
          <a:p>
            <a:pPr lvl="1">
              <a:buFont typeface="Arial"/>
              <a:buChar char="●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1E487C-F719-4A7C-82AF-DB7695F0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88" y="289112"/>
            <a:ext cx="2849156" cy="45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1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Comparações</a:t>
            </a:r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body" idx="1"/>
          </p:nvPr>
        </p:nvSpPr>
        <p:spPr>
          <a:xfrm>
            <a:off x="387900" y="1362076"/>
            <a:ext cx="8368200" cy="355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/>
              <a:buChar char="●"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O trabalho prático 1 é constituído de um programa “calculadora” em que os comandos são enviados para a RAM para posteriormente serem executados, no entanto é possível observar que em problemas de grande escala o tempo de execução aumenta drasticamente.</a:t>
            </a:r>
          </a:p>
          <a:p>
            <a:pPr lvl="0">
              <a:buFont typeface="Arial"/>
              <a:buChar char="●"/>
            </a:pPr>
            <a:endParaRPr lang="pt-BR" sz="14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buFont typeface="Arial"/>
              <a:buChar char="●"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No trabalho prático 2 são introduzidas memórias cache, no programa previamente mencionando, tornando sua execução mais rápida, visto que a cache possui a capacidade de armazenar todo um bloco de comandos, com o benefício de entregá-los mais rapidamente para a CPU, onde serão executados.</a:t>
            </a:r>
          </a:p>
          <a:p>
            <a:pPr lvl="0">
              <a:buFont typeface="Arial"/>
              <a:buChar char="●"/>
            </a:pPr>
            <a:endParaRPr lang="pt-BR" sz="14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buFont typeface="Arial"/>
              <a:buChar char="●"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Já no trabalho prático 3, os conceitos abordados no trabalho anterior foram conservados porém agora com a presença de um Hard Drive, fazendo a função que antes era da memória RAM, fazendo assim com que a RAM se transformasse teoricamente em uma Cache 4. O conteúdo que era inicialmente concentrado na RAM, agora se encontra no HD.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1"/>
              <a:t>Livro: Arquitetura e Organização de Computadores </a:t>
            </a:r>
            <a:r>
              <a:rPr lang="pt-BR"/>
              <a:t>por </a:t>
            </a:r>
            <a:r>
              <a:rPr lang="pt-BR">
                <a:solidFill>
                  <a:schemeClr val="dk1"/>
                </a:solidFill>
              </a:rPr>
              <a:t>William Stallings</a:t>
            </a:r>
            <a:r>
              <a:rPr lang="pt-BR"/>
              <a:t>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https://www.clubedohardware.com.br/artigos/processadores/como-o-cache-de-mem%C3%B3ria-funciona-r34772/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Custo</a:t>
            </a:r>
            <a:endParaRPr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E65A43DA-D6ED-44CD-9CFF-2746C5CA3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0531"/>
              </p:ext>
            </p:extLst>
          </p:nvPr>
        </p:nvGraphicFramePr>
        <p:xfrm>
          <a:off x="2610970" y="1708325"/>
          <a:ext cx="3922060" cy="2225040"/>
        </p:xfrm>
        <a:graphic>
          <a:graphicData uri="http://schemas.openxmlformats.org/drawingml/2006/table">
            <a:tbl>
              <a:tblPr firstRow="1" bandRow="1">
                <a:tableStyleId>{0D56342A-3C76-4CBB-836B-AC5EB841CDC6}</a:tableStyleId>
              </a:tblPr>
              <a:tblGrid>
                <a:gridCol w="1961030">
                  <a:extLst>
                    <a:ext uri="{9D8B030D-6E8A-4147-A177-3AD203B41FA5}">
                      <a16:colId xmlns:a16="http://schemas.microsoft.com/office/drawing/2014/main" val="1606945639"/>
                    </a:ext>
                  </a:extLst>
                </a:gridCol>
                <a:gridCol w="1961030">
                  <a:extLst>
                    <a:ext uri="{9D8B030D-6E8A-4147-A177-3AD203B41FA5}">
                      <a16:colId xmlns:a16="http://schemas.microsoft.com/office/drawing/2014/main" val="138218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Valores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9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50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12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1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Memória 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92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Hard Disk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78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Valores das Caches</a:t>
            </a:r>
            <a:endParaRPr/>
          </a:p>
        </p:txBody>
      </p:sp>
      <p:graphicFrame>
        <p:nvGraphicFramePr>
          <p:cNvPr id="89" name="Google Shape;89;p17"/>
          <p:cNvGraphicFramePr/>
          <p:nvPr>
            <p:extLst>
              <p:ext uri="{D42A27DB-BD31-4B8C-83A1-F6EECF244321}">
                <p14:modId xmlns:p14="http://schemas.microsoft.com/office/powerpoint/2010/main" val="2650227697"/>
              </p:ext>
            </p:extLst>
          </p:nvPr>
        </p:nvGraphicFramePr>
        <p:xfrm>
          <a:off x="770965" y="2075703"/>
          <a:ext cx="6096000" cy="2225100"/>
        </p:xfrm>
        <a:graphic>
          <a:graphicData uri="http://schemas.openxmlformats.org/drawingml/2006/table">
            <a:tbl>
              <a:tblPr firstRow="1" bandRow="1">
                <a:noFill/>
                <a:tableStyleId>{0D56342A-3C76-4CBB-836B-AC5EB841CDC6}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Cache 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RAM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M1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64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M2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64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128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        256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M3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64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256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pt-BR">
                          <a:solidFill>
                            <a:srgbClr val="000000"/>
                          </a:solidFill>
                        </a:rPr>
                        <a:t>024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M4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128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512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M5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64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128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5C0EF13-8588-4E1C-9365-5C648DEC0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94250"/>
              </p:ext>
            </p:extLst>
          </p:nvPr>
        </p:nvGraphicFramePr>
        <p:xfrm>
          <a:off x="6992471" y="2075763"/>
          <a:ext cx="1246094" cy="2225040"/>
        </p:xfrm>
        <a:graphic>
          <a:graphicData uri="http://schemas.openxmlformats.org/drawingml/2006/table">
            <a:tbl>
              <a:tblPr firstRow="1" bandRow="1">
                <a:tableStyleId>{0D56342A-3C76-4CBB-836B-AC5EB841CDC6}</a:tableStyleId>
              </a:tblPr>
              <a:tblGrid>
                <a:gridCol w="1246094">
                  <a:extLst>
                    <a:ext uri="{9D8B030D-6E8A-4147-A177-3AD203B41FA5}">
                      <a16:colId xmlns:a16="http://schemas.microsoft.com/office/drawing/2014/main" val="4266345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Hard Disk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81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66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72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69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64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176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1680300" y="1228650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dirty="0">
                <a:latin typeface="Arial"/>
                <a:ea typeface="Arial"/>
                <a:cs typeface="Arial"/>
                <a:sym typeface="Arial"/>
              </a:rPr>
              <a:t>Gráficos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0DAA5-1858-4B02-8C02-C50E3A11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M1</a:t>
            </a:r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C75E745F-6D31-4B01-92F1-A070E5A4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93" y="1352353"/>
            <a:ext cx="4146705" cy="31897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275AF6-7CD3-4FDD-A295-D6648495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30" y="1352353"/>
            <a:ext cx="4173870" cy="318977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FFF73A9-773D-47D6-8FF5-1BCEDB741E69}"/>
              </a:ext>
            </a:extLst>
          </p:cNvPr>
          <p:cNvSpPr/>
          <p:nvPr/>
        </p:nvSpPr>
        <p:spPr>
          <a:xfrm>
            <a:off x="1648327" y="4668664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25% de repetição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43B2B3C-0988-4D27-A0C8-B9FABFD47A9B}"/>
              </a:ext>
            </a:extLst>
          </p:cNvPr>
          <p:cNvSpPr/>
          <p:nvPr/>
        </p:nvSpPr>
        <p:spPr>
          <a:xfrm>
            <a:off x="5835447" y="4668665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50%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70058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0DAA5-1858-4B02-8C02-C50E3A11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M1</a:t>
            </a:r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C75E745F-6D31-4B01-92F1-A070E5A4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47" y="812324"/>
            <a:ext cx="4574506" cy="351885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FFF73A9-773D-47D6-8FF5-1BCEDB741E69}"/>
              </a:ext>
            </a:extLst>
          </p:cNvPr>
          <p:cNvSpPr/>
          <p:nvPr/>
        </p:nvSpPr>
        <p:spPr>
          <a:xfrm>
            <a:off x="3738281" y="4460436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75%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1702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0DAA5-1858-4B02-8C02-C50E3A11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FF73A9-773D-47D6-8FF5-1BCEDB741E69}"/>
              </a:ext>
            </a:extLst>
          </p:cNvPr>
          <p:cNvSpPr/>
          <p:nvPr/>
        </p:nvSpPr>
        <p:spPr>
          <a:xfrm>
            <a:off x="1648327" y="4668664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25% de repetição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43B2B3C-0988-4D27-A0C8-B9FABFD47A9B}"/>
              </a:ext>
            </a:extLst>
          </p:cNvPr>
          <p:cNvSpPr/>
          <p:nvPr/>
        </p:nvSpPr>
        <p:spPr>
          <a:xfrm>
            <a:off x="5835447" y="4668665"/>
            <a:ext cx="1667436" cy="2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50% de repetição</a:t>
            </a:r>
          </a:p>
        </p:txBody>
      </p:sp>
      <p:pic>
        <p:nvPicPr>
          <p:cNvPr id="4" name="Imagem 3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0EF22C2B-B7C5-488C-8B61-F2CD7390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0" y="1352353"/>
            <a:ext cx="4098753" cy="3189772"/>
          </a:xfrm>
          <a:prstGeom prst="rect">
            <a:avLst/>
          </a:prstGeom>
        </p:spPr>
      </p:pic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B00C941-34F1-4D43-95D9-1FD6380D5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352352"/>
            <a:ext cx="4177791" cy="31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55093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898</Words>
  <Application>Microsoft Office PowerPoint</Application>
  <PresentationFormat>Apresentação na tela (16:9)</PresentationFormat>
  <Paragraphs>489</Paragraphs>
  <Slides>32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Roboto Slab</vt:lpstr>
      <vt:lpstr>Roboto</vt:lpstr>
      <vt:lpstr>Marina</vt:lpstr>
      <vt:lpstr>Trabalho Prático 3</vt:lpstr>
      <vt:lpstr>Apresentação</vt:lpstr>
      <vt:lpstr>Tópicos abordados</vt:lpstr>
      <vt:lpstr>Custo</vt:lpstr>
      <vt:lpstr>Valores das Caches</vt:lpstr>
      <vt:lpstr>Gráficos</vt:lpstr>
      <vt:lpstr>M1</vt:lpstr>
      <vt:lpstr>M1</vt:lpstr>
      <vt:lpstr>M2</vt:lpstr>
      <vt:lpstr>M2</vt:lpstr>
      <vt:lpstr>M3</vt:lpstr>
      <vt:lpstr>M3</vt:lpstr>
      <vt:lpstr>M4</vt:lpstr>
      <vt:lpstr>M4</vt:lpstr>
      <vt:lpstr>M5</vt:lpstr>
      <vt:lpstr>M5</vt:lpstr>
      <vt:lpstr>FOR: 10</vt:lpstr>
      <vt:lpstr>Custo repetição 25% - For: 10</vt:lpstr>
      <vt:lpstr>Custo repetição 50% - For: 10</vt:lpstr>
      <vt:lpstr>Custo repetição 75% - For: 10</vt:lpstr>
      <vt:lpstr>FOR: 30 </vt:lpstr>
      <vt:lpstr>Custo repetição 25% - For: 30</vt:lpstr>
      <vt:lpstr>Custo repetição 50% - For: 30</vt:lpstr>
      <vt:lpstr>Custo repetição 75% - For: 30</vt:lpstr>
      <vt:lpstr>FOR: 50</vt:lpstr>
      <vt:lpstr>Custo repetição 25% - For: 50</vt:lpstr>
      <vt:lpstr>Custo repetição 50% - For: 50</vt:lpstr>
      <vt:lpstr>Custo repetição 75% - For: 50</vt:lpstr>
      <vt:lpstr>Destaques</vt:lpstr>
      <vt:lpstr>Destaques</vt:lpstr>
      <vt:lpstr>Comparações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2 Caches</dc:title>
  <cp:lastModifiedBy>Marcus Fernandes</cp:lastModifiedBy>
  <cp:revision>24</cp:revision>
  <dcterms:modified xsi:type="dcterms:W3CDTF">2019-12-11T01:30:48Z</dcterms:modified>
</cp:coreProperties>
</file>