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sldIdLst>
    <p:sldId id="258" r:id="rId2"/>
    <p:sldId id="264" r:id="rId3"/>
    <p:sldId id="273" r:id="rId4"/>
    <p:sldId id="274" r:id="rId5"/>
    <p:sldId id="275" r:id="rId6"/>
    <p:sldId id="276" r:id="rId7"/>
    <p:sldId id="269" r:id="rId8"/>
    <p:sldId id="266" r:id="rId9"/>
    <p:sldId id="265" r:id="rId10"/>
    <p:sldId id="262" r:id="rId11"/>
    <p:sldId id="259" r:id="rId12"/>
    <p:sldId id="260" r:id="rId13"/>
    <p:sldId id="267" r:id="rId14"/>
    <p:sldId id="261" r:id="rId15"/>
    <p:sldId id="263" r:id="rId16"/>
    <p:sldId id="277" r:id="rId17"/>
    <p:sldId id="278" r:id="rId18"/>
    <p:sldId id="279" r:id="rId19"/>
    <p:sldId id="281" r:id="rId20"/>
    <p:sldId id="280" r:id="rId21"/>
    <p:sldId id="268"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473A"/>
    <a:srgbClr val="F4B4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DE648B8-45B7-4967-B6B5-9D30A249B92D}" type="datetimeFigureOut">
              <a:rPr lang="en-US" smtClean="0"/>
              <a:t>12/8/2016</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D45E12F-DFFC-477C-85DE-198375EA2A3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3967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648B8-45B7-4967-B6B5-9D30A249B92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5E12F-DFFC-477C-85DE-198375EA2A36}" type="slidenum">
              <a:rPr lang="en-US" smtClean="0"/>
              <a:t>‹#›</a:t>
            </a:fld>
            <a:endParaRPr lang="en-US"/>
          </a:p>
        </p:txBody>
      </p:sp>
    </p:spTree>
    <p:extLst>
      <p:ext uri="{BB962C8B-B14F-4D97-AF65-F5344CB8AC3E}">
        <p14:creationId xmlns:p14="http://schemas.microsoft.com/office/powerpoint/2010/main" val="3641119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648B8-45B7-4967-B6B5-9D30A249B92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5E12F-DFFC-477C-85DE-198375EA2A36}" type="slidenum">
              <a:rPr lang="en-US" smtClean="0"/>
              <a:t>‹#›</a:t>
            </a:fld>
            <a:endParaRPr lang="en-US"/>
          </a:p>
        </p:txBody>
      </p:sp>
    </p:spTree>
    <p:extLst>
      <p:ext uri="{BB962C8B-B14F-4D97-AF65-F5344CB8AC3E}">
        <p14:creationId xmlns:p14="http://schemas.microsoft.com/office/powerpoint/2010/main" val="3667084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648B8-45B7-4967-B6B5-9D30A249B92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5E12F-DFFC-477C-85DE-198375EA2A36}" type="slidenum">
              <a:rPr lang="en-US" smtClean="0"/>
              <a:t>‹#›</a:t>
            </a:fld>
            <a:endParaRPr lang="en-US"/>
          </a:p>
        </p:txBody>
      </p:sp>
    </p:spTree>
    <p:extLst>
      <p:ext uri="{BB962C8B-B14F-4D97-AF65-F5344CB8AC3E}">
        <p14:creationId xmlns:p14="http://schemas.microsoft.com/office/powerpoint/2010/main" val="19521836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DE648B8-45B7-4967-B6B5-9D30A249B92D}" type="datetimeFigureOut">
              <a:rPr lang="en-US" smtClean="0"/>
              <a:t>12/8/2016</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D45E12F-DFFC-477C-85DE-198375EA2A3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51669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648B8-45B7-4967-B6B5-9D30A249B92D}"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5E12F-DFFC-477C-85DE-198375EA2A36}" type="slidenum">
              <a:rPr lang="en-US" smtClean="0"/>
              <a:t>‹#›</a:t>
            </a:fld>
            <a:endParaRPr lang="en-US"/>
          </a:p>
        </p:txBody>
      </p:sp>
    </p:spTree>
    <p:extLst>
      <p:ext uri="{BB962C8B-B14F-4D97-AF65-F5344CB8AC3E}">
        <p14:creationId xmlns:p14="http://schemas.microsoft.com/office/powerpoint/2010/main" val="6875442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648B8-45B7-4967-B6B5-9D30A249B92D}"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45E12F-DFFC-477C-85DE-198375EA2A36}" type="slidenum">
              <a:rPr lang="en-US" smtClean="0"/>
              <a:t>‹#›</a:t>
            </a:fld>
            <a:endParaRPr lang="en-US"/>
          </a:p>
        </p:txBody>
      </p:sp>
    </p:spTree>
    <p:extLst>
      <p:ext uri="{BB962C8B-B14F-4D97-AF65-F5344CB8AC3E}">
        <p14:creationId xmlns:p14="http://schemas.microsoft.com/office/powerpoint/2010/main" val="4126802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648B8-45B7-4967-B6B5-9D30A249B92D}"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5E12F-DFFC-477C-85DE-198375EA2A36}" type="slidenum">
              <a:rPr lang="en-US" smtClean="0"/>
              <a:t>‹#›</a:t>
            </a:fld>
            <a:endParaRPr lang="en-US"/>
          </a:p>
        </p:txBody>
      </p:sp>
    </p:spTree>
    <p:extLst>
      <p:ext uri="{BB962C8B-B14F-4D97-AF65-F5344CB8AC3E}">
        <p14:creationId xmlns:p14="http://schemas.microsoft.com/office/powerpoint/2010/main" val="2791738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648B8-45B7-4967-B6B5-9D30A249B92D}"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45E12F-DFFC-477C-85DE-198375EA2A36}" type="slidenum">
              <a:rPr lang="en-US" smtClean="0"/>
              <a:t>‹#›</a:t>
            </a:fld>
            <a:endParaRPr lang="en-US"/>
          </a:p>
        </p:txBody>
      </p:sp>
    </p:spTree>
    <p:extLst>
      <p:ext uri="{BB962C8B-B14F-4D97-AF65-F5344CB8AC3E}">
        <p14:creationId xmlns:p14="http://schemas.microsoft.com/office/powerpoint/2010/main" val="17380652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4DE648B8-45B7-4967-B6B5-9D30A249B92D}" type="datetimeFigureOut">
              <a:rPr lang="en-US" smtClean="0"/>
              <a:t>12/8/2016</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D45E12F-DFFC-477C-85DE-198375EA2A3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5582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4DE648B8-45B7-4967-B6B5-9D30A249B92D}" type="datetimeFigureOut">
              <a:rPr lang="en-US" smtClean="0"/>
              <a:t>12/8/2016</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D45E12F-DFFC-477C-85DE-198375EA2A36}" type="slidenum">
              <a:rPr lang="en-US" smtClean="0"/>
              <a:t>‹#›</a:t>
            </a:fld>
            <a:endParaRPr lang="en-US"/>
          </a:p>
        </p:txBody>
      </p:sp>
    </p:spTree>
    <p:extLst>
      <p:ext uri="{BB962C8B-B14F-4D97-AF65-F5344CB8AC3E}">
        <p14:creationId xmlns:p14="http://schemas.microsoft.com/office/powerpoint/2010/main" val="39090944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9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DE648B8-45B7-4967-B6B5-9D30A249B92D}" type="datetimeFigureOut">
              <a:rPr lang="en-US" smtClean="0"/>
              <a:t>12/8/2016</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D45E12F-DFFC-477C-85DE-198375EA2A3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4251593"/>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hocard.com/" TargetMode="External"/><Relationship Id="rId2" Type="http://schemas.openxmlformats.org/officeDocument/2006/relationships/hyperlink" Target="https://bitnation.co/" TargetMode="External"/><Relationship Id="rId1" Type="http://schemas.openxmlformats.org/officeDocument/2006/relationships/slideLayout" Target="../slideLayouts/slideLayout2.xml"/><Relationship Id="rId5" Type="http://schemas.openxmlformats.org/officeDocument/2006/relationships/hyperlink" Target="https://followmyvote.com/" TargetMode="External"/><Relationship Id="rId4" Type="http://schemas.openxmlformats.org/officeDocument/2006/relationships/hyperlink" Target="https://storj.io/"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fpif.org/yugoslovia_when_a_country_actually_is_wiped_off_the_map/" TargetMode="External"/><Relationship Id="rId2" Type="http://schemas.openxmlformats.org/officeDocument/2006/relationships/hyperlink" Target="https://github.com/MrChrisJ/World-Citizenship" TargetMode="External"/><Relationship Id="rId1" Type="http://schemas.openxmlformats.org/officeDocument/2006/relationships/slideLayout" Target="../slideLayouts/slideLayout2.xml"/><Relationship Id="rId6" Type="http://schemas.openxmlformats.org/officeDocument/2006/relationships/hyperlink" Target="https://en.wikipedia.org/wiki/Blockchain_(database)" TargetMode="External"/><Relationship Id="rId5" Type="http://schemas.openxmlformats.org/officeDocument/2006/relationships/hyperlink" Target="https://en.wikipedia.org/wiki/SHA-2" TargetMode="External"/><Relationship Id="rId4" Type="http://schemas.openxmlformats.org/officeDocument/2006/relationships/hyperlink" Target="https://en.wikipedia.org/wiki/Pretty_Good_Privac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Blockchain </a:t>
            </a:r>
            <a:br>
              <a:rPr lang="en-US" dirty="0"/>
            </a:br>
            <a:r>
              <a:rPr lang="en-US" dirty="0"/>
              <a:t>ID</a:t>
            </a:r>
          </a:p>
        </p:txBody>
      </p:sp>
      <p:sp>
        <p:nvSpPr>
          <p:cNvPr id="3" name="Subtitle 2"/>
          <p:cNvSpPr>
            <a:spLocks noGrp="1"/>
          </p:cNvSpPr>
          <p:nvPr>
            <p:ph type="subTitle" idx="1"/>
          </p:nvPr>
        </p:nvSpPr>
        <p:spPr/>
        <p:txBody>
          <a:bodyPr/>
          <a:lstStyle/>
          <a:p>
            <a:r>
              <a:rPr lang="en-US" dirty="0"/>
              <a:t>Decentralized Registry</a:t>
            </a:r>
          </a:p>
        </p:txBody>
      </p:sp>
    </p:spTree>
    <p:extLst>
      <p:ext uri="{BB962C8B-B14F-4D97-AF65-F5344CB8AC3E}">
        <p14:creationId xmlns:p14="http://schemas.microsoft.com/office/powerpoint/2010/main" val="1043819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49729"/>
          </a:xfrm>
        </p:spPr>
        <p:txBody>
          <a:bodyPr>
            <a:normAutofit/>
          </a:bodyPr>
          <a:lstStyle/>
          <a:p>
            <a:r>
              <a:rPr lang="en-US" sz="4000" dirty="0"/>
              <a:t>Hashing files</a:t>
            </a:r>
          </a:p>
        </p:txBody>
      </p:sp>
      <p:pic>
        <p:nvPicPr>
          <p:cNvPr id="7" name="Content Placeholder 6"/>
          <p:cNvPicPr>
            <a:picLocks noGrp="1" noChangeAspect="1"/>
          </p:cNvPicPr>
          <p:nvPr>
            <p:ph idx="1"/>
          </p:nvPr>
        </p:nvPicPr>
        <p:blipFill>
          <a:blip r:embed="rId2"/>
          <a:stretch>
            <a:fillRect/>
          </a:stretch>
        </p:blipFill>
        <p:spPr>
          <a:xfrm>
            <a:off x="1162051" y="940605"/>
            <a:ext cx="8743950" cy="5521936"/>
          </a:xfrm>
          <a:prstGeom prst="rect">
            <a:avLst/>
          </a:prstGeom>
        </p:spPr>
      </p:pic>
    </p:spTree>
    <p:extLst>
      <p:ext uri="{BB962C8B-B14F-4D97-AF65-F5344CB8AC3E}">
        <p14:creationId xmlns:p14="http://schemas.microsoft.com/office/powerpoint/2010/main" val="2786357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01981"/>
          </a:xfrm>
        </p:spPr>
        <p:txBody>
          <a:bodyPr>
            <a:normAutofit/>
          </a:bodyPr>
          <a:lstStyle/>
          <a:p>
            <a:r>
              <a:rPr lang="en-US" sz="4000" dirty="0"/>
              <a:t>Stamping Message 0n </a:t>
            </a:r>
            <a:r>
              <a:rPr lang="en-US" sz="4000" dirty="0" err="1"/>
              <a:t>BlockChain</a:t>
            </a:r>
            <a:endParaRPr lang="en-US" sz="4000" dirty="0"/>
          </a:p>
        </p:txBody>
      </p:sp>
      <p:pic>
        <p:nvPicPr>
          <p:cNvPr id="5" name="Content Placeholder 4"/>
          <p:cNvPicPr>
            <a:picLocks noGrp="1" noChangeAspect="1"/>
          </p:cNvPicPr>
          <p:nvPr>
            <p:ph idx="1"/>
          </p:nvPr>
        </p:nvPicPr>
        <p:blipFill>
          <a:blip r:embed="rId2"/>
          <a:stretch>
            <a:fillRect/>
          </a:stretch>
        </p:blipFill>
        <p:spPr>
          <a:xfrm>
            <a:off x="1400437" y="1184365"/>
            <a:ext cx="8997574" cy="4883059"/>
          </a:xfrm>
          <a:prstGeom prst="rect">
            <a:avLst/>
          </a:prstGeom>
        </p:spPr>
      </p:pic>
    </p:spTree>
    <p:extLst>
      <p:ext uri="{BB962C8B-B14F-4D97-AF65-F5344CB8AC3E}">
        <p14:creationId xmlns:p14="http://schemas.microsoft.com/office/powerpoint/2010/main" val="3512848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6"/>
            <a:ext cx="10178322" cy="819398"/>
          </a:xfrm>
        </p:spPr>
        <p:txBody>
          <a:bodyPr>
            <a:normAutofit/>
          </a:bodyPr>
          <a:lstStyle/>
          <a:p>
            <a:r>
              <a:rPr lang="en-US" sz="4000" dirty="0"/>
              <a:t>Stamping Message 0n </a:t>
            </a:r>
            <a:r>
              <a:rPr lang="en-US" sz="4000" dirty="0" err="1"/>
              <a:t>BlockChain</a:t>
            </a:r>
            <a:r>
              <a:rPr lang="en-US" sz="4000" dirty="0"/>
              <a:t> CNTD..</a:t>
            </a:r>
            <a:endParaRPr lang="en-US" sz="4000" dirty="0"/>
          </a:p>
        </p:txBody>
      </p:sp>
      <p:pic>
        <p:nvPicPr>
          <p:cNvPr id="8" name="Content Placeholder 7"/>
          <p:cNvPicPr>
            <a:picLocks noGrp="1" noChangeAspect="1"/>
          </p:cNvPicPr>
          <p:nvPr>
            <p:ph idx="1"/>
          </p:nvPr>
        </p:nvPicPr>
        <p:blipFill>
          <a:blip r:embed="rId2"/>
          <a:stretch>
            <a:fillRect/>
          </a:stretch>
        </p:blipFill>
        <p:spPr>
          <a:xfrm>
            <a:off x="1609987" y="1428749"/>
            <a:ext cx="8905613" cy="4833151"/>
          </a:xfrm>
          <a:prstGeom prst="rect">
            <a:avLst/>
          </a:prstGeom>
        </p:spPr>
      </p:pic>
    </p:spTree>
    <p:extLst>
      <p:ext uri="{BB962C8B-B14F-4D97-AF65-F5344CB8AC3E}">
        <p14:creationId xmlns:p14="http://schemas.microsoft.com/office/powerpoint/2010/main" val="2916459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6"/>
            <a:ext cx="10178322" cy="579640"/>
          </a:xfrm>
        </p:spPr>
        <p:txBody>
          <a:bodyPr>
            <a:noAutofit/>
          </a:bodyPr>
          <a:lstStyle/>
          <a:p>
            <a:r>
              <a:rPr lang="en-US" sz="4000" dirty="0"/>
              <a:t>Confirming Transaction</a:t>
            </a:r>
          </a:p>
        </p:txBody>
      </p:sp>
      <p:pic>
        <p:nvPicPr>
          <p:cNvPr id="7" name="Content Placeholder 6"/>
          <p:cNvPicPr>
            <a:picLocks noGrp="1" noChangeAspect="1"/>
          </p:cNvPicPr>
          <p:nvPr>
            <p:ph idx="1"/>
          </p:nvPr>
        </p:nvPicPr>
        <p:blipFill>
          <a:blip r:embed="rId2"/>
          <a:stretch>
            <a:fillRect/>
          </a:stretch>
        </p:blipFill>
        <p:spPr>
          <a:xfrm>
            <a:off x="1495687" y="1362075"/>
            <a:ext cx="8648438" cy="4693580"/>
          </a:xfrm>
          <a:prstGeom prst="rect">
            <a:avLst/>
          </a:prstGeom>
        </p:spPr>
      </p:pic>
    </p:spTree>
    <p:extLst>
      <p:ext uri="{BB962C8B-B14F-4D97-AF65-F5344CB8AC3E}">
        <p14:creationId xmlns:p14="http://schemas.microsoft.com/office/powerpoint/2010/main" val="2715974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53936"/>
          </a:xfrm>
        </p:spPr>
        <p:txBody>
          <a:bodyPr>
            <a:normAutofit/>
          </a:bodyPr>
          <a:lstStyle/>
          <a:p>
            <a:r>
              <a:rPr lang="en-US" sz="4000" dirty="0"/>
              <a:t>Message Posted on Block Chain </a:t>
            </a:r>
          </a:p>
        </p:txBody>
      </p:sp>
      <p:pic>
        <p:nvPicPr>
          <p:cNvPr id="6" name="Content Placeholder 5"/>
          <p:cNvPicPr>
            <a:picLocks noGrp="1" noChangeAspect="1"/>
          </p:cNvPicPr>
          <p:nvPr>
            <p:ph idx="1"/>
          </p:nvPr>
        </p:nvPicPr>
        <p:blipFill>
          <a:blip r:embed="rId2"/>
          <a:stretch>
            <a:fillRect/>
          </a:stretch>
        </p:blipFill>
        <p:spPr>
          <a:xfrm>
            <a:off x="1381387" y="1247774"/>
            <a:ext cx="9343763" cy="5070939"/>
          </a:xfrm>
          <a:prstGeom prst="rect">
            <a:avLst/>
          </a:prstGeom>
        </p:spPr>
      </p:pic>
    </p:spTree>
    <p:extLst>
      <p:ext uri="{BB962C8B-B14F-4D97-AF65-F5344CB8AC3E}">
        <p14:creationId xmlns:p14="http://schemas.microsoft.com/office/powerpoint/2010/main" val="4278382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6"/>
            <a:ext cx="10178322" cy="723604"/>
          </a:xfrm>
        </p:spPr>
        <p:txBody>
          <a:bodyPr>
            <a:normAutofit/>
          </a:bodyPr>
          <a:lstStyle/>
          <a:p>
            <a:r>
              <a:rPr lang="en-US" sz="4000" dirty="0"/>
              <a:t>Block </a:t>
            </a:r>
            <a:r>
              <a:rPr lang="en-US" sz="4000" dirty="0" err="1"/>
              <a:t>ChaIn</a:t>
            </a:r>
            <a:r>
              <a:rPr lang="en-US" sz="4000" dirty="0"/>
              <a:t> Details</a:t>
            </a:r>
          </a:p>
        </p:txBody>
      </p:sp>
      <p:sp>
        <p:nvSpPr>
          <p:cNvPr id="7" name="Content Placeholder 6"/>
          <p:cNvSpPr>
            <a:spLocks noGrp="1"/>
          </p:cNvSpPr>
          <p:nvPr>
            <p:ph idx="1"/>
          </p:nvPr>
        </p:nvSpPr>
        <p:spPr>
          <a:xfrm>
            <a:off x="1251678" y="1105991"/>
            <a:ext cx="10178322" cy="5532934"/>
          </a:xfrm>
        </p:spPr>
        <p:txBody>
          <a:bodyPr/>
          <a:lstStyle/>
          <a:p>
            <a:endParaRPr lang="en-US" dirty="0"/>
          </a:p>
        </p:txBody>
      </p:sp>
      <p:pic>
        <p:nvPicPr>
          <p:cNvPr id="8" name="Picture 7"/>
          <p:cNvPicPr>
            <a:picLocks noChangeAspect="1"/>
          </p:cNvPicPr>
          <p:nvPr/>
        </p:nvPicPr>
        <p:blipFill>
          <a:blip r:embed="rId2"/>
          <a:stretch>
            <a:fillRect/>
          </a:stretch>
        </p:blipFill>
        <p:spPr>
          <a:xfrm>
            <a:off x="1265714" y="1105990"/>
            <a:ext cx="10150250" cy="5508625"/>
          </a:xfrm>
          <a:prstGeom prst="rect">
            <a:avLst/>
          </a:prstGeom>
        </p:spPr>
      </p:pic>
    </p:spTree>
    <p:extLst>
      <p:ext uri="{BB962C8B-B14F-4D97-AF65-F5344CB8AC3E}">
        <p14:creationId xmlns:p14="http://schemas.microsoft.com/office/powerpoint/2010/main" val="2507381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01684"/>
          </a:xfrm>
        </p:spPr>
        <p:txBody>
          <a:bodyPr>
            <a:normAutofit fontScale="90000"/>
          </a:bodyPr>
          <a:lstStyle/>
          <a:p>
            <a:r>
              <a:rPr lang="en-US" dirty="0"/>
              <a:t>Blockchain details</a:t>
            </a:r>
          </a:p>
        </p:txBody>
      </p:sp>
      <p:pic>
        <p:nvPicPr>
          <p:cNvPr id="4" name="Content Placeholder 3"/>
          <p:cNvPicPr>
            <a:picLocks noGrp="1" noChangeAspect="1"/>
          </p:cNvPicPr>
          <p:nvPr>
            <p:ph idx="1"/>
          </p:nvPr>
        </p:nvPicPr>
        <p:blipFill>
          <a:blip r:embed="rId2"/>
          <a:stretch>
            <a:fillRect/>
          </a:stretch>
        </p:blipFill>
        <p:spPr>
          <a:xfrm>
            <a:off x="1251678" y="1057274"/>
            <a:ext cx="9970206" cy="5608241"/>
          </a:xfrm>
          <a:prstGeom prst="rect">
            <a:avLst/>
          </a:prstGeom>
        </p:spPr>
      </p:pic>
    </p:spTree>
    <p:extLst>
      <p:ext uri="{BB962C8B-B14F-4D97-AF65-F5344CB8AC3E}">
        <p14:creationId xmlns:p14="http://schemas.microsoft.com/office/powerpoint/2010/main" val="2735069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08215"/>
          </a:xfrm>
        </p:spPr>
        <p:txBody>
          <a:bodyPr>
            <a:normAutofit fontScale="90000"/>
          </a:bodyPr>
          <a:lstStyle/>
          <a:p>
            <a:r>
              <a:rPr lang="en-US" dirty="0"/>
              <a:t>Hex to </a:t>
            </a:r>
            <a:r>
              <a:rPr lang="en-US" dirty="0" err="1"/>
              <a:t>ascii</a:t>
            </a:r>
            <a:endParaRPr lang="en-US" dirty="0"/>
          </a:p>
        </p:txBody>
      </p:sp>
      <p:pic>
        <p:nvPicPr>
          <p:cNvPr id="4" name="Content Placeholder 3"/>
          <p:cNvPicPr>
            <a:picLocks noGrp="1" noChangeAspect="1"/>
          </p:cNvPicPr>
          <p:nvPr>
            <p:ph idx="1"/>
          </p:nvPr>
        </p:nvPicPr>
        <p:blipFill>
          <a:blip r:embed="rId2"/>
          <a:stretch>
            <a:fillRect/>
          </a:stretch>
        </p:blipFill>
        <p:spPr>
          <a:xfrm>
            <a:off x="1619512" y="1228725"/>
            <a:ext cx="8705227" cy="4724400"/>
          </a:xfrm>
          <a:prstGeom prst="rect">
            <a:avLst/>
          </a:prstGeom>
        </p:spPr>
      </p:pic>
    </p:spTree>
    <p:extLst>
      <p:ext uri="{BB962C8B-B14F-4D97-AF65-F5344CB8AC3E}">
        <p14:creationId xmlns:p14="http://schemas.microsoft.com/office/powerpoint/2010/main" val="32648297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27809"/>
          </a:xfrm>
        </p:spPr>
        <p:txBody>
          <a:bodyPr>
            <a:normAutofit fontScale="90000"/>
          </a:bodyPr>
          <a:lstStyle/>
          <a:p>
            <a:r>
              <a:rPr lang="en-US" dirty="0"/>
              <a:t>Output</a:t>
            </a:r>
          </a:p>
        </p:txBody>
      </p:sp>
      <p:sp>
        <p:nvSpPr>
          <p:cNvPr id="3" name="Content Placeholder 2"/>
          <p:cNvSpPr>
            <a:spLocks noGrp="1"/>
          </p:cNvSpPr>
          <p:nvPr>
            <p:ph idx="1"/>
          </p:nvPr>
        </p:nvSpPr>
        <p:spPr>
          <a:xfrm>
            <a:off x="1251678" y="1140823"/>
            <a:ext cx="10178322" cy="6008914"/>
          </a:xfrm>
        </p:spPr>
        <p:txBody>
          <a:bodyPr>
            <a:normAutofit fontScale="40000" lnSpcReduction="20000"/>
          </a:bodyPr>
          <a:lstStyle/>
          <a:p>
            <a:r>
              <a:rPr lang="en-US" dirty="0">
                <a:solidFill>
                  <a:srgbClr val="4F473A"/>
                </a:solidFill>
                <a:latin typeface="Bookman Old Style" panose="02050604050505020204" pitchFamily="18" charset="0"/>
              </a:rPr>
              <a:t>Hash Hex</a:t>
            </a:r>
          </a:p>
          <a:p>
            <a:pPr marL="0" indent="0">
              <a:buNone/>
            </a:pPr>
            <a:r>
              <a:rPr lang="pt-BR" dirty="0">
                <a:solidFill>
                  <a:srgbClr val="4F473A"/>
                </a:solidFill>
                <a:latin typeface="Bookman Old Style" panose="02050604050505020204" pitchFamily="18" charset="0"/>
              </a:rPr>
              <a:t>6364353134663638343838336630643333323666</a:t>
            </a:r>
          </a:p>
          <a:p>
            <a:pPr marL="0" indent="0">
              <a:buNone/>
            </a:pPr>
            <a:r>
              <a:rPr lang="pt-BR" dirty="0">
                <a:solidFill>
                  <a:srgbClr val="4F473A"/>
                </a:solidFill>
                <a:latin typeface="Bookman Old Style" panose="02050604050505020204" pitchFamily="18" charset="0"/>
              </a:rPr>
              <a:t>3132613163636361346436666166633961653134</a:t>
            </a:r>
          </a:p>
          <a:p>
            <a:pPr marL="0" indent="0">
              <a:buNone/>
            </a:pPr>
            <a:r>
              <a:rPr lang="pt-BR" dirty="0">
                <a:solidFill>
                  <a:srgbClr val="4F473A"/>
                </a:solidFill>
                <a:latin typeface="Bookman Old Style" panose="02050604050505020204" pitchFamily="18" charset="0"/>
              </a:rPr>
              <a:t>3536653433396331346238356462613632633834</a:t>
            </a:r>
          </a:p>
          <a:p>
            <a:pPr marL="0" indent="0">
              <a:buNone/>
            </a:pPr>
            <a:r>
              <a:rPr lang="pt-BR" dirty="0">
                <a:solidFill>
                  <a:srgbClr val="4F473A"/>
                </a:solidFill>
                <a:latin typeface="Bookman Old Style" panose="02050604050505020204" pitchFamily="18" charset="0"/>
              </a:rPr>
              <a:t>663263320a353932626262306238376532646362</a:t>
            </a:r>
          </a:p>
          <a:p>
            <a:pPr marL="0" indent="0">
              <a:buNone/>
            </a:pPr>
            <a:r>
              <a:rPr lang="pt-BR" dirty="0">
                <a:solidFill>
                  <a:srgbClr val="4F473A"/>
                </a:solidFill>
                <a:latin typeface="Bookman Old Style" panose="02050604050505020204" pitchFamily="18" charset="0"/>
              </a:rPr>
              <a:t>3535353162366331383262656136363761373061</a:t>
            </a:r>
          </a:p>
          <a:p>
            <a:pPr marL="0" indent="0">
              <a:buNone/>
            </a:pPr>
            <a:r>
              <a:rPr lang="pt-BR" dirty="0">
                <a:solidFill>
                  <a:srgbClr val="4F473A"/>
                </a:solidFill>
                <a:latin typeface="Bookman Old Style" panose="02050604050505020204" pitchFamily="18" charset="0"/>
              </a:rPr>
              <a:t>6535313332343736366632656637383465306331</a:t>
            </a:r>
          </a:p>
          <a:p>
            <a:pPr marL="0" indent="0">
              <a:buNone/>
            </a:pPr>
            <a:r>
              <a:rPr lang="pt-BR" dirty="0">
                <a:solidFill>
                  <a:srgbClr val="4F473A"/>
                </a:solidFill>
                <a:latin typeface="Bookman Old Style" panose="02050604050505020204" pitchFamily="18" charset="0"/>
              </a:rPr>
              <a:t>3133323435313134350a66336661393961643936</a:t>
            </a:r>
          </a:p>
          <a:p>
            <a:pPr marL="0" indent="0">
              <a:buNone/>
            </a:pPr>
            <a:r>
              <a:rPr lang="pt-BR" dirty="0">
                <a:solidFill>
                  <a:srgbClr val="4F473A"/>
                </a:solidFill>
                <a:latin typeface="Bookman Old Style" panose="02050604050505020204" pitchFamily="18" charset="0"/>
              </a:rPr>
              <a:t>3163353639396432393736643062623832663837</a:t>
            </a:r>
          </a:p>
          <a:p>
            <a:pPr marL="0" indent="0">
              <a:buNone/>
            </a:pPr>
            <a:r>
              <a:rPr lang="pt-BR" dirty="0">
                <a:solidFill>
                  <a:srgbClr val="4F473A"/>
                </a:solidFill>
                <a:latin typeface="Bookman Old Style" panose="02050604050505020204" pitchFamily="18" charset="0"/>
              </a:rPr>
              <a:t>3966626166353233653064623132323938303531</a:t>
            </a:r>
          </a:p>
          <a:p>
            <a:pPr marL="0" indent="0">
              <a:buNone/>
            </a:pPr>
            <a:r>
              <a:rPr lang="pt-BR" dirty="0">
                <a:solidFill>
                  <a:srgbClr val="4F473A"/>
                </a:solidFill>
                <a:latin typeface="Bookman Old Style" panose="02050604050505020204" pitchFamily="18" charset="0"/>
              </a:rPr>
              <a:t>33333435666532323164383638350a3261333431</a:t>
            </a:r>
          </a:p>
          <a:p>
            <a:pPr marL="0" indent="0">
              <a:buNone/>
            </a:pPr>
            <a:r>
              <a:rPr lang="pt-BR" dirty="0">
                <a:solidFill>
                  <a:srgbClr val="4F473A"/>
                </a:solidFill>
                <a:latin typeface="Bookman Old Style" panose="02050604050505020204" pitchFamily="18" charset="0"/>
              </a:rPr>
              <a:t>3864326235663835626237653466303131356262</a:t>
            </a:r>
          </a:p>
          <a:p>
            <a:pPr marL="0" indent="0">
              <a:buNone/>
            </a:pPr>
            <a:r>
              <a:rPr lang="pt-BR" dirty="0">
                <a:solidFill>
                  <a:srgbClr val="4F473A"/>
                </a:solidFill>
                <a:latin typeface="Bookman Old Style" panose="02050604050505020204" pitchFamily="18" charset="0"/>
              </a:rPr>
              <a:t>3766323139646132616130303730663136353061</a:t>
            </a:r>
          </a:p>
          <a:p>
            <a:pPr marL="0" indent="0">
              <a:buNone/>
            </a:pPr>
            <a:r>
              <a:rPr lang="pt-BR" dirty="0">
                <a:solidFill>
                  <a:srgbClr val="4F473A"/>
                </a:solidFill>
                <a:latin typeface="Bookman Old Style" panose="02050604050505020204" pitchFamily="18" charset="0"/>
              </a:rPr>
              <a:t>346632313337393039363261393138653266650a</a:t>
            </a:r>
          </a:p>
          <a:p>
            <a:pPr marL="0" indent="0">
              <a:buNone/>
            </a:pPr>
            <a:r>
              <a:rPr lang="pt-BR" dirty="0">
                <a:solidFill>
                  <a:srgbClr val="4F473A"/>
                </a:solidFill>
                <a:latin typeface="Bookman Old Style" panose="02050604050505020204" pitchFamily="18" charset="0"/>
              </a:rPr>
              <a:t>0a426c6f636b204964656e746974790a0a56656e</a:t>
            </a:r>
          </a:p>
          <a:p>
            <a:pPr marL="0" indent="0">
              <a:buNone/>
            </a:pPr>
            <a:r>
              <a:rPr lang="pt-BR" dirty="0">
                <a:solidFill>
                  <a:srgbClr val="4F473A"/>
                </a:solidFill>
                <a:latin typeface="Bookman Old Style" panose="02050604050505020204" pitchFamily="18" charset="0"/>
              </a:rPr>
              <a:t>75653a2053756e73657400000000000000000000</a:t>
            </a:r>
          </a:p>
          <a:p>
            <a:pPr marL="0" indent="0">
              <a:buNone/>
            </a:pPr>
            <a:r>
              <a:rPr lang="pt-BR" dirty="0">
                <a:solidFill>
                  <a:srgbClr val="4F473A"/>
                </a:solidFill>
                <a:latin typeface="Bookman Old Style" panose="02050604050505020204" pitchFamily="18" charset="0"/>
              </a:rPr>
              <a:t>90e2ab599a2f6b19a2ed4e03f83b18bd4d399797</a:t>
            </a:r>
          </a:p>
          <a:p>
            <a:pPr marL="0" indent="0">
              <a:buNone/>
            </a:pPr>
            <a:r>
              <a:rPr lang="pt-BR" dirty="0">
                <a:solidFill>
                  <a:srgbClr val="4F473A"/>
                </a:solidFill>
                <a:latin typeface="Bookman Old Style" panose="02050604050505020204" pitchFamily="18" charset="0"/>
              </a:rPr>
              <a:t>E0d5bb445eb24541a8a921fb5db14de5479b7793</a:t>
            </a:r>
          </a:p>
          <a:p>
            <a:pPr marL="0" indent="0">
              <a:buNone/>
            </a:pPr>
            <a:endParaRPr lang="pt-BR" dirty="0">
              <a:solidFill>
                <a:srgbClr val="4F473A"/>
              </a:solidFill>
              <a:latin typeface="Bookman Old Style" panose="02050604050505020204" pitchFamily="18" charset="0"/>
            </a:endParaRPr>
          </a:p>
          <a:p>
            <a:pPr marL="0" indent="0">
              <a:buNone/>
            </a:pPr>
            <a:r>
              <a:rPr lang="pt-BR" dirty="0">
                <a:solidFill>
                  <a:srgbClr val="4F473A"/>
                </a:solidFill>
                <a:latin typeface="Bookman Old Style" panose="02050604050505020204" pitchFamily="18" charset="0"/>
              </a:rPr>
              <a:t>Decoded msg:</a:t>
            </a:r>
          </a:p>
          <a:p>
            <a:pPr marL="0" indent="0">
              <a:buNone/>
            </a:pPr>
            <a:r>
              <a:rPr lang="en-US" dirty="0">
                <a:solidFill>
                  <a:srgbClr val="4F473A"/>
                </a:solidFill>
                <a:latin typeface="Bookman Old Style" panose="02050604050505020204" pitchFamily="18" charset="0"/>
              </a:rPr>
              <a:t>cd514f684883f0d3326f12a1ccca4d6fafc9ae1456e439c14b85dba62c84f2c2</a:t>
            </a:r>
          </a:p>
          <a:p>
            <a:pPr marL="0" indent="0">
              <a:buNone/>
            </a:pPr>
            <a:r>
              <a:rPr lang="en-US" dirty="0">
                <a:solidFill>
                  <a:srgbClr val="4F473A"/>
                </a:solidFill>
                <a:latin typeface="Bookman Old Style" panose="02050604050505020204" pitchFamily="18" charset="0"/>
              </a:rPr>
              <a:t>592bbb0b87e2dcb5551b6c182bea667a70ae51324766f2ef784e0c1132451145</a:t>
            </a:r>
          </a:p>
          <a:p>
            <a:pPr marL="0" indent="0">
              <a:buNone/>
            </a:pPr>
            <a:r>
              <a:rPr lang="en-US" dirty="0">
                <a:solidFill>
                  <a:srgbClr val="4F473A"/>
                </a:solidFill>
                <a:latin typeface="Bookman Old Style" panose="02050604050505020204" pitchFamily="18" charset="0"/>
              </a:rPr>
              <a:t>f3fa99ad961c5699d2976d0bb82f879fbaf523e0db122980513345fe221d8685</a:t>
            </a:r>
          </a:p>
          <a:p>
            <a:pPr marL="0" indent="0">
              <a:buNone/>
            </a:pPr>
            <a:r>
              <a:rPr lang="en-US" dirty="0">
                <a:solidFill>
                  <a:srgbClr val="4F473A"/>
                </a:solidFill>
                <a:latin typeface="Bookman Old Style" panose="02050604050505020204" pitchFamily="18" charset="0"/>
              </a:rPr>
              <a:t>2a3418d2b5f85bb7e4f0115bb7f219da2aa0070f1650a4f213790962a918e2fe</a:t>
            </a:r>
          </a:p>
          <a:p>
            <a:pPr marL="0" indent="0">
              <a:buNone/>
            </a:pPr>
            <a:endParaRPr lang="en-US" dirty="0">
              <a:solidFill>
                <a:srgbClr val="4F473A"/>
              </a:solidFill>
              <a:latin typeface="Bookman Old Style" panose="02050604050505020204" pitchFamily="18" charset="0"/>
            </a:endParaRPr>
          </a:p>
          <a:p>
            <a:pPr marL="0" indent="0">
              <a:buNone/>
            </a:pPr>
            <a:r>
              <a:rPr lang="en-US" dirty="0">
                <a:solidFill>
                  <a:srgbClr val="4F473A"/>
                </a:solidFill>
                <a:latin typeface="Bookman Old Style" panose="02050604050505020204" pitchFamily="18" charset="0"/>
              </a:rPr>
              <a:t>Block Identity</a:t>
            </a:r>
          </a:p>
          <a:p>
            <a:pPr marL="0" indent="0">
              <a:buNone/>
            </a:pPr>
            <a:endParaRPr lang="en-US" dirty="0">
              <a:solidFill>
                <a:srgbClr val="4F473A"/>
              </a:solidFill>
              <a:latin typeface="Bookman Old Style" panose="02050604050505020204" pitchFamily="18" charset="0"/>
            </a:endParaRPr>
          </a:p>
          <a:p>
            <a:pPr marL="0" indent="0">
              <a:buNone/>
            </a:pPr>
            <a:r>
              <a:rPr lang="en-US" dirty="0">
                <a:solidFill>
                  <a:srgbClr val="4F473A"/>
                </a:solidFill>
                <a:latin typeface="Bookman Old Style" panose="02050604050505020204" pitchFamily="18" charset="0"/>
              </a:rPr>
              <a:t>Venue: </a:t>
            </a:r>
            <a:r>
              <a:rPr lang="en-US" dirty="0" err="1">
                <a:solidFill>
                  <a:srgbClr val="4F473A"/>
                </a:solidFill>
                <a:latin typeface="Bookman Old Style" panose="02050604050505020204" pitchFamily="18" charset="0"/>
              </a:rPr>
              <a:t>Sunsetâ«Y</a:t>
            </a:r>
            <a:r>
              <a:rPr lang="en-US" dirty="0">
                <a:solidFill>
                  <a:srgbClr val="4F473A"/>
                </a:solidFill>
                <a:latin typeface="Bookman Old Style" panose="02050604050505020204" pitchFamily="18" charset="0"/>
              </a:rPr>
              <a:t>/k¢</a:t>
            </a:r>
            <a:r>
              <a:rPr lang="en-US" dirty="0" err="1">
                <a:solidFill>
                  <a:srgbClr val="4F473A"/>
                </a:solidFill>
                <a:latin typeface="Bookman Old Style" panose="02050604050505020204" pitchFamily="18" charset="0"/>
              </a:rPr>
              <a:t>íNø</a:t>
            </a:r>
            <a:r>
              <a:rPr lang="en-US" dirty="0">
                <a:solidFill>
                  <a:srgbClr val="4F473A"/>
                </a:solidFill>
                <a:latin typeface="Bookman Old Style" panose="02050604050505020204" pitchFamily="18" charset="0"/>
              </a:rPr>
              <a:t>;½M9àÕ»D^²EA¨©!û]±</a:t>
            </a:r>
            <a:r>
              <a:rPr lang="en-US" dirty="0" err="1">
                <a:solidFill>
                  <a:srgbClr val="4F473A"/>
                </a:solidFill>
                <a:latin typeface="Bookman Old Style" panose="02050604050505020204" pitchFamily="18" charset="0"/>
              </a:rPr>
              <a:t>MåGw</a:t>
            </a:r>
            <a:r>
              <a:rPr lang="en-US" dirty="0">
                <a:solidFill>
                  <a:srgbClr val="4F473A"/>
                </a:solidFill>
                <a:latin typeface="Bookman Old Style" panose="02050604050505020204" pitchFamily="18" charset="0"/>
              </a:rPr>
              <a:t></a:t>
            </a:r>
            <a:endParaRPr lang="en-US" dirty="0">
              <a:solidFill>
                <a:srgbClr val="4F473A"/>
              </a:solidFill>
              <a:latin typeface="Bookman Old Style" panose="02050604050505020204" pitchFamily="18" charset="0"/>
            </a:endParaRPr>
          </a:p>
        </p:txBody>
      </p:sp>
    </p:spTree>
    <p:extLst>
      <p:ext uri="{BB962C8B-B14F-4D97-AF65-F5344CB8AC3E}">
        <p14:creationId xmlns:p14="http://schemas.microsoft.com/office/powerpoint/2010/main" val="892307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80358"/>
          </a:xfrm>
        </p:spPr>
        <p:txBody>
          <a:bodyPr/>
          <a:lstStyle/>
          <a:p>
            <a:r>
              <a:rPr lang="en-US" dirty="0"/>
              <a:t>Conclusion</a:t>
            </a:r>
          </a:p>
        </p:txBody>
      </p:sp>
      <p:sp>
        <p:nvSpPr>
          <p:cNvPr id="3" name="Content Placeholder 2"/>
          <p:cNvSpPr>
            <a:spLocks noGrp="1"/>
          </p:cNvSpPr>
          <p:nvPr>
            <p:ph idx="1"/>
          </p:nvPr>
        </p:nvSpPr>
        <p:spPr>
          <a:xfrm>
            <a:off x="1251678" y="1262743"/>
            <a:ext cx="10178322" cy="4616849"/>
          </a:xfrm>
        </p:spPr>
        <p:txBody>
          <a:bodyPr>
            <a:normAutofit/>
          </a:bodyPr>
          <a:lstStyle/>
          <a:p>
            <a:pPr algn="just"/>
            <a:r>
              <a:rPr lang="en-US" sz="2400" dirty="0">
                <a:latin typeface="Bookman Old Style" panose="02050604050505020204" pitchFamily="18" charset="0"/>
              </a:rPr>
              <a:t>Blockchain technology is evolving at rapid speed. It has applications in many area of Our interest. When the problem is with trust and certainty, Blockchain technology provides solution it.</a:t>
            </a:r>
          </a:p>
        </p:txBody>
      </p:sp>
    </p:spTree>
    <p:extLst>
      <p:ext uri="{BB962C8B-B14F-4D97-AF65-F5344CB8AC3E}">
        <p14:creationId xmlns:p14="http://schemas.microsoft.com/office/powerpoint/2010/main" val="42386234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15711"/>
            <a:ext cx="10178322" cy="540723"/>
          </a:xfrm>
        </p:spPr>
        <p:txBody>
          <a:bodyPr>
            <a:normAutofit fontScale="90000"/>
          </a:bodyPr>
          <a:lstStyle/>
          <a:p>
            <a:r>
              <a:rPr lang="en-US" sz="4000" dirty="0"/>
              <a:t>Introduction</a:t>
            </a:r>
          </a:p>
        </p:txBody>
      </p:sp>
      <p:sp>
        <p:nvSpPr>
          <p:cNvPr id="3" name="Content Placeholder 2"/>
          <p:cNvSpPr>
            <a:spLocks noGrp="1"/>
          </p:cNvSpPr>
          <p:nvPr>
            <p:ph idx="1"/>
          </p:nvPr>
        </p:nvSpPr>
        <p:spPr>
          <a:xfrm>
            <a:off x="1251678" y="923109"/>
            <a:ext cx="10178322" cy="5747658"/>
          </a:xfrm>
        </p:spPr>
        <p:txBody>
          <a:bodyPr>
            <a:normAutofit fontScale="62500" lnSpcReduction="20000"/>
          </a:bodyPr>
          <a:lstStyle/>
          <a:p>
            <a:pPr marL="0" indent="0">
              <a:buNone/>
            </a:pPr>
            <a:r>
              <a:rPr lang="en-US" sz="2900" dirty="0">
                <a:solidFill>
                  <a:srgbClr val="4F473A"/>
                </a:solidFill>
                <a:latin typeface="Bookman Old Style" panose="02050604050505020204" pitchFamily="18" charset="0"/>
              </a:rPr>
              <a:t>ID or Identity Card:  </a:t>
            </a:r>
          </a:p>
          <a:p>
            <a:pPr lvl="1"/>
            <a:r>
              <a:rPr lang="en-US" sz="2900" dirty="0">
                <a:solidFill>
                  <a:srgbClr val="4F473A"/>
                </a:solidFill>
                <a:latin typeface="Bookman Old Style" panose="02050604050505020204" pitchFamily="18" charset="0"/>
              </a:rPr>
              <a:t>Is document which is used to provide person’s identity.</a:t>
            </a:r>
          </a:p>
          <a:p>
            <a:pPr marL="0" indent="0">
              <a:buNone/>
            </a:pPr>
            <a:endParaRPr lang="en-US" sz="2900" dirty="0">
              <a:solidFill>
                <a:srgbClr val="4F473A"/>
              </a:solidFill>
              <a:latin typeface="Bookman Old Style" panose="02050604050505020204" pitchFamily="18" charset="0"/>
            </a:endParaRPr>
          </a:p>
          <a:p>
            <a:pPr marL="0" indent="0">
              <a:buNone/>
            </a:pPr>
            <a:r>
              <a:rPr lang="en-US" sz="2900" dirty="0">
                <a:solidFill>
                  <a:srgbClr val="4F473A"/>
                </a:solidFill>
                <a:latin typeface="Bookman Old Style" panose="02050604050505020204" pitchFamily="18" charset="0"/>
              </a:rPr>
              <a:t>Why ID is required:</a:t>
            </a:r>
          </a:p>
          <a:p>
            <a:pPr lvl="1"/>
            <a:r>
              <a:rPr lang="en-US" sz="2900" dirty="0">
                <a:solidFill>
                  <a:srgbClr val="4F473A"/>
                </a:solidFill>
                <a:latin typeface="Bookman Old Style" panose="02050604050505020204" pitchFamily="18" charset="0"/>
              </a:rPr>
              <a:t>ID Card provides entitlement to drive a car , to enter an organization, to open a bank account and many more</a:t>
            </a:r>
          </a:p>
          <a:p>
            <a:pPr marL="457200" lvl="1" indent="0">
              <a:buNone/>
            </a:pPr>
            <a:endParaRPr lang="en-US" sz="2900" dirty="0">
              <a:solidFill>
                <a:srgbClr val="4F473A"/>
              </a:solidFill>
              <a:latin typeface="Bookman Old Style" panose="02050604050505020204" pitchFamily="18" charset="0"/>
            </a:endParaRPr>
          </a:p>
          <a:p>
            <a:pPr marL="0" indent="0">
              <a:buNone/>
            </a:pPr>
            <a:r>
              <a:rPr lang="en-US" sz="2900" dirty="0">
                <a:solidFill>
                  <a:srgbClr val="4F473A"/>
                </a:solidFill>
                <a:latin typeface="Bookman Old Style" panose="02050604050505020204" pitchFamily="18" charset="0"/>
              </a:rPr>
              <a:t>Who Certifies ID : </a:t>
            </a:r>
          </a:p>
          <a:p>
            <a:pPr lvl="1"/>
            <a:r>
              <a:rPr lang="en-US" sz="2900" dirty="0">
                <a:solidFill>
                  <a:srgbClr val="4F473A"/>
                </a:solidFill>
                <a:latin typeface="Bookman Old Style" panose="02050604050505020204" pitchFamily="18" charset="0"/>
              </a:rPr>
              <a:t>centralized government or private organization.</a:t>
            </a:r>
          </a:p>
          <a:p>
            <a:pPr marL="0" indent="0">
              <a:buNone/>
            </a:pPr>
            <a:endParaRPr lang="en-US" sz="2900" dirty="0">
              <a:solidFill>
                <a:srgbClr val="4F473A"/>
              </a:solidFill>
              <a:latin typeface="Bookman Old Style" panose="02050604050505020204" pitchFamily="18" charset="0"/>
            </a:endParaRPr>
          </a:p>
          <a:p>
            <a:pPr marL="0" indent="0">
              <a:buNone/>
            </a:pPr>
            <a:r>
              <a:rPr lang="en-US" sz="2900" dirty="0">
                <a:solidFill>
                  <a:srgbClr val="4F473A"/>
                </a:solidFill>
                <a:latin typeface="Bookman Old Style" panose="02050604050505020204" pitchFamily="18" charset="0"/>
              </a:rPr>
              <a:t>Why most of the people don’t posses an ID:</a:t>
            </a:r>
          </a:p>
          <a:p>
            <a:pPr lvl="1"/>
            <a:r>
              <a:rPr lang="en-US" sz="2900" dirty="0">
                <a:solidFill>
                  <a:srgbClr val="4F473A"/>
                </a:solidFill>
                <a:latin typeface="Bookman Old Style" panose="02050604050505020204" pitchFamily="18" charset="0"/>
              </a:rPr>
              <a:t>Lack of governance in the region.</a:t>
            </a:r>
          </a:p>
          <a:p>
            <a:pPr lvl="1"/>
            <a:endParaRPr lang="en-US" sz="2900" dirty="0">
              <a:solidFill>
                <a:srgbClr val="4F473A"/>
              </a:solidFill>
              <a:latin typeface="Bookman Old Style" panose="02050604050505020204" pitchFamily="18" charset="0"/>
            </a:endParaRPr>
          </a:p>
          <a:p>
            <a:pPr marL="0" indent="0">
              <a:buNone/>
            </a:pPr>
            <a:r>
              <a:rPr lang="en-US" sz="2900" dirty="0">
                <a:solidFill>
                  <a:srgbClr val="4F473A"/>
                </a:solidFill>
                <a:latin typeface="Bookman Old Style" panose="02050604050505020204" pitchFamily="18" charset="0"/>
              </a:rPr>
              <a:t>Problems of Identification provided by Centralized organization</a:t>
            </a:r>
          </a:p>
          <a:p>
            <a:pPr lvl="1"/>
            <a:r>
              <a:rPr lang="en-US" sz="2900" dirty="0">
                <a:solidFill>
                  <a:srgbClr val="4F473A"/>
                </a:solidFill>
                <a:latin typeface="Bookman Old Style" panose="02050604050505020204" pitchFamily="18" charset="0"/>
              </a:rPr>
              <a:t>Person Identity becomes invalid when country fall apart . This happened when Yugoslavia is divided into 6 parts. As per statistics about 25,000 people are affected ,they were denied to stay</a:t>
            </a:r>
          </a:p>
        </p:txBody>
      </p:sp>
    </p:spTree>
    <p:extLst>
      <p:ext uri="{BB962C8B-B14F-4D97-AF65-F5344CB8AC3E}">
        <p14:creationId xmlns:p14="http://schemas.microsoft.com/office/powerpoint/2010/main" val="4210822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6"/>
            <a:ext cx="10178322" cy="697478"/>
          </a:xfrm>
        </p:spPr>
        <p:txBody>
          <a:bodyPr>
            <a:normAutofit/>
          </a:bodyPr>
          <a:lstStyle/>
          <a:p>
            <a:r>
              <a:rPr lang="en-US" sz="4000" dirty="0"/>
              <a:t>Future scope of work</a:t>
            </a:r>
          </a:p>
        </p:txBody>
      </p:sp>
      <p:sp>
        <p:nvSpPr>
          <p:cNvPr id="3" name="Content Placeholder 2"/>
          <p:cNvSpPr>
            <a:spLocks noGrp="1"/>
          </p:cNvSpPr>
          <p:nvPr>
            <p:ph idx="1"/>
          </p:nvPr>
        </p:nvSpPr>
        <p:spPr>
          <a:xfrm>
            <a:off x="1251678" y="1288869"/>
            <a:ext cx="10178322" cy="4590723"/>
          </a:xfrm>
        </p:spPr>
        <p:txBody>
          <a:bodyPr/>
          <a:lstStyle/>
          <a:p>
            <a:r>
              <a:rPr lang="en-US" dirty="0">
                <a:solidFill>
                  <a:srgbClr val="4F473A"/>
                </a:solidFill>
                <a:latin typeface="Bookman Old Style" panose="02050604050505020204" pitchFamily="18" charset="0"/>
              </a:rPr>
              <a:t>Automate the process of creation ID </a:t>
            </a:r>
          </a:p>
          <a:p>
            <a:r>
              <a:rPr lang="en-US" dirty="0">
                <a:solidFill>
                  <a:srgbClr val="4F473A"/>
                </a:solidFill>
                <a:latin typeface="Bookman Old Style" panose="02050604050505020204" pitchFamily="18" charset="0"/>
              </a:rPr>
              <a:t>Maintain register/ledger like system on the block chain to track changes</a:t>
            </a:r>
          </a:p>
        </p:txBody>
      </p:sp>
    </p:spTree>
    <p:extLst>
      <p:ext uri="{BB962C8B-B14F-4D97-AF65-F5344CB8AC3E}">
        <p14:creationId xmlns:p14="http://schemas.microsoft.com/office/powerpoint/2010/main" val="35424348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19398"/>
          </a:xfrm>
        </p:spPr>
        <p:txBody>
          <a:bodyPr>
            <a:normAutofit/>
          </a:bodyPr>
          <a:lstStyle/>
          <a:p>
            <a:r>
              <a:rPr lang="en-US" sz="4000" dirty="0"/>
              <a:t>Similar Ideas/Technologies</a:t>
            </a:r>
          </a:p>
        </p:txBody>
      </p:sp>
      <p:sp>
        <p:nvSpPr>
          <p:cNvPr id="3" name="Content Placeholder 2"/>
          <p:cNvSpPr>
            <a:spLocks noGrp="1"/>
          </p:cNvSpPr>
          <p:nvPr>
            <p:ph idx="1"/>
          </p:nvPr>
        </p:nvSpPr>
        <p:spPr>
          <a:xfrm>
            <a:off x="1251678" y="1436915"/>
            <a:ext cx="10178322" cy="4442678"/>
          </a:xfrm>
        </p:spPr>
        <p:txBody>
          <a:bodyPr/>
          <a:lstStyle/>
          <a:p>
            <a:r>
              <a:rPr lang="en-US" dirty="0" err="1">
                <a:hlinkClick r:id="rId2"/>
              </a:rPr>
              <a:t>BitNation</a:t>
            </a:r>
            <a:r>
              <a:rPr lang="en-US" dirty="0"/>
              <a:t>: Person identity</a:t>
            </a:r>
          </a:p>
          <a:p>
            <a:r>
              <a:rPr lang="en-US" dirty="0" err="1">
                <a:hlinkClick r:id="rId3"/>
              </a:rPr>
              <a:t>ShoCard</a:t>
            </a:r>
            <a:r>
              <a:rPr lang="en-US" dirty="0"/>
              <a:t>: Store Identity Cards like driver license, Passport</a:t>
            </a:r>
          </a:p>
          <a:p>
            <a:r>
              <a:rPr lang="en-US" dirty="0" err="1">
                <a:hlinkClick r:id="rId4"/>
              </a:rPr>
              <a:t>Storj</a:t>
            </a:r>
            <a:r>
              <a:rPr lang="en-US" dirty="0"/>
              <a:t>: Decentralized cloud storage </a:t>
            </a:r>
          </a:p>
          <a:p>
            <a:r>
              <a:rPr lang="en-US" dirty="0" err="1">
                <a:hlinkClick r:id="rId5"/>
              </a:rPr>
              <a:t>FollowMyVote</a:t>
            </a:r>
            <a:r>
              <a:rPr lang="en-US" dirty="0"/>
              <a:t>: Online voting using block chain technology</a:t>
            </a:r>
          </a:p>
          <a:p>
            <a:pPr marL="0" indent="0">
              <a:buNone/>
            </a:pPr>
            <a:endParaRPr lang="en-US" dirty="0"/>
          </a:p>
        </p:txBody>
      </p:sp>
    </p:spTree>
    <p:extLst>
      <p:ext uri="{BB962C8B-B14F-4D97-AF65-F5344CB8AC3E}">
        <p14:creationId xmlns:p14="http://schemas.microsoft.com/office/powerpoint/2010/main" val="26482437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93272"/>
          </a:xfrm>
        </p:spPr>
        <p:txBody>
          <a:bodyPr>
            <a:normAutofit/>
          </a:bodyPr>
          <a:lstStyle/>
          <a:p>
            <a:r>
              <a:rPr lang="en-US" sz="4000" dirty="0"/>
              <a:t>References</a:t>
            </a:r>
          </a:p>
        </p:txBody>
      </p:sp>
      <p:sp>
        <p:nvSpPr>
          <p:cNvPr id="3" name="Content Placeholder 2"/>
          <p:cNvSpPr>
            <a:spLocks noGrp="1"/>
          </p:cNvSpPr>
          <p:nvPr>
            <p:ph idx="1"/>
          </p:nvPr>
        </p:nvSpPr>
        <p:spPr>
          <a:xfrm>
            <a:off x="1251678" y="1375955"/>
            <a:ext cx="10178322" cy="4503638"/>
          </a:xfrm>
        </p:spPr>
        <p:txBody>
          <a:bodyPr/>
          <a:lstStyle/>
          <a:p>
            <a:r>
              <a:rPr lang="en-US" b="1" dirty="0">
                <a:latin typeface="Bookman Old Style" panose="02050604050505020204" pitchFamily="18" charset="0"/>
              </a:rPr>
              <a:t>Bitcoin and Cryptocurrency Technologies (Arvind Narayanan, Joseph </a:t>
            </a:r>
            <a:r>
              <a:rPr lang="en-US" b="1" dirty="0" err="1">
                <a:latin typeface="Bookman Old Style" panose="02050604050505020204" pitchFamily="18" charset="0"/>
              </a:rPr>
              <a:t>Bonneau</a:t>
            </a:r>
            <a:r>
              <a:rPr lang="en-US" b="1" dirty="0">
                <a:latin typeface="Bookman Old Style" panose="02050604050505020204" pitchFamily="18" charset="0"/>
              </a:rPr>
              <a:t>, Edward </a:t>
            </a:r>
            <a:r>
              <a:rPr lang="en-US" b="1" dirty="0" err="1">
                <a:latin typeface="Bookman Old Style" panose="02050604050505020204" pitchFamily="18" charset="0"/>
              </a:rPr>
              <a:t>Felten,Andrew</a:t>
            </a:r>
            <a:r>
              <a:rPr lang="en-US" b="1" dirty="0">
                <a:latin typeface="Bookman Old Style" panose="02050604050505020204" pitchFamily="18" charset="0"/>
              </a:rPr>
              <a:t> Miller, Steven </a:t>
            </a:r>
            <a:r>
              <a:rPr lang="en-US" b="1" dirty="0" err="1">
                <a:latin typeface="Bookman Old Style" panose="02050604050505020204" pitchFamily="18" charset="0"/>
              </a:rPr>
              <a:t>Goldfeder</a:t>
            </a:r>
            <a:r>
              <a:rPr lang="en-US" b="1" dirty="0">
                <a:latin typeface="Bookman Old Style" panose="02050604050505020204" pitchFamily="18" charset="0"/>
              </a:rPr>
              <a:t>)</a:t>
            </a:r>
          </a:p>
          <a:p>
            <a:r>
              <a:rPr lang="en-US" b="1" dirty="0">
                <a:latin typeface="Bookman Old Style" panose="02050604050505020204" pitchFamily="18" charset="0"/>
                <a:hlinkClick r:id="rId2"/>
              </a:rPr>
              <a:t>https://github.com/MrChrisJ/World-Citizenship</a:t>
            </a:r>
            <a:endParaRPr lang="en-US" b="1" dirty="0">
              <a:latin typeface="Bookman Old Style" panose="02050604050505020204" pitchFamily="18" charset="0"/>
            </a:endParaRPr>
          </a:p>
          <a:p>
            <a:r>
              <a:rPr lang="en-US" b="1" dirty="0">
                <a:latin typeface="Bookman Old Style" panose="02050604050505020204" pitchFamily="18" charset="0"/>
                <a:hlinkClick r:id="rId3"/>
              </a:rPr>
              <a:t>http://fpif.org/yugoslovia_when_a_country_actually_is_wiped_off_the_map/</a:t>
            </a:r>
            <a:endParaRPr lang="en-US" b="1" dirty="0">
              <a:latin typeface="Bookman Old Style" panose="02050604050505020204" pitchFamily="18" charset="0"/>
            </a:endParaRPr>
          </a:p>
          <a:p>
            <a:r>
              <a:rPr lang="en-US" b="1" dirty="0">
                <a:latin typeface="Bookman Old Style" panose="02050604050505020204" pitchFamily="18" charset="0"/>
                <a:hlinkClick r:id="rId4"/>
              </a:rPr>
              <a:t>https://en.wikipedia.org/wiki/Pretty_Good_Privacy</a:t>
            </a:r>
            <a:endParaRPr lang="en-US" b="1" dirty="0">
              <a:latin typeface="Bookman Old Style" panose="02050604050505020204" pitchFamily="18" charset="0"/>
            </a:endParaRPr>
          </a:p>
          <a:p>
            <a:r>
              <a:rPr lang="en-US" b="1" dirty="0">
                <a:latin typeface="Bookman Old Style" panose="02050604050505020204" pitchFamily="18" charset="0"/>
                <a:hlinkClick r:id="rId5"/>
              </a:rPr>
              <a:t>https://en.wikipedia.org/wiki/SHA-2</a:t>
            </a:r>
            <a:endParaRPr lang="en-US" b="1" dirty="0">
              <a:latin typeface="Bookman Old Style" panose="02050604050505020204" pitchFamily="18" charset="0"/>
            </a:endParaRPr>
          </a:p>
          <a:p>
            <a:r>
              <a:rPr lang="en-US" b="1" dirty="0">
                <a:latin typeface="Bookman Old Style" panose="02050604050505020204" pitchFamily="18" charset="0"/>
                <a:hlinkClick r:id="rId6"/>
              </a:rPr>
              <a:t>https://en.wikipedia.org/wiki/Blockchain_(database)</a:t>
            </a:r>
            <a:endParaRPr lang="en-US" b="1" dirty="0">
              <a:latin typeface="Bookman Old Style" panose="02050604050505020204" pitchFamily="18" charset="0"/>
            </a:endParaRPr>
          </a:p>
        </p:txBody>
      </p:sp>
    </p:spTree>
    <p:extLst>
      <p:ext uri="{BB962C8B-B14F-4D97-AF65-F5344CB8AC3E}">
        <p14:creationId xmlns:p14="http://schemas.microsoft.com/office/powerpoint/2010/main" val="2871009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1793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36815"/>
          </a:xfrm>
        </p:spPr>
        <p:txBody>
          <a:bodyPr>
            <a:normAutofit fontScale="90000"/>
          </a:bodyPr>
          <a:lstStyle/>
          <a:p>
            <a:r>
              <a:rPr lang="en-US" dirty="0"/>
              <a:t>Is there any better solution ?</a:t>
            </a:r>
            <a:br>
              <a:rPr lang="en-US" dirty="0"/>
            </a:br>
            <a:endParaRPr lang="en-US" dirty="0"/>
          </a:p>
        </p:txBody>
      </p:sp>
      <p:sp>
        <p:nvSpPr>
          <p:cNvPr id="3" name="Content Placeholder 2"/>
          <p:cNvSpPr>
            <a:spLocks noGrp="1"/>
          </p:cNvSpPr>
          <p:nvPr>
            <p:ph idx="1"/>
          </p:nvPr>
        </p:nvSpPr>
        <p:spPr>
          <a:xfrm>
            <a:off x="1164592" y="1506584"/>
            <a:ext cx="10178322" cy="4416552"/>
          </a:xfrm>
        </p:spPr>
        <p:txBody>
          <a:bodyPr/>
          <a:lstStyle/>
          <a:p>
            <a:pPr marL="0" indent="0">
              <a:buNone/>
            </a:pPr>
            <a:endParaRPr lang="en-US" dirty="0">
              <a:latin typeface="Bookman Old Style" panose="02050604050505020204" pitchFamily="18" charset="0"/>
            </a:endParaRPr>
          </a:p>
          <a:p>
            <a:r>
              <a:rPr lang="en-US" sz="2400" dirty="0">
                <a:solidFill>
                  <a:srgbClr val="4F473A"/>
                </a:solidFill>
                <a:latin typeface="Bookman Old Style" panose="02050604050505020204" pitchFamily="18" charset="0"/>
              </a:rPr>
              <a:t>Decentralized Register using Block Chains.</a:t>
            </a:r>
          </a:p>
          <a:p>
            <a:r>
              <a:rPr lang="en-US" sz="2400" dirty="0">
                <a:solidFill>
                  <a:srgbClr val="4F473A"/>
                </a:solidFill>
                <a:latin typeface="Bookman Old Style" panose="02050604050505020204" pitchFamily="18" charset="0"/>
              </a:rPr>
              <a:t>Block Chain are shared single source of truth. Transaction is verified by peer to peer network.</a:t>
            </a:r>
          </a:p>
          <a:p>
            <a:r>
              <a:rPr lang="en-US" sz="2400" dirty="0">
                <a:solidFill>
                  <a:srgbClr val="4F473A"/>
                </a:solidFill>
                <a:latin typeface="Bookman Old Style" panose="02050604050505020204" pitchFamily="18" charset="0"/>
              </a:rPr>
              <a:t>Blockchain lowers uncertainty.</a:t>
            </a:r>
          </a:p>
          <a:p>
            <a:pPr marL="0" indent="0">
              <a:buNone/>
            </a:pPr>
            <a:endParaRPr lang="en-US" dirty="0">
              <a:latin typeface="Bookman Old Style" panose="02050604050505020204" pitchFamily="18" charset="0"/>
            </a:endParaRPr>
          </a:p>
        </p:txBody>
      </p:sp>
    </p:spTree>
    <p:extLst>
      <p:ext uri="{BB962C8B-B14F-4D97-AF65-F5344CB8AC3E}">
        <p14:creationId xmlns:p14="http://schemas.microsoft.com/office/powerpoint/2010/main" val="12955980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10392"/>
          </a:xfrm>
        </p:spPr>
        <p:txBody>
          <a:bodyPr>
            <a:normAutofit fontScale="90000"/>
          </a:bodyPr>
          <a:lstStyle/>
          <a:p>
            <a:r>
              <a:rPr lang="en-US" dirty="0"/>
              <a:t>Concepts of Blockchains</a:t>
            </a:r>
          </a:p>
        </p:txBody>
      </p:sp>
      <p:sp>
        <p:nvSpPr>
          <p:cNvPr id="3" name="Content Placeholder 2"/>
          <p:cNvSpPr>
            <a:spLocks noGrp="1"/>
          </p:cNvSpPr>
          <p:nvPr>
            <p:ph idx="1"/>
          </p:nvPr>
        </p:nvSpPr>
        <p:spPr>
          <a:xfrm>
            <a:off x="1251678" y="1181101"/>
            <a:ext cx="10102364" cy="5446122"/>
          </a:xfrm>
        </p:spPr>
        <p:txBody>
          <a:bodyPr>
            <a:normAutofit/>
          </a:bodyPr>
          <a:lstStyle/>
          <a:p>
            <a:pPr marL="0" indent="0" algn="just">
              <a:buNone/>
            </a:pPr>
            <a:r>
              <a:rPr lang="en-US" sz="1600" b="1" dirty="0">
                <a:solidFill>
                  <a:srgbClr val="4F473A"/>
                </a:solidFill>
                <a:latin typeface="Bookman Old Style" panose="02050604050505020204" pitchFamily="18" charset="0"/>
              </a:rPr>
              <a:t>Hash Pointer: </a:t>
            </a:r>
          </a:p>
          <a:p>
            <a:pPr marL="0" indent="0" algn="just">
              <a:buNone/>
            </a:pPr>
            <a:r>
              <a:rPr lang="en-US" sz="1600" dirty="0">
                <a:solidFill>
                  <a:srgbClr val="4F473A"/>
                </a:solidFill>
                <a:latin typeface="Bookman Old Style" panose="02050604050505020204" pitchFamily="18" charset="0"/>
              </a:rPr>
              <a:t>	</a:t>
            </a:r>
            <a:r>
              <a:rPr lang="en-US" sz="1800" dirty="0">
                <a:solidFill>
                  <a:srgbClr val="4F473A"/>
                </a:solidFill>
                <a:latin typeface="Bookman Old Style" panose="02050604050505020204" pitchFamily="18" charset="0"/>
              </a:rPr>
              <a:t>Is pointer where information is stored together with cryptographic hash. Hash pointer gives more flexibility than normal pointer to verify that information is not changed.</a:t>
            </a:r>
          </a:p>
          <a:p>
            <a:pPr marL="0" indent="0">
              <a:buNone/>
            </a:pPr>
            <a:endParaRPr lang="en-US" sz="1600" dirty="0">
              <a:solidFill>
                <a:srgbClr val="4F473A"/>
              </a:solidFill>
              <a:latin typeface="Bookman Old Style" panose="02050604050505020204" pitchFamily="18" charset="0"/>
            </a:endParaRPr>
          </a:p>
          <a:p>
            <a:pPr marL="0" indent="0">
              <a:buNone/>
            </a:pPr>
            <a:r>
              <a:rPr lang="en-US" sz="1600" b="1" dirty="0">
                <a:solidFill>
                  <a:srgbClr val="4F473A"/>
                </a:solidFill>
                <a:latin typeface="Bookman Old Style" panose="02050604050505020204" pitchFamily="18" charset="0"/>
              </a:rPr>
              <a:t>Data Structures using Hash Pointers</a:t>
            </a:r>
          </a:p>
          <a:p>
            <a:pPr marL="0" indent="0">
              <a:buNone/>
            </a:pPr>
            <a:r>
              <a:rPr lang="en-US" sz="1600" b="1" dirty="0">
                <a:solidFill>
                  <a:srgbClr val="4F473A"/>
                </a:solidFill>
                <a:latin typeface="Bookman Old Style" panose="02050604050505020204" pitchFamily="18" charset="0"/>
              </a:rPr>
              <a:t>Blockchains:  </a:t>
            </a:r>
          </a:p>
          <a:p>
            <a:pPr marL="0" indent="0" algn="just">
              <a:buNone/>
            </a:pPr>
            <a:r>
              <a:rPr lang="en-US" sz="1600" dirty="0">
                <a:solidFill>
                  <a:srgbClr val="4F473A"/>
                </a:solidFill>
                <a:latin typeface="Bookman Old Style" panose="02050604050505020204" pitchFamily="18" charset="0"/>
              </a:rPr>
              <a:t>	A blockchain linked list that uses hash pointer instead of normal pointer. By using hash pointer each block not only tells about value of previous block but also digest of the value that allows to verify that the information hasn’t changed . </a:t>
            </a:r>
            <a:r>
              <a:rPr lang="en-US" sz="1600" dirty="0">
                <a:solidFill>
                  <a:srgbClr val="4F473A"/>
                </a:solidFill>
                <a:latin typeface="Bookman Old Style" panose="02050604050505020204" pitchFamily="18" charset="0"/>
              </a:rPr>
              <a:t>Block Chains are tamper resist. If anyone tries to change data in any block hash value changes which don’t match with succeeding block.</a:t>
            </a:r>
            <a:endParaRPr lang="en-US" sz="2400" dirty="0">
              <a:latin typeface="Bookman Old Style" panose="02050604050505020204" pitchFamily="18" charset="0"/>
            </a:endParaRPr>
          </a:p>
          <a:p>
            <a:pPr marL="0" indent="0" algn="just">
              <a:buNone/>
            </a:pPr>
            <a:endParaRPr lang="en-US" dirty="0"/>
          </a:p>
          <a:p>
            <a:pPr marL="0" indent="0" algn="just">
              <a:buNone/>
            </a:pPr>
            <a:endParaRPr lang="en-US" dirty="0"/>
          </a:p>
          <a:p>
            <a:pPr marL="0" indent="0">
              <a:buNone/>
            </a:pPr>
            <a:endParaRPr lang="en-US" dirty="0"/>
          </a:p>
        </p:txBody>
      </p:sp>
      <p:pic>
        <p:nvPicPr>
          <p:cNvPr id="9" name="Picture 8"/>
          <p:cNvPicPr>
            <a:picLocks noChangeAspect="1"/>
          </p:cNvPicPr>
          <p:nvPr/>
        </p:nvPicPr>
        <p:blipFill>
          <a:blip r:embed="rId2"/>
          <a:stretch>
            <a:fillRect/>
          </a:stretch>
        </p:blipFill>
        <p:spPr>
          <a:xfrm>
            <a:off x="4065508" y="4784162"/>
            <a:ext cx="4746750" cy="1750422"/>
          </a:xfrm>
          <a:prstGeom prst="rect">
            <a:avLst/>
          </a:prstGeom>
        </p:spPr>
      </p:pic>
    </p:spTree>
    <p:extLst>
      <p:ext uri="{BB962C8B-B14F-4D97-AF65-F5344CB8AC3E}">
        <p14:creationId xmlns:p14="http://schemas.microsoft.com/office/powerpoint/2010/main" val="3463480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32312"/>
          </a:xfrm>
        </p:spPr>
        <p:txBody>
          <a:bodyPr>
            <a:normAutofit fontScale="90000"/>
          </a:bodyPr>
          <a:lstStyle/>
          <a:p>
            <a:r>
              <a:rPr lang="en-US" dirty="0"/>
              <a:t>Concepts of Blockchains C0NT..</a:t>
            </a:r>
            <a:endParaRPr lang="en-US" dirty="0"/>
          </a:p>
        </p:txBody>
      </p:sp>
      <p:sp>
        <p:nvSpPr>
          <p:cNvPr id="3" name="Content Placeholder 2"/>
          <p:cNvSpPr>
            <a:spLocks noGrp="1"/>
          </p:cNvSpPr>
          <p:nvPr>
            <p:ph idx="1"/>
          </p:nvPr>
        </p:nvSpPr>
        <p:spPr>
          <a:xfrm>
            <a:off x="1173301" y="1227909"/>
            <a:ext cx="10178322" cy="4908096"/>
          </a:xfrm>
        </p:spPr>
        <p:txBody>
          <a:bodyPr>
            <a:normAutofit/>
          </a:bodyPr>
          <a:lstStyle/>
          <a:p>
            <a:pPr marL="0" indent="0" algn="just">
              <a:buNone/>
            </a:pPr>
            <a:r>
              <a:rPr lang="en-US" sz="2200" b="1" dirty="0">
                <a:solidFill>
                  <a:srgbClr val="4F473A"/>
                </a:solidFill>
              </a:rPr>
              <a:t>Merkle Tree: </a:t>
            </a:r>
          </a:p>
          <a:p>
            <a:pPr marL="0" indent="0" algn="just">
              <a:buNone/>
            </a:pPr>
            <a:r>
              <a:rPr lang="en-US" sz="2200" dirty="0">
                <a:solidFill>
                  <a:srgbClr val="4F473A"/>
                </a:solidFill>
              </a:rPr>
              <a:t>	Is Binary Tree with hash pointers. Hash of blocks are stored in parent nodes. Merkle Trees are tamper resistant.  If anyone wants to tamper a block at bottom of the tree, that will cause hash pointer one level up to not match and he has tamper to root of the tree where he is not able to change. Proof of membership can be checked in log(n) time.</a:t>
            </a:r>
          </a:p>
          <a:p>
            <a:pPr marL="0" indent="0" algn="just">
              <a:buNone/>
            </a:pPr>
            <a:r>
              <a:rPr lang="en-US" dirty="0"/>
              <a:t>	</a:t>
            </a:r>
          </a:p>
          <a:p>
            <a:endParaRPr lang="en-US" dirty="0"/>
          </a:p>
        </p:txBody>
      </p:sp>
      <p:pic>
        <p:nvPicPr>
          <p:cNvPr id="5" name="Picture 4"/>
          <p:cNvPicPr>
            <a:picLocks noChangeAspect="1"/>
          </p:cNvPicPr>
          <p:nvPr/>
        </p:nvPicPr>
        <p:blipFill>
          <a:blip r:embed="rId2"/>
          <a:stretch>
            <a:fillRect/>
          </a:stretch>
        </p:blipFill>
        <p:spPr>
          <a:xfrm>
            <a:off x="4302991" y="3613238"/>
            <a:ext cx="5079133" cy="2550586"/>
          </a:xfrm>
          <a:prstGeom prst="rect">
            <a:avLst/>
          </a:prstGeom>
        </p:spPr>
      </p:pic>
    </p:spTree>
    <p:extLst>
      <p:ext uri="{BB962C8B-B14F-4D97-AF65-F5344CB8AC3E}">
        <p14:creationId xmlns:p14="http://schemas.microsoft.com/office/powerpoint/2010/main" val="3922542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01981"/>
          </a:xfrm>
        </p:spPr>
        <p:txBody>
          <a:bodyPr>
            <a:normAutofit/>
          </a:bodyPr>
          <a:lstStyle/>
          <a:p>
            <a:r>
              <a:rPr lang="en-US" sz="4000" dirty="0"/>
              <a:t>Concepts of Blockchains C0NT..</a:t>
            </a:r>
            <a:endParaRPr lang="en-US" sz="4000" dirty="0"/>
          </a:p>
        </p:txBody>
      </p:sp>
      <p:sp>
        <p:nvSpPr>
          <p:cNvPr id="3" name="Content Placeholder 2"/>
          <p:cNvSpPr>
            <a:spLocks noGrp="1"/>
          </p:cNvSpPr>
          <p:nvPr>
            <p:ph idx="1"/>
          </p:nvPr>
        </p:nvSpPr>
        <p:spPr>
          <a:xfrm>
            <a:off x="1251678" y="1114697"/>
            <a:ext cx="10178322" cy="5373189"/>
          </a:xfrm>
        </p:spPr>
        <p:txBody>
          <a:bodyPr>
            <a:normAutofit/>
          </a:bodyPr>
          <a:lstStyle/>
          <a:p>
            <a:pPr marL="0" indent="0">
              <a:buNone/>
            </a:pPr>
            <a:r>
              <a:rPr lang="en-US" b="1" dirty="0">
                <a:solidFill>
                  <a:srgbClr val="4F473A"/>
                </a:solidFill>
                <a:latin typeface="Bookman Old Style" panose="02050604050505020204" pitchFamily="18" charset="0"/>
              </a:rPr>
              <a:t>Bitcoin Blockchains: </a:t>
            </a:r>
          </a:p>
          <a:p>
            <a:pPr marL="0" indent="0">
              <a:buNone/>
            </a:pPr>
            <a:r>
              <a:rPr lang="en-US" sz="1800" dirty="0">
                <a:solidFill>
                  <a:srgbClr val="4F473A"/>
                </a:solidFill>
                <a:latin typeface="Bookman Old Style" panose="02050604050505020204" pitchFamily="18" charset="0"/>
              </a:rPr>
              <a:t>	</a:t>
            </a:r>
            <a:r>
              <a:rPr lang="en-US" dirty="0">
                <a:solidFill>
                  <a:srgbClr val="4F473A"/>
                </a:solidFill>
                <a:latin typeface="Bookman Old Style" panose="02050604050505020204" pitchFamily="18" charset="0"/>
              </a:rPr>
              <a:t>Bitcoin Blockchains are combination of blockchains and Merkle tree . Each block has a block header, a hash pointer to the previous block in the sequence. Second data structure is Merkle Tree internal to each block. Information saved in block chain is tamper proof.  Once message saved in blockchain. message will be saved forever. </a:t>
            </a:r>
            <a:endParaRPr lang="en-US" sz="1800" dirty="0">
              <a:solidFill>
                <a:srgbClr val="4F473A"/>
              </a:solidFill>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3419726" y="3617406"/>
            <a:ext cx="4944156" cy="2662238"/>
          </a:xfrm>
          <a:prstGeom prst="rect">
            <a:avLst/>
          </a:prstGeom>
        </p:spPr>
      </p:pic>
    </p:spTree>
    <p:extLst>
      <p:ext uri="{BB962C8B-B14F-4D97-AF65-F5344CB8AC3E}">
        <p14:creationId xmlns:p14="http://schemas.microsoft.com/office/powerpoint/2010/main" val="2284781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67146"/>
          </a:xfrm>
        </p:spPr>
        <p:txBody>
          <a:bodyPr>
            <a:normAutofit/>
          </a:bodyPr>
          <a:lstStyle/>
          <a:p>
            <a:r>
              <a:rPr lang="en-US" sz="4000" dirty="0"/>
              <a:t>Cryptography Technologies Used</a:t>
            </a:r>
          </a:p>
        </p:txBody>
      </p:sp>
      <p:sp>
        <p:nvSpPr>
          <p:cNvPr id="3" name="Content Placeholder 2"/>
          <p:cNvSpPr>
            <a:spLocks noGrp="1"/>
          </p:cNvSpPr>
          <p:nvPr>
            <p:ph idx="1"/>
          </p:nvPr>
        </p:nvSpPr>
        <p:spPr>
          <a:xfrm>
            <a:off x="1251678" y="1262743"/>
            <a:ext cx="10178322" cy="5052332"/>
          </a:xfrm>
        </p:spPr>
        <p:txBody>
          <a:bodyPr>
            <a:normAutofit fontScale="92500" lnSpcReduction="10000"/>
          </a:bodyPr>
          <a:lstStyle/>
          <a:p>
            <a:pPr marL="0" indent="0">
              <a:buNone/>
            </a:pPr>
            <a:r>
              <a:rPr lang="en-US" b="1" dirty="0">
                <a:solidFill>
                  <a:srgbClr val="4F473A"/>
                </a:solidFill>
                <a:latin typeface="Bookman Old Style" panose="02050604050505020204" pitchFamily="18" charset="0"/>
              </a:rPr>
              <a:t>SHA 256</a:t>
            </a:r>
          </a:p>
          <a:p>
            <a:pPr marL="0" indent="0">
              <a:buNone/>
            </a:pPr>
            <a:r>
              <a:rPr lang="en-US" dirty="0">
                <a:solidFill>
                  <a:srgbClr val="4F473A"/>
                </a:solidFill>
                <a:latin typeface="Bookman Old Style" panose="02050604050505020204" pitchFamily="18" charset="0"/>
              </a:rPr>
              <a:t>	SHA-256 uses compression function that takes input (file or image or text) and produces 256 bit output. Value of hash changes if the file is edited.</a:t>
            </a:r>
          </a:p>
          <a:p>
            <a:pPr marL="0" indent="0">
              <a:buNone/>
            </a:pPr>
            <a:endParaRPr lang="en-US" dirty="0">
              <a:solidFill>
                <a:srgbClr val="4F473A"/>
              </a:solidFill>
              <a:latin typeface="Bookman Old Style" panose="02050604050505020204" pitchFamily="18" charset="0"/>
            </a:endParaRPr>
          </a:p>
          <a:p>
            <a:pPr marL="0" indent="0">
              <a:buNone/>
            </a:pPr>
            <a:r>
              <a:rPr lang="en-US" dirty="0">
                <a:solidFill>
                  <a:srgbClr val="4F473A"/>
                </a:solidFill>
                <a:latin typeface="Bookman Old Style" panose="02050604050505020204" pitchFamily="18" charset="0"/>
              </a:rPr>
              <a:t>tools: openssl</a:t>
            </a:r>
          </a:p>
          <a:p>
            <a:pPr marL="0" indent="0">
              <a:buNone/>
            </a:pPr>
            <a:endParaRPr lang="en-US" b="1" dirty="0">
              <a:solidFill>
                <a:srgbClr val="4F473A"/>
              </a:solidFill>
              <a:latin typeface="Bookman Old Style" panose="02050604050505020204" pitchFamily="18" charset="0"/>
            </a:endParaRPr>
          </a:p>
          <a:p>
            <a:pPr marL="0" indent="0">
              <a:buNone/>
            </a:pPr>
            <a:r>
              <a:rPr lang="en-US" b="1" dirty="0">
                <a:solidFill>
                  <a:srgbClr val="4F473A"/>
                </a:solidFill>
                <a:latin typeface="Bookman Old Style" panose="02050604050505020204" pitchFamily="18" charset="0"/>
              </a:rPr>
              <a:t>PGP (Pretty Good Privacy)</a:t>
            </a:r>
          </a:p>
          <a:p>
            <a:pPr marL="0" indent="0">
              <a:buNone/>
            </a:pPr>
            <a:r>
              <a:rPr lang="en-US" dirty="0">
                <a:solidFill>
                  <a:srgbClr val="4F473A"/>
                </a:solidFill>
                <a:latin typeface="Bookman Old Style" panose="02050604050505020204" pitchFamily="18" charset="0"/>
              </a:rPr>
              <a:t>	PGP is used for signing encrypting , signing and decrypting files. </a:t>
            </a:r>
          </a:p>
          <a:p>
            <a:pPr marL="0" indent="0">
              <a:buNone/>
            </a:pPr>
            <a:endParaRPr lang="en-US" dirty="0">
              <a:solidFill>
                <a:srgbClr val="4F473A"/>
              </a:solidFill>
              <a:latin typeface="Bookman Old Style" panose="02050604050505020204" pitchFamily="18" charset="0"/>
            </a:endParaRPr>
          </a:p>
          <a:p>
            <a:pPr marL="0" indent="0">
              <a:buNone/>
            </a:pPr>
            <a:r>
              <a:rPr lang="en-US" dirty="0">
                <a:solidFill>
                  <a:srgbClr val="4F473A"/>
                </a:solidFill>
                <a:latin typeface="Bookman Old Style" panose="02050604050505020204" pitchFamily="18" charset="0"/>
              </a:rPr>
              <a:t>tools: </a:t>
            </a:r>
            <a:r>
              <a:rPr lang="en-US" dirty="0" err="1">
                <a:solidFill>
                  <a:srgbClr val="4F473A"/>
                </a:solidFill>
                <a:latin typeface="Bookman Old Style" panose="02050604050505020204" pitchFamily="18" charset="0"/>
              </a:rPr>
              <a:t>openpgp</a:t>
            </a:r>
            <a:r>
              <a:rPr lang="en-US" dirty="0">
                <a:solidFill>
                  <a:srgbClr val="4F473A"/>
                </a:solidFill>
                <a:latin typeface="Bookman Old Style" panose="02050604050505020204" pitchFamily="18" charset="0"/>
              </a:rPr>
              <a:t> ,</a:t>
            </a:r>
            <a:r>
              <a:rPr lang="en-US" dirty="0" err="1">
                <a:solidFill>
                  <a:srgbClr val="4F473A"/>
                </a:solidFill>
                <a:latin typeface="Bookman Old Style" panose="02050604050505020204" pitchFamily="18" charset="0"/>
              </a:rPr>
              <a:t>keybase</a:t>
            </a:r>
            <a:r>
              <a:rPr lang="en-US" dirty="0">
                <a:solidFill>
                  <a:srgbClr val="4F473A"/>
                </a:solidFill>
                <a:latin typeface="Bookman Old Style" panose="02050604050505020204" pitchFamily="18" charset="0"/>
              </a:rPr>
              <a:t> </a:t>
            </a:r>
          </a:p>
          <a:p>
            <a:pPr marL="0" indent="0">
              <a:buNone/>
            </a:pPr>
            <a:endParaRPr lang="en-US" dirty="0">
              <a:solidFill>
                <a:srgbClr val="4F473A"/>
              </a:solidFill>
              <a:latin typeface="Bookman Old Style" panose="02050604050505020204" pitchFamily="18" charset="0"/>
            </a:endParaRPr>
          </a:p>
          <a:p>
            <a:pPr marL="0" indent="0">
              <a:buNone/>
            </a:pPr>
            <a:r>
              <a:rPr lang="en-US" b="1" dirty="0">
                <a:solidFill>
                  <a:srgbClr val="4F473A"/>
                </a:solidFill>
                <a:latin typeface="Bookman Old Style" panose="02050604050505020204" pitchFamily="18" charset="0"/>
              </a:rPr>
              <a:t>Crypto Graffiti(Block Chain Encoder and Decoder):</a:t>
            </a:r>
          </a:p>
          <a:p>
            <a:pPr marL="0" indent="0">
              <a:buNone/>
            </a:pPr>
            <a:r>
              <a:rPr lang="en-US" dirty="0">
                <a:solidFill>
                  <a:srgbClr val="4F473A"/>
                </a:solidFill>
                <a:latin typeface="Bookman Old Style" panose="02050604050505020204" pitchFamily="18" charset="0"/>
              </a:rPr>
              <a:t>	encodes human readable text into bitcoin addresses. </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0849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41021"/>
          </a:xfrm>
        </p:spPr>
        <p:txBody>
          <a:bodyPr>
            <a:normAutofit fontScale="90000"/>
          </a:bodyPr>
          <a:lstStyle/>
          <a:p>
            <a:r>
              <a:rPr lang="en-US" sz="4400" dirty="0"/>
              <a:t>Implementation of blockchain id</a:t>
            </a:r>
            <a:br>
              <a:rPr lang="en-US" dirty="0"/>
            </a:br>
            <a:endParaRPr lang="en-US" dirty="0"/>
          </a:p>
        </p:txBody>
      </p:sp>
      <p:sp>
        <p:nvSpPr>
          <p:cNvPr id="3" name="Content Placeholder 2"/>
          <p:cNvSpPr>
            <a:spLocks noGrp="1"/>
          </p:cNvSpPr>
          <p:nvPr>
            <p:ph idx="1"/>
          </p:nvPr>
        </p:nvSpPr>
        <p:spPr>
          <a:xfrm>
            <a:off x="1251678" y="1254034"/>
            <a:ext cx="10178322" cy="4625559"/>
          </a:xfrm>
        </p:spPr>
        <p:txBody>
          <a:bodyPr>
            <a:normAutofit/>
          </a:bodyPr>
          <a:lstStyle/>
          <a:p>
            <a:pPr marL="457200" indent="-457200">
              <a:buFont typeface="+mj-lt"/>
              <a:buAutoNum type="arabicPeriod"/>
            </a:pPr>
            <a:r>
              <a:rPr lang="en-US" sz="2400" dirty="0">
                <a:solidFill>
                  <a:srgbClr val="4F473A"/>
                </a:solidFill>
                <a:latin typeface="Bookman Old Style" panose="02050604050505020204" pitchFamily="18" charset="0"/>
              </a:rPr>
              <a:t>Take image</a:t>
            </a:r>
          </a:p>
          <a:p>
            <a:pPr marL="457200" indent="-457200">
              <a:buFont typeface="+mj-lt"/>
              <a:buAutoNum type="arabicPeriod"/>
            </a:pPr>
            <a:r>
              <a:rPr lang="en-US" sz="2400" dirty="0">
                <a:solidFill>
                  <a:srgbClr val="4F473A"/>
                </a:solidFill>
                <a:latin typeface="Bookman Old Style" panose="02050604050505020204" pitchFamily="18" charset="0"/>
              </a:rPr>
              <a:t>Edit Photograph with details</a:t>
            </a:r>
          </a:p>
          <a:p>
            <a:pPr marL="457200" indent="-457200">
              <a:buFont typeface="+mj-lt"/>
              <a:buAutoNum type="arabicPeriod"/>
            </a:pPr>
            <a:r>
              <a:rPr lang="en-US" sz="2400" dirty="0">
                <a:solidFill>
                  <a:srgbClr val="4F473A"/>
                </a:solidFill>
                <a:latin typeface="Bookman Old Style" panose="02050604050505020204" pitchFamily="18" charset="0"/>
              </a:rPr>
              <a:t>Sign edited image using PGP key (Pretty Good Protection)</a:t>
            </a:r>
          </a:p>
          <a:p>
            <a:pPr marL="457200" indent="-457200">
              <a:buFont typeface="+mj-lt"/>
              <a:buAutoNum type="arabicPeriod"/>
            </a:pPr>
            <a:r>
              <a:rPr lang="en-US" sz="2400" dirty="0">
                <a:solidFill>
                  <a:srgbClr val="4F473A"/>
                </a:solidFill>
                <a:latin typeface="Bookman Old Style" panose="02050604050505020204" pitchFamily="18" charset="0"/>
              </a:rPr>
              <a:t>Create hash digest of three files full image, edited image, signature of edited image.</a:t>
            </a:r>
          </a:p>
          <a:p>
            <a:pPr marL="457200" indent="-457200">
              <a:buFont typeface="+mj-lt"/>
              <a:buAutoNum type="arabicPeriod"/>
            </a:pPr>
            <a:r>
              <a:rPr lang="en-US" sz="2400" dirty="0">
                <a:solidFill>
                  <a:srgbClr val="4F473A"/>
                </a:solidFill>
                <a:latin typeface="Bookman Old Style" panose="02050604050505020204" pitchFamily="18" charset="0"/>
              </a:rPr>
              <a:t>Add Merkle root of latest transaction, hash of </a:t>
            </a:r>
            <a:r>
              <a:rPr lang="en-US" sz="2400" dirty="0">
                <a:solidFill>
                  <a:srgbClr val="4F473A"/>
                </a:solidFill>
                <a:latin typeface="Bookman Old Style" panose="02050604050505020204" pitchFamily="18" charset="0"/>
              </a:rPr>
              <a:t>three files full image, edited image, signature of edited image.</a:t>
            </a:r>
            <a:endParaRPr lang="en-US" sz="2400" dirty="0">
              <a:solidFill>
                <a:srgbClr val="4F473A"/>
              </a:solidFill>
              <a:latin typeface="Bookman Old Style" panose="02050604050505020204" pitchFamily="18" charset="0"/>
            </a:endParaRPr>
          </a:p>
          <a:p>
            <a:pPr marL="457200" indent="-457200">
              <a:buFont typeface="+mj-lt"/>
              <a:buAutoNum type="arabicPeriod"/>
            </a:pPr>
            <a:r>
              <a:rPr lang="en-US" sz="2400" dirty="0">
                <a:solidFill>
                  <a:srgbClr val="4F473A"/>
                </a:solidFill>
                <a:latin typeface="Bookman Old Style" panose="02050604050505020204" pitchFamily="18" charset="0"/>
              </a:rPr>
              <a:t>Verify message posted in Block Chain</a:t>
            </a:r>
          </a:p>
          <a:p>
            <a:pPr marL="457200" indent="-457200">
              <a:buFont typeface="+mj-lt"/>
              <a:buAutoNum type="arabicPeriod"/>
            </a:pPr>
            <a:r>
              <a:rPr lang="en-US" sz="2400" dirty="0">
                <a:solidFill>
                  <a:srgbClr val="4F473A"/>
                </a:solidFill>
                <a:latin typeface="Bookman Old Style" panose="02050604050505020204" pitchFamily="18" charset="0"/>
              </a:rPr>
              <a:t>Edited Image can be used as self identity.</a:t>
            </a:r>
          </a:p>
          <a:p>
            <a:pPr marL="457200" indent="-457200">
              <a:buFont typeface="+mj-lt"/>
              <a:buAutoNum type="arabicPeriod"/>
            </a:pPr>
            <a:endParaRPr lang="en-US" sz="2400" dirty="0">
              <a:solidFill>
                <a:srgbClr val="4F473A"/>
              </a:solidFill>
              <a:latin typeface="Bookman Old Style" panose="02050604050505020204" pitchFamily="18" charset="0"/>
            </a:endParaRPr>
          </a:p>
        </p:txBody>
      </p:sp>
    </p:spTree>
    <p:extLst>
      <p:ext uri="{BB962C8B-B14F-4D97-AF65-F5344CB8AC3E}">
        <p14:creationId xmlns:p14="http://schemas.microsoft.com/office/powerpoint/2010/main" val="992241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32312"/>
          </a:xfrm>
        </p:spPr>
        <p:txBody>
          <a:bodyPr>
            <a:normAutofit/>
          </a:bodyPr>
          <a:lstStyle/>
          <a:p>
            <a:r>
              <a:rPr lang="en-US" sz="4000" dirty="0"/>
              <a:t>Sign Edited Image</a:t>
            </a:r>
          </a:p>
        </p:txBody>
      </p:sp>
      <p:pic>
        <p:nvPicPr>
          <p:cNvPr id="4" name="Content Placeholder 3"/>
          <p:cNvPicPr>
            <a:picLocks noGrp="1" noChangeAspect="1"/>
          </p:cNvPicPr>
          <p:nvPr>
            <p:ph idx="1"/>
          </p:nvPr>
        </p:nvPicPr>
        <p:blipFill>
          <a:blip r:embed="rId2"/>
          <a:stretch>
            <a:fillRect/>
          </a:stretch>
        </p:blipFill>
        <p:spPr>
          <a:xfrm>
            <a:off x="1171883" y="1114696"/>
            <a:ext cx="9353242" cy="5418605"/>
          </a:xfrm>
          <a:prstGeom prst="rect">
            <a:avLst/>
          </a:prstGeom>
        </p:spPr>
      </p:pic>
    </p:spTree>
    <p:extLst>
      <p:ext uri="{BB962C8B-B14F-4D97-AF65-F5344CB8AC3E}">
        <p14:creationId xmlns:p14="http://schemas.microsoft.com/office/powerpoint/2010/main" val="3976953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5364</TotalTime>
  <Words>458</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Bookman Old Style</vt:lpstr>
      <vt:lpstr>Gill Sans MT</vt:lpstr>
      <vt:lpstr>Impact</vt:lpstr>
      <vt:lpstr>Badge</vt:lpstr>
      <vt:lpstr>Blockchain  ID</vt:lpstr>
      <vt:lpstr>Introduction</vt:lpstr>
      <vt:lpstr>Is there any better solution ? </vt:lpstr>
      <vt:lpstr>Concepts of Blockchains</vt:lpstr>
      <vt:lpstr>Concepts of Blockchains C0NT..</vt:lpstr>
      <vt:lpstr>Concepts of Blockchains C0NT..</vt:lpstr>
      <vt:lpstr>Cryptography Technologies Used</vt:lpstr>
      <vt:lpstr>Implementation of blockchain id </vt:lpstr>
      <vt:lpstr>Sign Edited Image</vt:lpstr>
      <vt:lpstr>Hashing files</vt:lpstr>
      <vt:lpstr>Stamping Message 0n BlockChain</vt:lpstr>
      <vt:lpstr>Stamping Message 0n BlockChain CNTD..</vt:lpstr>
      <vt:lpstr>Confirming Transaction</vt:lpstr>
      <vt:lpstr>Message Posted on Block Chain </vt:lpstr>
      <vt:lpstr>Block ChaIn Details</vt:lpstr>
      <vt:lpstr>Blockchain details</vt:lpstr>
      <vt:lpstr>Hex to ascii</vt:lpstr>
      <vt:lpstr>Output</vt:lpstr>
      <vt:lpstr>Conclusion</vt:lpstr>
      <vt:lpstr>Future scope of work</vt:lpstr>
      <vt:lpstr>Similar Ideas/Technologies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 addanki</dc:creator>
  <cp:lastModifiedBy>niranjan addanki</cp:lastModifiedBy>
  <cp:revision>123</cp:revision>
  <dcterms:created xsi:type="dcterms:W3CDTF">2016-12-09T02:56:07Z</dcterms:created>
  <dcterms:modified xsi:type="dcterms:W3CDTF">2016-12-12T20:20:35Z</dcterms:modified>
</cp:coreProperties>
</file>