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6" r:id="rId7"/>
    <p:sldId id="268" r:id="rId8"/>
    <p:sldId id="267" r:id="rId9"/>
    <p:sldId id="261" r:id="rId10"/>
    <p:sldId id="262" r:id="rId11"/>
    <p:sldId id="273" r:id="rId12"/>
    <p:sldId id="259" r:id="rId13"/>
    <p:sldId id="264" r:id="rId14"/>
    <p:sldId id="258" r:id="rId15"/>
    <p:sldId id="265" r:id="rId16"/>
    <p:sldId id="270" r:id="rId17"/>
    <p:sldId id="271" r:id="rId18"/>
    <p:sldId id="269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36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80F5-E1CB-4A5F-A44E-BD05A96CF2CE}" type="datetimeFigureOut">
              <a:rPr lang="he-IL" smtClean="0"/>
              <a:t>ז'/אב/תשפ"ג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E9CA-EBD0-4A1C-9EDD-666E66228A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064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80F5-E1CB-4A5F-A44E-BD05A96CF2CE}" type="datetimeFigureOut">
              <a:rPr lang="he-IL" smtClean="0"/>
              <a:t>ז'/אב/תשפ"ג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E9CA-EBD0-4A1C-9EDD-666E66228A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8186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80F5-E1CB-4A5F-A44E-BD05A96CF2CE}" type="datetimeFigureOut">
              <a:rPr lang="he-IL" smtClean="0"/>
              <a:t>ז'/אב/תשפ"ג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E9CA-EBD0-4A1C-9EDD-666E66228A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710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80F5-E1CB-4A5F-A44E-BD05A96CF2CE}" type="datetimeFigureOut">
              <a:rPr lang="he-IL" smtClean="0"/>
              <a:t>ז'/אב/תשפ"ג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E9CA-EBD0-4A1C-9EDD-666E66228A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38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80F5-E1CB-4A5F-A44E-BD05A96CF2CE}" type="datetimeFigureOut">
              <a:rPr lang="he-IL" smtClean="0"/>
              <a:t>ז'/אב/תשפ"ג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E9CA-EBD0-4A1C-9EDD-666E66228A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829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80F5-E1CB-4A5F-A44E-BD05A96CF2CE}" type="datetimeFigureOut">
              <a:rPr lang="he-IL" smtClean="0"/>
              <a:t>ז'/אב/תשפ"ג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E9CA-EBD0-4A1C-9EDD-666E66228A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818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80F5-E1CB-4A5F-A44E-BD05A96CF2CE}" type="datetimeFigureOut">
              <a:rPr lang="he-IL" smtClean="0"/>
              <a:t>ז'/אב/תשפ"ג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E9CA-EBD0-4A1C-9EDD-666E66228A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292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80F5-E1CB-4A5F-A44E-BD05A96CF2CE}" type="datetimeFigureOut">
              <a:rPr lang="he-IL" smtClean="0"/>
              <a:t>ז'/אב/תשפ"ג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E9CA-EBD0-4A1C-9EDD-666E66228A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410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80F5-E1CB-4A5F-A44E-BD05A96CF2CE}" type="datetimeFigureOut">
              <a:rPr lang="he-IL" smtClean="0"/>
              <a:t>ז'/אב/תשפ"ג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E9CA-EBD0-4A1C-9EDD-666E66228A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896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80F5-E1CB-4A5F-A44E-BD05A96CF2CE}" type="datetimeFigureOut">
              <a:rPr lang="he-IL" smtClean="0"/>
              <a:t>ז'/אב/תשפ"ג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E9CA-EBD0-4A1C-9EDD-666E66228A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008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80F5-E1CB-4A5F-A44E-BD05A96CF2CE}" type="datetimeFigureOut">
              <a:rPr lang="he-IL" smtClean="0"/>
              <a:t>ז'/אב/תשפ"ג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E9CA-EBD0-4A1C-9EDD-666E66228A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800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880F5-E1CB-4A5F-A44E-BD05A96CF2CE}" type="datetimeFigureOut">
              <a:rPr lang="he-IL" smtClean="0"/>
              <a:t>ז'/אב/תשפ"ג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4E9CA-EBD0-4A1C-9EDD-666E66228A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327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6637"/>
            <a:ext cx="9144000" cy="908660"/>
          </a:xfrm>
        </p:spPr>
        <p:txBody>
          <a:bodyPr>
            <a:normAutofit/>
          </a:bodyPr>
          <a:lstStyle/>
          <a:p>
            <a:pPr rtl="1"/>
            <a:r>
              <a:rPr lang="he-IL" sz="4000" dirty="0" smtClean="0"/>
              <a:t>הרצאת </a:t>
            </a:r>
            <a:r>
              <a:rPr lang="en-US" sz="4000" dirty="0" smtClean="0"/>
              <a:t>Python</a:t>
            </a:r>
            <a:r>
              <a:rPr lang="he-IL" sz="4000" dirty="0" smtClean="0"/>
              <a:t> - צוות אנליזה</a:t>
            </a:r>
            <a:endParaRPr lang="he-IL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0804" y="2154115"/>
            <a:ext cx="9750392" cy="3103685"/>
          </a:xfrm>
        </p:spPr>
        <p:txBody>
          <a:bodyPr>
            <a:noAutofit/>
          </a:bodyPr>
          <a:lstStyle/>
          <a:p>
            <a:pPr marL="457200" indent="-457200" algn="r" rtl="1">
              <a:buAutoNum type="arabicPeriod"/>
            </a:pPr>
            <a:r>
              <a:rPr lang="he-IL" sz="3200" dirty="0" smtClean="0"/>
              <a:t>ריענון ל</a:t>
            </a:r>
            <a:r>
              <a:rPr lang="en-US" sz="3200" dirty="0" smtClean="0"/>
              <a:t>Python-</a:t>
            </a:r>
            <a:endParaRPr lang="he-IL" sz="3200" dirty="0" smtClean="0"/>
          </a:p>
          <a:p>
            <a:pPr marL="457200" indent="-457200" algn="r" rtl="1">
              <a:buAutoNum type="arabicPeriod"/>
            </a:pPr>
            <a:r>
              <a:rPr lang="en-US" sz="3200" dirty="0" err="1" smtClean="0"/>
              <a:t>Jupyter</a:t>
            </a:r>
            <a:r>
              <a:rPr lang="en-US" sz="3200" dirty="0" smtClean="0"/>
              <a:t> lab Vs </a:t>
            </a:r>
            <a:r>
              <a:rPr lang="en-US" sz="3200" dirty="0" err="1" smtClean="0"/>
              <a:t>Jupyter</a:t>
            </a:r>
            <a:r>
              <a:rPr lang="en-US" sz="3200" dirty="0" smtClean="0"/>
              <a:t> notebook Vs Text editor Vs IDE </a:t>
            </a:r>
            <a:endParaRPr lang="he-IL" sz="3200" dirty="0" smtClean="0"/>
          </a:p>
          <a:p>
            <a:pPr marL="457200" indent="-457200" algn="r" rtl="1">
              <a:buAutoNum type="arabicPeriod"/>
            </a:pPr>
            <a:r>
              <a:rPr lang="en-US" sz="3200" dirty="0" smtClean="0"/>
              <a:t>Pandas</a:t>
            </a:r>
            <a:endParaRPr lang="he-IL" sz="3200" dirty="0" smtClean="0"/>
          </a:p>
          <a:p>
            <a:pPr marL="457200" indent="-457200" algn="r" rtl="1">
              <a:buAutoNum type="arabicPeriod"/>
            </a:pPr>
            <a:r>
              <a:rPr lang="en-US" sz="3200" dirty="0" smtClean="0"/>
              <a:t>Visualization</a:t>
            </a:r>
          </a:p>
          <a:p>
            <a:pPr marL="457200" indent="-457200" algn="r" rtl="1">
              <a:buAutoNum type="arabicPeriod"/>
            </a:pPr>
            <a:r>
              <a:rPr lang="en-US" sz="3200" dirty="0" err="1" smtClean="0"/>
              <a:t>NA_connect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55333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667" y="125306"/>
            <a:ext cx="5832231" cy="786667"/>
          </a:xfrm>
        </p:spPr>
        <p:txBody>
          <a:bodyPr>
            <a:normAutofit/>
          </a:bodyPr>
          <a:lstStyle/>
          <a:p>
            <a:pPr algn="ctr" rtl="1"/>
            <a:r>
              <a:rPr lang="en-US" sz="3200" b="1" dirty="0" smtClean="0">
                <a:cs typeface="+mn-cs"/>
              </a:rPr>
              <a:t>Pandas</a:t>
            </a:r>
            <a:endParaRPr lang="he-IL" sz="3200" b="1" dirty="0"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045" y="4396607"/>
            <a:ext cx="8113196" cy="20918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161" y="791309"/>
            <a:ext cx="4892339" cy="35482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23592" y="4498547"/>
            <a:ext cx="8528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Bahnschrift Light" panose="020B0502040204020203" pitchFamily="34" charset="0"/>
              </a:rPr>
              <a:t>Row</a:t>
            </a:r>
            <a:endParaRPr lang="he-IL" dirty="0">
              <a:latin typeface="Bahnschrift Ligh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25865" y="4498547"/>
            <a:ext cx="158847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Bahnschrift Light" panose="020B0502040204020203" pitchFamily="34" charset="0"/>
              </a:rPr>
              <a:t>DataFrame</a:t>
            </a:r>
            <a:endParaRPr lang="he-IL" sz="16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9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4778987"/>
          </a:xfrm>
        </p:spPr>
        <p:txBody>
          <a:bodyPr>
            <a:normAutofit lnSpcReduction="10000"/>
          </a:bodyPr>
          <a:lstStyle/>
          <a:p>
            <a:pPr algn="r" rtl="1"/>
            <a:r>
              <a:rPr lang="en-US" dirty="0" err="1" smtClean="0"/>
              <a:t>Matplotlib</a:t>
            </a:r>
            <a:r>
              <a:rPr lang="he-IL" dirty="0" smtClean="0"/>
              <a:t> – ספריה ליצירת </a:t>
            </a:r>
            <a:r>
              <a:rPr lang="he-IL" dirty="0" err="1" smtClean="0"/>
              <a:t>ויזואליזציות</a:t>
            </a:r>
            <a:r>
              <a:rPr lang="he-IL" dirty="0" smtClean="0"/>
              <a:t> גרפיות, מאוירות </a:t>
            </a:r>
            <a:r>
              <a:rPr lang="he-IL" dirty="0" err="1" smtClean="0"/>
              <a:t>ואינרקטביות</a:t>
            </a:r>
            <a:r>
              <a:rPr lang="he-IL" dirty="0" smtClean="0"/>
              <a:t>. הרחבה של </a:t>
            </a:r>
            <a:r>
              <a:rPr lang="en-US" dirty="0" err="1" smtClean="0"/>
              <a:t>NumPy</a:t>
            </a:r>
            <a:r>
              <a:rPr lang="he-IL" dirty="0" smtClean="0"/>
              <a:t>.</a:t>
            </a:r>
          </a:p>
          <a:p>
            <a:pPr algn="r" rtl="1"/>
            <a:endParaRPr lang="he-IL" dirty="0"/>
          </a:p>
          <a:p>
            <a:pPr marL="0" indent="0" algn="r" rtl="1">
              <a:buNone/>
            </a:pPr>
            <a:endParaRPr lang="en-US" dirty="0" smtClean="0"/>
          </a:p>
          <a:p>
            <a:pPr algn="r" rtl="1"/>
            <a:r>
              <a:rPr lang="en-US" dirty="0" err="1" smtClean="0"/>
              <a:t>Seaborn</a:t>
            </a:r>
            <a:r>
              <a:rPr lang="he-IL" dirty="0" smtClean="0"/>
              <a:t> – מאפשרת כתיבה </a:t>
            </a:r>
            <a:r>
              <a:rPr lang="en-US" dirty="0" smtClean="0"/>
              <a:t>high-level</a:t>
            </a:r>
            <a:r>
              <a:rPr lang="he-IL" dirty="0" smtClean="0"/>
              <a:t> ליצירת גרפים ליצירת גרפים סטטיסטים, מתואם מאוד לקבל </a:t>
            </a:r>
            <a:r>
              <a:rPr lang="en-US" dirty="0" smtClean="0"/>
              <a:t>pandas </a:t>
            </a:r>
            <a:r>
              <a:rPr lang="en-US" dirty="0" err="1" smtClean="0"/>
              <a:t>dataframe</a:t>
            </a:r>
            <a:r>
              <a:rPr lang="he-IL" dirty="0" smtClean="0"/>
              <a:t>, אינטגרציה גבוהה.</a:t>
            </a:r>
          </a:p>
          <a:p>
            <a:pPr algn="r" rtl="1"/>
            <a:endParaRPr lang="he-IL" dirty="0" smtClean="0"/>
          </a:p>
          <a:p>
            <a:pPr marL="0" indent="0" algn="l">
              <a:buNone/>
            </a:pPr>
            <a:r>
              <a:rPr lang="en-US" dirty="0" smtClean="0"/>
              <a:t>"</a:t>
            </a:r>
            <a:r>
              <a:rPr lang="en-US" dirty="0" err="1" smtClean="0"/>
              <a:t>Seaborn</a:t>
            </a:r>
            <a:r>
              <a:rPr lang="en-US" dirty="0" smtClean="0"/>
              <a:t> also goes beyond </a:t>
            </a:r>
            <a:r>
              <a:rPr lang="en-US" dirty="0" err="1" smtClean="0"/>
              <a:t>matplotlib</a:t>
            </a:r>
            <a:r>
              <a:rPr lang="en-US" dirty="0" smtClean="0"/>
              <a:t> and pandas with the option to preform statistical estimation while plotting, aggregating across observations and visualizing the fit of statistical model to emphasize patterns in a dataset”</a:t>
            </a:r>
          </a:p>
          <a:p>
            <a:pPr algn="r" rtl="1"/>
            <a:endParaRPr lang="en-US" dirty="0"/>
          </a:p>
          <a:p>
            <a:pPr algn="r" rtl="1"/>
            <a:endParaRPr lang="he-IL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73918"/>
            <a:ext cx="10515600" cy="786667"/>
          </a:xfrm>
        </p:spPr>
        <p:txBody>
          <a:bodyPr>
            <a:normAutofit/>
          </a:bodyPr>
          <a:lstStyle/>
          <a:p>
            <a:pPr algn="ctr" rtl="1"/>
            <a:r>
              <a:rPr lang="en-US" sz="3200" b="1" dirty="0" smtClean="0"/>
              <a:t>Visualization</a:t>
            </a:r>
            <a:endParaRPr lang="he-IL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3503063" y="2118178"/>
            <a:ext cx="7930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800" dirty="0" smtClean="0"/>
              <a:t>%</a:t>
            </a:r>
            <a:r>
              <a:rPr lang="en-US" sz="2800" dirty="0" err="1" smtClean="0"/>
              <a:t>matplotlib</a:t>
            </a:r>
            <a:r>
              <a:rPr lang="en-US" sz="2800" dirty="0" smtClean="0"/>
              <a:t>  </a:t>
            </a:r>
            <a:r>
              <a:rPr lang="he-IL" sz="2800" dirty="0" smtClean="0"/>
              <a:t> </a:t>
            </a:r>
            <a:r>
              <a:rPr lang="he-IL" sz="2400" dirty="0" smtClean="0"/>
              <a:t>- מאפשר הרצה של גרפים בתוך מחברת </a:t>
            </a:r>
            <a:r>
              <a:rPr lang="en-US" sz="2400" dirty="0" err="1" smtClean="0"/>
              <a:t>jupyter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69302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u="sng" dirty="0" smtClean="0"/>
              <a:t>חיבור </a:t>
            </a:r>
            <a:r>
              <a:rPr lang="en-US" u="sng" dirty="0" smtClean="0"/>
              <a:t>ODBC</a:t>
            </a:r>
            <a:r>
              <a:rPr lang="he-IL" u="sng" dirty="0" smtClean="0"/>
              <a:t> </a:t>
            </a:r>
            <a:r>
              <a:rPr lang="he-IL" dirty="0" smtClean="0"/>
              <a:t>– </a:t>
            </a:r>
            <a:r>
              <a:rPr lang="en-US" dirty="0" smtClean="0"/>
              <a:t>Open Database Connectivity</a:t>
            </a:r>
            <a:endParaRPr lang="en-US" dirty="0"/>
          </a:p>
          <a:p>
            <a:pPr marL="0" indent="0" algn="r" rtl="1">
              <a:buNone/>
            </a:pPr>
            <a:r>
              <a:rPr lang="he-IL" dirty="0" smtClean="0"/>
              <a:t> </a:t>
            </a:r>
            <a:r>
              <a:rPr lang="en-US" dirty="0" smtClean="0"/>
              <a:t>API</a:t>
            </a:r>
            <a:r>
              <a:rPr lang="he-IL" dirty="0" smtClean="0"/>
              <a:t> סטנדרטי לחיבור </a:t>
            </a:r>
            <a:r>
              <a:rPr lang="en-US" dirty="0" smtClean="0"/>
              <a:t>Database Management System (DBMS)</a:t>
            </a:r>
            <a:r>
              <a:rPr lang="he-IL" dirty="0" smtClean="0"/>
              <a:t>, צד תוכנה.</a:t>
            </a:r>
            <a:endParaRPr lang="en-US" dirty="0" smtClean="0"/>
          </a:p>
          <a:p>
            <a:pPr algn="r" rtl="1"/>
            <a:r>
              <a:rPr lang="he-IL" dirty="0" smtClean="0"/>
              <a:t>אינו תלוי מערכת הפעלה</a:t>
            </a:r>
          </a:p>
          <a:p>
            <a:pPr algn="r" rtl="1"/>
            <a:r>
              <a:rPr lang="he-IL" dirty="0" smtClean="0"/>
              <a:t>מצריך התקנת </a:t>
            </a:r>
            <a:r>
              <a:rPr lang="he-IL" dirty="0" err="1" smtClean="0"/>
              <a:t>דריבר</a:t>
            </a:r>
            <a:r>
              <a:rPr lang="he-IL" dirty="0" smtClean="0"/>
              <a:t> – שכבת </a:t>
            </a:r>
            <a:r>
              <a:rPr lang="he-IL" dirty="0" err="1" smtClean="0"/>
              <a:t>תירגום</a:t>
            </a:r>
            <a:r>
              <a:rPr lang="he-IL" dirty="0" smtClean="0"/>
              <a:t> בין האפליקציה לבין ה</a:t>
            </a:r>
            <a:r>
              <a:rPr lang="en-US" dirty="0" smtClean="0"/>
              <a:t>DBMS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נתמך על יתרי רוב ה-</a:t>
            </a:r>
            <a:r>
              <a:rPr lang="en-US" dirty="0" smtClean="0"/>
              <a:t>DBMS</a:t>
            </a:r>
            <a:r>
              <a:rPr lang="he-IL" dirty="0" smtClean="0"/>
              <a:t>.</a:t>
            </a:r>
          </a:p>
          <a:p>
            <a:pPr algn="r" rtl="1"/>
            <a:endParaRPr lang="en-US" dirty="0" smtClean="0"/>
          </a:p>
          <a:p>
            <a:pPr algn="r" rtl="1"/>
            <a:r>
              <a:rPr lang="en-US" u="sng" dirty="0" err="1" smtClean="0"/>
              <a:t>PyODBC</a:t>
            </a:r>
            <a:r>
              <a:rPr lang="he-IL" dirty="0" smtClean="0"/>
              <a:t> – ספרית תוכן בקוד פתוח לחיבור בין </a:t>
            </a:r>
            <a:r>
              <a:rPr lang="he-IL" dirty="0" err="1" smtClean="0"/>
              <a:t>בפייתון</a:t>
            </a:r>
            <a:r>
              <a:rPr lang="he-IL" dirty="0" smtClean="0"/>
              <a:t> ל</a:t>
            </a:r>
            <a:r>
              <a:rPr lang="en-US" dirty="0" smtClean="0"/>
              <a:t>DBMS</a:t>
            </a:r>
            <a:r>
              <a:rPr lang="he-IL" dirty="0" smtClean="0"/>
              <a:t>. הקוד </a:t>
            </a:r>
            <a:r>
              <a:rPr lang="en-US" dirty="0" smtClean="0"/>
              <a:t>SQL</a:t>
            </a:r>
            <a:r>
              <a:rPr lang="en-US" dirty="0"/>
              <a:t> </a:t>
            </a:r>
            <a:r>
              <a:rPr lang="he-IL" dirty="0" smtClean="0"/>
              <a:t>מוטמע כ-</a:t>
            </a:r>
            <a:r>
              <a:rPr lang="en-US" dirty="0" smtClean="0"/>
              <a:t>string</a:t>
            </a:r>
            <a:r>
              <a:rPr lang="he-IL" dirty="0" smtClean="0"/>
              <a:t>.</a:t>
            </a:r>
            <a:endParaRPr lang="he-IL" u="sng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6667"/>
          </a:xfrm>
        </p:spPr>
        <p:txBody>
          <a:bodyPr>
            <a:normAutofit/>
          </a:bodyPr>
          <a:lstStyle/>
          <a:p>
            <a:pPr algn="ctr" rtl="1"/>
            <a:r>
              <a:rPr lang="en-US" sz="3200" b="1" dirty="0" err="1" smtClean="0"/>
              <a:t>NA_connect</a:t>
            </a:r>
            <a:endParaRPr lang="he-IL" sz="3200" b="1" dirty="0"/>
          </a:p>
        </p:txBody>
      </p:sp>
    </p:spTree>
    <p:extLst>
      <p:ext uri="{BB962C8B-B14F-4D97-AF65-F5344CB8AC3E}">
        <p14:creationId xmlns:p14="http://schemas.microsoft.com/office/powerpoint/2010/main" val="34530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7477"/>
            <a:ext cx="10515600" cy="5037187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u="sng" dirty="0" smtClean="0"/>
              <a:t>יתרונות לחיבור בין </a:t>
            </a:r>
            <a:r>
              <a:rPr lang="en-US" u="sng" dirty="0" smtClean="0"/>
              <a:t>Python</a:t>
            </a:r>
            <a:r>
              <a:rPr lang="he-IL" u="sng" dirty="0" smtClean="0"/>
              <a:t> לבין </a:t>
            </a:r>
            <a:r>
              <a:rPr lang="en-US" u="sng" dirty="0" smtClean="0"/>
              <a:t>DBMS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 smtClean="0"/>
              <a:t>העיבוד הכבד מתבצע על השרת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 smtClean="0"/>
              <a:t>מאפשר חיבור בין כמה בסיסי נתונים וסכמות. למשל, עבודה עם </a:t>
            </a:r>
            <a:r>
              <a:rPr lang="en-US" dirty="0" smtClean="0"/>
              <a:t>Oracle</a:t>
            </a:r>
            <a:r>
              <a:rPr lang="he-IL" dirty="0" smtClean="0"/>
              <a:t> ועם </a:t>
            </a:r>
            <a:r>
              <a:rPr lang="en-US" dirty="0" err="1" smtClean="0"/>
              <a:t>TeraData</a:t>
            </a:r>
            <a:r>
              <a:rPr lang="he-IL" dirty="0" smtClean="0"/>
              <a:t> באותו קובץ.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 smtClean="0"/>
              <a:t>לא מצריך את היצוא של הנתונים מבסיס הנתונים ל-</a:t>
            </a:r>
            <a:r>
              <a:rPr lang="en-US" dirty="0" smtClean="0"/>
              <a:t>CSV</a:t>
            </a:r>
            <a:r>
              <a:rPr lang="he-IL" dirty="0" smtClean="0"/>
              <a:t>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 smtClean="0"/>
              <a:t>הסיסמא נשמרת על המחשב מוצפנת או עם </a:t>
            </a:r>
            <a:r>
              <a:rPr lang="en-US" dirty="0" smtClean="0"/>
              <a:t>Windows Authentication </a:t>
            </a:r>
            <a:endParaRPr lang="he-IL" dirty="0" smtClean="0"/>
          </a:p>
          <a:p>
            <a:pPr marL="514350" indent="-514350" algn="r" rtl="1">
              <a:buFont typeface="+mj-lt"/>
              <a:buAutoNum type="arabicPeriod"/>
            </a:pPr>
            <a:r>
              <a:rPr lang="he-IL" dirty="0" smtClean="0"/>
              <a:t>אינטגרציה טובה עם </a:t>
            </a:r>
            <a:r>
              <a:rPr lang="en-US" dirty="0" smtClean="0"/>
              <a:t>Pandas</a:t>
            </a:r>
            <a:r>
              <a:rPr lang="he-IL" dirty="0" smtClean="0"/>
              <a:t> וספריות של </a:t>
            </a:r>
            <a:r>
              <a:rPr lang="en-US" dirty="0" smtClean="0"/>
              <a:t>Python</a:t>
            </a:r>
            <a:r>
              <a:rPr lang="he-IL" dirty="0" smtClean="0"/>
              <a:t>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 smtClean="0"/>
              <a:t>ניתן לשמור את הפלט על זיכרון ה-</a:t>
            </a:r>
            <a:r>
              <a:rPr lang="en-US" dirty="0" smtClean="0"/>
              <a:t>RAM</a:t>
            </a:r>
            <a:r>
              <a:rPr lang="he-IL" dirty="0" smtClean="0"/>
              <a:t> המהיר להמשך </a:t>
            </a:r>
            <a:r>
              <a:rPr lang="he-IL" dirty="0" err="1" smtClean="0"/>
              <a:t>אגרגציות</a:t>
            </a:r>
            <a:r>
              <a:rPr lang="he-IL" dirty="0" smtClean="0"/>
              <a:t> מבלי לפנות שוב לבסיס הנתונים.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 smtClean="0"/>
              <a:t>אפשר להשתמש ב-</a:t>
            </a:r>
            <a:r>
              <a:rPr lang="en-US" dirty="0" smtClean="0"/>
              <a:t>CTE</a:t>
            </a:r>
            <a:r>
              <a:rPr lang="he-IL" dirty="0" smtClean="0"/>
              <a:t>.</a:t>
            </a:r>
            <a:endParaRPr lang="he-IL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34119"/>
            <a:ext cx="10515600" cy="786667"/>
          </a:xfrm>
        </p:spPr>
        <p:txBody>
          <a:bodyPr>
            <a:normAutofit/>
          </a:bodyPr>
          <a:lstStyle/>
          <a:p>
            <a:pPr algn="ctr" rtl="1"/>
            <a:r>
              <a:rPr lang="en-US" sz="3200" b="1" dirty="0" err="1" smtClean="0"/>
              <a:t>NA_connect</a:t>
            </a:r>
            <a:endParaRPr lang="he-IL" sz="3200" b="1" dirty="0"/>
          </a:p>
        </p:txBody>
      </p:sp>
    </p:spTree>
    <p:extLst>
      <p:ext uri="{BB962C8B-B14F-4D97-AF65-F5344CB8AC3E}">
        <p14:creationId xmlns:p14="http://schemas.microsoft.com/office/powerpoint/2010/main" val="41610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7853"/>
            <a:ext cx="10515600" cy="4351338"/>
          </a:xfrm>
        </p:spPr>
        <p:txBody>
          <a:bodyPr/>
          <a:lstStyle/>
          <a:p>
            <a:pPr marL="0" indent="0" algn="r" rtl="1">
              <a:buNone/>
            </a:pPr>
            <a:r>
              <a:rPr lang="he-IL" u="sng" dirty="0" err="1" smtClean="0"/>
              <a:t>חסרנות</a:t>
            </a:r>
            <a:r>
              <a:rPr lang="he-IL" u="sng" dirty="0" smtClean="0"/>
              <a:t> לחיבור בין </a:t>
            </a:r>
            <a:r>
              <a:rPr lang="en-US" u="sng" dirty="0" smtClean="0"/>
              <a:t>Python</a:t>
            </a:r>
            <a:r>
              <a:rPr lang="he-IL" u="sng" dirty="0" smtClean="0"/>
              <a:t> לבין </a:t>
            </a:r>
            <a:r>
              <a:rPr lang="en-US" u="sng" dirty="0" smtClean="0"/>
              <a:t>DBMS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 smtClean="0"/>
              <a:t>מצריך התקנה של דרייבר, התקנה מסובכת יותר באורקל.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 smtClean="0"/>
              <a:t>בסיס הנתונים מחזיר את כל הנתונים של הפלט (בסיסי נתונים </a:t>
            </a:r>
            <a:r>
              <a:rPr lang="he-IL" dirty="0" err="1" smtClean="0"/>
              <a:t>יחציגו</a:t>
            </a:r>
            <a:r>
              <a:rPr lang="he-IL" dirty="0" smtClean="0"/>
              <a:t> בהתחלה רק חלק מן הרשומות).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en-US" dirty="0" smtClean="0"/>
              <a:t>ODBC</a:t>
            </a:r>
            <a:r>
              <a:rPr lang="he-IL" dirty="0" smtClean="0"/>
              <a:t> הוא שיטה איטית יחסית להעברת הנתונים.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 smtClean="0"/>
              <a:t>לא ניתן להשתמש ב</a:t>
            </a:r>
            <a:r>
              <a:rPr lang="en-US" dirty="0" smtClean="0"/>
              <a:t>temp table-</a:t>
            </a:r>
            <a:r>
              <a:rPr lang="he-IL" dirty="0" smtClean="0"/>
              <a:t>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 smtClean="0"/>
              <a:t>לא מאפשר את כל היכולות שבנויות ב-</a:t>
            </a:r>
            <a:r>
              <a:rPr lang="en-US" dirty="0" smtClean="0"/>
              <a:t>DBMS</a:t>
            </a:r>
            <a:r>
              <a:rPr lang="he-IL" dirty="0" smtClean="0"/>
              <a:t>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 smtClean="0"/>
              <a:t>ישנם כלי מהירים יותר לכריה והעלאת נתונים מ-</a:t>
            </a:r>
            <a:r>
              <a:rPr lang="en-US" dirty="0" smtClean="0"/>
              <a:t>DBMS</a:t>
            </a:r>
            <a:r>
              <a:rPr lang="he-IL" dirty="0" smtClean="0"/>
              <a:t>. </a:t>
            </a:r>
            <a:endParaRPr lang="he-IL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34119"/>
            <a:ext cx="10515600" cy="786667"/>
          </a:xfrm>
        </p:spPr>
        <p:txBody>
          <a:bodyPr>
            <a:normAutofit/>
          </a:bodyPr>
          <a:lstStyle/>
          <a:p>
            <a:pPr algn="ctr" rtl="1"/>
            <a:r>
              <a:rPr lang="en-US" sz="3200" b="1" dirty="0" err="1" smtClean="0"/>
              <a:t>NA_connect</a:t>
            </a:r>
            <a:endParaRPr lang="he-IL" sz="3200" b="1" dirty="0"/>
          </a:p>
        </p:txBody>
      </p:sp>
    </p:spTree>
    <p:extLst>
      <p:ext uri="{BB962C8B-B14F-4D97-AF65-F5344CB8AC3E}">
        <p14:creationId xmlns:p14="http://schemas.microsoft.com/office/powerpoint/2010/main" val="18952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976" y="278484"/>
            <a:ext cx="7399094" cy="580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0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5739" y="2447925"/>
            <a:ext cx="5033386" cy="4351338"/>
          </a:xfrm>
        </p:spPr>
        <p:txBody>
          <a:bodyPr/>
          <a:lstStyle/>
          <a:p>
            <a:pPr marL="0" indent="0" algn="r" rtl="1">
              <a:buNone/>
            </a:pPr>
            <a:endParaRPr lang="en-US" dirty="0" smtClean="0"/>
          </a:p>
          <a:p>
            <a:pPr algn="r" rtl="1"/>
            <a:r>
              <a:rPr lang="he-IL" dirty="0" smtClean="0"/>
              <a:t>הופך את המחברת </a:t>
            </a:r>
            <a:r>
              <a:rPr lang="en-US" dirty="0" err="1" smtClean="0"/>
              <a:t>Ipython</a:t>
            </a:r>
            <a:r>
              <a:rPr lang="he-IL" dirty="0" smtClean="0"/>
              <a:t> לסביבת פיתוח (</a:t>
            </a:r>
            <a:r>
              <a:rPr lang="en-US" dirty="0" smtClean="0"/>
              <a:t>IDE</a:t>
            </a:r>
            <a:r>
              <a:rPr lang="he-IL" dirty="0" smtClean="0"/>
              <a:t>) קלה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בקובץ אחד ניתן לפתח:</a:t>
            </a:r>
          </a:p>
          <a:p>
            <a:pPr marL="971550" lvl="1" indent="-514350" algn="r" rtl="1">
              <a:buAutoNum type="arabicPeriod"/>
            </a:pPr>
            <a:r>
              <a:rPr lang="en-US" dirty="0" smtClean="0"/>
              <a:t>Code</a:t>
            </a:r>
            <a:endParaRPr lang="he-IL" dirty="0" smtClean="0"/>
          </a:p>
          <a:p>
            <a:pPr marL="971550" lvl="1" indent="-514350" algn="r" rtl="1">
              <a:buAutoNum type="arabicPeriod"/>
            </a:pPr>
            <a:r>
              <a:rPr lang="en-US" dirty="0" smtClean="0"/>
              <a:t>Documentation</a:t>
            </a:r>
          </a:p>
          <a:p>
            <a:pPr marL="971550" lvl="1" indent="-514350" algn="r" rtl="1">
              <a:buAutoNum type="arabicPeriod"/>
            </a:pPr>
            <a:r>
              <a:rPr lang="en-US" dirty="0" smtClean="0"/>
              <a:t>Tests</a:t>
            </a:r>
            <a:endParaRPr lang="he-IL" dirty="0" smtClean="0"/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2450" y="0"/>
            <a:ext cx="10515600" cy="786667"/>
          </a:xfrm>
        </p:spPr>
        <p:txBody>
          <a:bodyPr>
            <a:normAutofit/>
          </a:bodyPr>
          <a:lstStyle/>
          <a:p>
            <a:pPr algn="ctr" rtl="1"/>
            <a:r>
              <a:rPr lang="en-US" sz="3200" b="1" dirty="0" err="1" smtClean="0"/>
              <a:t>Nbdev</a:t>
            </a:r>
            <a:endParaRPr lang="he-IL" sz="3200" b="1" dirty="0"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144" t="12897" r="1156" b="5526"/>
          <a:stretch/>
        </p:blipFill>
        <p:spPr>
          <a:xfrm>
            <a:off x="200026" y="2447925"/>
            <a:ext cx="6584950" cy="40671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90607" y="895350"/>
            <a:ext cx="8202888" cy="9541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800" dirty="0" smtClean="0"/>
              <a:t>מאפר מעבר מהיר ודו כיווני מחברת </a:t>
            </a:r>
            <a:r>
              <a:rPr lang="en-US" sz="2800" dirty="0" err="1" smtClean="0"/>
              <a:t>jupyter</a:t>
            </a:r>
            <a:r>
              <a:rPr lang="he-IL" sz="2800" dirty="0"/>
              <a:t> </a:t>
            </a:r>
            <a:r>
              <a:rPr lang="he-IL" sz="2800" dirty="0" smtClean="0"/>
              <a:t>לקובץ </a:t>
            </a:r>
            <a:r>
              <a:rPr lang="en-US" sz="2800" dirty="0" smtClean="0"/>
              <a:t>Python</a:t>
            </a:r>
            <a:endParaRPr lang="en-US" sz="2800" dirty="0"/>
          </a:p>
          <a:p>
            <a:pPr algn="r" rtl="1"/>
            <a:r>
              <a:rPr lang="he-IL" sz="2800" dirty="0" smtClean="0"/>
              <a:t>מנצל את </a:t>
            </a:r>
            <a:r>
              <a:rPr lang="he-IL" sz="2800" dirty="0" err="1" smtClean="0"/>
              <a:t>ההיתרונות</a:t>
            </a:r>
            <a:r>
              <a:rPr lang="he-IL" sz="2800" dirty="0" smtClean="0"/>
              <a:t> של שני העולמות. </a:t>
            </a:r>
          </a:p>
        </p:txBody>
      </p:sp>
    </p:spTree>
    <p:extLst>
      <p:ext uri="{BB962C8B-B14F-4D97-AF65-F5344CB8AC3E}">
        <p14:creationId xmlns:p14="http://schemas.microsoft.com/office/powerpoint/2010/main" val="54948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3226" y="2447925"/>
            <a:ext cx="9105900" cy="4351338"/>
          </a:xfrm>
        </p:spPr>
        <p:txBody>
          <a:bodyPr/>
          <a:lstStyle/>
          <a:p>
            <a:pPr marL="0" indent="0" algn="r" rtl="1">
              <a:buNone/>
            </a:pPr>
            <a:endParaRPr lang="en-US" dirty="0" smtClean="0"/>
          </a:p>
          <a:p>
            <a:pPr algn="r" rtl="1"/>
            <a:r>
              <a:rPr lang="en-US" dirty="0" err="1" smtClean="0"/>
              <a:t>defulf_exp</a:t>
            </a:r>
            <a:r>
              <a:rPr lang="he-IL" dirty="0"/>
              <a:t> </a:t>
            </a:r>
            <a:r>
              <a:rPr lang="he-IL" dirty="0" smtClean="0"/>
              <a:t>– השם של ה-</a:t>
            </a:r>
            <a:r>
              <a:rPr lang="en-US" dirty="0" smtClean="0"/>
              <a:t>Module</a:t>
            </a:r>
            <a:r>
              <a:rPr lang="he-IL" dirty="0" smtClean="0"/>
              <a:t> החדש</a:t>
            </a:r>
          </a:p>
          <a:p>
            <a:pPr algn="r" rtl="1"/>
            <a:r>
              <a:rPr lang="en-US" dirty="0" smtClean="0"/>
              <a:t>export</a:t>
            </a:r>
            <a:r>
              <a:rPr lang="he-IL" dirty="0" smtClean="0"/>
              <a:t> – שליחת הקוד ל-</a:t>
            </a:r>
            <a:r>
              <a:rPr lang="en-US" dirty="0" smtClean="0"/>
              <a:t>source file</a:t>
            </a:r>
          </a:p>
          <a:p>
            <a:pPr algn="r" rtl="1"/>
            <a:r>
              <a:rPr lang="en-US" dirty="0" smtClean="0"/>
              <a:t>hide</a:t>
            </a:r>
            <a:r>
              <a:rPr lang="he-IL" dirty="0" smtClean="0"/>
              <a:t> – אל תראה את התא בדוקומנטציה, כמו למשל קוד </a:t>
            </a:r>
            <a:r>
              <a:rPr lang="en-US" dirty="0" smtClean="0"/>
              <a:t>test</a:t>
            </a:r>
            <a:r>
              <a:rPr lang="he-IL" dirty="0" smtClean="0"/>
              <a:t>.</a:t>
            </a:r>
          </a:p>
          <a:p>
            <a:pPr algn="r" rtl="1"/>
            <a:r>
              <a:rPr lang="en-US" dirty="0" err="1" smtClean="0"/>
              <a:t>custom_flags</a:t>
            </a:r>
            <a:r>
              <a:rPr lang="he-IL" dirty="0" smtClean="0"/>
              <a:t> – מאפשר להוסיף תנאי לפעולה.</a:t>
            </a:r>
            <a:endParaRPr lang="en-US" dirty="0" smtClean="0"/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2450" y="0"/>
            <a:ext cx="10515600" cy="786667"/>
          </a:xfrm>
        </p:spPr>
        <p:txBody>
          <a:bodyPr>
            <a:normAutofit/>
          </a:bodyPr>
          <a:lstStyle/>
          <a:p>
            <a:pPr algn="ctr" rtl="1"/>
            <a:r>
              <a:rPr lang="en-US" sz="3200" b="1" dirty="0" err="1" smtClean="0"/>
              <a:t>Nbdev</a:t>
            </a:r>
            <a:endParaRPr lang="he-IL" sz="3200" b="1" dirty="0"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0469" y="895350"/>
            <a:ext cx="8243026" cy="9541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en-US" sz="2800" dirty="0" smtClean="0"/>
              <a:t>Framework</a:t>
            </a:r>
            <a:r>
              <a:rPr lang="he-IL" sz="2800" dirty="0" smtClean="0"/>
              <a:t> – </a:t>
            </a:r>
            <a:r>
              <a:rPr lang="he-IL" sz="2800" dirty="0" smtClean="0">
                <a:solidFill>
                  <a:srgbClr val="FF0000"/>
                </a:solidFill>
              </a:rPr>
              <a:t>להוסיף הגדרה</a:t>
            </a:r>
            <a:endParaRPr lang="he-IL" sz="2800" dirty="0" smtClean="0"/>
          </a:p>
          <a:p>
            <a:pPr algn="r" rtl="1"/>
            <a:r>
              <a:rPr lang="he-IL" sz="2800" dirty="0" smtClean="0"/>
              <a:t>משתמשת בתגיות סביב הקוד על מנת לקבוע את סוג התוכן</a:t>
            </a:r>
          </a:p>
        </p:txBody>
      </p:sp>
    </p:spTree>
    <p:extLst>
      <p:ext uri="{BB962C8B-B14F-4D97-AF65-F5344CB8AC3E}">
        <p14:creationId xmlns:p14="http://schemas.microsoft.com/office/powerpoint/2010/main" val="222474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850" y="1209675"/>
            <a:ext cx="10944226" cy="4818063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endParaRPr lang="he-IL" dirty="0" smtClean="0"/>
          </a:p>
          <a:p>
            <a:pPr marL="457200" lvl="1" indent="0" algn="r" rtl="1">
              <a:buNone/>
            </a:pPr>
            <a:r>
              <a:rPr lang="en-US" sz="2800" b="1" dirty="0" smtClean="0"/>
              <a:t>Setup Issues</a:t>
            </a:r>
          </a:p>
          <a:p>
            <a:pPr algn="r" rtl="1"/>
            <a:r>
              <a:rPr lang="he-IL" dirty="0" smtClean="0"/>
              <a:t>פרויקטים קיימים צריכים להיבנות מחדש במחברת </a:t>
            </a:r>
            <a:r>
              <a:rPr lang="en-US" dirty="0" err="1" smtClean="0"/>
              <a:t>Ipython</a:t>
            </a:r>
            <a:endParaRPr lang="en-US" dirty="0" smtClean="0"/>
          </a:p>
          <a:p>
            <a:pPr algn="r" rtl="1"/>
            <a:r>
              <a:rPr lang="he-IL" dirty="0" smtClean="0"/>
              <a:t>מצריך כלי אוטומציה</a:t>
            </a:r>
          </a:p>
          <a:p>
            <a:pPr algn="r" rtl="1"/>
            <a:r>
              <a:rPr lang="he-IL" dirty="0" smtClean="0"/>
              <a:t>הדוקומנטציה צריכה להיות בפורמט אחיד, אחרת יראה הבצורה לא מתאימה.</a:t>
            </a:r>
          </a:p>
          <a:p>
            <a:pPr algn="r" rtl="1"/>
            <a:endParaRPr lang="he-IL" dirty="0"/>
          </a:p>
          <a:p>
            <a:pPr marL="457200" lvl="1" indent="0" algn="r" rtl="1">
              <a:buNone/>
            </a:pPr>
            <a:r>
              <a:rPr lang="en-US" sz="2800" b="1" dirty="0" smtClean="0"/>
              <a:t>Integration Issues</a:t>
            </a:r>
            <a:endParaRPr lang="he-IL" sz="2800" b="1" dirty="0" smtClean="0"/>
          </a:p>
          <a:p>
            <a:pPr algn="r" rtl="1"/>
            <a:r>
              <a:rPr lang="he-IL" dirty="0" smtClean="0"/>
              <a:t>הבדיקות מתבצעות בצורה שונה מהדרך הרגילה </a:t>
            </a:r>
            <a:r>
              <a:rPr lang="he-IL" dirty="0" err="1" smtClean="0"/>
              <a:t>בפייתון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לא מתאים לסטנדרט התעשייתי </a:t>
            </a:r>
            <a:r>
              <a:rPr lang="en-US" dirty="0" smtClean="0"/>
              <a:t>PEP-8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בחינה של מחברות </a:t>
            </a:r>
            <a:r>
              <a:rPr lang="en-US" dirty="0" err="1" smtClean="0"/>
              <a:t>Ipython</a:t>
            </a:r>
            <a:r>
              <a:rPr lang="he-IL" dirty="0"/>
              <a:t> </a:t>
            </a:r>
            <a:r>
              <a:rPr lang="he-IL" dirty="0" err="1" smtClean="0"/>
              <a:t>בעיתייות</a:t>
            </a:r>
            <a:r>
              <a:rPr lang="he-IL" dirty="0" smtClean="0"/>
              <a:t> ב-</a:t>
            </a:r>
            <a:r>
              <a:rPr lang="en-US" dirty="0" err="1" smtClean="0"/>
              <a:t>Github</a:t>
            </a:r>
            <a:r>
              <a:rPr lang="he-IL" dirty="0" smtClean="0"/>
              <a:t>.</a:t>
            </a:r>
          </a:p>
          <a:p>
            <a:pPr algn="r" rtl="1"/>
            <a:endParaRPr lang="en-US" dirty="0" smtClean="0"/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2450" y="0"/>
            <a:ext cx="10515600" cy="786667"/>
          </a:xfrm>
        </p:spPr>
        <p:txBody>
          <a:bodyPr>
            <a:normAutofit/>
          </a:bodyPr>
          <a:lstStyle/>
          <a:p>
            <a:pPr algn="ctr" rtl="1"/>
            <a:r>
              <a:rPr lang="en-US" sz="3200" b="1" dirty="0" err="1" smtClean="0"/>
              <a:t>Nbdev</a:t>
            </a:r>
            <a:endParaRPr lang="he-IL" sz="3200" b="1" dirty="0"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71311" y="686455"/>
            <a:ext cx="1422184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800" dirty="0" smtClean="0"/>
              <a:t>חסרונות:</a:t>
            </a:r>
          </a:p>
        </p:txBody>
      </p:sp>
    </p:spTree>
    <p:extLst>
      <p:ext uri="{BB962C8B-B14F-4D97-AF65-F5344CB8AC3E}">
        <p14:creationId xmlns:p14="http://schemas.microsoft.com/office/powerpoint/2010/main" val="72441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524" y="122518"/>
            <a:ext cx="10515600" cy="484151"/>
          </a:xfrm>
        </p:spPr>
        <p:txBody>
          <a:bodyPr>
            <a:normAutofit fontScale="90000"/>
          </a:bodyPr>
          <a:lstStyle/>
          <a:p>
            <a:pPr algn="ctr" rtl="1"/>
            <a:r>
              <a:rPr lang="en-US" sz="3600" b="1" dirty="0" smtClean="0">
                <a:cs typeface="+mn-cs"/>
              </a:rPr>
              <a:t>Jira</a:t>
            </a:r>
            <a:endParaRPr lang="he-IL" sz="3600" b="1" dirty="0"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2671"/>
          <a:stretch/>
        </p:blipFill>
        <p:spPr>
          <a:xfrm>
            <a:off x="165956" y="955712"/>
            <a:ext cx="5575422" cy="16907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1272"/>
          <a:stretch/>
        </p:blipFill>
        <p:spPr>
          <a:xfrm>
            <a:off x="210284" y="2639197"/>
            <a:ext cx="5486766" cy="1493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56" y="4329971"/>
            <a:ext cx="4923162" cy="17203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1500" y="606669"/>
            <a:ext cx="40972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 smtClean="0"/>
              <a:t>חיבור בין </a:t>
            </a:r>
            <a:r>
              <a:rPr lang="en-US" dirty="0" smtClean="0"/>
              <a:t>python </a:t>
            </a:r>
            <a:r>
              <a:rPr lang="he-IL" dirty="0" smtClean="0"/>
              <a:t> ל-</a:t>
            </a:r>
            <a:r>
              <a:rPr lang="en-US" dirty="0" err="1" smtClean="0"/>
              <a:t>jira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7308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6667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sz="3200" dirty="0" smtClean="0"/>
              <a:t>ריענון ל</a:t>
            </a:r>
            <a:r>
              <a:rPr lang="en-US" sz="3200" dirty="0" smtClean="0"/>
              <a:t>Python-</a:t>
            </a:r>
            <a:r>
              <a:rPr lang="he-IL" sz="3200" dirty="0" smtClean="0"/>
              <a:t/>
            </a:r>
            <a:br>
              <a:rPr lang="he-IL" sz="3200" dirty="0" smtClean="0"/>
            </a:br>
            <a:r>
              <a:rPr lang="he-IL" sz="3200" dirty="0" smtClean="0"/>
              <a:t> </a:t>
            </a:r>
            <a:endParaRPr lang="he-I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463" y="1459523"/>
            <a:ext cx="10946422" cy="4717440"/>
          </a:xfrm>
        </p:spPr>
        <p:txBody>
          <a:bodyPr>
            <a:normAutofit/>
          </a:bodyPr>
          <a:lstStyle/>
          <a:p>
            <a:pPr algn="r" rtl="1">
              <a:lnSpc>
                <a:spcPct val="100000"/>
              </a:lnSpc>
              <a:spcBef>
                <a:spcPts val="1400"/>
              </a:spcBef>
            </a:pPr>
            <a:r>
              <a:rPr lang="he-IL" sz="2600" dirty="0" err="1" smtClean="0"/>
              <a:t>פייתון</a:t>
            </a:r>
            <a:r>
              <a:rPr lang="he-IL" sz="2600" dirty="0" smtClean="0"/>
              <a:t> היא </a:t>
            </a:r>
            <a:r>
              <a:rPr lang="en-US" sz="2600" dirty="0" smtClean="0"/>
              <a:t>high level programing language</a:t>
            </a:r>
            <a:r>
              <a:rPr lang="he-IL" sz="2600" dirty="0" smtClean="0"/>
              <a:t> (שפת תכנות עלית) – מיועדת למתכנתים אנושיים, הפקודות בשפה פשוטות יותר להבנה והשפה קרובה לאנגלית. אין שליטה ברמת החומרה בניגוד לשפות כמו שפת </a:t>
            </a:r>
            <a:r>
              <a:rPr lang="en-US" sz="2600" dirty="0" smtClean="0"/>
              <a:t>C</a:t>
            </a:r>
            <a:r>
              <a:rPr lang="he-IL" sz="2600" dirty="0" smtClean="0"/>
              <a:t>.</a:t>
            </a:r>
          </a:p>
          <a:p>
            <a:pPr algn="r" rtl="1">
              <a:lnSpc>
                <a:spcPct val="100000"/>
              </a:lnSpc>
              <a:spcBef>
                <a:spcPts val="1400"/>
              </a:spcBef>
            </a:pPr>
            <a:r>
              <a:rPr lang="he-IL" sz="2600" dirty="0" err="1" smtClean="0"/>
              <a:t>פייתון</a:t>
            </a:r>
            <a:r>
              <a:rPr lang="he-IL" sz="2600" dirty="0" smtClean="0"/>
              <a:t> היא שפה מונחת עצמים שיוצרת מודולריות וירושה בקוד. (נושא מתקדם)</a:t>
            </a:r>
          </a:p>
          <a:p>
            <a:pPr algn="r" rtl="1">
              <a:lnSpc>
                <a:spcPct val="100000"/>
              </a:lnSpc>
              <a:spcBef>
                <a:spcPts val="1400"/>
              </a:spcBef>
            </a:pPr>
            <a:r>
              <a:rPr lang="he-IL" sz="2600" dirty="0" smtClean="0"/>
              <a:t>יתרונות: רב תכליתית, פשוטה להבנה ולימוד, ספריות רבות ותמיכת קהילה.</a:t>
            </a:r>
          </a:p>
          <a:p>
            <a:pPr algn="r" rtl="1">
              <a:lnSpc>
                <a:spcPct val="100000"/>
              </a:lnSpc>
              <a:spcBef>
                <a:spcPts val="1400"/>
              </a:spcBef>
            </a:pPr>
            <a:r>
              <a:rPr lang="he-IL" sz="2600" dirty="0" smtClean="0"/>
              <a:t>חסרונות: צורך במהדר (</a:t>
            </a:r>
            <a:r>
              <a:rPr lang="en-US" sz="2600" dirty="0" smtClean="0"/>
              <a:t>compiler</a:t>
            </a:r>
            <a:r>
              <a:rPr lang="he-IL" sz="2600" dirty="0" smtClean="0"/>
              <a:t>) שממיר את הקוד לשפת </a:t>
            </a:r>
            <a:r>
              <a:rPr lang="he-IL" sz="2600" dirty="0" err="1" smtClean="0"/>
              <a:t>מוכונה</a:t>
            </a:r>
            <a:r>
              <a:rPr lang="he-IL" sz="2600" dirty="0" smtClean="0"/>
              <a:t>, עובד על ליבה אחת. ישנם שפות כמו </a:t>
            </a:r>
            <a:r>
              <a:rPr lang="en-US" sz="2600" dirty="0" smtClean="0"/>
              <a:t>R</a:t>
            </a:r>
            <a:r>
              <a:rPr lang="he-IL" sz="2600" dirty="0" smtClean="0"/>
              <a:t> שמיועדות ספציפית למשימה נדרשת – אולר </a:t>
            </a:r>
            <a:r>
              <a:rPr lang="he-IL" sz="2600" dirty="0" err="1" smtClean="0"/>
              <a:t>שווצרי</a:t>
            </a:r>
            <a:r>
              <a:rPr lang="he-IL" sz="2600" dirty="0" smtClean="0"/>
              <a:t> מול סכין מנתחים.</a:t>
            </a:r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176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692" y="83771"/>
            <a:ext cx="10515600" cy="786667"/>
          </a:xfrm>
        </p:spPr>
        <p:txBody>
          <a:bodyPr>
            <a:normAutofit/>
          </a:bodyPr>
          <a:lstStyle/>
          <a:p>
            <a:pPr algn="ctr" rtl="1"/>
            <a:r>
              <a:rPr lang="en-US" sz="3200" dirty="0" smtClean="0"/>
              <a:t>Python notebook Vs Python script </a:t>
            </a:r>
            <a:endParaRPr lang="he-I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617" y="1983613"/>
            <a:ext cx="10515600" cy="4229101"/>
          </a:xfrm>
        </p:spPr>
        <p:txBody>
          <a:bodyPr>
            <a:noAutofit/>
          </a:bodyPr>
          <a:lstStyle/>
          <a:p>
            <a:pPr algn="r" rtl="1">
              <a:lnSpc>
                <a:spcPct val="100000"/>
              </a:lnSpc>
              <a:spcBef>
                <a:spcPts val="1800"/>
              </a:spcBef>
            </a:pPr>
            <a:r>
              <a:rPr lang="he-IL" sz="2400" dirty="0" smtClean="0"/>
              <a:t>מחברות </a:t>
            </a:r>
            <a:r>
              <a:rPr lang="he-IL" sz="2400" dirty="0" err="1" smtClean="0"/>
              <a:t>פייתון</a:t>
            </a:r>
            <a:r>
              <a:rPr lang="he-IL" sz="2400" dirty="0" smtClean="0"/>
              <a:t> מאפשרות הרצה של מקטעי קוד בניגוד </a:t>
            </a:r>
            <a:r>
              <a:rPr lang="he-IL" sz="2400" dirty="0" err="1" smtClean="0"/>
              <a:t>לקבצי</a:t>
            </a:r>
            <a:r>
              <a:rPr lang="he-IL" sz="2400" dirty="0" smtClean="0"/>
              <a:t> </a:t>
            </a:r>
            <a:r>
              <a:rPr lang="en-US" sz="2400" dirty="0" smtClean="0"/>
              <a:t>script</a:t>
            </a:r>
            <a:r>
              <a:rPr lang="he-IL" sz="2400" dirty="0" smtClean="0"/>
              <a:t> שרצים מהתחלה עד הסוף. </a:t>
            </a:r>
          </a:p>
          <a:p>
            <a:pPr algn="r" rtl="1">
              <a:lnSpc>
                <a:spcPct val="100000"/>
              </a:lnSpc>
              <a:spcBef>
                <a:spcPts val="1800"/>
              </a:spcBef>
            </a:pPr>
            <a:r>
              <a:rPr lang="he-IL" sz="2400" dirty="0" smtClean="0"/>
              <a:t>מחברות </a:t>
            </a:r>
            <a:r>
              <a:rPr lang="he-IL" sz="2400" dirty="0" err="1" smtClean="0"/>
              <a:t>פייתון</a:t>
            </a:r>
            <a:r>
              <a:rPr lang="he-IL" sz="2400" dirty="0" smtClean="0"/>
              <a:t> מאפשרות הכנסה של טקסט בין מקטעי קוד השימוש קוד </a:t>
            </a:r>
            <a:r>
              <a:rPr lang="en-US" sz="2400" dirty="0" smtClean="0"/>
              <a:t>Markdown</a:t>
            </a:r>
            <a:r>
              <a:rPr lang="he-IL" sz="2400" dirty="0" smtClean="0"/>
              <a:t> או </a:t>
            </a:r>
            <a:r>
              <a:rPr lang="en-US" sz="2400" dirty="0" smtClean="0"/>
              <a:t>HTML</a:t>
            </a:r>
            <a:r>
              <a:rPr lang="he-IL" sz="2400" dirty="0" smtClean="0"/>
              <a:t>. מה שמאפשר הוספת כותרות והסברים.</a:t>
            </a:r>
          </a:p>
          <a:p>
            <a:pPr algn="r" rtl="1">
              <a:lnSpc>
                <a:spcPct val="100000"/>
              </a:lnSpc>
              <a:spcBef>
                <a:spcPts val="1800"/>
              </a:spcBef>
            </a:pPr>
            <a:r>
              <a:rPr lang="he-IL" sz="2400" dirty="0" smtClean="0"/>
              <a:t>מחברות </a:t>
            </a:r>
            <a:r>
              <a:rPr lang="he-IL" sz="2400" dirty="0" err="1" smtClean="0"/>
              <a:t>פייתון</a:t>
            </a:r>
            <a:r>
              <a:rPr lang="he-IL" sz="2400" dirty="0" smtClean="0"/>
              <a:t> מאפשרת הכנסת תמונות, יצירת גרפים, </a:t>
            </a:r>
            <a:r>
              <a:rPr lang="he-IL" sz="2400" dirty="0" err="1" smtClean="0"/>
              <a:t>וויגאטים</a:t>
            </a:r>
            <a:r>
              <a:rPr lang="he-IL" sz="2400" dirty="0" smtClean="0"/>
              <a:t> </a:t>
            </a:r>
            <a:r>
              <a:rPr lang="he-IL" sz="2400" dirty="0" err="1" smtClean="0"/>
              <a:t>אינטרקטיבים</a:t>
            </a:r>
            <a:r>
              <a:rPr lang="he-IL" sz="2400" dirty="0" smtClean="0"/>
              <a:t>, הרצה לא לפי סדר כרונולוגי בקובוץ אחד ועוד. </a:t>
            </a:r>
          </a:p>
          <a:p>
            <a:pPr algn="r" rtl="1">
              <a:lnSpc>
                <a:spcPct val="100000"/>
              </a:lnSpc>
              <a:spcBef>
                <a:spcPts val="1800"/>
              </a:spcBef>
            </a:pPr>
            <a:endParaRPr lang="he-IL" sz="2400" dirty="0"/>
          </a:p>
          <a:p>
            <a:pPr marL="0" indent="0" algn="ctr" rtl="1">
              <a:lnSpc>
                <a:spcPct val="100000"/>
              </a:lnSpc>
              <a:spcBef>
                <a:spcPts val="1800"/>
              </a:spcBef>
              <a:buNone/>
            </a:pPr>
            <a:r>
              <a:rPr lang="he-IL" sz="2400" b="1" dirty="0" smtClean="0"/>
              <a:t>ואם רוצה לשנות את השורה ה-1000 לא צריך להריץ את כל הקוד מהתחלה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3347" y="1086797"/>
            <a:ext cx="638287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b="1" dirty="0" smtClean="0"/>
              <a:t>יתרונות למחברת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18633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28" y="266141"/>
            <a:ext cx="3170721" cy="595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8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692" y="83771"/>
            <a:ext cx="10515600" cy="786667"/>
          </a:xfrm>
        </p:spPr>
        <p:txBody>
          <a:bodyPr>
            <a:normAutofit/>
          </a:bodyPr>
          <a:lstStyle/>
          <a:p>
            <a:pPr algn="ctr" rtl="1"/>
            <a:r>
              <a:rPr lang="en-US" sz="3200" dirty="0" smtClean="0"/>
              <a:t>Python notebook Vs Python script </a:t>
            </a:r>
            <a:endParaRPr lang="he-I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617" y="1610017"/>
            <a:ext cx="10515600" cy="3700537"/>
          </a:xfrm>
        </p:spPr>
        <p:txBody>
          <a:bodyPr>
            <a:noAutofit/>
          </a:bodyPr>
          <a:lstStyle/>
          <a:p>
            <a:pPr algn="r" rtl="1">
              <a:lnSpc>
                <a:spcPct val="100000"/>
              </a:lnSpc>
              <a:spcBef>
                <a:spcPts val="1800"/>
              </a:spcBef>
            </a:pPr>
            <a:r>
              <a:rPr lang="en-US" sz="2400" dirty="0" smtClean="0"/>
              <a:t>Script </a:t>
            </a:r>
            <a:r>
              <a:rPr lang="he-IL" sz="2400" dirty="0" smtClean="0"/>
              <a:t> מאפשר הרצה רציפה, ניתן לקרוא לקובץ </a:t>
            </a:r>
            <a:r>
              <a:rPr lang="en-US" sz="2400" dirty="0" smtClean="0"/>
              <a:t>script</a:t>
            </a:r>
            <a:r>
              <a:rPr lang="he-IL" sz="2400" dirty="0" smtClean="0"/>
              <a:t> על ידי קבצים אחרים, מתאים לפיתוח תוכנה ובניית אתרים.</a:t>
            </a:r>
          </a:p>
          <a:p>
            <a:pPr algn="r" rtl="1">
              <a:lnSpc>
                <a:spcPct val="100000"/>
              </a:lnSpc>
              <a:spcBef>
                <a:spcPts val="1800"/>
              </a:spcBef>
            </a:pPr>
            <a:r>
              <a:rPr lang="he-IL" sz="2400" dirty="0" smtClean="0"/>
              <a:t>הרצה תאים במחברת שלא לפי סדר יכולה להביא לתוצאות שונות ו</a:t>
            </a:r>
            <a:r>
              <a:rPr lang="en-US" sz="2400" dirty="0" smtClean="0"/>
              <a:t>overwriting </a:t>
            </a:r>
            <a:r>
              <a:rPr lang="he-IL" sz="2400" dirty="0" smtClean="0"/>
              <a:t> של משתנים.</a:t>
            </a:r>
          </a:p>
          <a:p>
            <a:pPr algn="r" rtl="1">
              <a:lnSpc>
                <a:spcPct val="100000"/>
              </a:lnSpc>
              <a:spcBef>
                <a:spcPts val="1800"/>
              </a:spcBef>
            </a:pPr>
            <a:r>
              <a:rPr lang="en-US" sz="2400" dirty="0" smtClean="0"/>
              <a:t>Bad habit</a:t>
            </a:r>
            <a:r>
              <a:rPr lang="he-IL" sz="2400" dirty="0" smtClean="0"/>
              <a:t> – מחברות מעודדות אי שימוש במוסכמות של הנדסת תוכנה של חלוקת הקוד ל-</a:t>
            </a:r>
            <a:r>
              <a:rPr lang="en-US" sz="2400" dirty="0" smtClean="0"/>
              <a:t>modules</a:t>
            </a:r>
            <a:r>
              <a:rPr lang="he-IL" sz="2400" dirty="0" smtClean="0"/>
              <a:t>.</a:t>
            </a:r>
          </a:p>
          <a:p>
            <a:pPr algn="r" rtl="1">
              <a:lnSpc>
                <a:spcPct val="100000"/>
              </a:lnSpc>
              <a:spcBef>
                <a:spcPts val="1800"/>
              </a:spcBef>
            </a:pPr>
            <a:r>
              <a:rPr lang="en-US" sz="2400" dirty="0" smtClean="0"/>
              <a:t>Auto complete</a:t>
            </a:r>
            <a:r>
              <a:rPr lang="he-IL" sz="2400" dirty="0" smtClean="0"/>
              <a:t> עובד פחות טוב, משתנה נכנס לזיכרון של ההשלמה האוטומטית רק לאחר שהורץ.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3347" y="1086797"/>
            <a:ext cx="638287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b="1" dirty="0" smtClean="0"/>
              <a:t>חסרונות</a:t>
            </a:r>
            <a:endParaRPr lang="he-IL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94247" y="5496918"/>
            <a:ext cx="1072833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lnSpc>
                <a:spcPct val="100000"/>
              </a:lnSpc>
              <a:spcBef>
                <a:spcPts val="1800"/>
              </a:spcBef>
            </a:pPr>
            <a:r>
              <a:rPr lang="he-IL" sz="2400" b="1" dirty="0"/>
              <a:t>בסופו של יום הבחירה בין שני הסוגים תלויה במטרת העבודה, נוחות והעדפה אישית. </a:t>
            </a:r>
          </a:p>
        </p:txBody>
      </p:sp>
    </p:spTree>
    <p:extLst>
      <p:ext uri="{BB962C8B-B14F-4D97-AF65-F5344CB8AC3E}">
        <p14:creationId xmlns:p14="http://schemas.microsoft.com/office/powerpoint/2010/main" val="4081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6667"/>
          </a:xfrm>
        </p:spPr>
        <p:txBody>
          <a:bodyPr>
            <a:normAutofit/>
          </a:bodyPr>
          <a:lstStyle/>
          <a:p>
            <a:pPr algn="ctr" rtl="1"/>
            <a:r>
              <a:rPr lang="en-US" sz="3200" dirty="0" smtClean="0"/>
              <a:t>Text editor Vs IDE </a:t>
            </a:r>
            <a:endParaRPr lang="he-I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Text editor</a:t>
            </a:r>
            <a:r>
              <a:rPr lang="he-IL" dirty="0" smtClean="0"/>
              <a:t> – תוכנה קלה המאפשרת עריכה, הרצה, </a:t>
            </a:r>
            <a:r>
              <a:rPr lang="en-US" dirty="0" smtClean="0"/>
              <a:t>debug</a:t>
            </a:r>
            <a:r>
              <a:rPr lang="he-IL" dirty="0" smtClean="0"/>
              <a:t>, צביעה של טקסט לפי סוג תחביר, סידור הזחות, התקנת </a:t>
            </a:r>
            <a:r>
              <a:rPr lang="en-US" dirty="0" smtClean="0"/>
              <a:t>plugin</a:t>
            </a:r>
            <a:r>
              <a:rPr lang="he-IL" dirty="0" smtClean="0"/>
              <a:t> ועוד. דוגמא: </a:t>
            </a:r>
            <a:r>
              <a:rPr lang="en-US" dirty="0" err="1" smtClean="0"/>
              <a:t>VScode</a:t>
            </a:r>
            <a:r>
              <a:rPr lang="he-IL" dirty="0" smtClean="0"/>
              <a:t>.</a:t>
            </a:r>
          </a:p>
          <a:p>
            <a:pPr algn="r" rtl="1"/>
            <a:r>
              <a:rPr lang="en-US" dirty="0" smtClean="0"/>
              <a:t>IDE</a:t>
            </a:r>
            <a:r>
              <a:rPr lang="he-IL" dirty="0" smtClean="0"/>
              <a:t>  - </a:t>
            </a:r>
            <a:r>
              <a:rPr lang="en-US" dirty="0" smtClean="0"/>
              <a:t>Intergraded Development Environment</a:t>
            </a:r>
            <a:r>
              <a:rPr lang="he-IL" dirty="0" smtClean="0"/>
              <a:t> – סביבת פיתוח משולבת. תוכנת כבדה לפיתוח תוכנה, מאפשרת את כל יכולות ה</a:t>
            </a:r>
            <a:r>
              <a:rPr lang="en-US" dirty="0" smtClean="0"/>
              <a:t>code editor</a:t>
            </a:r>
            <a:r>
              <a:rPr lang="he-IL" dirty="0" smtClean="0"/>
              <a:t> ועוד כלים נוספים כמו פיתוח ממשק גרפי, חיבור עם בסיס נתונים בקרת תהליכים, חיבור למספר רב של שפות תוכנה ועוד. דוגמה </a:t>
            </a:r>
            <a:r>
              <a:rPr lang="en-US" dirty="0" smtClean="0"/>
              <a:t>visual studio</a:t>
            </a:r>
            <a:r>
              <a:rPr lang="he-IL" dirty="0" smtClean="0"/>
              <a:t>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בעבודה על קבוץ יחיד נעדיף </a:t>
            </a:r>
            <a:r>
              <a:rPr lang="en-US" dirty="0" smtClean="0"/>
              <a:t>Text editor</a:t>
            </a:r>
            <a:r>
              <a:rPr lang="he-IL" dirty="0" smtClean="0"/>
              <a:t>, בעבודה על פרויקט נעדיף </a:t>
            </a:r>
            <a:r>
              <a:rPr lang="en-US" dirty="0" smtClean="0"/>
              <a:t>IDE</a:t>
            </a:r>
            <a:endParaRPr lang="he-IL" dirty="0" smtClean="0"/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38" y="170944"/>
            <a:ext cx="1872762" cy="1479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657" y="3269"/>
            <a:ext cx="1685834" cy="171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6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6667"/>
          </a:xfrm>
        </p:spPr>
        <p:txBody>
          <a:bodyPr>
            <a:normAutofit/>
          </a:bodyPr>
          <a:lstStyle/>
          <a:p>
            <a:pPr algn="ctr" rtl="1"/>
            <a:r>
              <a:rPr lang="en-US" sz="3200" dirty="0" err="1" smtClean="0"/>
              <a:t>Jupyter</a:t>
            </a:r>
            <a:r>
              <a:rPr lang="en-US" sz="3200" dirty="0" smtClean="0"/>
              <a:t> lab Vs </a:t>
            </a:r>
            <a:r>
              <a:rPr lang="en-US" sz="3200" dirty="0" err="1" smtClean="0"/>
              <a:t>Jupyter</a:t>
            </a:r>
            <a:r>
              <a:rPr lang="en-US" sz="3200" dirty="0" smtClean="0"/>
              <a:t> notebook</a:t>
            </a:r>
            <a:endParaRPr lang="he-I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6092"/>
            <a:ext cx="10515600" cy="5380893"/>
          </a:xfrm>
        </p:spPr>
        <p:txBody>
          <a:bodyPr>
            <a:normAutofit/>
          </a:bodyPr>
          <a:lstStyle/>
          <a:p>
            <a:pPr algn="r" rtl="1">
              <a:lnSpc>
                <a:spcPct val="100000"/>
              </a:lnSpc>
            </a:pP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smtClean="0"/>
              <a:t>lab</a:t>
            </a:r>
            <a:r>
              <a:rPr lang="he-IL" dirty="0" smtClean="0"/>
              <a:t> היא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smtClean="0"/>
              <a:t>Notebook</a:t>
            </a:r>
            <a:r>
              <a:rPr lang="he-IL" dirty="0" smtClean="0"/>
              <a:t> על סטרואידים.</a:t>
            </a:r>
          </a:p>
          <a:p>
            <a:pPr algn="r" rtl="1">
              <a:lnSpc>
                <a:spcPct val="100000"/>
              </a:lnSpc>
            </a:pPr>
            <a:r>
              <a:rPr lang="he-IL" dirty="0" smtClean="0"/>
              <a:t>דומה יותר ל- </a:t>
            </a:r>
            <a:r>
              <a:rPr lang="en-US" dirty="0" smtClean="0"/>
              <a:t>R </a:t>
            </a:r>
            <a:r>
              <a:rPr lang="en-US" dirty="0" err="1" smtClean="0"/>
              <a:t>stutio</a:t>
            </a:r>
            <a:r>
              <a:rPr lang="he-IL" dirty="0" smtClean="0"/>
              <a:t> – הצגת ה-</a:t>
            </a:r>
            <a:r>
              <a:rPr lang="en-US" dirty="0" smtClean="0"/>
              <a:t>data</a:t>
            </a:r>
            <a:r>
              <a:rPr lang="he-IL" dirty="0" smtClean="0"/>
              <a:t>, הקוד והתוצאה בחלון אחד.</a:t>
            </a:r>
            <a:endParaRPr lang="en-US" dirty="0"/>
          </a:p>
          <a:p>
            <a:pPr algn="r" rtl="1">
              <a:lnSpc>
                <a:spcPct val="100000"/>
              </a:lnSpc>
            </a:pPr>
            <a:r>
              <a:rPr lang="he-IL" dirty="0" smtClean="0"/>
              <a:t>מאפשרת פתיחת מספר מחברות באותו חלון.</a:t>
            </a:r>
          </a:p>
          <a:p>
            <a:pPr algn="r" rtl="1">
              <a:lnSpc>
                <a:spcPct val="100000"/>
              </a:lnSpc>
            </a:pPr>
            <a:r>
              <a:rPr lang="he-IL" dirty="0" smtClean="0"/>
              <a:t>מאפשרת פתיחה של קבצים כמו קבצי </a:t>
            </a:r>
            <a:r>
              <a:rPr lang="en-US" dirty="0" smtClean="0"/>
              <a:t>csv</a:t>
            </a:r>
            <a:r>
              <a:rPr lang="he-IL" dirty="0" smtClean="0"/>
              <a:t>, </a:t>
            </a:r>
            <a:r>
              <a:rPr lang="en-US" dirty="0" smtClean="0"/>
              <a:t>PDF</a:t>
            </a:r>
            <a:r>
              <a:rPr lang="he-IL" dirty="0" smtClean="0"/>
              <a:t>, תמונות ועוד באותו חלון.</a:t>
            </a:r>
          </a:p>
          <a:p>
            <a:pPr algn="r" rtl="1">
              <a:lnSpc>
                <a:spcPct val="100000"/>
              </a:lnSpc>
            </a:pPr>
            <a:r>
              <a:rPr lang="he-IL" dirty="0" smtClean="0"/>
              <a:t>גרירה של שדות עם העכבר. העברת שדות בין מחברות עם גרירה.</a:t>
            </a:r>
          </a:p>
          <a:p>
            <a:pPr algn="r" rtl="1">
              <a:lnSpc>
                <a:spcPct val="100000"/>
              </a:lnSpc>
            </a:pPr>
            <a:r>
              <a:rPr lang="he-IL" dirty="0" smtClean="0"/>
              <a:t>החלפת ה-</a:t>
            </a:r>
            <a:r>
              <a:rPr lang="en-US" dirty="0" smtClean="0"/>
              <a:t>Theme</a:t>
            </a:r>
            <a:r>
              <a:rPr lang="he-IL" dirty="0" smtClean="0"/>
              <a:t> מלבן בוהק לשחור.</a:t>
            </a:r>
          </a:p>
          <a:p>
            <a:pPr algn="r" rtl="1">
              <a:lnSpc>
                <a:spcPct val="100000"/>
              </a:lnSpc>
            </a:pPr>
            <a:r>
              <a:rPr lang="he-IL" dirty="0" smtClean="0"/>
              <a:t>יכולת של עבודה משותפת מרחוק על אותו קובץ.</a:t>
            </a:r>
          </a:p>
          <a:p>
            <a:pPr algn="r" rtl="1">
              <a:lnSpc>
                <a:spcPct val="100000"/>
              </a:lnSpc>
            </a:pPr>
            <a:r>
              <a:rPr lang="he-IL" dirty="0" smtClean="0"/>
              <a:t>התקנת תוספים.</a:t>
            </a:r>
          </a:p>
          <a:p>
            <a:pPr algn="r" rtl="1">
              <a:lnSpc>
                <a:spcPct val="100000"/>
              </a:lnSpc>
            </a:pPr>
            <a:r>
              <a:rPr lang="he-IL" dirty="0" smtClean="0"/>
              <a:t>שניהם חינמיים ומותקנים יחד עם האנקונדה.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6" y="163570"/>
            <a:ext cx="1269573" cy="12695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8492" y="163570"/>
            <a:ext cx="1089879" cy="110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0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 smtClean="0"/>
              <a:t>משתנים</a:t>
            </a:r>
            <a:endParaRPr lang="he-IL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060"/>
            <a:ext cx="10515600" cy="5296618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 smtClean="0"/>
              <a:t>משתנה מטיפוס </a:t>
            </a:r>
            <a:r>
              <a:rPr lang="he-IL" dirty="0" err="1" smtClean="0"/>
              <a:t>פרימטיבי</a:t>
            </a:r>
            <a:r>
              <a:rPr lang="he-IL" dirty="0" smtClean="0"/>
              <a:t>:</a:t>
            </a:r>
          </a:p>
          <a:p>
            <a:pPr marL="0" indent="0" algn="l">
              <a:buNone/>
            </a:pPr>
            <a:r>
              <a:rPr lang="he-IL" dirty="0" smtClean="0"/>
              <a:t> - </a:t>
            </a:r>
            <a:r>
              <a:rPr lang="en-US" dirty="0" smtClean="0"/>
              <a:t>Integers</a:t>
            </a:r>
          </a:p>
          <a:p>
            <a:pPr marL="0" indent="0" algn="l">
              <a:buNone/>
            </a:pP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he-IL" dirty="0" smtClean="0"/>
              <a:t> </a:t>
            </a:r>
            <a:r>
              <a:rPr lang="en-US" dirty="0" smtClean="0"/>
              <a:t>Float</a:t>
            </a:r>
          </a:p>
          <a:p>
            <a:pPr marL="0" indent="0" algn="l">
              <a:buNone/>
            </a:pPr>
            <a:r>
              <a:rPr lang="he-IL" dirty="0" smtClean="0"/>
              <a:t> - </a:t>
            </a:r>
            <a:r>
              <a:rPr lang="en-US" dirty="0" smtClean="0"/>
              <a:t>String</a:t>
            </a:r>
          </a:p>
          <a:p>
            <a:pPr marL="0" indent="0" algn="l">
              <a:buNone/>
            </a:pPr>
            <a:r>
              <a:rPr lang="he-IL" dirty="0" smtClean="0"/>
              <a:t> - </a:t>
            </a:r>
            <a:r>
              <a:rPr lang="en-US" dirty="0" err="1" smtClean="0"/>
              <a:t>Boolen</a:t>
            </a:r>
            <a:endParaRPr lang="en-US" dirty="0" smtClean="0"/>
          </a:p>
          <a:p>
            <a:pPr marL="0" indent="0" algn="l">
              <a:buNone/>
            </a:pPr>
            <a:endParaRPr lang="he-IL" dirty="0" smtClean="0"/>
          </a:p>
          <a:p>
            <a:pPr algn="r" rtl="1"/>
            <a:r>
              <a:rPr lang="he-IL" dirty="0" smtClean="0"/>
              <a:t>משתנים מטיפוס מורכב: </a:t>
            </a:r>
          </a:p>
          <a:p>
            <a:pPr algn="l">
              <a:buFontTx/>
              <a:buChar char="-"/>
            </a:pPr>
            <a:r>
              <a:rPr lang="en-US" dirty="0" smtClean="0"/>
              <a:t>List</a:t>
            </a:r>
          </a:p>
          <a:p>
            <a:pPr algn="l">
              <a:buFontTx/>
              <a:buChar char="-"/>
            </a:pPr>
            <a:r>
              <a:rPr lang="en-US" dirty="0" smtClean="0"/>
              <a:t>Tuples</a:t>
            </a:r>
          </a:p>
          <a:p>
            <a:pPr algn="l">
              <a:buFontTx/>
              <a:buChar char="-"/>
            </a:pPr>
            <a:r>
              <a:rPr lang="en-US" dirty="0" smtClean="0"/>
              <a:t>Dictionary</a:t>
            </a:r>
          </a:p>
          <a:p>
            <a:pPr algn="l">
              <a:buFontTx/>
              <a:buChar char="-"/>
            </a:pPr>
            <a:r>
              <a:rPr lang="en-US" dirty="0" smtClean="0"/>
              <a:t>Sets</a:t>
            </a:r>
            <a:r>
              <a:rPr lang="he-IL" dirty="0" smtClean="0"/>
              <a:t>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086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1091" y="210283"/>
            <a:ext cx="5832231" cy="786667"/>
          </a:xfrm>
        </p:spPr>
        <p:txBody>
          <a:bodyPr>
            <a:normAutofit/>
          </a:bodyPr>
          <a:lstStyle/>
          <a:p>
            <a:pPr algn="ctr" rtl="1"/>
            <a:r>
              <a:rPr lang="en-US" sz="3200" b="1" dirty="0" smtClean="0">
                <a:cs typeface="+mn-cs"/>
              </a:rPr>
              <a:t>Pandas</a:t>
            </a:r>
            <a:endParaRPr lang="he-IL" sz="3200" b="1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406" y="1441937"/>
            <a:ext cx="10515600" cy="4791809"/>
          </a:xfrm>
        </p:spPr>
        <p:txBody>
          <a:bodyPr>
            <a:normAutofit fontScale="85000" lnSpcReduction="10000"/>
          </a:bodyPr>
          <a:lstStyle/>
          <a:p>
            <a:pPr algn="r" rtl="1"/>
            <a:r>
              <a:rPr lang="he-IL" dirty="0" smtClean="0"/>
              <a:t>ספריית הרחבה חינמית </a:t>
            </a:r>
            <a:r>
              <a:rPr lang="he-IL" dirty="0" err="1" smtClean="0"/>
              <a:t>לפייתון</a:t>
            </a:r>
            <a:r>
              <a:rPr lang="he-IL" dirty="0" smtClean="0"/>
              <a:t> ומיועדת לניתוח ועיבוד נתונים. </a:t>
            </a:r>
          </a:p>
          <a:p>
            <a:pPr algn="r" rtl="1"/>
            <a:r>
              <a:rPr lang="he-IL" dirty="0" smtClean="0"/>
              <a:t>הפעולה היא על מבני נתונים כמו </a:t>
            </a:r>
            <a:r>
              <a:rPr lang="en-US" dirty="0" smtClean="0"/>
              <a:t>DataFrame</a:t>
            </a:r>
            <a:r>
              <a:rPr lang="he-IL" dirty="0" smtClean="0"/>
              <a:t>, </a:t>
            </a:r>
            <a:r>
              <a:rPr lang="en-US" dirty="0" smtClean="0"/>
              <a:t>Series</a:t>
            </a:r>
            <a:r>
              <a:rPr lang="he-IL" dirty="0" smtClean="0"/>
              <a:t>, </a:t>
            </a:r>
            <a:r>
              <a:rPr lang="en-US" dirty="0" smtClean="0"/>
              <a:t>Scalar</a:t>
            </a:r>
            <a:r>
              <a:rPr lang="he-IL" dirty="0" smtClean="0"/>
              <a:t>, </a:t>
            </a:r>
            <a:r>
              <a:rPr lang="en-US" dirty="0" smtClean="0"/>
              <a:t>indexes</a:t>
            </a:r>
            <a:r>
              <a:rPr lang="he-IL" dirty="0" smtClean="0"/>
              <a:t> לניתוח נתונים </a:t>
            </a:r>
            <a:r>
              <a:rPr lang="he-IL" dirty="0" err="1" smtClean="0"/>
              <a:t>נומרים</a:t>
            </a:r>
            <a:r>
              <a:rPr lang="he-IL" dirty="0" smtClean="0"/>
              <a:t> וסדרות זמן.</a:t>
            </a:r>
          </a:p>
          <a:p>
            <a:pPr algn="r" rtl="1"/>
            <a:r>
              <a:rPr lang="he-IL" dirty="0" smtClean="0"/>
              <a:t>פונקציות ייעודיות למניפולציה על נתונים.</a:t>
            </a:r>
          </a:p>
          <a:p>
            <a:pPr algn="r" rtl="1"/>
            <a:r>
              <a:rPr lang="he-IL" dirty="0" smtClean="0"/>
              <a:t>יכולות לעבוד עם כמות גדולה של נתונים.</a:t>
            </a:r>
          </a:p>
          <a:p>
            <a:pPr algn="r" rtl="1"/>
            <a:r>
              <a:rPr lang="he-IL" dirty="0" smtClean="0"/>
              <a:t>קריאה מכמה סוגי קבצים: </a:t>
            </a:r>
            <a:r>
              <a:rPr lang="en-US" dirty="0" smtClean="0"/>
              <a:t>Excel</a:t>
            </a:r>
            <a:r>
              <a:rPr lang="he-IL" dirty="0" smtClean="0"/>
              <a:t>, </a:t>
            </a:r>
            <a:r>
              <a:rPr lang="en-US" dirty="0" smtClean="0"/>
              <a:t>CSV</a:t>
            </a:r>
            <a:r>
              <a:rPr lang="he-IL" dirty="0" smtClean="0"/>
              <a:t>, </a:t>
            </a:r>
            <a:r>
              <a:rPr lang="en-US" dirty="0" smtClean="0"/>
              <a:t>Text</a:t>
            </a:r>
            <a:r>
              <a:rPr lang="he-IL" dirty="0" smtClean="0"/>
              <a:t>, </a:t>
            </a:r>
            <a:r>
              <a:rPr lang="en-US" dirty="0" smtClean="0"/>
              <a:t>SAS</a:t>
            </a:r>
            <a:r>
              <a:rPr lang="he-IL" dirty="0" smtClean="0"/>
              <a:t>, </a:t>
            </a:r>
            <a:r>
              <a:rPr lang="en-US" dirty="0" smtClean="0"/>
              <a:t>pickle</a:t>
            </a:r>
            <a:r>
              <a:rPr lang="he-IL" dirty="0" smtClean="0"/>
              <a:t>, </a:t>
            </a:r>
            <a:r>
              <a:rPr lang="en-US" dirty="0" smtClean="0"/>
              <a:t>HDF5</a:t>
            </a:r>
            <a:r>
              <a:rPr lang="he-IL" dirty="0" smtClean="0"/>
              <a:t>,</a:t>
            </a:r>
            <a:r>
              <a:rPr lang="en-US" dirty="0" smtClean="0"/>
              <a:t> SPSS</a:t>
            </a:r>
            <a:r>
              <a:rPr lang="he-IL" dirty="0" smtClean="0"/>
              <a:t>, </a:t>
            </a:r>
            <a:r>
              <a:rPr lang="en-US" dirty="0" err="1" smtClean="0"/>
              <a:t>BigQuery</a:t>
            </a:r>
            <a:endParaRPr lang="he-IL" dirty="0"/>
          </a:p>
          <a:p>
            <a:pPr algn="r" rtl="1"/>
            <a:r>
              <a:rPr lang="he-IL" dirty="0" smtClean="0"/>
              <a:t>יכולות של </a:t>
            </a:r>
            <a:r>
              <a:rPr lang="en-US" dirty="0" smtClean="0"/>
              <a:t>selecting</a:t>
            </a:r>
            <a:r>
              <a:rPr lang="he-IL" dirty="0"/>
              <a:t>,</a:t>
            </a:r>
            <a:r>
              <a:rPr lang="he-IL" dirty="0" smtClean="0"/>
              <a:t> </a:t>
            </a:r>
            <a:r>
              <a:rPr lang="en-US" dirty="0" smtClean="0"/>
              <a:t>group by</a:t>
            </a:r>
            <a:r>
              <a:rPr lang="he-IL" dirty="0" smtClean="0"/>
              <a:t>, </a:t>
            </a:r>
            <a:r>
              <a:rPr lang="en-US" dirty="0" smtClean="0"/>
              <a:t>merge</a:t>
            </a:r>
            <a:r>
              <a:rPr lang="he-IL" dirty="0" smtClean="0"/>
              <a:t>, </a:t>
            </a:r>
            <a:r>
              <a:rPr lang="en-US" dirty="0" smtClean="0"/>
              <a:t>Reshape</a:t>
            </a:r>
            <a:r>
              <a:rPr lang="he-IL" dirty="0" smtClean="0"/>
              <a:t>,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חסרונות: הזמן של מעבר מקובץ </a:t>
            </a:r>
            <a:r>
              <a:rPr lang="en-US" dirty="0" smtClean="0"/>
              <a:t>Excel</a:t>
            </a:r>
            <a:endParaRPr lang="he-IL" dirty="0" smtClean="0"/>
          </a:p>
          <a:p>
            <a:pPr algn="r" rtl="1"/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הידעת? </a:t>
            </a:r>
            <a:r>
              <a:rPr lang="en-US" dirty="0" smtClean="0"/>
              <a:t>Pandas </a:t>
            </a:r>
            <a:r>
              <a:rPr lang="he-IL" dirty="0" smtClean="0"/>
              <a:t> נכתבה בשפת </a:t>
            </a:r>
            <a:r>
              <a:rPr lang="en-US" dirty="0" smtClean="0"/>
              <a:t>C</a:t>
            </a:r>
            <a:r>
              <a:rPr lang="he-IL" dirty="0" smtClean="0"/>
              <a:t> כדי לשפר ביצועים, והיא בנויה מעל ספריית </a:t>
            </a:r>
            <a:r>
              <a:rPr lang="en-US" dirty="0" err="1" smtClean="0"/>
              <a:t>numpy</a:t>
            </a:r>
            <a:r>
              <a:rPr lang="he-IL" dirty="0"/>
              <a:t>.</a:t>
            </a:r>
            <a:endParaRPr lang="he-IL" dirty="0" smtClean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8219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XMLData TextToDisplay="%CLASSIFICATIONDATETIME%">07:51 21/08/2022</XMLData>
</file>

<file path=customXml/item2.xml><?xml version="1.0" encoding="utf-8"?>
<XMLData TextToDisplay="RightsWATCHMark">4|Isracard-סיווג-Unclassified|{00000000-0000-0000-0000-000000000000}</XMLData>
</file>

<file path=customXml/item3.xml><?xml version="1.0" encoding="utf-8"?>
<XMLData TextToDisplay="%DOCUMENTGUID%">{00000000-0000-0000-0000-000000000000}</XMLData>
</file>

<file path=customXml/itemProps1.xml><?xml version="1.0" encoding="utf-8"?>
<ds:datastoreItem xmlns:ds="http://schemas.openxmlformats.org/officeDocument/2006/customXml" ds:itemID="{220D641D-C354-4667-AB74-84E8401503E0}">
  <ds:schemaRefs/>
</ds:datastoreItem>
</file>

<file path=customXml/itemProps2.xml><?xml version="1.0" encoding="utf-8"?>
<ds:datastoreItem xmlns:ds="http://schemas.openxmlformats.org/officeDocument/2006/customXml" ds:itemID="{646027DC-21D1-4598-AF66-34FA2FFEE70B}">
  <ds:schemaRefs/>
</ds:datastoreItem>
</file>

<file path=customXml/itemProps3.xml><?xml version="1.0" encoding="utf-8"?>
<ds:datastoreItem xmlns:ds="http://schemas.openxmlformats.org/officeDocument/2006/customXml" ds:itemID="{1829EB03-FC2D-463B-B27B-A511A95496D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14241</TotalTime>
  <Words>1027</Words>
  <Application>Microsoft Office PowerPoint</Application>
  <PresentationFormat>Widescreen</PresentationFormat>
  <Paragraphs>132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Bahnschrift Light</vt:lpstr>
      <vt:lpstr>Calibri</vt:lpstr>
      <vt:lpstr>Calibri Light</vt:lpstr>
      <vt:lpstr>Times New Roman</vt:lpstr>
      <vt:lpstr>Office Theme</vt:lpstr>
      <vt:lpstr>הרצאת Python - צוות אנליזה</vt:lpstr>
      <vt:lpstr>ריענון לPython-  </vt:lpstr>
      <vt:lpstr>Python notebook Vs Python script </vt:lpstr>
      <vt:lpstr>PowerPoint Presentation</vt:lpstr>
      <vt:lpstr>Python notebook Vs Python script </vt:lpstr>
      <vt:lpstr>Text editor Vs IDE </vt:lpstr>
      <vt:lpstr>Jupyter lab Vs Jupyter notebook</vt:lpstr>
      <vt:lpstr>משתנים</vt:lpstr>
      <vt:lpstr>Pandas</vt:lpstr>
      <vt:lpstr>Pandas</vt:lpstr>
      <vt:lpstr>Visualization</vt:lpstr>
      <vt:lpstr>NA_connect</vt:lpstr>
      <vt:lpstr>NA_connect</vt:lpstr>
      <vt:lpstr>NA_connect</vt:lpstr>
      <vt:lpstr>PowerPoint Presentation</vt:lpstr>
      <vt:lpstr>Nbdev</vt:lpstr>
      <vt:lpstr>Nbdev</vt:lpstr>
      <vt:lpstr>Nbdev</vt:lpstr>
      <vt:lpstr>Jira</vt:lpstr>
    </vt:vector>
  </TitlesOfParts>
  <Company>Iscarard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הרצאת Python - צוות אנליזה</dc:title>
  <dc:creator>Nir Aharon</dc:creator>
  <cp:lastModifiedBy>PC</cp:lastModifiedBy>
  <cp:revision>71</cp:revision>
  <dcterms:created xsi:type="dcterms:W3CDTF">2022-08-21T07:12:43Z</dcterms:created>
  <dcterms:modified xsi:type="dcterms:W3CDTF">2023-07-25T19:44:35Z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ightsWATCHMark">
    <vt:lpwstr>4|Isracard-סיווג-Unclassified|{00000000-0000-0000-0000-000000000000}</vt:lpwstr>
  </property>
</Properties>
</file>