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9" r:id="rId1"/>
    <p:sldMasterId id="2147483781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25203150" cy="36004500"/>
  <p:notesSz cx="6858000" cy="9144000"/>
  <p:defaultTextStyle>
    <a:defPPr>
      <a:defRPr lang="he-IL"/>
    </a:defPPr>
    <a:lvl1pPr marL="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FF0"/>
    <a:srgbClr val="059CB8"/>
    <a:srgbClr val="197981"/>
    <a:srgbClr val="389D9C"/>
    <a:srgbClr val="289E9D"/>
    <a:srgbClr val="208F93"/>
    <a:srgbClr val="009CBB"/>
    <a:srgbClr val="013149"/>
    <a:srgbClr val="031423"/>
    <a:srgbClr val="00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A9981-1664-4157-B503-90989FB7BC09}" v="34" dt="2022-06-02T08:15:4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54" autoAdjust="0"/>
    <p:restoredTop sz="95033" autoAdjust="0"/>
  </p:normalViewPr>
  <p:slideViewPr>
    <p:cSldViewPr>
      <p:cViewPr varScale="1">
        <p:scale>
          <a:sx n="16" d="100"/>
          <a:sy n="16" d="100"/>
        </p:scale>
        <p:origin x="275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2EB294-0416-4F88-80E7-206674E0319B}" type="datetimeFigureOut">
              <a:rPr lang="he-IL" smtClean="0"/>
              <a:t>י"ב/אלול/תשפ"ג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1BF61CA-3DD7-40AB-9C76-19F696AE3D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17A3F38-39D5-4A2D-AC84-205661DA22C2}" type="datetimeFigureOut">
              <a:rPr lang="he-IL" smtClean="0"/>
              <a:t>י"ב/אלול/תשפ"ג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4063A2A-1A64-40EF-8E93-7ED9AA908D3E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63A2A-1A64-40EF-8E93-7ED9AA908D3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95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3235-9E32-496D-A985-1E5BE1EBF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188" y="5892800"/>
            <a:ext cx="18902362" cy="125349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51AB-337E-45A6-A6CA-D72D35EE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188" y="18910300"/>
            <a:ext cx="18902362" cy="86931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8992-BCFB-4140-A8D6-6A2487B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A073-7A9C-4B8F-9E97-D1AC66DF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C08D-493C-426D-8991-F8FF93D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2B1A-486D-4BCA-AED8-0E820B9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94912-DA34-465B-9670-4E92BC09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2163-8AE2-4480-9BE6-913AA3A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A693-DCAE-4752-97EC-734A49D5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CE35-B60D-4D12-BD80-6E7DB16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E6361-5E63-4829-83F4-8A5D8B26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7175" y="1917700"/>
            <a:ext cx="5434013" cy="30511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E656-52A0-468E-A82A-1587397A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1917700"/>
            <a:ext cx="16152812" cy="30511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70A6-126B-412E-AB2E-7DF6F730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0662-3F01-471E-9AFE-8BAA724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BDB6-2293-40E4-9473-9755015E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BF51-76E0-4DAC-B35D-688A5C28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188" y="5892800"/>
            <a:ext cx="18902362" cy="125349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6304-DA1D-4C37-9B88-4E2E348E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188" y="18910300"/>
            <a:ext cx="18902362" cy="8693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E5A2-79F3-47BA-BBF8-2BFD8F5E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B3D3-610B-42B6-8DBD-D38ADE1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E5DB-37DB-4ABA-B65E-17B8DE43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F43D-95AC-415E-8AB7-B3BA1C2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1917700"/>
            <a:ext cx="21739225" cy="6958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C23B-6695-4534-A54C-56E916E5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3" y="9585325"/>
            <a:ext cx="21739225" cy="2284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6073-ABD9-4CA1-A354-CE9F16DF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E65F-D3D6-4678-A595-BA362219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2E8B-02BA-4ACD-994D-507D759B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2E2-BD31-4C82-8852-41B95A80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63" y="8975725"/>
            <a:ext cx="21737637" cy="14978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C8F7F-3CE8-40A7-9DCA-5A871D66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263" y="24095075"/>
            <a:ext cx="21737637" cy="7875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5018-A773-4AE8-AD51-A6C99BD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505A-219F-414D-804B-06E8E17B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3299-452F-44FF-9AB0-26E5E866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5A83-030B-4FE7-B1BB-D5001D70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1917700"/>
            <a:ext cx="21739225" cy="6958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8AB4-6A6B-4D93-AFC7-D3141A1B4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963" y="9585325"/>
            <a:ext cx="10793412" cy="2284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24D32-AE0A-48AA-9661-4B75B58B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7775" y="9585325"/>
            <a:ext cx="10793413" cy="2284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C9D3-A879-47DC-95F7-8ED576EA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9C9E-CAB8-48E1-8526-71F1EED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BA0A-557C-43B4-95B6-A47323C6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8F89-EC8F-4023-BC5F-C8F84A65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1917700"/>
            <a:ext cx="21737638" cy="6958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05EF2-DEEB-49F6-AEB5-06797D06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725" y="8826500"/>
            <a:ext cx="10661650" cy="43259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FA25C-D791-41D3-8E41-44A4FD85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6725" y="13152438"/>
            <a:ext cx="10661650" cy="19343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ACC17-ACC0-42ED-83D8-9BC7B24C9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8738" y="8826500"/>
            <a:ext cx="10715625" cy="43259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DFA30-5313-4D1E-99C9-892AB21BC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8738" y="13152438"/>
            <a:ext cx="10715625" cy="19343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37A6D-31B0-477B-BD42-AF54435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60492-B55D-44EA-934B-62905C70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2277F-E815-4A06-A1C6-A689867C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646F-F813-4ACA-B021-29DCBFF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1917700"/>
            <a:ext cx="21739225" cy="6958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2E11F-D308-4E97-B74D-4D141F66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9801F-7717-4DB7-85EF-8CF48C30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7CEA6-468B-436F-B7B7-55D68C92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D9B4E-3D31-4239-B624-88ACFCC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EFBE0-E7A6-40C2-970E-F4EE691C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32147-8425-458E-BA5D-6EA0730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D0D3-2156-45BD-BCCA-B241D4D4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2400300"/>
            <a:ext cx="8128000" cy="8401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4E1A-939F-41D7-B3BE-BDDAA125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038" y="5184775"/>
            <a:ext cx="12760325" cy="255857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C5B78-8478-45F5-ADE6-8FA08FC47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725" y="10801350"/>
            <a:ext cx="8128000" cy="20010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3313-0D04-4C0B-A492-7DEE9E51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09E7-8C0D-4909-A28B-13566CF6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511F6-7601-43A8-9815-245413B0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F770-5C84-4E72-9F79-DDDA625F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5C97-E256-4B05-8931-C912B12E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2D0F-43F7-4F18-B875-E49AF0F1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3008-6F36-40D8-93A9-82E14EAD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6535-6143-4F10-AB3B-B65FBF1D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0F0F-EF05-4B3C-8F5B-B537C881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2400300"/>
            <a:ext cx="8128000" cy="8401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D1872-B939-4DB9-AF1B-FDC5BBDD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038" y="5184775"/>
            <a:ext cx="12760325" cy="25585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1FF55-397C-4E43-932E-316B6865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725" y="10801350"/>
            <a:ext cx="8128000" cy="20010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056E-9D08-406C-ABFF-90B795CE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6F3F-BF28-4DF6-9DAA-F7EEF6F7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BE9A5-D8AD-4DD3-8819-DA3C2114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1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8DE1-2961-4CB3-B039-25E1F1A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1917700"/>
            <a:ext cx="21739225" cy="6958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6E9C-03D2-4451-8AE0-BAFF8FC3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9585325"/>
            <a:ext cx="21739225" cy="22844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0F52-16A0-45BA-A116-A668793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11B3-6C73-4859-B653-6C47F8C8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ED0E-03A7-4E99-88DB-F793FF3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0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E306D-DD4D-4372-901B-B68B272D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7175" y="1917700"/>
            <a:ext cx="5434013" cy="30511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E67BC-12A6-4545-B143-BC161EF2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1917700"/>
            <a:ext cx="16152812" cy="305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DDB6-C857-4D8C-9046-BF1BF33D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/>
          <a:lstStyle/>
          <a:p>
            <a:fld id="{CA36934B-ADA6-4E9F-968A-EE55B9F3327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5CBD-26F4-46C8-A95C-D8F2F6B0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9B9D-1568-41E3-80FF-4AD2355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/>
          <a:lstStyle/>
          <a:p>
            <a:fld id="{38A96883-8706-49E6-A529-AC2BCF37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BE9C-BF8C-4E60-954E-DE8585AC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63" y="8975725"/>
            <a:ext cx="21737637" cy="14978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4D57-FB1C-44F8-8BD6-13972532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263" y="24095075"/>
            <a:ext cx="21737637" cy="7875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29AA-0297-47A1-A087-42E0719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6E40-3234-4165-962D-BDD2B25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B336-FE96-4128-870E-97912509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6137-93F3-4C21-919F-7525ACD9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7071-CF20-4710-9947-178DD4E4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963" y="9585325"/>
            <a:ext cx="10793412" cy="2284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6EE4-528A-473E-895C-649E551E1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7775" y="9585325"/>
            <a:ext cx="10793413" cy="2284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A54E-2CF7-4D7D-A9CD-4D38DCFE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35090-032B-49C8-961E-55215F40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9C40-1A72-4623-8D99-348AC6C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1758-61EC-4486-A474-0E290534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1917700"/>
            <a:ext cx="21737638" cy="6958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5EAA-DC21-4CFD-A180-7BC4B8FB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725" y="8826500"/>
            <a:ext cx="10661650" cy="4325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7531-F158-4569-BFEB-B625A5BB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6725" y="13152438"/>
            <a:ext cx="10661650" cy="1934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1C4B-0C62-4ED8-ADF6-4A7E17D0E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8738" y="8826500"/>
            <a:ext cx="10715625" cy="4325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FF00B-8444-46B8-AB9A-8CAD99907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8738" y="13152438"/>
            <a:ext cx="10715625" cy="1934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D127C-E730-4F58-B2BF-AEF24E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FDF21-4822-4C47-81FC-AEC3B92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B54BE-3BA3-4239-91FC-7F010565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328B-201D-4DE8-B57E-1874EBCB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57A00-7A4D-437D-AB02-CCF6592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C5C99-38F4-4D29-88EC-75B36BA2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E678D-2A0F-4125-8AD9-F93CFD0C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EAA1B-0B45-4A5B-B908-A2897F0B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64F00-4BD3-435B-82F1-77D14BC0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4A5EF-AD1D-4249-9043-444AEDD9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CDF4-2D2C-4516-9646-0F047F08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2400300"/>
            <a:ext cx="8128000" cy="8401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EFB3-C0FE-4A5B-8B2A-70F530C6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038" y="5184775"/>
            <a:ext cx="12760325" cy="2558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2D5F-B9D8-4761-B6DC-5040CFC4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725" y="10801350"/>
            <a:ext cx="8128000" cy="200104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788D-5375-4365-BD3C-855C170A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3DFBB-8CC7-454F-8B14-E9B79CAD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C595-4219-4F0A-87EA-0571AD95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4C7-A24E-4F61-9E77-3E98527F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25" y="2400300"/>
            <a:ext cx="8128000" cy="8401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10AD9-CAF7-493E-9F54-D66B19B1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038" y="5184775"/>
            <a:ext cx="12760325" cy="25585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7335C-F99E-413D-B185-86913EA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725" y="10801350"/>
            <a:ext cx="8128000" cy="200104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965B-4FA0-4AA9-83C2-9247644F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6A31-609F-4B21-8D9A-724D0DC7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00F5-E327-435F-9206-D3ADCB32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B3D99-A5BC-4B86-A807-581A5D2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1917700"/>
            <a:ext cx="21739225" cy="695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B788-A439-4127-A144-ED6C0712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9585325"/>
            <a:ext cx="21739225" cy="2284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36A2-C7F6-484D-BB2D-2B16010D8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1963" y="33370838"/>
            <a:ext cx="5672137" cy="191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8FAF-5D04-4C26-8C5A-1F6D16ABB11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2D1C-71D4-4548-BD94-DAA713288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8663" y="33370838"/>
            <a:ext cx="8505825" cy="191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57C1-8127-41BE-BF7B-37AAFE25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9050" y="33370838"/>
            <a:ext cx="5672138" cy="191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25E9-DAD6-4A7D-BA34-4735DAD4DE7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68744-8137-4ED6-B261-123B4D15C8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25203150" cy="3600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C29524-39E0-540B-37CC-2AE92CBDB2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2380913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LID4096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15741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A2B513-F35E-4707-BDA3-F2EE835E0E9A}"/>
              </a:ext>
            </a:extLst>
          </p:cNvPr>
          <p:cNvSpPr/>
          <p:nvPr userDrawn="1"/>
        </p:nvSpPr>
        <p:spPr>
          <a:xfrm>
            <a:off x="0" y="0"/>
            <a:ext cx="25203150" cy="36004500"/>
          </a:xfrm>
          <a:prstGeom prst="rect">
            <a:avLst/>
          </a:prstGeom>
          <a:gradFill>
            <a:gsLst>
              <a:gs pos="70000">
                <a:srgbClr val="389D9C"/>
              </a:gs>
              <a:gs pos="0">
                <a:schemeClr val="bg1"/>
              </a:gs>
              <a:gs pos="89000">
                <a:srgbClr val="009CB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17088-4546-5345-57A5-F306A04E7B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2380913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LID4096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23127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כותרת משנה 2">
            <a:extLst>
              <a:ext uri="{FF2B5EF4-FFF2-40B4-BE49-F238E27FC236}">
                <a16:creationId xmlns:a16="http://schemas.microsoft.com/office/drawing/2014/main" id="{7F5D025C-5592-46B9-8AEF-A6419FEFD2A6}"/>
              </a:ext>
            </a:extLst>
          </p:cNvPr>
          <p:cNvSpPr txBox="1">
            <a:spLocks/>
          </p:cNvSpPr>
          <p:nvPr/>
        </p:nvSpPr>
        <p:spPr>
          <a:xfrm>
            <a:off x="-1" y="207476"/>
            <a:ext cx="25635023" cy="4493636"/>
          </a:xfrm>
          <a:prstGeom prst="rect">
            <a:avLst/>
          </a:prstGeom>
          <a:noFill/>
          <a:ln w="1270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40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r>
              <a:rPr lang="he-IL" sz="40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המכללה האקדמית תל אביב –יפו, בית הספר למדעי המחשב</a:t>
            </a:r>
            <a:endParaRPr lang="he-IL" sz="54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pPr rtl="1"/>
            <a:r>
              <a:rPr lang="he-IL" sz="5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שם הפרויקט: </a:t>
            </a:r>
            <a:r>
              <a:rPr lang="en-US" sz="5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LetsGo</a:t>
            </a:r>
            <a:r>
              <a:rPr lang="he-IL" sz="5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– קהילת מטיילים חדשנית</a:t>
            </a:r>
            <a:endParaRPr lang="he-IL" sz="40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r>
              <a:rPr lang="he-IL" sz="54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שמות הסטודנטים: ניר תימור, ארד פאר ועומר פסח     שם המנחה: מר דרור מרגלית</a:t>
            </a:r>
          </a:p>
        </p:txBody>
      </p:sp>
      <p:sp>
        <p:nvSpPr>
          <p:cNvPr id="50" name="Google Shape;145;p19">
            <a:extLst>
              <a:ext uri="{FF2B5EF4-FFF2-40B4-BE49-F238E27FC236}">
                <a16:creationId xmlns:a16="http://schemas.microsoft.com/office/drawing/2014/main" id="{E0952929-6536-4B22-B8A7-84DD3C560F4E}"/>
              </a:ext>
            </a:extLst>
          </p:cNvPr>
          <p:cNvSpPr/>
          <p:nvPr/>
        </p:nvSpPr>
        <p:spPr>
          <a:xfrm rot="5400000">
            <a:off x="16928770" y="20998226"/>
            <a:ext cx="6150522" cy="7411304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27A405-EF17-4C08-A131-E98903AB6577}"/>
              </a:ext>
            </a:extLst>
          </p:cNvPr>
          <p:cNvSpPr/>
          <p:nvPr/>
        </p:nvSpPr>
        <p:spPr>
          <a:xfrm>
            <a:off x="-1" y="5904906"/>
            <a:ext cx="25203152" cy="2327057"/>
          </a:xfrm>
          <a:prstGeom prst="rect">
            <a:avLst/>
          </a:prstGeom>
          <a:solidFill>
            <a:srgbClr val="059CB8">
              <a:alpha val="17000"/>
            </a:srgbClr>
          </a:solidFill>
          <a:ln w="19050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endParaRPr lang="en-US" sz="66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758" y="248725"/>
            <a:ext cx="1761070" cy="646331"/>
          </a:xfrm>
          <a:prstGeom prst="rect">
            <a:avLst/>
          </a:prstGeom>
          <a:noFill/>
          <a:ln w="127000"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he-IL" sz="3600" b="1" dirty="0">
                <a:latin typeface="Heebo" pitchFamily="2" charset="-79"/>
                <a:cs typeface="Heebo" pitchFamily="2" charset="-79"/>
              </a:rPr>
              <a:t>23209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0A320-B6EC-E77C-36B5-9481371D839F}"/>
              </a:ext>
            </a:extLst>
          </p:cNvPr>
          <p:cNvSpPr txBox="1"/>
          <p:nvPr/>
        </p:nvSpPr>
        <p:spPr>
          <a:xfrm>
            <a:off x="787054" y="6120930"/>
            <a:ext cx="239860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b="1" dirty="0">
                <a:latin typeface="Heebo" pitchFamily="2" charset="-79"/>
                <a:cs typeface="Heebo" pitchFamily="2" charset="-79"/>
              </a:rPr>
              <a:t>                                                         </a:t>
            </a:r>
            <a:r>
              <a:rPr lang="he-IL" sz="5400" b="1" u="sng" dirty="0">
                <a:latin typeface="Heebo" pitchFamily="2" charset="-79"/>
                <a:cs typeface="Heebo" pitchFamily="2" charset="-79"/>
              </a:rPr>
              <a:t>רקע הפרויקט</a:t>
            </a:r>
          </a:p>
          <a:p>
            <a:endParaRPr lang="he-IL" sz="2000" b="1" u="sng" dirty="0">
              <a:latin typeface="Heebo" pitchFamily="2" charset="-79"/>
              <a:cs typeface="Heebo" pitchFamily="2" charset="-79"/>
            </a:endParaRPr>
          </a:p>
          <a:p>
            <a:pPr algn="ctr"/>
            <a:r>
              <a:rPr lang="en-US" sz="5000" dirty="0" err="1">
                <a:latin typeface="Heebo" pitchFamily="2" charset="-79"/>
                <a:cs typeface="Heebo" pitchFamily="2" charset="-79"/>
              </a:rPr>
              <a:t>LetsGo</a:t>
            </a:r>
            <a:r>
              <a:rPr lang="en-US" sz="5000" dirty="0">
                <a:latin typeface="Heebo" pitchFamily="2" charset="-79"/>
                <a:cs typeface="Heebo" pitchFamily="2" charset="-79"/>
              </a:rPr>
              <a:t> </a:t>
            </a:r>
            <a:r>
              <a:rPr lang="he-IL" sz="5000" dirty="0">
                <a:latin typeface="Heebo" pitchFamily="2" charset="-79"/>
                <a:cs typeface="Heebo" pitchFamily="2" charset="-79"/>
              </a:rPr>
              <a:t> היא פלטפורמה חדשנית למטיילים הנועדה ליצור קהילה מאוחדת כלל עולמית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4E94B-3AAB-140D-B208-E8DC4D57B5AF}"/>
              </a:ext>
            </a:extLst>
          </p:cNvPr>
          <p:cNvSpPr txBox="1"/>
          <p:nvPr/>
        </p:nvSpPr>
        <p:spPr>
          <a:xfrm>
            <a:off x="-436578" y="15194935"/>
            <a:ext cx="124695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b="1" u="sng" dirty="0">
                <a:latin typeface="Heebo" pitchFamily="2" charset="-79"/>
                <a:cs typeface="Heebo" pitchFamily="2" charset="-79"/>
              </a:rPr>
              <a:t>הפתרון – מערכת </a:t>
            </a:r>
            <a:r>
              <a:rPr lang="en-US" sz="5400" b="1" u="sng" dirty="0" err="1">
                <a:latin typeface="Heebo" pitchFamily="2" charset="-79"/>
                <a:cs typeface="Heebo" pitchFamily="2" charset="-79"/>
              </a:rPr>
              <a:t>LetsGo</a:t>
            </a:r>
            <a:endParaRPr lang="he-IL" sz="5400" b="1" u="sng" dirty="0">
              <a:latin typeface="Heebo" pitchFamily="2" charset="-79"/>
              <a:cs typeface="Heebo" pitchFamily="2" charset="-79"/>
            </a:endParaRPr>
          </a:p>
          <a:p>
            <a:pPr algn="ctr"/>
            <a:endParaRPr lang="he-IL" sz="2000" b="1" u="sng" dirty="0">
              <a:latin typeface="Heebo" pitchFamily="2" charset="-79"/>
              <a:cs typeface="Heebo" pitchFamily="2" charset="-79"/>
            </a:endParaRPr>
          </a:p>
          <a:p>
            <a:pPr marL="1143000" indent="-1143000">
              <a:spcAft>
                <a:spcPts val="1200"/>
              </a:spcAft>
              <a:buFont typeface="+mj-lt"/>
              <a:buAutoNum type="arabicPeriod"/>
            </a:pPr>
            <a:r>
              <a:rPr lang="he-IL" sz="4800" dirty="0">
                <a:latin typeface="Heebo" pitchFamily="2" charset="-79"/>
                <a:cs typeface="Heebo" pitchFamily="2" charset="-79"/>
              </a:rPr>
              <a:t>פלטפורמה ממוקדת לקהילת המטיילים.</a:t>
            </a:r>
          </a:p>
          <a:p>
            <a:pPr marL="1143000" indent="-1143000">
              <a:spcAft>
                <a:spcPts val="1200"/>
              </a:spcAft>
              <a:buFont typeface="+mj-lt"/>
              <a:buAutoNum type="arabicPeriod"/>
            </a:pPr>
            <a:r>
              <a:rPr lang="he-IL" sz="4800" dirty="0">
                <a:latin typeface="Heebo" pitchFamily="2" charset="-79"/>
                <a:cs typeface="Heebo" pitchFamily="2" charset="-79"/>
              </a:rPr>
              <a:t>יצירת קשרים בין המטיילים בצורה מהירה ונוחה.</a:t>
            </a:r>
          </a:p>
          <a:p>
            <a:pPr marL="1143000" indent="-1143000">
              <a:spcAft>
                <a:spcPts val="1200"/>
              </a:spcAft>
              <a:buFont typeface="+mj-lt"/>
              <a:buAutoNum type="arabicPeriod"/>
            </a:pPr>
            <a:r>
              <a:rPr lang="he-IL" sz="4800" dirty="0">
                <a:latin typeface="Heebo" pitchFamily="2" charset="-79"/>
                <a:cs typeface="Heebo" pitchFamily="2" charset="-79"/>
              </a:rPr>
              <a:t>מציאת מטיילים וטיולים רלוונטיים לפי פרמטרים שונים.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434947-7AA9-4850-9BA8-E6F27F6B0D7D}"/>
              </a:ext>
            </a:extLst>
          </p:cNvPr>
          <p:cNvSpPr txBox="1"/>
          <p:nvPr/>
        </p:nvSpPr>
        <p:spPr>
          <a:xfrm>
            <a:off x="11748198" y="15161967"/>
            <a:ext cx="131764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b="1" dirty="0">
                <a:latin typeface="Heebo" pitchFamily="2" charset="-79"/>
                <a:cs typeface="Heebo" pitchFamily="2" charset="-79"/>
              </a:rPr>
              <a:t>                        </a:t>
            </a:r>
            <a:r>
              <a:rPr lang="he-IL" sz="5400" b="1" u="sng" dirty="0">
                <a:latin typeface="Heebo" pitchFamily="2" charset="-79"/>
                <a:cs typeface="Heebo" pitchFamily="2" charset="-79"/>
              </a:rPr>
              <a:t>צורך</a:t>
            </a:r>
          </a:p>
          <a:p>
            <a:endParaRPr lang="he-IL" sz="1600" b="1" u="sng" dirty="0">
              <a:latin typeface="Heebo" pitchFamily="2" charset="-79"/>
              <a:cs typeface="Heebo" pitchFamily="2" charset="-79"/>
            </a:endParaRP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800" dirty="0">
                <a:latin typeface="Heebo" pitchFamily="2" charset="-79"/>
                <a:cs typeface="Heebo" pitchFamily="2" charset="-79"/>
              </a:rPr>
              <a:t>מציאת פרטנרים לטיולים משותפים.</a:t>
            </a: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800" dirty="0">
                <a:latin typeface="Heebo" pitchFamily="2" charset="-79"/>
                <a:cs typeface="Heebo" pitchFamily="2" charset="-79"/>
              </a:rPr>
              <a:t>רשת חברתית ממוקדת לטיולים.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B38E12-7E43-4040-BA81-ED7427CF3EEC}"/>
              </a:ext>
            </a:extLst>
          </p:cNvPr>
          <p:cNvSpPr txBox="1"/>
          <p:nvPr/>
        </p:nvSpPr>
        <p:spPr>
          <a:xfrm>
            <a:off x="16137058" y="22432369"/>
            <a:ext cx="7448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000" b="1" u="sng" dirty="0">
                <a:latin typeface="Heebo" pitchFamily="2" charset="-79"/>
                <a:cs typeface="Heebo" pitchFamily="2" charset="-79"/>
              </a:rPr>
              <a:t>פרסום טיולים</a:t>
            </a:r>
          </a:p>
          <a:p>
            <a:pPr algn="ctr"/>
            <a:endParaRPr lang="he-IL" sz="1800" b="1" u="sng" dirty="0">
              <a:latin typeface="Heebo" pitchFamily="2" charset="-79"/>
              <a:cs typeface="Heebo" pitchFamily="2" charset="-79"/>
            </a:endParaRPr>
          </a:p>
          <a:p>
            <a:pPr marL="1143000" indent="-11430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יצירת פוסט לטיול עתידי</a:t>
            </a:r>
          </a:p>
          <a:p>
            <a:pPr marL="1143000" indent="-11430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יכולת הוספת תגובות </a:t>
            </a:r>
            <a:r>
              <a:rPr lang="he-IL" sz="4400" dirty="0" err="1">
                <a:latin typeface="Heebo" pitchFamily="2" charset="-79"/>
                <a:cs typeface="Heebo" pitchFamily="2" charset="-79"/>
              </a:rPr>
              <a:t>ולייקים</a:t>
            </a:r>
            <a:r>
              <a:rPr lang="he-IL" sz="4400" dirty="0">
                <a:latin typeface="Heebo" pitchFamily="2" charset="-79"/>
                <a:cs typeface="Heebo" pitchFamily="2" charset="-79"/>
              </a:rPr>
              <a:t> לפוסט</a:t>
            </a:r>
          </a:p>
          <a:p>
            <a:pPr marL="1143000" indent="-11430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שמירת טיולים אהובים </a:t>
            </a:r>
          </a:p>
        </p:txBody>
      </p:sp>
      <p:sp>
        <p:nvSpPr>
          <p:cNvPr id="53" name="Google Shape;145;p19">
            <a:extLst>
              <a:ext uri="{FF2B5EF4-FFF2-40B4-BE49-F238E27FC236}">
                <a16:creationId xmlns:a16="http://schemas.microsoft.com/office/drawing/2014/main" id="{93E67664-66F0-4966-8B6C-BB97E4D7162E}"/>
              </a:ext>
            </a:extLst>
          </p:cNvPr>
          <p:cNvSpPr/>
          <p:nvPr/>
        </p:nvSpPr>
        <p:spPr>
          <a:xfrm rot="5400000">
            <a:off x="9529433" y="20989957"/>
            <a:ext cx="6150523" cy="7411304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Google Shape;145;p19">
            <a:extLst>
              <a:ext uri="{FF2B5EF4-FFF2-40B4-BE49-F238E27FC236}">
                <a16:creationId xmlns:a16="http://schemas.microsoft.com/office/drawing/2014/main" id="{1597B2E7-139D-424D-A2C9-4078D2C50627}"/>
              </a:ext>
            </a:extLst>
          </p:cNvPr>
          <p:cNvSpPr/>
          <p:nvPr/>
        </p:nvSpPr>
        <p:spPr>
          <a:xfrm rot="5400000">
            <a:off x="2143828" y="20954908"/>
            <a:ext cx="6150521" cy="7411304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2E3272-2507-454B-BF77-094BBE2987D9}"/>
              </a:ext>
            </a:extLst>
          </p:cNvPr>
          <p:cNvSpPr txBox="1"/>
          <p:nvPr/>
        </p:nvSpPr>
        <p:spPr>
          <a:xfrm>
            <a:off x="2759813" y="20435405"/>
            <a:ext cx="1981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b="1" dirty="0">
                <a:solidFill>
                  <a:srgbClr val="197981"/>
                </a:solidFill>
                <a:latin typeface="Heebo" pitchFamily="2" charset="-79"/>
                <a:cs typeface="Heebo" pitchFamily="2" charset="-79"/>
              </a:rPr>
              <a:t>תועלות מרכזיות למשתמשים</a:t>
            </a:r>
            <a:endParaRPr lang="he-IL" sz="6600" b="1" dirty="0">
              <a:solidFill>
                <a:srgbClr val="19798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892766-C5B9-45FC-85EE-C38CA0DD32A7}"/>
              </a:ext>
            </a:extLst>
          </p:cNvPr>
          <p:cNvSpPr txBox="1"/>
          <p:nvPr/>
        </p:nvSpPr>
        <p:spPr>
          <a:xfrm>
            <a:off x="1513437" y="22178217"/>
            <a:ext cx="701490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000" b="1" u="sng" dirty="0">
                <a:latin typeface="Heebo" pitchFamily="2" charset="-79"/>
                <a:cs typeface="Heebo" pitchFamily="2" charset="-79"/>
              </a:rPr>
              <a:t>קהילת מטיילים</a:t>
            </a:r>
          </a:p>
          <a:p>
            <a:pPr algn="ctr"/>
            <a:endParaRPr lang="he-IL" sz="2800" b="1" u="sng" dirty="0">
              <a:latin typeface="Heebo" pitchFamily="2" charset="-79"/>
              <a:cs typeface="Heebo" pitchFamily="2" charset="-79"/>
            </a:endParaRPr>
          </a:p>
          <a:p>
            <a:pPr>
              <a:spcAft>
                <a:spcPts val="1200"/>
              </a:spcAft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1. יצירת פרופיל אישי</a:t>
            </a:r>
          </a:p>
          <a:p>
            <a:pPr>
              <a:spcAft>
                <a:spcPts val="1200"/>
              </a:spcAft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2. צ'אט אישי בין משתמשים</a:t>
            </a:r>
          </a:p>
          <a:p>
            <a:pPr>
              <a:spcAft>
                <a:spcPts val="1200"/>
              </a:spcAft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3. תגובות </a:t>
            </a:r>
            <a:r>
              <a:rPr lang="he-IL" sz="4400" dirty="0" err="1">
                <a:latin typeface="Heebo" pitchFamily="2" charset="-79"/>
                <a:cs typeface="Heebo" pitchFamily="2" charset="-79"/>
              </a:rPr>
              <a:t>ולייקים</a:t>
            </a:r>
            <a:r>
              <a:rPr lang="he-IL" sz="4400" dirty="0">
                <a:latin typeface="Heebo" pitchFamily="2" charset="-79"/>
                <a:cs typeface="Heebo" pitchFamily="2" charset="-79"/>
              </a:rPr>
              <a:t> לפוסטים של טיולים עתידיים</a:t>
            </a:r>
          </a:p>
          <a:p>
            <a:pPr>
              <a:spcAft>
                <a:spcPts val="1200"/>
              </a:spcAft>
            </a:pPr>
            <a:endParaRPr lang="he-IL" sz="4400" dirty="0">
              <a:latin typeface="Heebo" pitchFamily="2" charset="-79"/>
              <a:cs typeface="Heebo" pitchFamily="2" charset="-79"/>
            </a:endParaRPr>
          </a:p>
          <a:p>
            <a:pPr marL="914400" indent="-914400">
              <a:spcAft>
                <a:spcPts val="1200"/>
              </a:spcAft>
              <a:buAutoNum type="arabicPeriod"/>
            </a:pPr>
            <a:endParaRPr lang="he-IL" sz="4400" dirty="0">
              <a:latin typeface="Heebo" pitchFamily="2" charset="-79"/>
              <a:cs typeface="Heebo" pitchFamily="2" charset="-79"/>
            </a:endParaRPr>
          </a:p>
          <a:p>
            <a:endParaRPr lang="he-IL" sz="50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2032E0-5CC8-43DD-AC64-DD60F1CD79B1}"/>
              </a:ext>
            </a:extLst>
          </p:cNvPr>
          <p:cNvSpPr txBox="1"/>
          <p:nvPr/>
        </p:nvSpPr>
        <p:spPr>
          <a:xfrm>
            <a:off x="8816302" y="22178217"/>
            <a:ext cx="7242959" cy="4462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5000" b="1" u="sng" dirty="0">
                <a:latin typeface="Heebo" pitchFamily="2" charset="-79"/>
                <a:cs typeface="Heebo" pitchFamily="2" charset="-79"/>
              </a:rPr>
              <a:t>חיפוש טיולים</a:t>
            </a:r>
          </a:p>
          <a:p>
            <a:pPr algn="ctr"/>
            <a:endParaRPr lang="he-IL" sz="2800" b="1" u="sng" dirty="0">
              <a:latin typeface="Heebo" pitchFamily="2" charset="-79"/>
              <a:cs typeface="Heebo" pitchFamily="2" charset="-79"/>
            </a:endParaRP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חיפוש לפי מדינת יעד</a:t>
            </a: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חיפוש לפי ערים </a:t>
            </a: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חיפוש לפי תאריך </a:t>
            </a:r>
          </a:p>
          <a:p>
            <a:pPr marL="914400" indent="-914400">
              <a:spcAft>
                <a:spcPts val="1200"/>
              </a:spcAft>
              <a:buAutoNum type="arabicPeriod"/>
            </a:pPr>
            <a:r>
              <a:rPr lang="he-IL" sz="4400" dirty="0">
                <a:latin typeface="Heebo" pitchFamily="2" charset="-79"/>
                <a:cs typeface="Heebo" pitchFamily="2" charset="-79"/>
              </a:rPr>
              <a:t>חיפוש לפי משך זמן טיול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88F57DA-3FE7-4757-AFD2-83C25785BB20}"/>
              </a:ext>
            </a:extLst>
          </p:cNvPr>
          <p:cNvGrpSpPr/>
          <p:nvPr/>
        </p:nvGrpSpPr>
        <p:grpSpPr>
          <a:xfrm rot="16200000">
            <a:off x="12341798" y="16656590"/>
            <a:ext cx="1548720" cy="1387093"/>
            <a:chOff x="21424297" y="23086876"/>
            <a:chExt cx="3737214" cy="5621024"/>
          </a:xfrm>
        </p:grpSpPr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43AB8B2-0593-44A8-BE3B-5A850C4BA173}"/>
                </a:ext>
              </a:extLst>
            </p:cNvPr>
            <p:cNvSpPr/>
            <p:nvPr/>
          </p:nvSpPr>
          <p:spPr>
            <a:xfrm>
              <a:off x="21465936" y="25897388"/>
              <a:ext cx="3695575" cy="28105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CC3D602B-B7DD-4DC2-A767-2ADD615FDB85}"/>
                </a:ext>
              </a:extLst>
            </p:cNvPr>
            <p:cNvSpPr/>
            <p:nvPr/>
          </p:nvSpPr>
          <p:spPr>
            <a:xfrm>
              <a:off x="21465936" y="23086876"/>
              <a:ext cx="3695575" cy="281051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FBD3D12-BEFA-466B-88EA-6858E1B94380}"/>
                </a:ext>
              </a:extLst>
            </p:cNvPr>
            <p:cNvSpPr/>
            <p:nvPr/>
          </p:nvSpPr>
          <p:spPr>
            <a:xfrm>
              <a:off x="21424297" y="24492132"/>
              <a:ext cx="3695575" cy="281051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EDDDAC3A-BE99-1FC3-82DD-5AE23946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1" b="30478"/>
          <a:stretch/>
        </p:blipFill>
        <p:spPr>
          <a:xfrm>
            <a:off x="20090407" y="91300"/>
            <a:ext cx="4876800" cy="1729347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E2DD227B-8186-3D75-0BC0-727207857CF2}"/>
              </a:ext>
            </a:extLst>
          </p:cNvPr>
          <p:cNvSpPr/>
          <p:nvPr/>
        </p:nvSpPr>
        <p:spPr>
          <a:xfrm>
            <a:off x="0" y="137218"/>
            <a:ext cx="25203150" cy="34634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685EB9F-4FD5-06D7-1100-794758FFF8C1}"/>
              </a:ext>
            </a:extLst>
          </p:cNvPr>
          <p:cNvSpPr txBox="1"/>
          <p:nvPr/>
        </p:nvSpPr>
        <p:spPr>
          <a:xfrm>
            <a:off x="2130794" y="176923"/>
            <a:ext cx="31768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atin typeface="Heebo" pitchFamily="2" charset="-79"/>
                <a:cs typeface="Heebo" pitchFamily="2" charset="-79"/>
              </a:rPr>
              <a:t>מספר פרויקט:</a:t>
            </a:r>
            <a:endParaRPr lang="he-IL" sz="36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8EEFE0A-F5C9-F51F-229E-05F9A379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18" y="29942447"/>
            <a:ext cx="1552192" cy="13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6DDDA9B1-129B-4F7B-3AFE-37E5FF24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04" y="29912555"/>
            <a:ext cx="3720272" cy="10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Python Logo, symbol, meaning, history, PNG, brand">
            <a:extLst>
              <a:ext uri="{FF2B5EF4-FFF2-40B4-BE49-F238E27FC236}">
                <a16:creationId xmlns:a16="http://schemas.microsoft.com/office/drawing/2014/main" id="{4C4DEF9D-6BD8-83E3-8065-B203229A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20" y="29725591"/>
            <a:ext cx="3044436" cy="171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About Us | Apna Holidays">
            <a:extLst>
              <a:ext uri="{FF2B5EF4-FFF2-40B4-BE49-F238E27FC236}">
                <a16:creationId xmlns:a16="http://schemas.microsoft.com/office/drawing/2014/main" id="{F3EB1C7D-F646-A695-AD6D-FF56828E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369" y="31539754"/>
            <a:ext cx="3868274" cy="38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Computer User Images - Free Download on Freepik">
            <a:extLst>
              <a:ext uri="{FF2B5EF4-FFF2-40B4-BE49-F238E27FC236}">
                <a16:creationId xmlns:a16="http://schemas.microsoft.com/office/drawing/2014/main" id="{36BE0E18-613B-12FE-BB36-3E4EBAA1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40" y="27730087"/>
            <a:ext cx="2094260" cy="20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Person - Free computer icons">
            <a:extLst>
              <a:ext uri="{FF2B5EF4-FFF2-40B4-BE49-F238E27FC236}">
                <a16:creationId xmlns:a16="http://schemas.microsoft.com/office/drawing/2014/main" id="{CD4151EC-1DF2-F075-BF9A-E1ECE6B9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55" y="31379631"/>
            <a:ext cx="2094260" cy="20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5BBCB6-FEE9-800B-4981-F24B5EF11FF7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4302600" y="28777217"/>
            <a:ext cx="2364623" cy="17826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454586-F096-873B-90BF-F0A87DAB837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4300815" y="30559842"/>
            <a:ext cx="2366408" cy="18669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6D88270B-D6B2-1E0F-A64A-9F164AB2F2C5}"/>
              </a:ext>
            </a:extLst>
          </p:cNvPr>
          <p:cNvSpPr/>
          <p:nvPr/>
        </p:nvSpPr>
        <p:spPr>
          <a:xfrm>
            <a:off x="11599476" y="29912555"/>
            <a:ext cx="3558124" cy="121773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00B00A-0E99-FE13-16EA-5FB4D86FF85B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15157600" y="30492058"/>
            <a:ext cx="2756704" cy="293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E43995D-36DB-501E-89CF-36AA49A8FF55}"/>
              </a:ext>
            </a:extLst>
          </p:cNvPr>
          <p:cNvSpPr/>
          <p:nvPr/>
        </p:nvSpPr>
        <p:spPr>
          <a:xfrm>
            <a:off x="6667223" y="29714233"/>
            <a:ext cx="1689387" cy="169121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011D693-CDF6-EB37-BFDD-86DB26F258E1}"/>
              </a:ext>
            </a:extLst>
          </p:cNvPr>
          <p:cNvSpPr txBox="1">
            <a:spLocks/>
          </p:cNvSpPr>
          <p:nvPr/>
        </p:nvSpPr>
        <p:spPr>
          <a:xfrm>
            <a:off x="10317825" y="28415078"/>
            <a:ext cx="5613943" cy="682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Server Side</a:t>
            </a:r>
            <a:endParaRPr lang="en-IL" sz="7200" b="1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B60459D-CFF5-3F2D-7D09-B3B4485058DB}"/>
              </a:ext>
            </a:extLst>
          </p:cNvPr>
          <p:cNvSpPr txBox="1">
            <a:spLocks/>
          </p:cNvSpPr>
          <p:nvPr/>
        </p:nvSpPr>
        <p:spPr>
          <a:xfrm>
            <a:off x="5124291" y="28390968"/>
            <a:ext cx="4625152" cy="4714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Client Side</a:t>
            </a:r>
            <a:endParaRPr lang="en-IL" sz="7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27EDB-1585-0968-FDCA-7959C444309C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356610" y="30521421"/>
            <a:ext cx="3242866" cy="384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9D2BB1CA-5BBA-066F-F6B9-EEF2430B447B}"/>
              </a:ext>
            </a:extLst>
          </p:cNvPr>
          <p:cNvSpPr/>
          <p:nvPr/>
        </p:nvSpPr>
        <p:spPr>
          <a:xfrm>
            <a:off x="17914304" y="29824347"/>
            <a:ext cx="3720272" cy="133542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F365813-443D-C100-42D0-CA6972D4C4E6}"/>
              </a:ext>
            </a:extLst>
          </p:cNvPr>
          <p:cNvSpPr txBox="1">
            <a:spLocks/>
          </p:cNvSpPr>
          <p:nvPr/>
        </p:nvSpPr>
        <p:spPr>
          <a:xfrm>
            <a:off x="18230271" y="28504726"/>
            <a:ext cx="3540168" cy="801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DB</a:t>
            </a:r>
            <a:endParaRPr lang="en-IL" sz="7200" b="1" dirty="0"/>
          </a:p>
        </p:txBody>
      </p:sp>
      <p:pic>
        <p:nvPicPr>
          <p:cNvPr id="42" name="Picture 2" descr="walk, Trekking, sport, sports, Traveller, Hiking, Cane icon">
            <a:extLst>
              <a:ext uri="{FF2B5EF4-FFF2-40B4-BE49-F238E27FC236}">
                <a16:creationId xmlns:a16="http://schemas.microsoft.com/office/drawing/2014/main" id="{BC2FD1B3-86DD-9D25-9E72-ED68814F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48" y="3888914"/>
            <a:ext cx="1967435" cy="19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FA6E2331-FE70-D9BD-E11A-907625A1C613}"/>
              </a:ext>
            </a:extLst>
          </p:cNvPr>
          <p:cNvSpPr txBox="1">
            <a:spLocks/>
          </p:cNvSpPr>
          <p:nvPr/>
        </p:nvSpPr>
        <p:spPr>
          <a:xfrm>
            <a:off x="10015485" y="4020010"/>
            <a:ext cx="5172158" cy="1697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 err="1"/>
              <a:t>Lets</a:t>
            </a:r>
            <a:r>
              <a:rPr lang="en-US" sz="13800" b="1" dirty="0" err="1">
                <a:solidFill>
                  <a:schemeClr val="accent6"/>
                </a:solidFill>
              </a:rPr>
              <a:t>Go</a:t>
            </a:r>
            <a:endParaRPr lang="en-IL" sz="13800" b="1" dirty="0">
              <a:solidFill>
                <a:schemeClr val="accent6"/>
              </a:solidFill>
            </a:endParaRPr>
          </a:p>
        </p:txBody>
      </p:sp>
      <p:pic>
        <p:nvPicPr>
          <p:cNvPr id="78" name="תמונה 77" descr="תמונה שמכילה טקסט, תוכנה, גופן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2B66E03A-1273-5D0C-438E-82FC6B06A9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0" t="21896" r="1427" b="15529"/>
          <a:stretch/>
        </p:blipFill>
        <p:spPr>
          <a:xfrm>
            <a:off x="15195829" y="8837570"/>
            <a:ext cx="8908521" cy="2613790"/>
          </a:xfrm>
          <a:prstGeom prst="rect">
            <a:avLst/>
          </a:prstGeom>
        </p:spPr>
      </p:pic>
      <p:pic>
        <p:nvPicPr>
          <p:cNvPr id="80" name="תמונה 79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7134F08F-EFDD-CBB2-C1AB-6AD1608342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64" y="8835028"/>
            <a:ext cx="12463848" cy="4226336"/>
          </a:xfrm>
          <a:prstGeom prst="rect">
            <a:avLst/>
          </a:prstGeom>
        </p:spPr>
      </p:pic>
      <p:pic>
        <p:nvPicPr>
          <p:cNvPr id="82" name="תמונה 81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C6A77FAF-C966-E261-87F2-C9EB10B5A4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1"/>
          <a:stretch/>
        </p:blipFill>
        <p:spPr>
          <a:xfrm>
            <a:off x="14473783" y="12072243"/>
            <a:ext cx="9630567" cy="25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5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152</Words>
  <Application>Microsoft Office PowerPoint</Application>
  <PresentationFormat>מותאם אישית</PresentationFormat>
  <Paragraphs>41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Heebo</vt:lpstr>
      <vt:lpstr>Custom Design</vt:lpstr>
      <vt:lpstr>1_Custom Design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Lemavet</dc:creator>
  <cp:lastModifiedBy>arad arad</cp:lastModifiedBy>
  <cp:revision>110</cp:revision>
  <dcterms:created xsi:type="dcterms:W3CDTF">2011-05-25T07:57:21Z</dcterms:created>
  <dcterms:modified xsi:type="dcterms:W3CDTF">2023-08-29T16:34:55Z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1b9bfc-c426-492e-a46c-1a922d5fe54b_Enabled">
    <vt:lpwstr>true</vt:lpwstr>
  </property>
  <property fmtid="{D5CDD505-2E9C-101B-9397-08002B2CF9AE}" pid="3" name="MSIP_Label_701b9bfc-c426-492e-a46c-1a922d5fe54b_SetDate">
    <vt:lpwstr>2022-10-15T09:44:15Z</vt:lpwstr>
  </property>
  <property fmtid="{D5CDD505-2E9C-101B-9397-08002B2CF9AE}" pid="4" name="MSIP_Label_701b9bfc-c426-492e-a46c-1a922d5fe54b_Method">
    <vt:lpwstr>Standard</vt:lpwstr>
  </property>
  <property fmtid="{D5CDD505-2E9C-101B-9397-08002B2CF9AE}" pid="5" name="MSIP_Label_701b9bfc-c426-492e-a46c-1a922d5fe54b_Name">
    <vt:lpwstr>בלמ"ס</vt:lpwstr>
  </property>
  <property fmtid="{D5CDD505-2E9C-101B-9397-08002B2CF9AE}" pid="6" name="MSIP_Label_701b9bfc-c426-492e-a46c-1a922d5fe54b_SiteId">
    <vt:lpwstr>78820852-55fa-450b-908d-45c0d911e76b</vt:lpwstr>
  </property>
  <property fmtid="{D5CDD505-2E9C-101B-9397-08002B2CF9AE}" pid="7" name="MSIP_Label_701b9bfc-c426-492e-a46c-1a922d5fe54b_ActionId">
    <vt:lpwstr>530ae274-6cae-47ae-ad1c-406d51aba76a</vt:lpwstr>
  </property>
  <property fmtid="{D5CDD505-2E9C-101B-9397-08002B2CF9AE}" pid="8" name="MSIP_Label_701b9bfc-c426-492e-a46c-1a922d5fe54b_ContentBits">
    <vt:lpwstr>1</vt:lpwstr>
  </property>
  <property fmtid="{D5CDD505-2E9C-101B-9397-08002B2CF9AE}" pid="9" name="ClassificationContentMarkingHeaderLocations">
    <vt:lpwstr>Custom Design:9\1_Custom Design:3</vt:lpwstr>
  </property>
  <property fmtid="{D5CDD505-2E9C-101B-9397-08002B2CF9AE}" pid="10" name="ClassificationContentMarkingHeaderText">
    <vt:lpwstr>- בלמ"ס -</vt:lpwstr>
  </property>
</Properties>
</file>