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146847056" r:id="rId11"/>
    <p:sldId id="26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TITLE - 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1359109" y="4586365"/>
            <a:ext cx="9738604"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a:solidFill>
                  <a:schemeClr val="accent1">
                    <a:lumMod val="75000"/>
                  </a:schemeClr>
                </a:solidFill>
                <a:latin typeface="Arial"/>
                <a:cs typeface="Arial"/>
              </a:rPr>
              <a:t>1.Niranchan P - </a:t>
            </a:r>
            <a:r>
              <a:rPr lang="en-US" sz="2000" b="1" dirty="0">
                <a:solidFill>
                  <a:schemeClr val="accent1">
                    <a:lumMod val="75000"/>
                  </a:schemeClr>
                </a:solidFill>
                <a:latin typeface="Arial"/>
                <a:cs typeface="Arial"/>
              </a:rPr>
              <a:t>JEPPIAAR INSTITUTE OF TECHNOLOGY-   </a:t>
            </a:r>
          </a:p>
          <a:p>
            <a:r>
              <a:rPr lang="en-US" sz="2000" b="1" dirty="0">
                <a:solidFill>
                  <a:schemeClr val="accent1">
                    <a:lumMod val="75000"/>
                  </a:schemeClr>
                </a:solidFill>
                <a:latin typeface="Arial"/>
                <a:cs typeface="Arial"/>
              </a:rPr>
              <a:t>       B.TECH-INFORMATION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lvl="0" algn="l" rtl="0">
              <a:lnSpc>
                <a:spcPct val="110000"/>
              </a:lnSpc>
              <a:spcBef>
                <a:spcPts val="0"/>
              </a:spcBef>
              <a:spcAft>
                <a:spcPts val="0"/>
              </a:spcAft>
              <a:buSzPts val="1840"/>
              <a:buFont typeface="Wingdings" panose="05000000000000000000" pitchFamily="2" charset="2"/>
              <a:buChar char="§"/>
            </a:pPr>
            <a:r>
              <a:rPr lang="en-IN" sz="2400" b="0" i="0" dirty="0">
                <a:solidFill>
                  <a:schemeClr val="dk1"/>
                </a:solidFill>
                <a:latin typeface="Times New Roman" panose="02020603050405020304" pitchFamily="18" charset="0"/>
                <a:ea typeface="Arial"/>
                <a:cs typeface="Times New Roman" panose="02020603050405020304" pitchFamily="18" charset="0"/>
                <a:sym typeface="Arial"/>
              </a:rPr>
              <a:t>Encryption of captured keystrokes for enhanced security.</a:t>
            </a:r>
          </a:p>
          <a:p>
            <a:pPr lvl="0" algn="l" rtl="0">
              <a:lnSpc>
                <a:spcPct val="110000"/>
              </a:lnSpc>
              <a:spcBef>
                <a:spcPts val="0"/>
              </a:spcBef>
              <a:spcAft>
                <a:spcPts val="0"/>
              </a:spcAft>
              <a:buSzPts val="1840"/>
              <a:buFont typeface="Wingdings" panose="05000000000000000000" pitchFamily="2" charset="2"/>
              <a:buChar char="§"/>
            </a:pPr>
            <a:r>
              <a:rPr lang="en-IN" sz="2400" b="0" i="0" dirty="0">
                <a:solidFill>
                  <a:schemeClr val="dk1"/>
                </a:solidFill>
                <a:latin typeface="Times New Roman" panose="02020603050405020304" pitchFamily="18" charset="0"/>
                <a:ea typeface="Arial"/>
                <a:cs typeface="Times New Roman" panose="02020603050405020304" pitchFamily="18" charset="0"/>
                <a:sym typeface="Arial"/>
              </a:rPr>
              <a:t>Addition of features to filter and </a:t>
            </a:r>
            <a:r>
              <a:rPr lang="en-IN" sz="2400" b="0" i="0" dirty="0" err="1">
                <a:solidFill>
                  <a:schemeClr val="dk1"/>
                </a:solidFill>
                <a:latin typeface="Times New Roman" panose="02020603050405020304" pitchFamily="18" charset="0"/>
                <a:ea typeface="Arial"/>
                <a:cs typeface="Times New Roman" panose="02020603050405020304" pitchFamily="18" charset="0"/>
                <a:sym typeface="Arial"/>
              </a:rPr>
              <a:t>analyze</a:t>
            </a:r>
            <a:r>
              <a:rPr lang="en-IN" sz="2400" b="0" i="0" dirty="0">
                <a:solidFill>
                  <a:schemeClr val="dk1"/>
                </a:solidFill>
                <a:latin typeface="Times New Roman" panose="02020603050405020304" pitchFamily="18" charset="0"/>
                <a:ea typeface="Arial"/>
                <a:cs typeface="Times New Roman" panose="02020603050405020304" pitchFamily="18" charset="0"/>
                <a:sym typeface="Arial"/>
              </a:rPr>
              <a:t> keystrokes based on specific criteria.</a:t>
            </a:r>
          </a:p>
          <a:p>
            <a:pPr lvl="0" algn="l" rtl="0">
              <a:lnSpc>
                <a:spcPct val="110000"/>
              </a:lnSpc>
              <a:spcBef>
                <a:spcPts val="0"/>
              </a:spcBef>
              <a:spcAft>
                <a:spcPts val="0"/>
              </a:spcAft>
              <a:buSzPts val="1840"/>
              <a:buFont typeface="Wingdings" panose="05000000000000000000" pitchFamily="2" charset="2"/>
              <a:buChar char="§"/>
            </a:pPr>
            <a:r>
              <a:rPr lang="en-IN" sz="2400" b="0" i="0" dirty="0">
                <a:solidFill>
                  <a:schemeClr val="dk1"/>
                </a:solidFill>
                <a:latin typeface="Times New Roman" panose="02020603050405020304" pitchFamily="18" charset="0"/>
                <a:ea typeface="Arial"/>
                <a:cs typeface="Times New Roman" panose="02020603050405020304" pitchFamily="18" charset="0"/>
                <a:sym typeface="Arial"/>
              </a:rPr>
              <a:t>Integration with cloud storage services for remote data backup.</a:t>
            </a:r>
          </a:p>
          <a:p>
            <a:pPr lvl="0" algn="l" rtl="0">
              <a:lnSpc>
                <a:spcPct val="110000"/>
              </a:lnSpc>
              <a:spcBef>
                <a:spcPts val="0"/>
              </a:spcBef>
              <a:spcAft>
                <a:spcPts val="0"/>
              </a:spcAft>
              <a:buSzPts val="1840"/>
              <a:buFont typeface="Wingdings" panose="05000000000000000000" pitchFamily="2" charset="2"/>
              <a:buChar char="§"/>
            </a:pPr>
            <a:r>
              <a:rPr lang="en-IN" sz="2400" b="0" i="0" dirty="0">
                <a:solidFill>
                  <a:schemeClr val="dk1"/>
                </a:solidFill>
                <a:latin typeface="Times New Roman" panose="02020603050405020304" pitchFamily="18" charset="0"/>
                <a:ea typeface="Arial"/>
                <a:cs typeface="Times New Roman" panose="02020603050405020304" pitchFamily="18" charset="0"/>
                <a:sym typeface="Arial"/>
              </a:rPr>
              <a:t>Implementation of machine learning algorithms for anomaly detection in keystroke patterns.</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639957"/>
            <a:ext cx="11029615" cy="4673324"/>
          </a:xfrm>
        </p:spPr>
        <p:txBody>
          <a:bodyPr>
            <a:normAutofit lnSpcReduction="10000"/>
          </a:bodyPr>
          <a:lstStyle/>
          <a:p>
            <a:pPr marL="457200" lvl="0" indent="-457200" algn="l" rtl="0">
              <a:lnSpc>
                <a:spcPct val="110000"/>
              </a:lnSpc>
              <a:spcBef>
                <a:spcPts val="0"/>
              </a:spcBef>
              <a:spcAft>
                <a:spcPts val="0"/>
              </a:spcAft>
              <a:buSzPts val="1840"/>
              <a:buFont typeface="Franklin Gothic"/>
              <a:buAutoNum type="arabicPeriod"/>
            </a:pPr>
            <a:r>
              <a:rPr lang="en-IN" sz="2400" dirty="0">
                <a:solidFill>
                  <a:schemeClr val="dk1"/>
                </a:solidFill>
                <a:latin typeface="Times New Roman" panose="02020603050405020304" pitchFamily="18" charset="0"/>
                <a:cs typeface="Times New Roman" panose="02020603050405020304" pitchFamily="18" charset="0"/>
              </a:rPr>
              <a:t>A Survey on Keylogger and its Detection Techniques by Vishal Bharti, Aditya Kumar Gupta, and Shailendra Mishra </a:t>
            </a:r>
            <a:r>
              <a:rPr lang="en-IN" sz="2400" b="0" i="0" strike="noStrike" dirty="0">
                <a:solidFill>
                  <a:schemeClr val="dk1"/>
                </a:solidFill>
                <a:latin typeface="Times New Roman" panose="02020603050405020304" pitchFamily="18" charset="0"/>
                <a:ea typeface="Arial"/>
                <a:cs typeface="Times New Roman" panose="02020603050405020304" pitchFamily="18" charset="0"/>
                <a:sym typeface="Arial"/>
              </a:rPr>
              <a:t>https://www.ijcaonline.org/archives/volume75/number5/12835-1514</a:t>
            </a:r>
            <a:endParaRPr lang="en-IN" sz="2400" dirty="0">
              <a:solidFill>
                <a:schemeClr val="dk1"/>
              </a:solidFill>
              <a:latin typeface="Times New Roman" panose="02020603050405020304" pitchFamily="18" charset="0"/>
              <a:cs typeface="Times New Roman" panose="02020603050405020304" pitchFamily="18" charset="0"/>
            </a:endParaRPr>
          </a:p>
          <a:p>
            <a:pPr marL="457200" lvl="0" indent="-457200" algn="l" rtl="0">
              <a:lnSpc>
                <a:spcPct val="110000"/>
              </a:lnSpc>
              <a:spcBef>
                <a:spcPts val="1000"/>
              </a:spcBef>
              <a:spcAft>
                <a:spcPts val="0"/>
              </a:spcAft>
              <a:buSzPts val="1840"/>
              <a:buFont typeface="Franklin Gothic"/>
              <a:buAutoNum type="arabicPeriod"/>
            </a:pPr>
            <a:r>
              <a:rPr lang="en-IN" sz="2400" dirty="0">
                <a:solidFill>
                  <a:schemeClr val="dk1"/>
                </a:solidFill>
                <a:latin typeface="Times New Roman" panose="02020603050405020304" pitchFamily="18" charset="0"/>
                <a:cs typeface="Times New Roman" panose="02020603050405020304" pitchFamily="18" charset="0"/>
              </a:rPr>
              <a:t>Analysis of Keylogger Attacks and Countermeasures by </a:t>
            </a:r>
            <a:r>
              <a:rPr lang="en-IN" sz="2400" dirty="0" err="1">
                <a:solidFill>
                  <a:schemeClr val="dk1"/>
                </a:solidFill>
                <a:latin typeface="Times New Roman" panose="02020603050405020304" pitchFamily="18" charset="0"/>
                <a:cs typeface="Times New Roman" panose="02020603050405020304" pitchFamily="18" charset="0"/>
              </a:rPr>
              <a:t>Hongliang</a:t>
            </a:r>
            <a:r>
              <a:rPr lang="en-IN" sz="2400" dirty="0">
                <a:solidFill>
                  <a:schemeClr val="dk1"/>
                </a:solidFill>
                <a:latin typeface="Times New Roman" panose="02020603050405020304" pitchFamily="18" charset="0"/>
                <a:cs typeface="Times New Roman" panose="02020603050405020304" pitchFamily="18" charset="0"/>
              </a:rPr>
              <a:t> Liu, </a:t>
            </a:r>
            <a:r>
              <a:rPr lang="en-IN" sz="2400" dirty="0" err="1">
                <a:solidFill>
                  <a:schemeClr val="dk1"/>
                </a:solidFill>
                <a:latin typeface="Times New Roman" panose="02020603050405020304" pitchFamily="18" charset="0"/>
                <a:cs typeface="Times New Roman" panose="02020603050405020304" pitchFamily="18" charset="0"/>
              </a:rPr>
              <a:t>Ruiying</a:t>
            </a:r>
            <a:r>
              <a:rPr lang="en-IN" sz="2400" dirty="0">
                <a:solidFill>
                  <a:schemeClr val="dk1"/>
                </a:solidFill>
                <a:latin typeface="Times New Roman" panose="02020603050405020304" pitchFamily="18" charset="0"/>
                <a:cs typeface="Times New Roman" panose="02020603050405020304" pitchFamily="18" charset="0"/>
              </a:rPr>
              <a:t> Du, and </a:t>
            </a:r>
            <a:r>
              <a:rPr lang="en-IN" sz="2400" dirty="0" err="1">
                <a:solidFill>
                  <a:schemeClr val="dk1"/>
                </a:solidFill>
                <a:latin typeface="Times New Roman" panose="02020603050405020304" pitchFamily="18" charset="0"/>
                <a:cs typeface="Times New Roman" panose="02020603050405020304" pitchFamily="18" charset="0"/>
              </a:rPr>
              <a:t>Quansheng</a:t>
            </a:r>
            <a:r>
              <a:rPr lang="en-IN" sz="2400" dirty="0">
                <a:solidFill>
                  <a:schemeClr val="dk1"/>
                </a:solidFill>
                <a:latin typeface="Times New Roman" panose="02020603050405020304" pitchFamily="18" charset="0"/>
                <a:cs typeface="Times New Roman" panose="02020603050405020304" pitchFamily="18" charset="0"/>
              </a:rPr>
              <a:t> Zhuang </a:t>
            </a:r>
            <a:r>
              <a:rPr lang="en-IN" sz="2400" b="0" i="0" strike="noStrike" dirty="0">
                <a:solidFill>
                  <a:schemeClr val="dk1"/>
                </a:solidFill>
                <a:latin typeface="Times New Roman" panose="02020603050405020304" pitchFamily="18" charset="0"/>
                <a:ea typeface="Arial"/>
                <a:cs typeface="Times New Roman" panose="02020603050405020304" pitchFamily="18" charset="0"/>
                <a:sym typeface="Arial"/>
              </a:rPr>
              <a:t>https://www.semanticscholar.org/paper/Analysis-of-Keylogger-Attacks-and-Countermeasures-Liu-Du/54c7255bace229c82e4a5fd812ba8dd8829180c1</a:t>
            </a:r>
            <a:endParaRPr lang="en-IN" sz="2400" dirty="0">
              <a:solidFill>
                <a:schemeClr val="dk1"/>
              </a:solidFill>
              <a:latin typeface="Times New Roman" panose="02020603050405020304" pitchFamily="18" charset="0"/>
              <a:cs typeface="Times New Roman" panose="02020603050405020304" pitchFamily="18" charset="0"/>
            </a:endParaRPr>
          </a:p>
          <a:p>
            <a:pPr marL="457200" lvl="0" indent="-457200" algn="l" rtl="0">
              <a:lnSpc>
                <a:spcPct val="110000"/>
              </a:lnSpc>
              <a:spcBef>
                <a:spcPts val="1000"/>
              </a:spcBef>
              <a:spcAft>
                <a:spcPts val="0"/>
              </a:spcAft>
              <a:buSzPts val="1840"/>
              <a:buFont typeface="Franklin Gothic"/>
              <a:buAutoNum type="arabicPeriod"/>
            </a:pPr>
            <a:r>
              <a:rPr lang="en-IN" sz="2400" dirty="0">
                <a:solidFill>
                  <a:schemeClr val="dk1"/>
                </a:solidFill>
                <a:latin typeface="Times New Roman" panose="02020603050405020304" pitchFamily="18" charset="0"/>
                <a:cs typeface="Times New Roman" panose="02020603050405020304" pitchFamily="18" charset="0"/>
              </a:rPr>
              <a:t>Detection of Keyloggers:  A Review by </a:t>
            </a:r>
            <a:r>
              <a:rPr lang="en-IN" sz="2400" dirty="0" err="1">
                <a:solidFill>
                  <a:schemeClr val="dk1"/>
                </a:solidFill>
                <a:latin typeface="Times New Roman" panose="02020603050405020304" pitchFamily="18" charset="0"/>
                <a:cs typeface="Times New Roman" panose="02020603050405020304" pitchFamily="18" charset="0"/>
              </a:rPr>
              <a:t>Shukor</a:t>
            </a:r>
            <a:r>
              <a:rPr lang="en-IN" sz="2400" dirty="0">
                <a:solidFill>
                  <a:schemeClr val="dk1"/>
                </a:solidFill>
                <a:latin typeface="Times New Roman" panose="02020603050405020304" pitchFamily="18" charset="0"/>
                <a:cs typeface="Times New Roman" panose="02020603050405020304" pitchFamily="18" charset="0"/>
              </a:rPr>
              <a:t> Abd Razak, Ku </a:t>
            </a:r>
            <a:r>
              <a:rPr lang="en-IN" sz="2400" dirty="0" err="1">
                <a:solidFill>
                  <a:schemeClr val="dk1"/>
                </a:solidFill>
                <a:latin typeface="Times New Roman" panose="02020603050405020304" pitchFamily="18" charset="0"/>
                <a:cs typeface="Times New Roman" panose="02020603050405020304" pitchFamily="18" charset="0"/>
              </a:rPr>
              <a:t>Ruhana</a:t>
            </a:r>
            <a:r>
              <a:rPr lang="en-IN" sz="2400" dirty="0">
                <a:solidFill>
                  <a:schemeClr val="dk1"/>
                </a:solidFill>
                <a:latin typeface="Times New Roman" panose="02020603050405020304" pitchFamily="18" charset="0"/>
                <a:cs typeface="Times New Roman" panose="02020603050405020304" pitchFamily="18" charset="0"/>
              </a:rPr>
              <a:t> Ku-</a:t>
            </a:r>
            <a:r>
              <a:rPr lang="en-IN" sz="2400" dirty="0" err="1">
                <a:solidFill>
                  <a:schemeClr val="dk1"/>
                </a:solidFill>
                <a:latin typeface="Times New Roman" panose="02020603050405020304" pitchFamily="18" charset="0"/>
                <a:cs typeface="Times New Roman" panose="02020603050405020304" pitchFamily="18" charset="0"/>
              </a:rPr>
              <a:t>Mahamud</a:t>
            </a:r>
            <a:r>
              <a:rPr lang="en-IN" sz="2400" dirty="0">
                <a:solidFill>
                  <a:schemeClr val="dk1"/>
                </a:solidFill>
                <a:latin typeface="Times New Roman" panose="02020603050405020304" pitchFamily="18" charset="0"/>
                <a:cs typeface="Times New Roman" panose="02020603050405020304" pitchFamily="18" charset="0"/>
              </a:rPr>
              <a:t>, and Ramlan </a:t>
            </a:r>
            <a:r>
              <a:rPr lang="en-IN" sz="2400" dirty="0" err="1">
                <a:solidFill>
                  <a:schemeClr val="dk1"/>
                </a:solidFill>
                <a:latin typeface="Times New Roman" panose="02020603050405020304" pitchFamily="18" charset="0"/>
                <a:cs typeface="Times New Roman" panose="02020603050405020304" pitchFamily="18" charset="0"/>
              </a:rPr>
              <a:t>Mahmod</a:t>
            </a:r>
            <a:r>
              <a:rPr lang="en-IN" sz="2400" dirty="0">
                <a:solidFill>
                  <a:schemeClr val="dk1"/>
                </a:solidFill>
                <a:latin typeface="Times New Roman" panose="02020603050405020304" pitchFamily="18" charset="0"/>
                <a:cs typeface="Times New Roman" panose="02020603050405020304" pitchFamily="18" charset="0"/>
              </a:rPr>
              <a:t> </a:t>
            </a:r>
            <a:r>
              <a:rPr lang="en-IN" sz="2400" b="0" i="0" strike="noStrike" dirty="0">
                <a:solidFill>
                  <a:schemeClr val="dk1"/>
                </a:solidFill>
                <a:latin typeface="Times New Roman" panose="02020603050405020304" pitchFamily="18" charset="0"/>
                <a:ea typeface="Arial"/>
                <a:cs typeface="Times New Roman" panose="02020603050405020304" pitchFamily="18" charset="0"/>
                <a:sym typeface="Arial"/>
              </a:rPr>
              <a:t>https://www.researchgate.net/publication/220955239_Detection_of_Keyloggers_A_Review</a:t>
            </a:r>
            <a:endParaRPr lang="en-IN" sz="2400" dirty="0">
              <a:solidFill>
                <a:schemeClr val="dk1"/>
              </a:solidFill>
              <a:latin typeface="Times New Roman" panose="02020603050405020304" pitchFamily="18" charset="0"/>
              <a:cs typeface="Times New Roman" panose="02020603050405020304" pitchFamily="18" charset="0"/>
            </a:endParaRPr>
          </a:p>
          <a:p>
            <a:pPr marL="0" indent="0">
              <a:buNone/>
            </a:pP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a:buFont typeface="Wingdings" panose="05000000000000000000" pitchFamily="2" charset="2"/>
              <a:buChar char="§"/>
            </a:pPr>
            <a:r>
              <a:rPr lang="en-US" sz="2000" b="1" i="0" dirty="0">
                <a:solidFill>
                  <a:srgbClr val="0D0D0D"/>
                </a:solidFill>
                <a:effectLst/>
                <a:latin typeface="Times New Roman" panose="02020603050405020304" pitchFamily="18" charset="0"/>
                <a:cs typeface="Times New Roman" panose="02020603050405020304" pitchFamily="18" charset="0"/>
              </a:rPr>
              <a:t>To design and build a strong keylogger system that keeps sensitive user data safe from unauthorized access and potential security breaches. </a:t>
            </a:r>
          </a:p>
          <a:p>
            <a:pPr>
              <a:buFont typeface="Wingdings" panose="05000000000000000000" pitchFamily="2" charset="2"/>
              <a:buChar char="§"/>
            </a:pPr>
            <a:r>
              <a:rPr lang="en-US" sz="2000" b="1" i="0" dirty="0">
                <a:solidFill>
                  <a:srgbClr val="0D0D0D"/>
                </a:solidFill>
                <a:effectLst/>
                <a:latin typeface="Times New Roman" panose="02020603050405020304" pitchFamily="18" charset="0"/>
                <a:cs typeface="Times New Roman" panose="02020603050405020304" pitchFamily="18" charset="0"/>
              </a:rPr>
              <a:t>This keylogger should be able to record keystrokes from different input sources, including physical and virtual keyboards. It's crucial that the system ensures the confidentiality, integrity, and availability of the logged data at all times. </a:t>
            </a:r>
          </a:p>
          <a:p>
            <a:pPr>
              <a:buFont typeface="Wingdings" panose="05000000000000000000" pitchFamily="2" charset="2"/>
              <a:buChar char="§"/>
            </a:pPr>
            <a:r>
              <a:rPr lang="en-US" sz="2000" b="1" i="0" dirty="0">
                <a:solidFill>
                  <a:srgbClr val="0D0D0D"/>
                </a:solidFill>
                <a:effectLst/>
                <a:latin typeface="Times New Roman" panose="02020603050405020304" pitchFamily="18" charset="0"/>
                <a:cs typeface="Times New Roman" panose="02020603050405020304" pitchFamily="18" charset="0"/>
              </a:rPr>
              <a:t>Alongside capturing keystrokes, the system must use effective security measures to stop any unauthorized attempts to intercept or tamper with the recorded data. </a:t>
            </a:r>
          </a:p>
          <a:p>
            <a:pPr>
              <a:buFont typeface="Wingdings" panose="05000000000000000000" pitchFamily="2" charset="2"/>
              <a:buChar char="§"/>
            </a:pPr>
            <a:r>
              <a:rPr lang="en-US" sz="2000" b="1" i="0" dirty="0">
                <a:solidFill>
                  <a:srgbClr val="0D0D0D"/>
                </a:solidFill>
                <a:effectLst/>
                <a:latin typeface="Times New Roman" panose="02020603050405020304" pitchFamily="18" charset="0"/>
                <a:cs typeface="Times New Roman" panose="02020603050405020304" pitchFamily="18" charset="0"/>
              </a:rPr>
              <a:t>To make the system strong against threats, we'll include essential features like encryption, user authentication, access control, and regular security checks. </a:t>
            </a:r>
          </a:p>
          <a:p>
            <a:pPr>
              <a:buFont typeface="Wingdings" panose="05000000000000000000" pitchFamily="2" charset="2"/>
              <a:buChar char="§"/>
            </a:pPr>
            <a:r>
              <a:rPr lang="en-US" sz="2000" b="1" i="0" dirty="0">
                <a:solidFill>
                  <a:srgbClr val="0D0D0D"/>
                </a:solidFill>
                <a:effectLst/>
                <a:latin typeface="Times New Roman" panose="02020603050405020304" pitchFamily="18" charset="0"/>
                <a:cs typeface="Times New Roman" panose="02020603050405020304" pitchFamily="18" charset="0"/>
              </a:rPr>
              <a:t>Our main goal is to create a reliable keylogging solution that boosts security while also protecting user privacy and making sure the system remains easy to use.</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7" name="Rectangle 4">
            <a:extLst>
              <a:ext uri="{FF2B5EF4-FFF2-40B4-BE49-F238E27FC236}">
                <a16:creationId xmlns:a16="http://schemas.microsoft.com/office/drawing/2014/main" id="{B8B0215A-1A09-25FF-EE62-E3E8C408D040}"/>
              </a:ext>
            </a:extLst>
          </p:cNvPr>
          <p:cNvSpPr>
            <a:spLocks noChangeArrowheads="1"/>
          </p:cNvSpPr>
          <p:nvPr/>
        </p:nvSpPr>
        <p:spPr bwMode="auto">
          <a:xfrm>
            <a:off x="0" y="0"/>
            <a:ext cx="12827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Rectangle 9">
            <a:extLst>
              <a:ext uri="{FF2B5EF4-FFF2-40B4-BE49-F238E27FC236}">
                <a16:creationId xmlns:a16="http://schemas.microsoft.com/office/drawing/2014/main" id="{695804F8-3D1A-83FA-33D5-29C2AB26DB69}"/>
              </a:ext>
            </a:extLst>
          </p:cNvPr>
          <p:cNvSpPr>
            <a:spLocks noChangeArrowheads="1"/>
          </p:cNvSpPr>
          <p:nvPr/>
        </p:nvSpPr>
        <p:spPr bwMode="auto">
          <a:xfrm>
            <a:off x="641350" y="967304"/>
            <a:ext cx="10705680" cy="60480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System Architectur</a:t>
            </a:r>
            <a:r>
              <a:rPr lang="en-US" altLang="en-US" sz="2000" b="1" dirty="0">
                <a:latin typeface="Times New Roman" panose="02020603050405020304" pitchFamily="18" charset="0"/>
                <a:cs typeface="Times New Roman" panose="02020603050405020304" pitchFamily="18" charset="0"/>
              </a:rPr>
              <a:t>al</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Design:</a:t>
            </a:r>
          </a:p>
          <a:p>
            <a:pPr marL="285750" marR="0" lvl="0" indent="-285750" algn="l" defTabSz="914400" rtl="0" eaLnBrk="0" fontAlgn="base" latinLnBrk="0" hangingPunct="0">
              <a:lnSpc>
                <a:spcPct val="100000"/>
              </a:lnSpc>
              <a:spcBef>
                <a:spcPct val="0"/>
              </a:spcBef>
              <a:spcAft>
                <a:spcPct val="0"/>
              </a:spcAft>
              <a:buClr>
                <a:schemeClr val="accent1"/>
              </a:buClr>
              <a:buSzTx/>
              <a:buFont typeface="Wingdings" panose="05000000000000000000" pitchFamily="2" charset="2"/>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 a structured architecture with different modules: keylogging, encryption, authentication, access control, and auditing.</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Keylogging Function Implementation:</a:t>
            </a:r>
          </a:p>
          <a:p>
            <a:pPr marL="285750" marR="0" lvl="0" indent="-285750" algn="l" defTabSz="914400" rtl="0" eaLnBrk="0" fontAlgn="base" latinLnBrk="0" hangingPunct="0">
              <a:lnSpc>
                <a:spcPct val="100000"/>
              </a:lnSpc>
              <a:spcBef>
                <a:spcPct val="0"/>
              </a:spcBef>
              <a:spcAft>
                <a:spcPct val="0"/>
              </a:spcAft>
              <a:buClr>
                <a:schemeClr val="accent1"/>
              </a:buClr>
              <a:buSzTx/>
              <a:buFont typeface="Wingdings" panose="05000000000000000000" pitchFamily="2" charset="2"/>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Build a strong keylogging component to capture keystrokes from various input sources reliably and efficiently.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 Encryption and Data Security:</a:t>
            </a:r>
          </a:p>
          <a:p>
            <a:pPr marL="285750" marR="0" lvl="0" indent="-285750" algn="l" defTabSz="914400" rtl="0" eaLnBrk="0" fontAlgn="base" latinLnBrk="0" hangingPunct="0">
              <a:lnSpc>
                <a:spcPct val="100000"/>
              </a:lnSpc>
              <a:spcBef>
                <a:spcPct val="0"/>
              </a:spcBef>
              <a:spcAft>
                <a:spcPct val="0"/>
              </a:spcAft>
              <a:buClr>
                <a:schemeClr val="accent1"/>
              </a:buClr>
              <a:buSzTx/>
              <a:buFont typeface="Wingdings" panose="05000000000000000000" pitchFamily="2" charset="2"/>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AES encryption to protect logged keystrokes, ensuring data confidentiality and integrity.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 Authentication, Authorization and Access Control:</a:t>
            </a:r>
          </a:p>
          <a:p>
            <a:pPr marL="285750" marR="0" lvl="0" indent="-285750" algn="l" defTabSz="914400" rtl="0" eaLnBrk="0" fontAlgn="base" latinLnBrk="0" hangingPunct="0">
              <a:lnSpc>
                <a:spcPct val="100000"/>
              </a:lnSpc>
              <a:spcBef>
                <a:spcPct val="0"/>
              </a:spcBef>
              <a:spcAft>
                <a:spcPct val="0"/>
              </a:spcAft>
              <a:buClr>
                <a:schemeClr val="accent1"/>
              </a:buClr>
              <a:buSzTx/>
              <a:buFont typeface="Wingdings" panose="05000000000000000000" pitchFamily="2" charset="2"/>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 secure user authentication with password hashing and role-based access control (RBAC) to limit access to authorized users.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 Security Monitoring, Control and Auditing:</a:t>
            </a:r>
          </a:p>
          <a:p>
            <a:pPr marL="285750" marR="0" lvl="0" indent="-285750" algn="l" defTabSz="914400" rtl="0" eaLnBrk="0" fontAlgn="base" latinLnBrk="0" hangingPunct="0">
              <a:lnSpc>
                <a:spcPct val="100000"/>
              </a:lnSpc>
              <a:spcBef>
                <a:spcPct val="0"/>
              </a:spcBef>
              <a:spcAft>
                <a:spcPct val="0"/>
              </a:spcAft>
              <a:buClr>
                <a:schemeClr val="accent1"/>
              </a:buClr>
              <a:buSzTx/>
              <a:buFont typeface="Wingdings" panose="05000000000000000000" pitchFamily="2" charset="2"/>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Include logging and auditing features to monitor system activities, identify security issues, and support forensic analysis.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4" name="Rectangle 10">
            <a:extLst>
              <a:ext uri="{FF2B5EF4-FFF2-40B4-BE49-F238E27FC236}">
                <a16:creationId xmlns:a16="http://schemas.microsoft.com/office/drawing/2014/main" id="{E02808A4-DAE8-C5A3-18EE-CC52DED09AE4}"/>
              </a:ext>
            </a:extLst>
          </p:cNvPr>
          <p:cNvSpPr>
            <a:spLocks noChangeArrowheads="1"/>
          </p:cNvSpPr>
          <p:nvPr/>
        </p:nvSpPr>
        <p:spPr bwMode="auto">
          <a:xfrm>
            <a:off x="581192" y="2446206"/>
            <a:ext cx="303665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6" name="TextBox 5">
            <a:extLst>
              <a:ext uri="{FF2B5EF4-FFF2-40B4-BE49-F238E27FC236}">
                <a16:creationId xmlns:a16="http://schemas.microsoft.com/office/drawing/2014/main" id="{1D426064-4633-DD9F-9898-F7E98E60F58B}"/>
              </a:ext>
            </a:extLst>
          </p:cNvPr>
          <p:cNvSpPr txBox="1"/>
          <p:nvPr/>
        </p:nvSpPr>
        <p:spPr>
          <a:xfrm>
            <a:off x="581192" y="1192868"/>
            <a:ext cx="11183425" cy="5513112"/>
          </a:xfrm>
          <a:prstGeom prst="rect">
            <a:avLst/>
          </a:prstGeom>
          <a:noFill/>
        </p:spPr>
        <p:txBody>
          <a:bodyPr wrap="square" rtlCol="0">
            <a:spAutoFit/>
          </a:bodyPr>
          <a:lstStyle/>
          <a:p>
            <a:pPr algn="l"/>
            <a:r>
              <a:rPr lang="en-US" i="0" dirty="0">
                <a:solidFill>
                  <a:srgbClr val="0D0D0D"/>
                </a:solidFill>
                <a:effectLst/>
                <a:latin typeface="Times New Roman" panose="02020603050405020304" pitchFamily="18" charset="0"/>
                <a:cs typeface="Times New Roman" panose="02020603050405020304" pitchFamily="18" charset="0"/>
              </a:rPr>
              <a:t>The system will be developed using Python, utilizing the </a:t>
            </a:r>
            <a:r>
              <a:rPr lang="en-US" i="0" dirty="0" err="1">
                <a:solidFill>
                  <a:srgbClr val="0D0D0D"/>
                </a:solidFill>
                <a:effectLst/>
                <a:latin typeface="Times New Roman" panose="02020603050405020304" pitchFamily="18" charset="0"/>
                <a:cs typeface="Times New Roman" panose="02020603050405020304" pitchFamily="18" charset="0"/>
              </a:rPr>
              <a:t>pynput</a:t>
            </a:r>
            <a:r>
              <a:rPr lang="en-US" i="0" dirty="0">
                <a:solidFill>
                  <a:srgbClr val="0D0D0D"/>
                </a:solidFill>
                <a:effectLst/>
                <a:latin typeface="Times New Roman" panose="02020603050405020304" pitchFamily="18" charset="0"/>
                <a:cs typeface="Times New Roman" panose="02020603050405020304" pitchFamily="18" charset="0"/>
              </a:rPr>
              <a:t> library for keystroke capture and </a:t>
            </a:r>
            <a:r>
              <a:rPr lang="en-US" i="0" dirty="0" err="1">
                <a:solidFill>
                  <a:srgbClr val="0D0D0D"/>
                </a:solidFill>
                <a:effectLst/>
                <a:latin typeface="Times New Roman" panose="02020603050405020304" pitchFamily="18" charset="0"/>
                <a:cs typeface="Times New Roman" panose="02020603050405020304" pitchFamily="18" charset="0"/>
              </a:rPr>
              <a:t>Tkinter</a:t>
            </a:r>
            <a:r>
              <a:rPr lang="en-US" i="0" dirty="0">
                <a:solidFill>
                  <a:srgbClr val="0D0D0D"/>
                </a:solidFill>
                <a:effectLst/>
                <a:latin typeface="Times New Roman" panose="02020603050405020304" pitchFamily="18" charset="0"/>
                <a:cs typeface="Times New Roman" panose="02020603050405020304" pitchFamily="18" charset="0"/>
              </a:rPr>
              <a:t> for GUI development. It will consist of two main components:</a:t>
            </a:r>
          </a:p>
          <a:p>
            <a:pPr algn="l"/>
            <a:endParaRPr lang="en-US"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Keylogger Module:</a:t>
            </a:r>
          </a:p>
          <a:p>
            <a:pPr marL="742950" lvl="1" indent="-285750" algn="l">
              <a:buClr>
                <a:schemeClr val="accent1"/>
              </a:buClr>
              <a:buFont typeface="Wingdings" panose="05000000000000000000" pitchFamily="2" charset="2"/>
              <a:buChar char="§"/>
            </a:pPr>
            <a:r>
              <a:rPr lang="en-US" i="0" dirty="0">
                <a:solidFill>
                  <a:srgbClr val="0D0D0D"/>
                </a:solidFill>
                <a:effectLst/>
                <a:latin typeface="Times New Roman" panose="02020603050405020304" pitchFamily="18" charset="0"/>
                <a:cs typeface="Times New Roman" panose="02020603050405020304" pitchFamily="18" charset="0"/>
              </a:rPr>
              <a:t>This module will utilize </a:t>
            </a:r>
            <a:r>
              <a:rPr lang="en-US" i="0" dirty="0" err="1">
                <a:solidFill>
                  <a:srgbClr val="0D0D0D"/>
                </a:solidFill>
                <a:effectLst/>
                <a:latin typeface="Times New Roman" panose="02020603050405020304" pitchFamily="18" charset="0"/>
                <a:cs typeface="Times New Roman" panose="02020603050405020304" pitchFamily="18" charset="0"/>
              </a:rPr>
              <a:t>pynput.keyboard</a:t>
            </a:r>
            <a:r>
              <a:rPr lang="en-US" i="0" dirty="0">
                <a:solidFill>
                  <a:srgbClr val="0D0D0D"/>
                </a:solidFill>
                <a:effectLst/>
                <a:latin typeface="Times New Roman" panose="02020603050405020304" pitchFamily="18" charset="0"/>
                <a:cs typeface="Times New Roman" panose="02020603050405020304" pitchFamily="18" charset="0"/>
              </a:rPr>
              <a:t> to capture keystrokes.</a:t>
            </a:r>
          </a:p>
          <a:p>
            <a:pPr marL="742950" lvl="1" indent="-285750" algn="l">
              <a:buClr>
                <a:schemeClr val="accent1"/>
              </a:buClr>
              <a:buFont typeface="Wingdings" panose="05000000000000000000" pitchFamily="2" charset="2"/>
              <a:buChar char="§"/>
            </a:pPr>
            <a:r>
              <a:rPr lang="en-US" i="0" dirty="0">
                <a:solidFill>
                  <a:srgbClr val="0D0D0D"/>
                </a:solidFill>
                <a:effectLst/>
                <a:latin typeface="Times New Roman" panose="02020603050405020304" pitchFamily="18" charset="0"/>
                <a:cs typeface="Times New Roman" panose="02020603050405020304" pitchFamily="18" charset="0"/>
              </a:rPr>
              <a:t>Functions will be defined to manage key press and release events, storing captured keystrokes in memory.</a:t>
            </a:r>
          </a:p>
          <a:p>
            <a:pPr marL="742950" lvl="1" indent="-285750" algn="l">
              <a:buClr>
                <a:schemeClr val="accent1"/>
              </a:buClr>
              <a:buFont typeface="Wingdings" panose="05000000000000000000" pitchFamily="2" charset="2"/>
              <a:buChar char="§"/>
            </a:pPr>
            <a:r>
              <a:rPr lang="en-US" i="0" dirty="0">
                <a:solidFill>
                  <a:srgbClr val="0D0D0D"/>
                </a:solidFill>
                <a:effectLst/>
                <a:latin typeface="Times New Roman" panose="02020603050405020304" pitchFamily="18" charset="0"/>
                <a:cs typeface="Times New Roman" panose="02020603050405020304" pitchFamily="18" charset="0"/>
              </a:rPr>
              <a:t>Periodically, the keystrokes will be written to output files (key_log.txt and </a:t>
            </a:r>
            <a:r>
              <a:rPr lang="en-US" i="0" dirty="0" err="1">
                <a:solidFill>
                  <a:srgbClr val="0D0D0D"/>
                </a:solidFill>
                <a:effectLst/>
                <a:latin typeface="Times New Roman" panose="02020603050405020304" pitchFamily="18" charset="0"/>
                <a:cs typeface="Times New Roman" panose="02020603050405020304" pitchFamily="18" charset="0"/>
              </a:rPr>
              <a:t>key_log.json</a:t>
            </a:r>
            <a:r>
              <a:rPr lang="en-US" i="0" dirty="0">
                <a:solidFill>
                  <a:srgbClr val="0D0D0D"/>
                </a:solidFill>
                <a:effectLst/>
                <a:latin typeface="Times New Roman" panose="02020603050405020304" pitchFamily="18" charset="0"/>
                <a:cs typeface="Times New Roman" panose="02020603050405020304" pitchFamily="18" charset="0"/>
              </a:rPr>
              <a:t>).</a:t>
            </a:r>
          </a:p>
          <a:p>
            <a:pPr lvl="1" algn="l"/>
            <a:endParaRPr lang="en-US"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b="1" i="0" dirty="0">
                <a:solidFill>
                  <a:srgbClr val="0D0D0D"/>
                </a:solidFill>
                <a:effectLst/>
                <a:latin typeface="Times New Roman" panose="02020603050405020304" pitchFamily="18" charset="0"/>
                <a:cs typeface="Times New Roman" panose="02020603050405020304" pitchFamily="18" charset="0"/>
              </a:rPr>
              <a:t>Graphical User Interface (GUI):</a:t>
            </a:r>
          </a:p>
          <a:p>
            <a:pPr marL="742950" lvl="1" indent="-285750" algn="l">
              <a:buClr>
                <a:schemeClr val="accent1"/>
              </a:buClr>
              <a:buFont typeface="Wingdings" panose="05000000000000000000" pitchFamily="2" charset="2"/>
              <a:buChar char="§"/>
            </a:pPr>
            <a:r>
              <a:rPr lang="en-US" i="0" dirty="0">
                <a:solidFill>
                  <a:srgbClr val="0D0D0D"/>
                </a:solidFill>
                <a:effectLst/>
                <a:latin typeface="Times New Roman" panose="02020603050405020304" pitchFamily="18" charset="0"/>
                <a:cs typeface="Times New Roman" panose="02020603050405020304" pitchFamily="18" charset="0"/>
              </a:rPr>
              <a:t>Built with </a:t>
            </a:r>
            <a:r>
              <a:rPr lang="en-US" i="0" dirty="0" err="1">
                <a:solidFill>
                  <a:srgbClr val="0D0D0D"/>
                </a:solidFill>
                <a:effectLst/>
                <a:latin typeface="Times New Roman" panose="02020603050405020304" pitchFamily="18" charset="0"/>
                <a:cs typeface="Times New Roman" panose="02020603050405020304" pitchFamily="18" charset="0"/>
              </a:rPr>
              <a:t>Tkinter</a:t>
            </a:r>
            <a:r>
              <a:rPr lang="en-US" i="0" dirty="0">
                <a:solidFill>
                  <a:srgbClr val="0D0D0D"/>
                </a:solidFill>
                <a:effectLst/>
                <a:latin typeface="Times New Roman" panose="02020603050405020304" pitchFamily="18" charset="0"/>
                <a:cs typeface="Times New Roman" panose="02020603050405020304" pitchFamily="18" charset="0"/>
              </a:rPr>
              <a:t>, the GUI will offer buttons to start and stop the keylogging process.</a:t>
            </a:r>
          </a:p>
          <a:p>
            <a:pPr marL="742950" lvl="1" indent="-285750" algn="l">
              <a:buClr>
                <a:schemeClr val="accent1"/>
              </a:buClr>
              <a:buFont typeface="Wingdings" panose="05000000000000000000" pitchFamily="2" charset="2"/>
              <a:buChar char="§"/>
            </a:pPr>
            <a:r>
              <a:rPr lang="en-US" i="0" dirty="0">
                <a:solidFill>
                  <a:srgbClr val="0D0D0D"/>
                </a:solidFill>
                <a:effectLst/>
                <a:latin typeface="Times New Roman" panose="02020603050405020304" pitchFamily="18" charset="0"/>
                <a:cs typeface="Times New Roman" panose="02020603050405020304" pitchFamily="18" charset="0"/>
              </a:rPr>
              <a:t>It will display status messages to indicate whether the keylogger is active.</a:t>
            </a:r>
          </a:p>
          <a:p>
            <a:pPr marL="0" lvl="0" indent="0" algn="l" rtl="0">
              <a:lnSpc>
                <a:spcPct val="107000"/>
              </a:lnSpc>
              <a:spcBef>
                <a:spcPts val="0"/>
              </a:spcBef>
              <a:spcAft>
                <a:spcPts val="0"/>
              </a:spcAft>
              <a:buSzPts val="1840"/>
              <a:buNone/>
            </a:pPr>
            <a:endParaRPr lang="en-IN" sz="1800" b="1" dirty="0">
              <a:solidFill>
                <a:schemeClr val="dk1"/>
              </a:solidFill>
              <a:latin typeface="Times New Roman" panose="02020603050405020304" pitchFamily="18" charset="0"/>
              <a:ea typeface="Arial"/>
              <a:cs typeface="Times New Roman" panose="02020603050405020304" pitchFamily="18" charset="0"/>
              <a:sym typeface="Arial"/>
            </a:endParaRPr>
          </a:p>
          <a:p>
            <a:pPr marL="0" lvl="0" indent="0" algn="l" rtl="0">
              <a:lnSpc>
                <a:spcPct val="107000"/>
              </a:lnSpc>
              <a:spcBef>
                <a:spcPts val="0"/>
              </a:spcBef>
              <a:spcAft>
                <a:spcPts val="0"/>
              </a:spcAft>
              <a:buSzPts val="1840"/>
              <a:buNone/>
            </a:pPr>
            <a:r>
              <a:rPr lang="en-IN" sz="1800" b="1" dirty="0">
                <a:solidFill>
                  <a:schemeClr val="dk1"/>
                </a:solidFill>
                <a:latin typeface="Times New Roman" panose="02020603050405020304" pitchFamily="18" charset="0"/>
                <a:ea typeface="Arial"/>
                <a:cs typeface="Times New Roman" panose="02020603050405020304" pitchFamily="18" charset="0"/>
                <a:sym typeface="Arial"/>
              </a:rPr>
              <a:t>Technology Used:</a:t>
            </a:r>
          </a:p>
          <a:p>
            <a:pPr marL="306000" lvl="0" indent="-306000" algn="l" rtl="0">
              <a:lnSpc>
                <a:spcPct val="107000"/>
              </a:lnSpc>
              <a:spcBef>
                <a:spcPts val="1200"/>
              </a:spcBef>
              <a:spcAft>
                <a:spcPts val="0"/>
              </a:spcAft>
              <a:buClr>
                <a:schemeClr val="accent1"/>
              </a:buClr>
              <a:buSzPts val="1840"/>
              <a:buFont typeface="Wingdings" panose="05000000000000000000" pitchFamily="2" charset="2"/>
              <a:buChar char="§"/>
            </a:pPr>
            <a:r>
              <a:rPr lang="en-IN" sz="1800" b="1" dirty="0">
                <a:solidFill>
                  <a:schemeClr val="dk1"/>
                </a:solidFill>
                <a:latin typeface="Times New Roman" panose="02020603050405020304" pitchFamily="18" charset="0"/>
                <a:ea typeface="Arial"/>
                <a:cs typeface="Times New Roman" panose="02020603050405020304" pitchFamily="18" charset="0"/>
                <a:sym typeface="Arial"/>
              </a:rPr>
              <a:t>Python: </a:t>
            </a:r>
            <a:r>
              <a:rPr lang="en-IN" sz="1800" dirty="0">
                <a:solidFill>
                  <a:schemeClr val="dk1"/>
                </a:solidFill>
                <a:latin typeface="Times New Roman" panose="02020603050405020304" pitchFamily="18" charset="0"/>
                <a:ea typeface="Arial"/>
                <a:cs typeface="Times New Roman" panose="02020603050405020304" pitchFamily="18" charset="0"/>
                <a:sym typeface="Arial"/>
              </a:rPr>
              <a:t>For programming the keylogger functionality.</a:t>
            </a:r>
            <a:endParaRPr lang="en-IN" sz="1800" dirty="0">
              <a:latin typeface="Times New Roman" panose="02020603050405020304" pitchFamily="18" charset="0"/>
              <a:cs typeface="Times New Roman" panose="02020603050405020304" pitchFamily="18" charset="0"/>
            </a:endParaRPr>
          </a:p>
          <a:p>
            <a:pPr marL="306000" lvl="0" indent="-306000" algn="l" rtl="0">
              <a:lnSpc>
                <a:spcPct val="107000"/>
              </a:lnSpc>
              <a:spcBef>
                <a:spcPts val="1200"/>
              </a:spcBef>
              <a:spcAft>
                <a:spcPts val="0"/>
              </a:spcAft>
              <a:buClr>
                <a:schemeClr val="accent1"/>
              </a:buClr>
              <a:buSzPts val="1840"/>
              <a:buFont typeface="Wingdings" panose="05000000000000000000" pitchFamily="2" charset="2"/>
              <a:buChar char="§"/>
            </a:pPr>
            <a:r>
              <a:rPr lang="en-IN" sz="1800" b="1" dirty="0" err="1">
                <a:solidFill>
                  <a:schemeClr val="dk1"/>
                </a:solidFill>
                <a:latin typeface="Times New Roman" panose="02020603050405020304" pitchFamily="18" charset="0"/>
                <a:ea typeface="Arial"/>
                <a:cs typeface="Times New Roman" panose="02020603050405020304" pitchFamily="18" charset="0"/>
                <a:sym typeface="Arial"/>
              </a:rPr>
              <a:t>Tkinter</a:t>
            </a:r>
            <a:r>
              <a:rPr lang="en-IN" sz="1800" b="1" dirty="0">
                <a:solidFill>
                  <a:schemeClr val="dk1"/>
                </a:solidFill>
                <a:latin typeface="Times New Roman" panose="02020603050405020304" pitchFamily="18" charset="0"/>
                <a:ea typeface="Arial"/>
                <a:cs typeface="Times New Roman" panose="02020603050405020304" pitchFamily="18" charset="0"/>
                <a:sym typeface="Arial"/>
              </a:rPr>
              <a:t>: </a:t>
            </a:r>
            <a:r>
              <a:rPr lang="en-IN" sz="1800" dirty="0">
                <a:solidFill>
                  <a:schemeClr val="dk1"/>
                </a:solidFill>
                <a:latin typeface="Times New Roman" panose="02020603050405020304" pitchFamily="18" charset="0"/>
                <a:ea typeface="Arial"/>
                <a:cs typeface="Times New Roman" panose="02020603050405020304" pitchFamily="18" charset="0"/>
                <a:sym typeface="Arial"/>
              </a:rPr>
              <a:t>For building the graphical user interface (GUI).</a:t>
            </a:r>
            <a:endParaRPr lang="en-IN" sz="1800" dirty="0">
              <a:latin typeface="Times New Roman" panose="02020603050405020304" pitchFamily="18" charset="0"/>
              <a:cs typeface="Times New Roman" panose="02020603050405020304" pitchFamily="18" charset="0"/>
            </a:endParaRPr>
          </a:p>
          <a:p>
            <a:pPr marL="306000" lvl="0" indent="-306000" algn="l" rtl="0">
              <a:lnSpc>
                <a:spcPct val="107000"/>
              </a:lnSpc>
              <a:spcBef>
                <a:spcPts val="1200"/>
              </a:spcBef>
              <a:spcAft>
                <a:spcPts val="0"/>
              </a:spcAft>
              <a:buClr>
                <a:schemeClr val="accent1"/>
              </a:buClr>
              <a:buSzPts val="1840"/>
              <a:buFont typeface="Wingdings" panose="05000000000000000000" pitchFamily="2" charset="2"/>
              <a:buChar char="§"/>
            </a:pPr>
            <a:r>
              <a:rPr lang="en-IN" sz="1800" b="1" dirty="0" err="1">
                <a:solidFill>
                  <a:schemeClr val="dk1"/>
                </a:solidFill>
                <a:latin typeface="Times New Roman" panose="02020603050405020304" pitchFamily="18" charset="0"/>
                <a:ea typeface="Arial"/>
                <a:cs typeface="Times New Roman" panose="02020603050405020304" pitchFamily="18" charset="0"/>
                <a:sym typeface="Arial"/>
              </a:rPr>
              <a:t>pynput</a:t>
            </a:r>
            <a:r>
              <a:rPr lang="en-IN" sz="1800" b="1" dirty="0">
                <a:solidFill>
                  <a:schemeClr val="dk1"/>
                </a:solidFill>
                <a:latin typeface="Times New Roman" panose="02020603050405020304" pitchFamily="18" charset="0"/>
                <a:ea typeface="Arial"/>
                <a:cs typeface="Times New Roman" panose="02020603050405020304" pitchFamily="18" charset="0"/>
                <a:sym typeface="Arial"/>
              </a:rPr>
              <a:t>: </a:t>
            </a:r>
            <a:r>
              <a:rPr lang="en-IN" sz="1800" dirty="0">
                <a:solidFill>
                  <a:schemeClr val="dk1"/>
                </a:solidFill>
                <a:latin typeface="Times New Roman" panose="02020603050405020304" pitchFamily="18" charset="0"/>
                <a:ea typeface="Arial"/>
                <a:cs typeface="Times New Roman" panose="02020603050405020304" pitchFamily="18" charset="0"/>
                <a:sym typeface="Arial"/>
              </a:rPr>
              <a:t>For capturing keyboard inputs.</a:t>
            </a:r>
            <a:endParaRPr lang="en-IN" sz="1800" dirty="0">
              <a:latin typeface="Times New Roman" panose="02020603050405020304" pitchFamily="18" charset="0"/>
              <a:cs typeface="Times New Roman" panose="02020603050405020304" pitchFamily="18" charset="0"/>
            </a:endParaRPr>
          </a:p>
          <a:p>
            <a:pPr marL="306000" lvl="0" indent="-306000" algn="l" rtl="0">
              <a:lnSpc>
                <a:spcPct val="107000"/>
              </a:lnSpc>
              <a:spcBef>
                <a:spcPts val="1200"/>
              </a:spcBef>
              <a:spcAft>
                <a:spcPts val="0"/>
              </a:spcAft>
              <a:buClr>
                <a:schemeClr val="accent1"/>
              </a:buClr>
              <a:buSzPts val="1840"/>
              <a:buFont typeface="Wingdings" panose="05000000000000000000" pitchFamily="2" charset="2"/>
              <a:buChar char="§"/>
            </a:pPr>
            <a:r>
              <a:rPr lang="en-IN" sz="1800" b="1" dirty="0">
                <a:solidFill>
                  <a:schemeClr val="dk1"/>
                </a:solidFill>
                <a:latin typeface="Times New Roman" panose="02020603050405020304" pitchFamily="18" charset="0"/>
                <a:ea typeface="Arial"/>
                <a:cs typeface="Times New Roman" panose="02020603050405020304" pitchFamily="18" charset="0"/>
                <a:sym typeface="Arial"/>
              </a:rPr>
              <a:t>JSON: </a:t>
            </a:r>
            <a:r>
              <a:rPr lang="en-IN" sz="1800" dirty="0">
                <a:solidFill>
                  <a:schemeClr val="dk1"/>
                </a:solidFill>
                <a:latin typeface="Times New Roman" panose="02020603050405020304" pitchFamily="18" charset="0"/>
                <a:ea typeface="Arial"/>
                <a:cs typeface="Times New Roman" panose="02020603050405020304" pitchFamily="18" charset="0"/>
                <a:sym typeface="Arial"/>
              </a:rPr>
              <a:t>For storing keystroke data in a structured format.</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3" name="TextBox 2">
            <a:extLst>
              <a:ext uri="{FF2B5EF4-FFF2-40B4-BE49-F238E27FC236}">
                <a16:creationId xmlns:a16="http://schemas.microsoft.com/office/drawing/2014/main" id="{47068BE0-7866-8ECF-9392-DC247B48A14F}"/>
              </a:ext>
            </a:extLst>
          </p:cNvPr>
          <p:cNvSpPr txBox="1"/>
          <p:nvPr/>
        </p:nvSpPr>
        <p:spPr>
          <a:xfrm>
            <a:off x="698558" y="1719470"/>
            <a:ext cx="11270974" cy="4247317"/>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STEP 1: Initialization</a:t>
            </a:r>
          </a:p>
          <a:p>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Initialize necessary variables and flags.</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STEP 2: Event Handling</a:t>
            </a:r>
          </a:p>
          <a:p>
            <a:pPr marL="742950" lvl="1" indent="-285750">
              <a:buClr>
                <a:schemeClr val="accent1"/>
              </a:buClr>
              <a:buFont typeface="Wingdings" panose="05000000000000000000" pitchFamily="2" charset="2"/>
              <a:buChar char="§"/>
            </a:pPr>
            <a:r>
              <a:rPr lang="en-US" b="1" dirty="0" err="1">
                <a:latin typeface="Times New Roman" panose="02020603050405020304" pitchFamily="18" charset="0"/>
                <a:cs typeface="Times New Roman" panose="02020603050405020304" pitchFamily="18" charset="0"/>
              </a:rPr>
              <a:t>on_press</a:t>
            </a:r>
            <a:r>
              <a:rPr lang="en-US" b="1" dirty="0">
                <a:latin typeface="Times New Roman" panose="02020603050405020304" pitchFamily="18" charset="0"/>
                <a:cs typeface="Times New Roman" panose="02020603050405020304" pitchFamily="18" charset="0"/>
              </a:rPr>
              <a:t>(key): </a:t>
            </a:r>
            <a:r>
              <a:rPr lang="en-US" dirty="0">
                <a:latin typeface="Times New Roman" panose="02020603050405020304" pitchFamily="18" charset="0"/>
                <a:cs typeface="Times New Roman" panose="02020603050405020304" pitchFamily="18" charset="0"/>
              </a:rPr>
              <a:t>Records pressed and held keys.</a:t>
            </a:r>
          </a:p>
          <a:p>
            <a:pPr marL="742950" lvl="1" indent="-285750">
              <a:buClr>
                <a:schemeClr val="accent1"/>
              </a:buClr>
              <a:buFont typeface="Wingdings" panose="05000000000000000000" pitchFamily="2" charset="2"/>
              <a:buChar char="§"/>
            </a:pPr>
            <a:r>
              <a:rPr lang="en-US" b="1" dirty="0" err="1">
                <a:latin typeface="Times New Roman" panose="02020603050405020304" pitchFamily="18" charset="0"/>
                <a:cs typeface="Times New Roman" panose="02020603050405020304" pitchFamily="18" charset="0"/>
              </a:rPr>
              <a:t>on_release</a:t>
            </a:r>
            <a:r>
              <a:rPr lang="en-US" b="1" dirty="0">
                <a:latin typeface="Times New Roman" panose="02020603050405020304" pitchFamily="18" charset="0"/>
                <a:cs typeface="Times New Roman" panose="02020603050405020304" pitchFamily="18" charset="0"/>
              </a:rPr>
              <a:t>(key): </a:t>
            </a:r>
            <a:r>
              <a:rPr lang="en-US" dirty="0">
                <a:latin typeface="Times New Roman" panose="02020603050405020304" pitchFamily="18" charset="0"/>
                <a:cs typeface="Times New Roman" panose="02020603050405020304" pitchFamily="18" charset="0"/>
              </a:rPr>
              <a:t>Records released keys and manages flag state.</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STEP 3: Logging</a:t>
            </a:r>
          </a:p>
          <a:p>
            <a:pPr marL="742950" lvl="1" indent="-285750">
              <a:buClr>
                <a:schemeClr val="accent1"/>
              </a:buClr>
              <a:buFont typeface="Wingdings" panose="05000000000000000000" pitchFamily="2" charset="2"/>
              <a:buChar char="§"/>
            </a:pPr>
            <a:r>
              <a:rPr lang="en-US" b="1" dirty="0" err="1">
                <a:latin typeface="Times New Roman" panose="02020603050405020304" pitchFamily="18" charset="0"/>
                <a:cs typeface="Times New Roman" panose="02020603050405020304" pitchFamily="18" charset="0"/>
              </a:rPr>
              <a:t>generate_text_log</a:t>
            </a:r>
            <a:r>
              <a:rPr lang="en-US" b="1" dirty="0">
                <a:latin typeface="Times New Roman" panose="02020603050405020304" pitchFamily="18" charset="0"/>
                <a:cs typeface="Times New Roman" panose="02020603050405020304" pitchFamily="18" charset="0"/>
              </a:rPr>
              <a:t>(key):</a:t>
            </a:r>
            <a:r>
              <a:rPr lang="en-US" dirty="0">
                <a:latin typeface="Times New Roman" panose="02020603050405020304" pitchFamily="18" charset="0"/>
                <a:cs typeface="Times New Roman" panose="02020603050405020304" pitchFamily="18" charset="0"/>
              </a:rPr>
              <a:t> Saves keystrokes in a text file.</a:t>
            </a:r>
          </a:p>
          <a:p>
            <a:pPr marL="742950" lvl="1" indent="-285750">
              <a:buClr>
                <a:schemeClr val="accent1"/>
              </a:buClr>
              <a:buFont typeface="Wingdings" panose="05000000000000000000" pitchFamily="2" charset="2"/>
              <a:buChar char="§"/>
            </a:pPr>
            <a:r>
              <a:rPr lang="en-US" b="1" dirty="0" err="1">
                <a:latin typeface="Times New Roman" panose="02020603050405020304" pitchFamily="18" charset="0"/>
                <a:cs typeface="Times New Roman" panose="02020603050405020304" pitchFamily="18" charset="0"/>
              </a:rPr>
              <a:t>generate_json_file</a:t>
            </a:r>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keys_used</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Saves keystrokes in a JSON file.</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STEP 4:Keylogger Control</a:t>
            </a:r>
          </a:p>
          <a:p>
            <a:pPr marL="742950" lvl="1" indent="-285750">
              <a:buClr>
                <a:schemeClr val="accent1"/>
              </a:buClr>
              <a:buFont typeface="Wingdings" panose="05000000000000000000" pitchFamily="2" charset="2"/>
              <a:buChar char="§"/>
            </a:pPr>
            <a:r>
              <a:rPr lang="en-US" b="1" dirty="0" err="1">
                <a:latin typeface="Times New Roman" panose="02020603050405020304" pitchFamily="18" charset="0"/>
                <a:cs typeface="Times New Roman" panose="02020603050405020304" pitchFamily="18" charset="0"/>
              </a:rPr>
              <a:t>start_keylogger</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Initiates keylogging process.</a:t>
            </a:r>
          </a:p>
          <a:p>
            <a:pPr marL="742950" lvl="1" indent="-285750">
              <a:buClr>
                <a:schemeClr val="accent1"/>
              </a:buClr>
              <a:buFont typeface="Wingdings" panose="05000000000000000000" pitchFamily="2" charset="2"/>
              <a:buChar char="§"/>
            </a:pPr>
            <a:r>
              <a:rPr lang="en-US" b="1" dirty="0" err="1">
                <a:latin typeface="Times New Roman" panose="02020603050405020304" pitchFamily="18" charset="0"/>
                <a:cs typeface="Times New Roman" panose="02020603050405020304" pitchFamily="18" charset="0"/>
              </a:rPr>
              <a:t>stop_keylogger</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Stops keylogging.</a:t>
            </a:r>
          </a:p>
          <a:p>
            <a:pPr lvl="1">
              <a:buClr>
                <a:schemeClr val="accent1"/>
              </a:buClr>
            </a:pPr>
            <a:r>
              <a:rPr lang="en-US" dirty="0"/>
              <a:t>	</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EAB658-87F7-2B95-2603-0C9B9CA7FA0D}"/>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C6206A9D-2412-14D2-E888-94E1AE1F2B0F}"/>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3" name="TextBox 2">
            <a:extLst>
              <a:ext uri="{FF2B5EF4-FFF2-40B4-BE49-F238E27FC236}">
                <a16:creationId xmlns:a16="http://schemas.microsoft.com/office/drawing/2014/main" id="{F10339EC-AFFA-BC9D-43A5-D33C04115298}"/>
              </a:ext>
            </a:extLst>
          </p:cNvPr>
          <p:cNvSpPr txBox="1"/>
          <p:nvPr/>
        </p:nvSpPr>
        <p:spPr>
          <a:xfrm>
            <a:off x="581192" y="1232452"/>
            <a:ext cx="10885251" cy="2502223"/>
          </a:xfrm>
          <a:prstGeom prst="rect">
            <a:avLst/>
          </a:prstGeom>
          <a:noFill/>
        </p:spPr>
        <p:txBody>
          <a:bodyPr wrap="square" rtlCol="0">
            <a:spAutoFit/>
          </a:bodyPr>
          <a:lstStyle/>
          <a:p>
            <a:pPr marL="306000" lvl="0" indent="-306000" algn="l" rtl="0">
              <a:lnSpc>
                <a:spcPct val="110000"/>
              </a:lnSpc>
              <a:spcBef>
                <a:spcPts val="0"/>
              </a:spcBef>
              <a:spcAft>
                <a:spcPts val="0"/>
              </a:spcAft>
              <a:buClr>
                <a:schemeClr val="accent1"/>
              </a:buClr>
              <a:buSzPts val="1840"/>
              <a:buFont typeface="Wingdings" panose="05000000000000000000" pitchFamily="2" charset="2"/>
              <a:buChar char="§"/>
            </a:pPr>
            <a:r>
              <a:rPr lang="en-US" sz="1800" b="0" i="0" dirty="0">
                <a:solidFill>
                  <a:schemeClr val="dk1"/>
                </a:solidFill>
                <a:latin typeface="Times New Roman" panose="02020603050405020304" pitchFamily="18" charset="0"/>
                <a:ea typeface="Arial"/>
                <a:cs typeface="Times New Roman" panose="02020603050405020304" pitchFamily="18" charset="0"/>
                <a:sym typeface="Arial"/>
              </a:rPr>
              <a:t>The GUI presents "Start" and "Stop" buttons to control the keylogging process</a:t>
            </a:r>
          </a:p>
          <a:p>
            <a:pPr lvl="0" algn="l" rtl="0">
              <a:lnSpc>
                <a:spcPct val="110000"/>
              </a:lnSpc>
              <a:spcBef>
                <a:spcPts val="0"/>
              </a:spcBef>
              <a:spcAft>
                <a:spcPts val="0"/>
              </a:spcAft>
              <a:buClr>
                <a:schemeClr val="accent1"/>
              </a:buClr>
              <a:buSzPts val="1840"/>
            </a:pPr>
            <a:endParaRPr lang="en-US" sz="1800" dirty="0">
              <a:solidFill>
                <a:schemeClr val="dk1"/>
              </a:solidFill>
              <a:latin typeface="Times New Roman" panose="02020603050405020304" pitchFamily="18" charset="0"/>
              <a:ea typeface="Arial"/>
              <a:cs typeface="Times New Roman" panose="02020603050405020304" pitchFamily="18" charset="0"/>
              <a:sym typeface="Arial"/>
            </a:endParaRPr>
          </a:p>
          <a:p>
            <a:pPr marL="306000" lvl="0" indent="-306000" algn="l" rtl="0">
              <a:lnSpc>
                <a:spcPct val="110000"/>
              </a:lnSpc>
              <a:spcBef>
                <a:spcPts val="0"/>
              </a:spcBef>
              <a:spcAft>
                <a:spcPts val="0"/>
              </a:spcAft>
              <a:buClr>
                <a:schemeClr val="accent1"/>
              </a:buClr>
              <a:buSzPts val="1840"/>
              <a:buFont typeface="Wingdings" panose="05000000000000000000" pitchFamily="2" charset="2"/>
              <a:buChar char="§"/>
            </a:pPr>
            <a:r>
              <a:rPr lang="en-US" sz="1800" dirty="0">
                <a:solidFill>
                  <a:schemeClr val="dk1"/>
                </a:solidFill>
                <a:latin typeface="Times New Roman" panose="02020603050405020304" pitchFamily="18" charset="0"/>
                <a:ea typeface="Arial"/>
                <a:cs typeface="Times New Roman" panose="02020603050405020304" pitchFamily="18" charset="0"/>
                <a:sym typeface="Arial"/>
              </a:rPr>
              <a:t>Upon execution, the keylogger application will run in the background, capturing all keystrokes made by the user. The captured data will be stored in both text and JSON formats for later analysis. </a:t>
            </a:r>
          </a:p>
          <a:p>
            <a:pPr lvl="0" algn="l" rtl="0">
              <a:lnSpc>
                <a:spcPct val="110000"/>
              </a:lnSpc>
              <a:spcBef>
                <a:spcPts val="0"/>
              </a:spcBef>
              <a:spcAft>
                <a:spcPts val="0"/>
              </a:spcAft>
              <a:buClr>
                <a:schemeClr val="accent1"/>
              </a:buClr>
              <a:buSzPts val="1840"/>
            </a:pPr>
            <a:endParaRPr lang="en-US" sz="1800" dirty="0">
              <a:solidFill>
                <a:schemeClr val="dk1"/>
              </a:solidFill>
              <a:latin typeface="Times New Roman" panose="02020603050405020304" pitchFamily="18" charset="0"/>
              <a:ea typeface="Arial"/>
              <a:cs typeface="Times New Roman" panose="02020603050405020304" pitchFamily="18" charset="0"/>
              <a:sym typeface="Arial"/>
            </a:endParaRPr>
          </a:p>
          <a:p>
            <a:pPr marL="306000" lvl="0" indent="-306000" algn="l" rtl="0">
              <a:lnSpc>
                <a:spcPct val="110000"/>
              </a:lnSpc>
              <a:spcBef>
                <a:spcPts val="0"/>
              </a:spcBef>
              <a:spcAft>
                <a:spcPts val="0"/>
              </a:spcAft>
              <a:buClr>
                <a:schemeClr val="accent1"/>
              </a:buClr>
              <a:buSzPts val="1840"/>
              <a:buFont typeface="Wingdings" panose="05000000000000000000" pitchFamily="2" charset="2"/>
              <a:buChar char="§"/>
            </a:pPr>
            <a:r>
              <a:rPr lang="en-US" sz="1800" dirty="0">
                <a:solidFill>
                  <a:schemeClr val="dk1"/>
                </a:solidFill>
                <a:latin typeface="Times New Roman" panose="02020603050405020304" pitchFamily="18" charset="0"/>
                <a:ea typeface="Arial"/>
                <a:cs typeface="Times New Roman" panose="02020603050405020304" pitchFamily="18" charset="0"/>
                <a:sym typeface="Arial"/>
              </a:rPr>
              <a:t>The GUI will provide user-friendly controls to initiate and terminate the keylogging process, along with status updates.</a:t>
            </a:r>
          </a:p>
          <a:p>
            <a:endParaRPr lang="en-IN" dirty="0"/>
          </a:p>
        </p:txBody>
      </p:sp>
      <p:pic>
        <p:nvPicPr>
          <p:cNvPr id="6" name="Picture 5" descr="A screenshot of a computer&#10;&#10;Description automatically generated">
            <a:extLst>
              <a:ext uri="{FF2B5EF4-FFF2-40B4-BE49-F238E27FC236}">
                <a16:creationId xmlns:a16="http://schemas.microsoft.com/office/drawing/2014/main" id="{4925A9F7-4CEF-8AC1-2828-C6C978DCF7F7}"/>
              </a:ext>
            </a:extLst>
          </p:cNvPr>
          <p:cNvPicPr>
            <a:picLocks noChangeAspect="1"/>
          </p:cNvPicPr>
          <p:nvPr/>
        </p:nvPicPr>
        <p:blipFill>
          <a:blip r:embed="rId2"/>
          <a:stretch>
            <a:fillRect/>
          </a:stretch>
        </p:blipFill>
        <p:spPr>
          <a:xfrm>
            <a:off x="436827" y="3656493"/>
            <a:ext cx="2385267" cy="2606266"/>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1FE0E078-D68E-D5FB-F5AC-11392B52847D}"/>
              </a:ext>
            </a:extLst>
          </p:cNvPr>
          <p:cNvPicPr>
            <a:picLocks noChangeAspect="1"/>
          </p:cNvPicPr>
          <p:nvPr/>
        </p:nvPicPr>
        <p:blipFill>
          <a:blip r:embed="rId3"/>
          <a:stretch>
            <a:fillRect/>
          </a:stretch>
        </p:blipFill>
        <p:spPr>
          <a:xfrm>
            <a:off x="3436185" y="3656493"/>
            <a:ext cx="2377646" cy="2644369"/>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A3E470F1-D281-1B16-52BF-CF0CDF2E29FF}"/>
              </a:ext>
            </a:extLst>
          </p:cNvPr>
          <p:cNvPicPr>
            <a:picLocks noChangeAspect="1"/>
          </p:cNvPicPr>
          <p:nvPr/>
        </p:nvPicPr>
        <p:blipFill>
          <a:blip r:embed="rId4"/>
          <a:stretch>
            <a:fillRect/>
          </a:stretch>
        </p:blipFill>
        <p:spPr>
          <a:xfrm>
            <a:off x="6378171" y="3656493"/>
            <a:ext cx="5088272" cy="2606266"/>
          </a:xfrm>
          <a:prstGeom prst="rect">
            <a:avLst/>
          </a:prstGeom>
        </p:spPr>
      </p:pic>
    </p:spTree>
    <p:extLst>
      <p:ext uri="{BB962C8B-B14F-4D97-AF65-F5344CB8AC3E}">
        <p14:creationId xmlns:p14="http://schemas.microsoft.com/office/powerpoint/2010/main" val="3786163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OUTPUT</a:t>
            </a:r>
            <a:endParaRPr lang="en-US" dirty="0"/>
          </a:p>
        </p:txBody>
      </p:sp>
      <p:grpSp>
        <p:nvGrpSpPr>
          <p:cNvPr id="21" name="Group 20">
            <a:extLst>
              <a:ext uri="{FF2B5EF4-FFF2-40B4-BE49-F238E27FC236}">
                <a16:creationId xmlns:a16="http://schemas.microsoft.com/office/drawing/2014/main" id="{277C652E-D299-7F0D-0FB7-6D98A0BF7D41}"/>
              </a:ext>
            </a:extLst>
          </p:cNvPr>
          <p:cNvGrpSpPr/>
          <p:nvPr/>
        </p:nvGrpSpPr>
        <p:grpSpPr>
          <a:xfrm>
            <a:off x="770036" y="1338260"/>
            <a:ext cx="9104083" cy="4722743"/>
            <a:chOff x="770036" y="1338260"/>
            <a:chExt cx="9104083" cy="4722743"/>
          </a:xfrm>
        </p:grpSpPr>
        <p:pic>
          <p:nvPicPr>
            <p:cNvPr id="14" name="Picture 13" descr="A screenshot of a computer&#10;&#10;Description automatically generated">
              <a:extLst>
                <a:ext uri="{FF2B5EF4-FFF2-40B4-BE49-F238E27FC236}">
                  <a16:creationId xmlns:a16="http://schemas.microsoft.com/office/drawing/2014/main" id="{CE79F43A-F360-100E-E1B2-3B71602A1D48}"/>
                </a:ext>
              </a:extLst>
            </p:cNvPr>
            <p:cNvPicPr>
              <a:picLocks noChangeAspect="1"/>
            </p:cNvPicPr>
            <p:nvPr/>
          </p:nvPicPr>
          <p:blipFill>
            <a:blip r:embed="rId2"/>
            <a:stretch>
              <a:fillRect/>
            </a:stretch>
          </p:blipFill>
          <p:spPr>
            <a:xfrm>
              <a:off x="770036" y="1338260"/>
              <a:ext cx="9104083" cy="4722743"/>
            </a:xfrm>
            <a:prstGeom prst="rect">
              <a:avLst/>
            </a:prstGeom>
          </p:spPr>
        </p:pic>
        <p:pic>
          <p:nvPicPr>
            <p:cNvPr id="16" name="Picture 15" descr="A screenshot of a computer&#10;&#10;Description automatically generated">
              <a:extLst>
                <a:ext uri="{FF2B5EF4-FFF2-40B4-BE49-F238E27FC236}">
                  <a16:creationId xmlns:a16="http://schemas.microsoft.com/office/drawing/2014/main" id="{234F74B1-33BD-944C-144A-CC1DBBBC9217}"/>
                </a:ext>
              </a:extLst>
            </p:cNvPr>
            <p:cNvPicPr>
              <a:picLocks noChangeAspect="1"/>
            </p:cNvPicPr>
            <p:nvPr/>
          </p:nvPicPr>
          <p:blipFill>
            <a:blip r:embed="rId3"/>
            <a:stretch>
              <a:fillRect/>
            </a:stretch>
          </p:blipFill>
          <p:spPr>
            <a:xfrm>
              <a:off x="3621219" y="1678606"/>
              <a:ext cx="1914878" cy="2092295"/>
            </a:xfrm>
            <a:prstGeom prst="rect">
              <a:avLst/>
            </a:prstGeom>
          </p:spPr>
        </p:pic>
        <p:pic>
          <p:nvPicPr>
            <p:cNvPr id="18" name="Picture 17" descr="A screenshot of a computer&#10;&#10;Description automatically generated">
              <a:extLst>
                <a:ext uri="{FF2B5EF4-FFF2-40B4-BE49-F238E27FC236}">
                  <a16:creationId xmlns:a16="http://schemas.microsoft.com/office/drawing/2014/main" id="{0FD3D24E-2863-DF15-0B1C-FB1416959BAB}"/>
                </a:ext>
              </a:extLst>
            </p:cNvPr>
            <p:cNvPicPr>
              <a:picLocks noChangeAspect="1"/>
            </p:cNvPicPr>
            <p:nvPr/>
          </p:nvPicPr>
          <p:blipFill>
            <a:blip r:embed="rId4"/>
            <a:stretch>
              <a:fillRect/>
            </a:stretch>
          </p:blipFill>
          <p:spPr>
            <a:xfrm>
              <a:off x="5692368" y="1678606"/>
              <a:ext cx="1881257" cy="2092295"/>
            </a:xfrm>
            <a:prstGeom prst="rect">
              <a:avLst/>
            </a:prstGeom>
          </p:spPr>
        </p:pic>
        <p:pic>
          <p:nvPicPr>
            <p:cNvPr id="20" name="Picture 19" descr="A screenshot of a computer&#10;&#10;Description automatically generated">
              <a:extLst>
                <a:ext uri="{FF2B5EF4-FFF2-40B4-BE49-F238E27FC236}">
                  <a16:creationId xmlns:a16="http://schemas.microsoft.com/office/drawing/2014/main" id="{3AA00056-A2E1-FC1C-3DC8-DE6071E839FE}"/>
                </a:ext>
              </a:extLst>
            </p:cNvPr>
            <p:cNvPicPr>
              <a:picLocks noChangeAspect="1"/>
            </p:cNvPicPr>
            <p:nvPr/>
          </p:nvPicPr>
          <p:blipFill>
            <a:blip r:embed="rId5"/>
            <a:stretch>
              <a:fillRect/>
            </a:stretch>
          </p:blipFill>
          <p:spPr>
            <a:xfrm>
              <a:off x="3621219" y="3876709"/>
              <a:ext cx="5960103" cy="1754507"/>
            </a:xfrm>
            <a:prstGeom prst="rect">
              <a:avLst/>
            </a:prstGeom>
          </p:spPr>
        </p:pic>
      </p:grpSp>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solidFill>
                  <a:schemeClr val="dk1"/>
                </a:solidFill>
                <a:latin typeface="Times New Roman" panose="02020603050405020304" pitchFamily="18" charset="0"/>
                <a:ea typeface="Arial"/>
                <a:cs typeface="Times New Roman" panose="02020603050405020304" pitchFamily="18" charset="0"/>
                <a:sym typeface="Arial"/>
              </a:rPr>
              <a:t>The developed keylogger application provides a simple yet effective tool for monitoring keystrokes on a system. While primarily intended for security purposes, it can also serve as a learning tool for understanding keyboard events in Python programming. However, it's crucial to use such tools responsibly and ethically, respecting user privacy and legal boundaries.</a:t>
            </a:r>
          </a:p>
          <a:p>
            <a:pPr marL="0" indent="0">
              <a:buNone/>
            </a:pPr>
            <a:endParaRPr lang="en-IN" sz="2000" dirty="0"/>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TotalTime>
  <Words>876</Words>
  <Application>Microsoft Office PowerPoint</Application>
  <PresentationFormat>Widescreen</PresentationFormat>
  <Paragraphs>91</Paragraphs>
  <Slides>12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Arial</vt:lpstr>
      <vt:lpstr>Calibri</vt:lpstr>
      <vt:lpstr>Calibri Light</vt:lpstr>
      <vt:lpstr>Franklin Gothic</vt:lpstr>
      <vt:lpstr>Franklin Gothic Book</vt:lpstr>
      <vt:lpstr>Franklin Gothic Demi</vt:lpstr>
      <vt:lpstr>Söhne</vt:lpstr>
      <vt:lpstr>Times New Roman</vt:lpstr>
      <vt:lpstr>Wingdings</vt:lpstr>
      <vt:lpstr>Wingdings 2</vt:lpstr>
      <vt:lpstr>DividendVTI</vt:lpstr>
      <vt:lpstr>TITLE - KEYLOGGER AND SECURITY</vt:lpstr>
      <vt:lpstr>OUTLINE</vt:lpstr>
      <vt:lpstr>Problem Statement</vt:lpstr>
      <vt:lpstr>Proposed Solution</vt:lpstr>
      <vt:lpstr>System  Approach</vt:lpstr>
      <vt:lpstr>Algorithm &amp; Deployment</vt:lpstr>
      <vt:lpstr>RESULT</vt:lpstr>
      <vt:lpstr>OUTPUT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Niru Yuva</cp:lastModifiedBy>
  <cp:revision>26</cp:revision>
  <dcterms:created xsi:type="dcterms:W3CDTF">2021-05-26T16:50:10Z</dcterms:created>
  <dcterms:modified xsi:type="dcterms:W3CDTF">2024-04-05T05:47:54Z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