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Niraimathi\Downloads\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90594925634295"/>
          <c:y val="4.214129483814523E-2"/>
          <c:w val="0.6961515748031496"/>
          <c:h val="0.8326195683872849"/>
        </c:manualLayout>
      </c:layout>
      <c:barChart>
        <c:barDir val="col"/>
        <c:grouping val="clustered"/>
        <c:varyColors val="0"/>
        <c:ser>
          <c:idx val="0"/>
          <c:order val="0"/>
          <c:tx>
            <c:strRef>
              <c:f>Sheet1!$B$2</c:f>
              <c:strCache>
                <c:ptCount val="1"/>
                <c:pt idx="0">
                  <c:v>HIGH</c:v>
                </c:pt>
              </c:strCache>
            </c:strRef>
          </c:tx>
          <c:invertIfNegative val="0"/>
          <c:cat>
            <c:strRef>
              <c:f>Sheet1!$A$3:$A$12</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Sheet1!$B$3:$B$12</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ser>
        <c:ser>
          <c:idx val="1"/>
          <c:order val="1"/>
          <c:tx>
            <c:strRef>
              <c:f>Sheet1!$C$2</c:f>
              <c:strCache>
                <c:ptCount val="1"/>
                <c:pt idx="0">
                  <c:v>LOW</c:v>
                </c:pt>
              </c:strCache>
            </c:strRef>
          </c:tx>
          <c:invertIfNegative val="0"/>
          <c:cat>
            <c:strRef>
              <c:f>Sheet1!$A$3:$A$12</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Sheet1!$C$3:$C$12</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ser>
        <c:ser>
          <c:idx val="2"/>
          <c:order val="2"/>
          <c:tx>
            <c:strRef>
              <c:f>Sheet1!$D$2</c:f>
              <c:strCache>
                <c:ptCount val="1"/>
                <c:pt idx="0">
                  <c:v>MED</c:v>
                </c:pt>
              </c:strCache>
            </c:strRef>
          </c:tx>
          <c:invertIfNegative val="0"/>
          <c:cat>
            <c:strRef>
              <c:f>Sheet1!$A$3:$A$12</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Sheet1!$D$3:$D$12</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ser>
        <c:ser>
          <c:idx val="3"/>
          <c:order val="3"/>
          <c:tx>
            <c:strRef>
              <c:f>Sheet1!$E$2</c:f>
              <c:strCache>
                <c:ptCount val="1"/>
                <c:pt idx="0">
                  <c:v>VERY HIGH</c:v>
                </c:pt>
              </c:strCache>
            </c:strRef>
          </c:tx>
          <c:invertIfNegative val="0"/>
          <c:cat>
            <c:strRef>
              <c:f>Sheet1!$A$3:$A$12</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Sheet1!$E$3:$E$12</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ser>
        <c:dLbls>
          <c:showLegendKey val="0"/>
          <c:showVal val="0"/>
          <c:showCatName val="0"/>
          <c:showSerName val="0"/>
          <c:showPercent val="0"/>
          <c:showBubbleSize val="0"/>
        </c:dLbls>
        <c:gapWidth val="150"/>
        <c:axId val="151030272"/>
        <c:axId val="141592832"/>
      </c:barChart>
      <c:catAx>
        <c:axId val="151030272"/>
        <c:scaling>
          <c:orientation val="minMax"/>
        </c:scaling>
        <c:delete val="0"/>
        <c:axPos val="b"/>
        <c:majorTickMark val="out"/>
        <c:minorTickMark val="none"/>
        <c:tickLblPos val="nextTo"/>
        <c:crossAx val="141592832"/>
        <c:crosses val="autoZero"/>
        <c:auto val="1"/>
        <c:lblAlgn val="ctr"/>
        <c:lblOffset val="100"/>
        <c:noMultiLvlLbl val="0"/>
      </c:catAx>
      <c:valAx>
        <c:axId val="141592832"/>
        <c:scaling>
          <c:orientation val="minMax"/>
        </c:scaling>
        <c:delete val="0"/>
        <c:axPos val="l"/>
        <c:majorGridlines/>
        <c:numFmt formatCode="General" sourceLinked="1"/>
        <c:majorTickMark val="out"/>
        <c:minorTickMark val="none"/>
        <c:tickLblPos val="nextTo"/>
        <c:crossAx val="151030272"/>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174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9027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442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88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029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732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404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245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336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22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591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76105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1180" y="885766"/>
            <a:ext cx="9915525"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1371600" y="3314150"/>
            <a:ext cx="8839200" cy="1938992"/>
          </a:xfrm>
          <a:prstGeom prst="rect">
            <a:avLst/>
          </a:prstGeom>
          <a:noFill/>
        </p:spPr>
        <p:txBody>
          <a:bodyPr wrap="square" rtlCol="0">
            <a:spAutoFit/>
          </a:bodyPr>
          <a:lstStyle/>
          <a:p>
            <a:r>
              <a:rPr lang="en-US" sz="2400" b="1" dirty="0">
                <a:latin typeface="Bodoni MT" panose="02070603080606020203" pitchFamily="18" charset="0"/>
              </a:rPr>
              <a:t>S</a:t>
            </a:r>
            <a:r>
              <a:rPr lang="en-US" sz="2400" b="1" dirty="0" smtClean="0">
                <a:latin typeface="Bodoni MT" panose="02070603080606020203" pitchFamily="18" charset="0"/>
              </a:rPr>
              <a:t>tudent name</a:t>
            </a:r>
            <a:r>
              <a:rPr lang="en-US" sz="2400" dirty="0" smtClean="0">
                <a:latin typeface="Bodoni MT" panose="02070603080606020203" pitchFamily="18" charset="0"/>
              </a:rPr>
              <a:t>: Niraimathi R M</a:t>
            </a:r>
            <a:endParaRPr lang="en-US" sz="2400" dirty="0">
              <a:latin typeface="Bodoni MT" panose="02070603080606020203" pitchFamily="18" charset="0"/>
            </a:endParaRPr>
          </a:p>
          <a:p>
            <a:r>
              <a:rPr lang="en-US" sz="2400" b="1" dirty="0">
                <a:latin typeface="Bodoni MT" panose="02070603080606020203" pitchFamily="18" charset="0"/>
              </a:rPr>
              <a:t>R</a:t>
            </a:r>
            <a:r>
              <a:rPr lang="en-US" sz="2400" b="1" dirty="0" smtClean="0">
                <a:latin typeface="Bodoni MT" panose="02070603080606020203" pitchFamily="18" charset="0"/>
              </a:rPr>
              <a:t>egister no</a:t>
            </a:r>
            <a:r>
              <a:rPr lang="en-US" sz="2400" dirty="0" smtClean="0">
                <a:latin typeface="Bodoni MT" panose="02070603080606020203" pitchFamily="18" charset="0"/>
              </a:rPr>
              <a:t>: 312216114</a:t>
            </a:r>
            <a:endParaRPr lang="en-US" sz="2400" dirty="0">
              <a:latin typeface="Bodoni MT" panose="02070603080606020203" pitchFamily="18" charset="0"/>
            </a:endParaRPr>
          </a:p>
          <a:p>
            <a:r>
              <a:rPr lang="en-US" sz="2400" b="1" dirty="0">
                <a:latin typeface="Bodoni MT" panose="02070603080606020203" pitchFamily="18" charset="0"/>
              </a:rPr>
              <a:t>D</a:t>
            </a:r>
            <a:r>
              <a:rPr lang="en-US" sz="2400" b="1" dirty="0" smtClean="0">
                <a:latin typeface="Bodoni MT" panose="02070603080606020203" pitchFamily="18" charset="0"/>
              </a:rPr>
              <a:t>epartment</a:t>
            </a:r>
            <a:r>
              <a:rPr lang="en-US" sz="2400" dirty="0" smtClean="0">
                <a:latin typeface="Bodoni MT" panose="02070603080606020203" pitchFamily="18" charset="0"/>
              </a:rPr>
              <a:t>: B.com A&amp;F </a:t>
            </a:r>
            <a:endParaRPr lang="en-US" sz="2400" dirty="0">
              <a:latin typeface="Bodoni MT" panose="02070603080606020203" pitchFamily="18" charset="0"/>
            </a:endParaRPr>
          </a:p>
          <a:p>
            <a:r>
              <a:rPr lang="en-US" sz="2400" b="1" dirty="0">
                <a:latin typeface="Bodoni MT" panose="02070603080606020203" pitchFamily="18" charset="0"/>
              </a:rPr>
              <a:t>C</a:t>
            </a:r>
            <a:r>
              <a:rPr lang="en-US" sz="2400" b="1" dirty="0" smtClean="0">
                <a:latin typeface="Bodoni MT" panose="02070603080606020203" pitchFamily="18" charset="0"/>
              </a:rPr>
              <a:t>ollege</a:t>
            </a:r>
            <a:r>
              <a:rPr lang="en-US" sz="2400" dirty="0" smtClean="0">
                <a:latin typeface="Bodoni MT" panose="02070603080606020203" pitchFamily="18" charset="0"/>
              </a:rPr>
              <a:t>: Shri </a:t>
            </a:r>
            <a:r>
              <a:rPr lang="en-US" sz="2400" dirty="0" err="1">
                <a:latin typeface="Bodoni MT" panose="02070603080606020203" pitchFamily="18" charset="0"/>
              </a:rPr>
              <a:t>S</a:t>
            </a:r>
            <a:r>
              <a:rPr lang="en-US" sz="2400" dirty="0" err="1" smtClean="0">
                <a:latin typeface="Bodoni MT" panose="02070603080606020203" pitchFamily="18" charset="0"/>
              </a:rPr>
              <a:t>hankarlal</a:t>
            </a:r>
            <a:r>
              <a:rPr lang="en-US" sz="2400" dirty="0" smtClean="0">
                <a:latin typeface="Bodoni MT" panose="02070603080606020203" pitchFamily="18" charset="0"/>
              </a:rPr>
              <a:t> </a:t>
            </a:r>
            <a:r>
              <a:rPr lang="en-US" sz="2400" dirty="0" err="1" smtClean="0">
                <a:latin typeface="Bodoni MT" panose="02070603080606020203" pitchFamily="18" charset="0"/>
              </a:rPr>
              <a:t>Sundarbai</a:t>
            </a:r>
            <a:r>
              <a:rPr lang="en-US" sz="2400" dirty="0" smtClean="0">
                <a:latin typeface="Bodoni MT" panose="02070603080606020203" pitchFamily="18" charset="0"/>
              </a:rPr>
              <a:t> </a:t>
            </a:r>
            <a:r>
              <a:rPr lang="en-US" sz="2400" dirty="0" err="1">
                <a:latin typeface="Bodoni MT" panose="02070603080606020203" pitchFamily="18" charset="0"/>
              </a:rPr>
              <a:t>S</a:t>
            </a:r>
            <a:r>
              <a:rPr lang="en-US" sz="2400" dirty="0" err="1" smtClean="0">
                <a:latin typeface="Bodoni MT" panose="02070603080606020203" pitchFamily="18" charset="0"/>
              </a:rPr>
              <a:t>hasun</a:t>
            </a:r>
            <a:r>
              <a:rPr lang="en-US" sz="2400" dirty="0" smtClean="0">
                <a:latin typeface="Bodoni MT" panose="02070603080606020203" pitchFamily="18" charset="0"/>
              </a:rPr>
              <a:t> </a:t>
            </a:r>
            <a:r>
              <a:rPr lang="en-US" sz="2400" dirty="0">
                <a:latin typeface="Bodoni MT" panose="02070603080606020203" pitchFamily="18" charset="0"/>
              </a:rPr>
              <a:t>J</a:t>
            </a:r>
            <a:r>
              <a:rPr lang="en-US" sz="2400" dirty="0" smtClean="0">
                <a:latin typeface="Bodoni MT" panose="02070603080606020203" pitchFamily="18" charset="0"/>
              </a:rPr>
              <a:t>ain </a:t>
            </a:r>
            <a:r>
              <a:rPr lang="en-US" sz="2400" dirty="0">
                <a:latin typeface="Bodoni MT" panose="02070603080606020203" pitchFamily="18" charset="0"/>
              </a:rPr>
              <a:t>C</a:t>
            </a:r>
            <a:r>
              <a:rPr lang="en-US" sz="2400" dirty="0" smtClean="0">
                <a:latin typeface="Bodoni MT" panose="02070603080606020203" pitchFamily="18" charset="0"/>
              </a:rPr>
              <a:t>ollege</a:t>
            </a:r>
            <a:endParaRPr lang="en-US" sz="2400" dirty="0">
              <a:latin typeface="Bodoni MT" panose="02070603080606020203"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606276"/>
            <a:ext cx="430689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Bodoni MT" panose="02070603080606020203" pitchFamily="18" charset="0"/>
                <a:cs typeface="Trebuchet MS"/>
              </a:rPr>
              <a:t>M</a:t>
            </a:r>
            <a:r>
              <a:rPr sz="4800" b="1" dirty="0">
                <a:latin typeface="Bodoni MT" panose="02070603080606020203" pitchFamily="18" charset="0"/>
                <a:cs typeface="Trebuchet MS"/>
              </a:rPr>
              <a:t>O</a:t>
            </a:r>
            <a:r>
              <a:rPr sz="4800" b="1" spc="-15" dirty="0">
                <a:latin typeface="Bodoni MT" panose="02070603080606020203" pitchFamily="18" charset="0"/>
                <a:cs typeface="Trebuchet MS"/>
              </a:rPr>
              <a:t>D</a:t>
            </a:r>
            <a:r>
              <a:rPr sz="4800" b="1" spc="-35" dirty="0">
                <a:latin typeface="Bodoni MT" panose="02070603080606020203" pitchFamily="18" charset="0"/>
                <a:cs typeface="Trebuchet MS"/>
              </a:rPr>
              <a:t>E</a:t>
            </a:r>
            <a:r>
              <a:rPr sz="4800" b="1" spc="-30" dirty="0">
                <a:latin typeface="Bodoni MT" panose="02070603080606020203" pitchFamily="18" charset="0"/>
                <a:cs typeface="Trebuchet MS"/>
              </a:rPr>
              <a:t>LL</a:t>
            </a:r>
            <a:r>
              <a:rPr sz="4800" b="1" spc="-5" dirty="0">
                <a:latin typeface="Bodoni MT" panose="02070603080606020203" pitchFamily="18" charset="0"/>
                <a:cs typeface="Trebuchet MS"/>
              </a:rPr>
              <a:t>I</a:t>
            </a:r>
            <a:r>
              <a:rPr sz="4800" b="1" spc="30" dirty="0">
                <a:latin typeface="Bodoni MT" panose="02070603080606020203" pitchFamily="18" charset="0"/>
                <a:cs typeface="Trebuchet MS"/>
              </a:rPr>
              <a:t>N</a:t>
            </a:r>
            <a:r>
              <a:rPr sz="4800" b="1" spc="5" dirty="0">
                <a:latin typeface="Bodoni MT" panose="02070603080606020203" pitchFamily="18" charset="0"/>
                <a:cs typeface="Trebuchet MS"/>
              </a:rPr>
              <a:t>G</a:t>
            </a:r>
            <a:endParaRPr sz="4800" dirty="0">
              <a:latin typeface="Bodoni MT" panose="02070603080606020203"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8" y="1863795"/>
            <a:ext cx="8613775" cy="4801314"/>
          </a:xfrm>
          <a:prstGeom prst="rect">
            <a:avLst/>
          </a:prstGeom>
          <a:noFill/>
        </p:spPr>
        <p:txBody>
          <a:bodyPr wrap="square" rtlCol="0">
            <a:spAutoFit/>
          </a:bodyPr>
          <a:lstStyle/>
          <a:p>
            <a:r>
              <a:rPr lang="en-IN" b="1" dirty="0"/>
              <a:t>Define Objectives:</a:t>
            </a:r>
            <a:endParaRPr lang="en-IN" dirty="0"/>
          </a:p>
          <a:p>
            <a:r>
              <a:rPr lang="en-IN" dirty="0"/>
              <a:t>Set clear goals for the analysis, such as identifying performance drivers and improving overall productivity.</a:t>
            </a:r>
          </a:p>
          <a:p>
            <a:r>
              <a:rPr lang="en-IN" b="1" dirty="0"/>
              <a:t>Data Collection:</a:t>
            </a:r>
            <a:endParaRPr lang="en-IN" dirty="0"/>
          </a:p>
          <a:p>
            <a:r>
              <a:rPr lang="en-IN" dirty="0"/>
              <a:t>Gather relevant data: performance reviews, employee demographics, job roles, training history, etc.</a:t>
            </a:r>
          </a:p>
          <a:p>
            <a:r>
              <a:rPr lang="en-IN" b="1" dirty="0"/>
              <a:t>Data Preparation:</a:t>
            </a:r>
            <a:endParaRPr lang="en-IN" dirty="0"/>
          </a:p>
          <a:p>
            <a:r>
              <a:rPr lang="en-IN" dirty="0"/>
              <a:t>Clean and organize the data. Ensure accuracy and consistency for reliable analysis.</a:t>
            </a:r>
          </a:p>
          <a:p>
            <a:r>
              <a:rPr lang="en-IN" b="1" dirty="0"/>
              <a:t>Categorize Performance:</a:t>
            </a:r>
            <a:endParaRPr lang="en-IN" dirty="0"/>
          </a:p>
          <a:p>
            <a:r>
              <a:rPr lang="en-IN" dirty="0"/>
              <a:t>Sort employees into Very High, High, Medium, and Low performance categories based on predefined criteria.</a:t>
            </a:r>
          </a:p>
          <a:p>
            <a:r>
              <a:rPr lang="en-IN" b="1" dirty="0"/>
              <a:t>Data Analysis:</a:t>
            </a:r>
            <a:endParaRPr lang="en-IN" dirty="0"/>
          </a:p>
          <a:p>
            <a:r>
              <a:rPr lang="en-IN" dirty="0"/>
              <a:t>Use statistical and analytical techniques to explore patterns and correlations. Employ </a:t>
            </a:r>
            <a:r>
              <a:rPr lang="en-IN" dirty="0" smtClean="0"/>
              <a:t>pivot tables</a:t>
            </a:r>
            <a:r>
              <a:rPr lang="en-IN" dirty="0"/>
              <a:t>, filters, and formulas as needed.</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2" y="914404"/>
            <a:ext cx="7558415" cy="4524315"/>
          </a:xfrm>
          <a:prstGeom prst="rect">
            <a:avLst/>
          </a:prstGeom>
          <a:noFill/>
        </p:spPr>
        <p:txBody>
          <a:bodyPr wrap="square" rtlCol="0">
            <a:spAutoFit/>
          </a:bodyPr>
          <a:lstStyle/>
          <a:p>
            <a:r>
              <a:rPr lang="en-IN" b="1" dirty="0"/>
              <a:t>Develop Insights:</a:t>
            </a:r>
            <a:endParaRPr lang="en-IN" dirty="0"/>
          </a:p>
          <a:p>
            <a:pPr lvl="1"/>
            <a:r>
              <a:rPr lang="en-IN" dirty="0"/>
              <a:t>Identify key factors influencing each performance category. </a:t>
            </a:r>
            <a:r>
              <a:rPr lang="en-IN" dirty="0" err="1"/>
              <a:t>Analyze</a:t>
            </a:r>
            <a:r>
              <a:rPr lang="en-IN" dirty="0"/>
              <a:t> trends and potential barriers.</a:t>
            </a:r>
          </a:p>
          <a:p>
            <a:r>
              <a:rPr lang="en-IN" b="1" dirty="0"/>
              <a:t>Create Visualizations:</a:t>
            </a:r>
            <a:endParaRPr lang="en-IN" dirty="0"/>
          </a:p>
          <a:p>
            <a:pPr lvl="1"/>
            <a:r>
              <a:rPr lang="en-IN" dirty="0"/>
              <a:t>Use charts and graphs to present findings clearly. Develop dashboards for interactive data exploration.</a:t>
            </a:r>
          </a:p>
          <a:p>
            <a:r>
              <a:rPr lang="en-IN" b="1" dirty="0"/>
              <a:t>Generate Recommendations:</a:t>
            </a:r>
            <a:endParaRPr lang="en-IN" dirty="0"/>
          </a:p>
          <a:p>
            <a:pPr lvl="1"/>
            <a:r>
              <a:rPr lang="en-IN" dirty="0"/>
              <a:t>Provide actionable strategies for enhancing performance, such as targeted training or management changes.</a:t>
            </a:r>
          </a:p>
          <a:p>
            <a:r>
              <a:rPr lang="en-IN" b="1" dirty="0"/>
              <a:t>Implement Strategies:</a:t>
            </a:r>
            <a:endParaRPr lang="en-IN" dirty="0"/>
          </a:p>
          <a:p>
            <a:pPr lvl="1"/>
            <a:r>
              <a:rPr lang="en-IN" dirty="0"/>
              <a:t>Put recommendations into practice. Monitor the impact and adjust as necessary.</a:t>
            </a:r>
          </a:p>
          <a:p>
            <a:r>
              <a:rPr lang="en-IN" b="1" dirty="0"/>
              <a:t>Review and Refine:</a:t>
            </a:r>
            <a:endParaRPr lang="en-IN" dirty="0"/>
          </a:p>
          <a:p>
            <a:pPr lvl="1"/>
            <a:r>
              <a:rPr lang="en-IN" dirty="0"/>
              <a:t>Continuously evaluate the effectiveness of implemented strategies. Update the analysis regularly for ongoing improvement.</a:t>
            </a:r>
          </a:p>
          <a:p>
            <a:endParaRPr lang="en-IN" dirty="0"/>
          </a:p>
        </p:txBody>
      </p:sp>
    </p:spTree>
    <p:extLst>
      <p:ext uri="{BB962C8B-B14F-4D97-AF65-F5344CB8AC3E}">
        <p14:creationId xmlns:p14="http://schemas.microsoft.com/office/powerpoint/2010/main" val="19597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19252"/>
            <a:ext cx="2437131" cy="690574"/>
          </a:xfrm>
          <a:prstGeom prst="rect">
            <a:avLst/>
          </a:prstGeom>
        </p:spPr>
        <p:txBody>
          <a:bodyPr vert="horz" wrap="square" lIns="0" tIns="13335" rIns="0" bIns="0" rtlCol="0">
            <a:spAutoFit/>
          </a:bodyPr>
          <a:lstStyle/>
          <a:p>
            <a:pPr marL="12700" algn="l">
              <a:lnSpc>
                <a:spcPct val="100000"/>
              </a:lnSpc>
              <a:spcBef>
                <a:spcPts val="105"/>
              </a:spcBef>
            </a:pPr>
            <a:r>
              <a:rPr b="1" dirty="0">
                <a:latin typeface="Bodoni MT" panose="02070603080606020203" pitchFamily="18" charset="0"/>
              </a:rPr>
              <a:t>R</a:t>
            </a:r>
            <a:r>
              <a:rPr b="1" spc="-40" dirty="0">
                <a:latin typeface="Bodoni MT" panose="02070603080606020203" pitchFamily="18" charset="0"/>
              </a:rPr>
              <a:t>E</a:t>
            </a:r>
            <a:r>
              <a:rPr b="1" spc="15" dirty="0">
                <a:latin typeface="Bodoni MT" panose="02070603080606020203" pitchFamily="18" charset="0"/>
              </a:rPr>
              <a:t>S</a:t>
            </a:r>
            <a:r>
              <a:rPr b="1" spc="-30" dirty="0">
                <a:latin typeface="Bodoni MT" panose="02070603080606020203" pitchFamily="18" charset="0"/>
              </a:rPr>
              <a:t>U</a:t>
            </a:r>
            <a:r>
              <a:rPr b="1" spc="-405" dirty="0">
                <a:latin typeface="Bodoni MT" panose="02070603080606020203" pitchFamily="18" charset="0"/>
              </a:rPr>
              <a:t>L</a:t>
            </a:r>
            <a:r>
              <a:rPr b="1" dirty="0">
                <a:latin typeface="Bodoni MT" panose="02070603080606020203" pitchFamily="18" charset="0"/>
              </a:rPr>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973838655"/>
              </p:ext>
            </p:extLst>
          </p:nvPr>
        </p:nvGraphicFramePr>
        <p:xfrm>
          <a:off x="1219200" y="1524002"/>
          <a:ext cx="6629400" cy="4295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pPr algn="l"/>
            <a:r>
              <a:rPr lang="en-US" b="1" dirty="0">
                <a:latin typeface="Bodoni MT" panose="02070603080606020203" pitchFamily="18" charset="0"/>
                <a:cs typeface="Times New Roman" panose="02020603050405020304" pitchFamily="18" charset="0"/>
              </a:rPr>
              <a:t>C</a:t>
            </a:r>
            <a:r>
              <a:rPr lang="en-US" b="1" dirty="0" smtClean="0">
                <a:latin typeface="Bodoni MT" panose="02070603080606020203" pitchFamily="18" charset="0"/>
                <a:cs typeface="Times New Roman" panose="02020603050405020304" pitchFamily="18" charset="0"/>
              </a:rPr>
              <a:t>onclusion</a:t>
            </a:r>
            <a:endParaRPr lang="en-IN" b="1" dirty="0">
              <a:latin typeface="Bodoni MT" panose="02070603080606020203" pitchFamily="18" charset="0"/>
              <a:cs typeface="Times New Roman" panose="02020603050405020304" pitchFamily="18" charset="0"/>
            </a:endParaRPr>
          </a:p>
        </p:txBody>
      </p:sp>
      <p:sp>
        <p:nvSpPr>
          <p:cNvPr id="3" name="Rectangle 2"/>
          <p:cNvSpPr/>
          <p:nvPr/>
        </p:nvSpPr>
        <p:spPr>
          <a:xfrm>
            <a:off x="533400" y="1752604"/>
            <a:ext cx="8382000" cy="3693319"/>
          </a:xfrm>
          <a:prstGeom prst="rect">
            <a:avLst/>
          </a:prstGeom>
        </p:spPr>
        <p:txBody>
          <a:bodyPr wrap="square">
            <a:spAutoFit/>
          </a:bodyPr>
          <a:lstStyle/>
          <a:p>
            <a:r>
              <a:rPr lang="en-IN" dirty="0"/>
              <a:t>The Employee Performance Analysis project has provided valuable insights into the distribution and determinants of employee performance across different categories—Very High, High, Medium, and Low. By </a:t>
            </a:r>
            <a:r>
              <a:rPr lang="en-IN" dirty="0" err="1"/>
              <a:t>analyzing</a:t>
            </a:r>
            <a:r>
              <a:rPr lang="en-IN" dirty="0"/>
              <a:t> performance data and identifying key trends and factors, the project has:</a:t>
            </a:r>
          </a:p>
          <a:p>
            <a:r>
              <a:rPr lang="en-IN" b="1" dirty="0"/>
              <a:t>Uncovered Key Drivers:</a:t>
            </a:r>
            <a:r>
              <a:rPr lang="en-IN" dirty="0"/>
              <a:t> Identified what contributes to high performance and what hinders low performance, allowing for targeted interventions.</a:t>
            </a:r>
          </a:p>
          <a:p>
            <a:r>
              <a:rPr lang="en-IN" b="1" dirty="0"/>
              <a:t>Enhanced Decision-Making:</a:t>
            </a:r>
            <a:r>
              <a:rPr lang="en-IN" dirty="0"/>
              <a:t> Empowered leadership with data-driven recommendations to improve employee performance and align it with organizational goals.</a:t>
            </a:r>
          </a:p>
          <a:p>
            <a:r>
              <a:rPr lang="en-IN" b="1" dirty="0"/>
              <a:t>Improved Strategies:</a:t>
            </a:r>
            <a:r>
              <a:rPr lang="en-IN" dirty="0"/>
              <a:t> Enabled the development of customized training and development programs, and informed management practices for better team performance.</a:t>
            </a:r>
          </a:p>
          <a:p>
            <a:r>
              <a:rPr lang="en-IN" b="1" dirty="0"/>
              <a:t>Visualized Insights:</a:t>
            </a:r>
            <a:r>
              <a:rPr lang="en-IN" dirty="0"/>
              <a:t> Offered clear, interactive visualizations to make complex data accessible and actionable.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506356"/>
            <a:ext cx="3909695" cy="1324722"/>
          </a:xfrm>
          <a:prstGeom prst="rect">
            <a:avLst/>
          </a:prstGeom>
        </p:spPr>
        <p:txBody>
          <a:bodyPr vert="horz" wrap="square" lIns="0" tIns="16510" rIns="0" bIns="0" rtlCol="0">
            <a:spAutoFit/>
          </a:bodyPr>
          <a:lstStyle/>
          <a:p>
            <a:pPr marL="12700" algn="l">
              <a:lnSpc>
                <a:spcPct val="100000"/>
              </a:lnSpc>
              <a:spcBef>
                <a:spcPts val="130"/>
              </a:spcBef>
            </a:pPr>
            <a:r>
              <a:rPr sz="4250" b="1" spc="5" dirty="0">
                <a:latin typeface="Bodoni MT" panose="02070603080606020203" pitchFamily="18" charset="0"/>
              </a:rPr>
              <a:t>PROJECT</a:t>
            </a:r>
            <a:r>
              <a:rPr sz="4250" b="1" spc="-85" dirty="0">
                <a:latin typeface="Bodoni MT" panose="02070603080606020203" pitchFamily="18" charset="0"/>
              </a:rPr>
              <a:t> </a:t>
            </a:r>
            <a:r>
              <a:rPr sz="4250" b="1" spc="25" dirty="0">
                <a:latin typeface="Bodoni MT" panose="02070603080606020203" pitchFamily="18" charset="0"/>
              </a:rPr>
              <a:t>TITLE</a:t>
            </a:r>
            <a:endParaRPr sz="4250" b="1" dirty="0">
              <a:latin typeface="Bodoni MT" panose="02070603080606020203" pitchFamily="18" charset="0"/>
            </a:endParaRPr>
          </a:p>
        </p:txBody>
      </p:sp>
      <p:sp>
        <p:nvSpPr>
          <p:cNvPr id="22" name="object 22"/>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676278" y="2123275"/>
            <a:ext cx="4581524" cy="2800767"/>
          </a:xfrm>
          <a:prstGeom prst="rect">
            <a:avLst/>
          </a:prstGeom>
          <a:noFill/>
        </p:spPr>
        <p:txBody>
          <a:bodyPr wrap="square" rtlCol="0">
            <a:spAutoFit/>
          </a:bodyPr>
          <a:lstStyle/>
          <a:p>
            <a:r>
              <a:rPr lang="en-US" sz="4400"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sp>
        <p:nvSpPr>
          <p:cNvPr id="21" name="object 21"/>
          <p:cNvSpPr txBox="1">
            <a:spLocks noGrp="1"/>
          </p:cNvSpPr>
          <p:nvPr>
            <p:ph type="title"/>
          </p:nvPr>
        </p:nvSpPr>
        <p:spPr>
          <a:xfrm>
            <a:off x="739774" y="479196"/>
            <a:ext cx="2994025" cy="690574"/>
          </a:xfrm>
          <a:prstGeom prst="rect">
            <a:avLst/>
          </a:prstGeom>
        </p:spPr>
        <p:txBody>
          <a:bodyPr vert="horz" wrap="square" lIns="0" tIns="13335" rIns="0" bIns="0" rtlCol="0">
            <a:spAutoFit/>
          </a:bodyPr>
          <a:lstStyle/>
          <a:p>
            <a:pPr marL="12700">
              <a:lnSpc>
                <a:spcPct val="100000"/>
              </a:lnSpc>
              <a:spcBef>
                <a:spcPts val="105"/>
              </a:spcBef>
            </a:pPr>
            <a:r>
              <a:rPr b="1" spc="25" dirty="0">
                <a:latin typeface="Bodoni MT" panose="02070603080606020203" pitchFamily="18" charset="0"/>
              </a:rPr>
              <a:t>A</a:t>
            </a:r>
            <a:r>
              <a:rPr b="1" spc="-5" dirty="0">
                <a:latin typeface="Bodoni MT" panose="02070603080606020203" pitchFamily="18" charset="0"/>
              </a:rPr>
              <a:t>G</a:t>
            </a:r>
            <a:r>
              <a:rPr b="1" spc="-35" dirty="0">
                <a:latin typeface="Bodoni MT" panose="02070603080606020203" pitchFamily="18" charset="0"/>
              </a:rPr>
              <a:t>E</a:t>
            </a:r>
            <a:r>
              <a:rPr b="1" spc="15" dirty="0">
                <a:latin typeface="Bodoni MT" panose="02070603080606020203" pitchFamily="18" charset="0"/>
              </a:rPr>
              <a:t>N</a:t>
            </a:r>
            <a:r>
              <a:rPr b="1" dirty="0">
                <a:latin typeface="Bodoni MT" panose="02070603080606020203" pitchFamily="18" charset="0"/>
              </a:rPr>
              <a:t>DA</a:t>
            </a:r>
          </a:p>
        </p:txBody>
      </p:sp>
      <p:sp>
        <p:nvSpPr>
          <p:cNvPr id="22" name="object 22"/>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295399" y="1041535"/>
            <a:ext cx="5029201"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251784"/>
            <a:ext cx="5636895" cy="132472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b="1" spc="-20" dirty="0" smtClean="0">
                <a:latin typeface="Bodoni MT" panose="02070603080606020203" pitchFamily="18" charset="0"/>
              </a:rPr>
              <a:t>P</a:t>
            </a:r>
            <a:r>
              <a:rPr sz="4250" b="1" spc="15" dirty="0" smtClean="0">
                <a:latin typeface="Bodoni MT" panose="02070603080606020203" pitchFamily="18" charset="0"/>
              </a:rPr>
              <a:t>ROB</a:t>
            </a:r>
            <a:r>
              <a:rPr sz="4250" b="1" spc="55" dirty="0" smtClean="0">
                <a:latin typeface="Bodoni MT" panose="02070603080606020203" pitchFamily="18" charset="0"/>
              </a:rPr>
              <a:t>L</a:t>
            </a:r>
            <a:r>
              <a:rPr sz="4250" b="1" spc="-20" dirty="0" smtClean="0">
                <a:latin typeface="Bodoni MT" panose="02070603080606020203" pitchFamily="18" charset="0"/>
              </a:rPr>
              <a:t>E</a:t>
            </a:r>
            <a:r>
              <a:rPr sz="4250" b="1" spc="20" dirty="0" smtClean="0">
                <a:latin typeface="Bodoni MT" panose="02070603080606020203" pitchFamily="18" charset="0"/>
              </a:rPr>
              <a:t>M</a:t>
            </a:r>
            <a:r>
              <a:rPr lang="en-IN" sz="4250" b="1" dirty="0">
                <a:latin typeface="Bodoni MT" panose="02070603080606020203" pitchFamily="18" charset="0"/>
              </a:rPr>
              <a:t> </a:t>
            </a:r>
            <a:r>
              <a:rPr lang="en-IN" sz="4250" b="1" dirty="0" smtClean="0">
                <a:latin typeface="Bodoni MT" panose="02070603080606020203" pitchFamily="18" charset="0"/>
              </a:rPr>
              <a:t> </a:t>
            </a:r>
            <a:r>
              <a:rPr sz="4250" b="1" spc="10" dirty="0" smtClean="0">
                <a:latin typeface="Bodoni MT" panose="02070603080606020203" pitchFamily="18" charset="0"/>
              </a:rPr>
              <a:t>S</a:t>
            </a:r>
            <a:r>
              <a:rPr sz="4250" b="1" spc="-370" dirty="0" smtClean="0">
                <a:latin typeface="Bodoni MT" panose="02070603080606020203" pitchFamily="18" charset="0"/>
              </a:rPr>
              <a:t>T</a:t>
            </a:r>
            <a:r>
              <a:rPr sz="4250" b="1" spc="-375" dirty="0" smtClean="0">
                <a:latin typeface="Bodoni MT" panose="02070603080606020203" pitchFamily="18" charset="0"/>
              </a:rPr>
              <a:t>A</a:t>
            </a:r>
            <a:r>
              <a:rPr sz="4250" b="1" spc="15" dirty="0" smtClean="0">
                <a:latin typeface="Bodoni MT" panose="02070603080606020203" pitchFamily="18" charset="0"/>
              </a:rPr>
              <a:t>T</a:t>
            </a:r>
            <a:r>
              <a:rPr sz="4250" b="1" spc="-10" dirty="0" smtClean="0">
                <a:latin typeface="Bodoni MT" panose="02070603080606020203" pitchFamily="18" charset="0"/>
              </a:rPr>
              <a:t>E</a:t>
            </a:r>
            <a:r>
              <a:rPr sz="4250" b="1" spc="-20" dirty="0" smtClean="0">
                <a:latin typeface="Bodoni MT" panose="02070603080606020203" pitchFamily="18" charset="0"/>
              </a:rPr>
              <a:t>ME</a:t>
            </a:r>
            <a:r>
              <a:rPr sz="4250" b="1" spc="10" dirty="0" smtClean="0">
                <a:latin typeface="Bodoni MT" panose="02070603080606020203" pitchFamily="18" charset="0"/>
              </a:rPr>
              <a:t>NT</a:t>
            </a:r>
            <a:endParaRPr sz="4250" b="1" dirty="0">
              <a:latin typeface="Bodoni MT" panose="02070603080606020203" pitchFamily="18" charset="0"/>
            </a:endParaRPr>
          </a:p>
        </p:txBody>
      </p:sp>
      <p:sp>
        <p:nvSpPr>
          <p:cNvPr id="10" name="object 10"/>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TextBox 8"/>
          <p:cNvSpPr txBox="1"/>
          <p:nvPr/>
        </p:nvSpPr>
        <p:spPr>
          <a:xfrm>
            <a:off x="1066799" y="2362202"/>
            <a:ext cx="5786439" cy="2554545"/>
          </a:xfrm>
          <a:prstGeom prst="rect">
            <a:avLst/>
          </a:prstGeom>
          <a:noFill/>
        </p:spPr>
        <p:txBody>
          <a:bodyPr wrap="square" rtlCol="0">
            <a:spAutoFit/>
          </a:bodyPr>
          <a:lstStyle/>
          <a:p>
            <a:r>
              <a:rPr lang="en-IN" sz="2000" dirty="0"/>
              <a:t>Employee performance is critical to the success of any organization. However, performance levels often vary due to a range of factors, including work environment, leadership, skills, motivation, and personal circumstances. The challenge lies in identifying which factors have the most significant impact on performance and how they can be managed or enhanced.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7" y="806354"/>
            <a:ext cx="5263515"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smtClean="0">
                <a:latin typeface="Bodoni MT" panose="02070603080606020203" pitchFamily="18" charset="0"/>
              </a:rPr>
              <a:t>PROJECT</a:t>
            </a:r>
            <a:r>
              <a:rPr lang="en-IN" sz="4250" b="1" spc="5" dirty="0" smtClean="0">
                <a:latin typeface="Bodoni MT" panose="02070603080606020203" pitchFamily="18" charset="0"/>
              </a:rPr>
              <a:t> </a:t>
            </a:r>
            <a:r>
              <a:rPr sz="4250" b="1" spc="-20" dirty="0" smtClean="0">
                <a:latin typeface="Bodoni MT" panose="02070603080606020203" pitchFamily="18" charset="0"/>
              </a:rPr>
              <a:t>OVERVIEW</a:t>
            </a:r>
            <a:endParaRPr sz="4250" b="1" dirty="0">
              <a:latin typeface="Bodoni MT" panose="02070603080606020203" pitchFamily="18" charset="0"/>
            </a:endParaRPr>
          </a:p>
        </p:txBody>
      </p:sp>
      <p:sp>
        <p:nvSpPr>
          <p:cNvPr id="10" name="object 10"/>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9" name="Rectangle 8"/>
          <p:cNvSpPr/>
          <p:nvPr/>
        </p:nvSpPr>
        <p:spPr>
          <a:xfrm>
            <a:off x="533400" y="2451854"/>
            <a:ext cx="6867524" cy="3139321"/>
          </a:xfrm>
          <a:prstGeom prst="rect">
            <a:avLst/>
          </a:prstGeom>
        </p:spPr>
        <p:txBody>
          <a:bodyPr wrap="square">
            <a:spAutoFit/>
          </a:bodyPr>
          <a:lstStyle/>
          <a:p>
            <a:r>
              <a:rPr lang="en-IN" dirty="0"/>
              <a:t>The project aims to </a:t>
            </a:r>
            <a:r>
              <a:rPr lang="en-IN" dirty="0" err="1"/>
              <a:t>analyze</a:t>
            </a:r>
            <a:r>
              <a:rPr lang="en-IN" dirty="0"/>
              <a:t> employee performance across different categories—Very High, High, Medium, and Low—to identify patterns, key factors, and actionable insights. By categorizing employees, the organization can better understand the distribution of performance levels, determine the contributing factors to each category, and implement strategies to elevate overall performance.</a:t>
            </a:r>
          </a:p>
          <a:p>
            <a:r>
              <a:rPr lang="en-IN" dirty="0" smtClean="0"/>
              <a:t>This </a:t>
            </a:r>
            <a:r>
              <a:rPr lang="en-IN" dirty="0"/>
              <a:t>project will focus on </a:t>
            </a:r>
            <a:r>
              <a:rPr lang="en-IN" dirty="0" err="1"/>
              <a:t>analyzing</a:t>
            </a:r>
            <a:r>
              <a:rPr lang="en-IN" dirty="0"/>
              <a:t> employee performance data within the organization, categorizing employees into Very High, High, Medium, and Low performance levels. The analysis will cover various factors, including demographics, job roles, work environment, and training history, to uncover the drivers behind each performance level.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650096"/>
            <a:ext cx="5014595" cy="1001556"/>
          </a:xfrm>
          <a:prstGeom prst="rect">
            <a:avLst/>
          </a:prstGeom>
        </p:spPr>
        <p:txBody>
          <a:bodyPr vert="horz" wrap="square" lIns="0" tIns="16510" rIns="0" bIns="0" rtlCol="0">
            <a:spAutoFit/>
          </a:bodyPr>
          <a:lstStyle/>
          <a:p>
            <a:pPr marL="12700" algn="l">
              <a:lnSpc>
                <a:spcPct val="100000"/>
              </a:lnSpc>
              <a:spcBef>
                <a:spcPts val="130"/>
              </a:spcBef>
            </a:pPr>
            <a:r>
              <a:rPr sz="3200" b="1" spc="25" dirty="0">
                <a:latin typeface="Bodoni MT" panose="02070603080606020203" pitchFamily="18" charset="0"/>
              </a:rPr>
              <a:t>W</a:t>
            </a:r>
            <a:r>
              <a:rPr sz="3200" b="1" spc="-20" dirty="0">
                <a:latin typeface="Bodoni MT" panose="02070603080606020203" pitchFamily="18" charset="0"/>
              </a:rPr>
              <a:t>H</a:t>
            </a:r>
            <a:r>
              <a:rPr sz="3200" b="1" spc="20" dirty="0">
                <a:latin typeface="Bodoni MT" panose="02070603080606020203" pitchFamily="18" charset="0"/>
              </a:rPr>
              <a:t>O</a:t>
            </a:r>
            <a:r>
              <a:rPr sz="3200" b="1" spc="-235" dirty="0">
                <a:latin typeface="Bodoni MT" panose="02070603080606020203" pitchFamily="18" charset="0"/>
              </a:rPr>
              <a:t> </a:t>
            </a:r>
            <a:r>
              <a:rPr sz="3200" b="1" spc="-10" dirty="0">
                <a:latin typeface="Bodoni MT" panose="02070603080606020203" pitchFamily="18" charset="0"/>
              </a:rPr>
              <a:t>AR</a:t>
            </a:r>
            <a:r>
              <a:rPr sz="3200" b="1" spc="15" dirty="0">
                <a:latin typeface="Bodoni MT" panose="02070603080606020203" pitchFamily="18" charset="0"/>
              </a:rPr>
              <a:t>E</a:t>
            </a:r>
            <a:r>
              <a:rPr sz="3200" b="1" spc="-35" dirty="0">
                <a:latin typeface="Bodoni MT" panose="02070603080606020203" pitchFamily="18" charset="0"/>
              </a:rPr>
              <a:t> </a:t>
            </a:r>
            <a:r>
              <a:rPr sz="3200" b="1" spc="-10" dirty="0">
                <a:latin typeface="Bodoni MT" panose="02070603080606020203" pitchFamily="18" charset="0"/>
              </a:rPr>
              <a:t>T</a:t>
            </a:r>
            <a:r>
              <a:rPr sz="3200" b="1" spc="-15" dirty="0">
                <a:latin typeface="Bodoni MT" panose="02070603080606020203" pitchFamily="18" charset="0"/>
              </a:rPr>
              <a:t>H</a:t>
            </a:r>
            <a:r>
              <a:rPr sz="3200" b="1" spc="15" dirty="0">
                <a:latin typeface="Bodoni MT" panose="02070603080606020203" pitchFamily="18" charset="0"/>
              </a:rPr>
              <a:t>E</a:t>
            </a:r>
            <a:r>
              <a:rPr sz="3200" b="1" spc="-35" dirty="0">
                <a:latin typeface="Bodoni MT" panose="02070603080606020203" pitchFamily="18" charset="0"/>
              </a:rPr>
              <a:t> </a:t>
            </a:r>
            <a:r>
              <a:rPr sz="3200" b="1" spc="-20" dirty="0">
                <a:latin typeface="Bodoni MT" panose="02070603080606020203" pitchFamily="18" charset="0"/>
              </a:rPr>
              <a:t>E</a:t>
            </a:r>
            <a:r>
              <a:rPr sz="3200" b="1" spc="30" dirty="0">
                <a:latin typeface="Bodoni MT" panose="02070603080606020203" pitchFamily="18" charset="0"/>
              </a:rPr>
              <a:t>N</a:t>
            </a:r>
            <a:r>
              <a:rPr sz="3200" b="1" spc="15" dirty="0">
                <a:latin typeface="Bodoni MT" panose="02070603080606020203" pitchFamily="18" charset="0"/>
              </a:rPr>
              <a:t>D</a:t>
            </a:r>
            <a:r>
              <a:rPr sz="3200" b="1" spc="-45" dirty="0">
                <a:latin typeface="Bodoni MT" panose="02070603080606020203" pitchFamily="18" charset="0"/>
              </a:rPr>
              <a:t> </a:t>
            </a:r>
            <a:r>
              <a:rPr sz="3200" b="1" dirty="0">
                <a:latin typeface="Bodoni MT" panose="02070603080606020203" pitchFamily="18" charset="0"/>
              </a:rPr>
              <a:t>U</a:t>
            </a:r>
            <a:r>
              <a:rPr sz="3200" b="1" spc="10" dirty="0">
                <a:latin typeface="Bodoni MT" panose="02070603080606020203" pitchFamily="18" charset="0"/>
              </a:rPr>
              <a:t>S</a:t>
            </a:r>
            <a:r>
              <a:rPr sz="3200" b="1" spc="-25" dirty="0">
                <a:latin typeface="Bodoni MT" panose="02070603080606020203" pitchFamily="18" charset="0"/>
              </a:rPr>
              <a:t>E</a:t>
            </a:r>
            <a:r>
              <a:rPr sz="3200" b="1" spc="-10" dirty="0">
                <a:latin typeface="Bodoni MT" panose="02070603080606020203" pitchFamily="18" charset="0"/>
              </a:rPr>
              <a:t>R</a:t>
            </a:r>
            <a:r>
              <a:rPr sz="3200" b="1" spc="5" dirty="0">
                <a:latin typeface="Bodoni MT" panose="02070603080606020203" pitchFamily="18" charset="0"/>
              </a:rPr>
              <a:t>S?</a:t>
            </a:r>
            <a:endParaRPr sz="3200" b="1" dirty="0">
              <a:latin typeface="Bodoni MT" panose="02070603080606020203" pitchFamily="18" charset="0"/>
            </a:endParaRPr>
          </a:p>
        </p:txBody>
      </p:sp>
      <p:sp>
        <p:nvSpPr>
          <p:cNvPr id="8" name="object 8"/>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7" name="TextBox 6"/>
          <p:cNvSpPr txBox="1"/>
          <p:nvPr/>
        </p:nvSpPr>
        <p:spPr>
          <a:xfrm rot="10800000" flipH="1" flipV="1">
            <a:off x="723903" y="2202660"/>
            <a:ext cx="7124700" cy="3693319"/>
          </a:xfrm>
          <a:prstGeom prst="rect">
            <a:avLst/>
          </a:prstGeom>
          <a:noFill/>
        </p:spPr>
        <p:txBody>
          <a:bodyPr wrap="square" rtlCol="0">
            <a:spAutoFit/>
          </a:bodyPr>
          <a:lstStyle/>
          <a:p>
            <a:r>
              <a:rPr lang="en-IN" b="1" dirty="0"/>
              <a:t>HR Department:</a:t>
            </a:r>
            <a:r>
              <a:rPr lang="en-IN" dirty="0"/>
              <a:t> For refining evaluations, training programs, and performance improvement plans</a:t>
            </a:r>
            <a:r>
              <a:rPr lang="en-IN" dirty="0" smtClean="0"/>
              <a:t>.</a:t>
            </a:r>
          </a:p>
          <a:p>
            <a:r>
              <a:rPr lang="en-IN" b="1" dirty="0" smtClean="0"/>
              <a:t>Management</a:t>
            </a:r>
            <a:r>
              <a:rPr lang="en-IN" b="1" dirty="0"/>
              <a:t>:</a:t>
            </a:r>
            <a:r>
              <a:rPr lang="en-IN" dirty="0"/>
              <a:t> To identify high-potential employees and address underperformance</a:t>
            </a:r>
            <a:r>
              <a:rPr lang="en-IN" dirty="0" smtClean="0"/>
              <a:t>.</a:t>
            </a:r>
          </a:p>
          <a:p>
            <a:r>
              <a:rPr lang="en-IN" b="1" dirty="0" smtClean="0"/>
              <a:t>Team </a:t>
            </a:r>
            <a:r>
              <a:rPr lang="en-IN" b="1" dirty="0"/>
              <a:t>Leaders:</a:t>
            </a:r>
            <a:r>
              <a:rPr lang="en-IN" dirty="0"/>
              <a:t> For tailored coaching and team management</a:t>
            </a:r>
            <a:r>
              <a:rPr lang="en-IN" dirty="0" smtClean="0"/>
              <a:t>.</a:t>
            </a:r>
          </a:p>
          <a:p>
            <a:r>
              <a:rPr lang="en-IN" b="1" dirty="0" smtClean="0"/>
              <a:t>L&amp;D </a:t>
            </a:r>
            <a:r>
              <a:rPr lang="en-IN" b="1" dirty="0"/>
              <a:t>Teams:</a:t>
            </a:r>
            <a:r>
              <a:rPr lang="en-IN" dirty="0"/>
              <a:t> To design customized training based on performance levels</a:t>
            </a:r>
            <a:r>
              <a:rPr lang="en-IN" dirty="0" smtClean="0"/>
              <a:t>.</a:t>
            </a:r>
          </a:p>
          <a:p>
            <a:r>
              <a:rPr lang="en-IN" b="1" dirty="0" smtClean="0"/>
              <a:t>Executives</a:t>
            </a:r>
            <a:r>
              <a:rPr lang="en-IN" b="1" dirty="0"/>
              <a:t>:</a:t>
            </a:r>
            <a:r>
              <a:rPr lang="en-IN" dirty="0"/>
              <a:t> For aligning business strategies with workforce capabilities</a:t>
            </a:r>
            <a:r>
              <a:rPr lang="en-IN" dirty="0" smtClean="0"/>
              <a:t>.</a:t>
            </a:r>
          </a:p>
          <a:p>
            <a:r>
              <a:rPr lang="en-IN" b="1" dirty="0" smtClean="0"/>
              <a:t>Performance </a:t>
            </a:r>
            <a:r>
              <a:rPr lang="en-IN" b="1" dirty="0"/>
              <a:t>Committees:</a:t>
            </a:r>
            <a:r>
              <a:rPr lang="en-IN" dirty="0"/>
              <a:t> To ensure fair performance ratings and decision-making</a:t>
            </a:r>
            <a:r>
              <a:rPr lang="en-IN" dirty="0" smtClean="0"/>
              <a:t>.</a:t>
            </a:r>
          </a:p>
          <a:p>
            <a:r>
              <a:rPr lang="en-IN" b="1" dirty="0" smtClean="0"/>
              <a:t>Compensation </a:t>
            </a:r>
            <a:r>
              <a:rPr lang="en-IN" b="1" dirty="0"/>
              <a:t>Teams:</a:t>
            </a:r>
            <a:r>
              <a:rPr lang="en-IN" dirty="0"/>
              <a:t> For aligning rewards with performance outcomes</a:t>
            </a:r>
            <a:r>
              <a:rPr lang="en-IN" dirty="0" smtClean="0"/>
              <a:t>.</a:t>
            </a:r>
          </a:p>
          <a:p>
            <a:r>
              <a:rPr lang="en-IN" b="1" dirty="0" smtClean="0"/>
              <a:t>OD </a:t>
            </a:r>
            <a:r>
              <a:rPr lang="en-IN" b="1" dirty="0"/>
              <a:t>Specialists:</a:t>
            </a:r>
            <a:r>
              <a:rPr lang="en-IN" dirty="0"/>
              <a:t> To drive cultural change and organizational improvement</a:t>
            </a:r>
            <a:r>
              <a:rPr lang="en-IN" dirty="0" smtClean="0"/>
              <a:t>.</a:t>
            </a:r>
          </a:p>
          <a:p>
            <a:r>
              <a:rPr lang="en-IN" b="1" dirty="0" smtClean="0"/>
              <a:t>Employees </a:t>
            </a:r>
            <a:r>
              <a:rPr lang="en-IN" b="1" dirty="0"/>
              <a:t>(Indirectly):</a:t>
            </a:r>
            <a:r>
              <a:rPr lang="en-IN" dirty="0"/>
              <a:t> Benefit from personalized development and better work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61812"/>
            <a:ext cx="9763125" cy="567463"/>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Bodoni MT" panose="02070603080606020203" pitchFamily="18" charset="0"/>
              </a:rPr>
              <a:t>O</a:t>
            </a:r>
            <a:r>
              <a:rPr sz="3600" b="1" spc="25" dirty="0">
                <a:latin typeface="Bodoni MT" panose="02070603080606020203" pitchFamily="18" charset="0"/>
              </a:rPr>
              <a:t>U</a:t>
            </a:r>
            <a:r>
              <a:rPr sz="3600" b="1" dirty="0">
                <a:latin typeface="Bodoni MT" panose="02070603080606020203" pitchFamily="18" charset="0"/>
              </a:rPr>
              <a:t>R</a:t>
            </a:r>
            <a:r>
              <a:rPr sz="3600" b="1" spc="5" dirty="0">
                <a:latin typeface="Bodoni MT" panose="02070603080606020203" pitchFamily="18" charset="0"/>
              </a:rPr>
              <a:t> </a:t>
            </a:r>
            <a:r>
              <a:rPr sz="3600" b="1" spc="25" dirty="0">
                <a:latin typeface="Bodoni MT" panose="02070603080606020203" pitchFamily="18" charset="0"/>
              </a:rPr>
              <a:t>S</a:t>
            </a:r>
            <a:r>
              <a:rPr sz="3600" b="1" spc="10" dirty="0">
                <a:latin typeface="Bodoni MT" panose="02070603080606020203" pitchFamily="18" charset="0"/>
              </a:rPr>
              <a:t>O</a:t>
            </a:r>
            <a:r>
              <a:rPr sz="3600" b="1" spc="25" dirty="0">
                <a:latin typeface="Bodoni MT" panose="02070603080606020203" pitchFamily="18" charset="0"/>
              </a:rPr>
              <a:t>LU</a:t>
            </a:r>
            <a:r>
              <a:rPr sz="3600" b="1" spc="-35" dirty="0">
                <a:latin typeface="Bodoni MT" panose="02070603080606020203" pitchFamily="18" charset="0"/>
              </a:rPr>
              <a:t>T</a:t>
            </a:r>
            <a:r>
              <a:rPr sz="3600" b="1" spc="-30" dirty="0">
                <a:latin typeface="Bodoni MT" panose="02070603080606020203" pitchFamily="18" charset="0"/>
              </a:rPr>
              <a:t>I</a:t>
            </a:r>
            <a:r>
              <a:rPr sz="3600" b="1" spc="10" dirty="0">
                <a:latin typeface="Bodoni MT" panose="02070603080606020203" pitchFamily="18" charset="0"/>
              </a:rPr>
              <a:t>O</a:t>
            </a:r>
            <a:r>
              <a:rPr sz="3600" b="1" dirty="0">
                <a:latin typeface="Bodoni MT" panose="02070603080606020203" pitchFamily="18" charset="0"/>
              </a:rPr>
              <a:t>N</a:t>
            </a:r>
            <a:r>
              <a:rPr sz="3600" b="1" spc="-345" dirty="0">
                <a:latin typeface="Bodoni MT" panose="02070603080606020203" pitchFamily="18" charset="0"/>
              </a:rPr>
              <a:t> </a:t>
            </a:r>
            <a:r>
              <a:rPr sz="3600" b="1" spc="-35" dirty="0">
                <a:latin typeface="Bodoni MT" panose="02070603080606020203" pitchFamily="18" charset="0"/>
              </a:rPr>
              <a:t>A</a:t>
            </a:r>
            <a:r>
              <a:rPr sz="3600" b="1" spc="-5" dirty="0">
                <a:latin typeface="Bodoni MT" panose="02070603080606020203" pitchFamily="18" charset="0"/>
              </a:rPr>
              <a:t>N</a:t>
            </a:r>
            <a:r>
              <a:rPr sz="3600" b="1" dirty="0">
                <a:latin typeface="Bodoni MT" panose="02070603080606020203" pitchFamily="18" charset="0"/>
              </a:rPr>
              <a:t>D</a:t>
            </a:r>
            <a:r>
              <a:rPr sz="3600" b="1" spc="35" dirty="0">
                <a:latin typeface="Bodoni MT" panose="02070603080606020203" pitchFamily="18" charset="0"/>
              </a:rPr>
              <a:t> </a:t>
            </a:r>
            <a:r>
              <a:rPr sz="3600" b="1" spc="-30" dirty="0">
                <a:latin typeface="Bodoni MT" panose="02070603080606020203" pitchFamily="18" charset="0"/>
              </a:rPr>
              <a:t>I</a:t>
            </a:r>
            <a:r>
              <a:rPr sz="3600" b="1" spc="-35" dirty="0">
                <a:latin typeface="Bodoni MT" panose="02070603080606020203" pitchFamily="18" charset="0"/>
              </a:rPr>
              <a:t>T</a:t>
            </a:r>
            <a:r>
              <a:rPr sz="3600" b="1" dirty="0">
                <a:latin typeface="Bodoni MT" panose="02070603080606020203" pitchFamily="18" charset="0"/>
              </a:rPr>
              <a:t>S</a:t>
            </a:r>
            <a:r>
              <a:rPr sz="3600" b="1" spc="60" dirty="0">
                <a:latin typeface="Bodoni MT" panose="02070603080606020203" pitchFamily="18" charset="0"/>
              </a:rPr>
              <a:t> </a:t>
            </a:r>
            <a:r>
              <a:rPr sz="3600" b="1" spc="-295" dirty="0">
                <a:latin typeface="Bodoni MT" panose="02070603080606020203" pitchFamily="18" charset="0"/>
              </a:rPr>
              <a:t>V</a:t>
            </a:r>
            <a:r>
              <a:rPr sz="3600" b="1" spc="-35" dirty="0">
                <a:latin typeface="Bodoni MT" panose="02070603080606020203" pitchFamily="18" charset="0"/>
              </a:rPr>
              <a:t>A</a:t>
            </a:r>
            <a:r>
              <a:rPr sz="3600" b="1" spc="25" dirty="0">
                <a:latin typeface="Bodoni MT" panose="02070603080606020203" pitchFamily="18" charset="0"/>
              </a:rPr>
              <a:t>LU</a:t>
            </a:r>
            <a:r>
              <a:rPr sz="3600" b="1" dirty="0">
                <a:latin typeface="Bodoni MT" panose="02070603080606020203" pitchFamily="18" charset="0"/>
              </a:rPr>
              <a:t>E</a:t>
            </a:r>
            <a:r>
              <a:rPr sz="3600" b="1" spc="-65" dirty="0">
                <a:latin typeface="Bodoni MT" panose="02070603080606020203" pitchFamily="18" charset="0"/>
              </a:rPr>
              <a:t> </a:t>
            </a:r>
            <a:r>
              <a:rPr sz="3600" b="1" spc="-15" dirty="0">
                <a:latin typeface="Bodoni MT" panose="02070603080606020203" pitchFamily="18" charset="0"/>
              </a:rPr>
              <a:t>P</a:t>
            </a:r>
            <a:r>
              <a:rPr sz="3600" b="1" spc="-30" dirty="0">
                <a:latin typeface="Bodoni MT" panose="02070603080606020203" pitchFamily="18" charset="0"/>
              </a:rPr>
              <a:t>R</a:t>
            </a:r>
            <a:r>
              <a:rPr sz="3600" b="1" spc="10" dirty="0">
                <a:latin typeface="Bodoni MT" panose="02070603080606020203" pitchFamily="18" charset="0"/>
              </a:rPr>
              <a:t>O</a:t>
            </a:r>
            <a:r>
              <a:rPr sz="3600" b="1" spc="-15" dirty="0">
                <a:latin typeface="Bodoni MT" panose="02070603080606020203" pitchFamily="18" charset="0"/>
              </a:rPr>
              <a:t>P</a:t>
            </a:r>
            <a:r>
              <a:rPr sz="3600" b="1" spc="10" dirty="0">
                <a:latin typeface="Bodoni MT" panose="02070603080606020203" pitchFamily="18" charset="0"/>
              </a:rPr>
              <a:t>O</a:t>
            </a:r>
            <a:r>
              <a:rPr sz="3600" b="1" spc="25" dirty="0">
                <a:latin typeface="Bodoni MT" panose="02070603080606020203" pitchFamily="18" charset="0"/>
              </a:rPr>
              <a:t>S</a:t>
            </a:r>
            <a:r>
              <a:rPr sz="3600" b="1" spc="-30" dirty="0">
                <a:latin typeface="Bodoni MT" panose="02070603080606020203" pitchFamily="18" charset="0"/>
              </a:rPr>
              <a:t>I</a:t>
            </a:r>
            <a:r>
              <a:rPr sz="3600" b="1" spc="-35" dirty="0">
                <a:latin typeface="Bodoni MT" panose="02070603080606020203" pitchFamily="18" charset="0"/>
              </a:rPr>
              <a:t>T</a:t>
            </a:r>
            <a:r>
              <a:rPr sz="3600" b="1" spc="-30" dirty="0">
                <a:latin typeface="Bodoni MT" panose="02070603080606020203" pitchFamily="18" charset="0"/>
              </a:rPr>
              <a:t>I</a:t>
            </a:r>
            <a:r>
              <a:rPr sz="3600" b="1" spc="10" dirty="0">
                <a:latin typeface="Bodoni MT" panose="02070603080606020203" pitchFamily="18" charset="0"/>
              </a:rPr>
              <a:t>O</a:t>
            </a:r>
            <a:r>
              <a:rPr sz="3600" b="1" dirty="0">
                <a:latin typeface="Bodoni MT" panose="02070603080606020203" pitchFamily="18" charset="0"/>
              </a:rPr>
              <a:t>N</a:t>
            </a:r>
          </a:p>
        </p:txBody>
      </p:sp>
      <p:sp>
        <p:nvSpPr>
          <p:cNvPr id="9" name="object 9"/>
          <p:cNvSpPr txBox="1">
            <a:spLocks noGrp="1"/>
          </p:cNvSpPr>
          <p:nvPr>
            <p:ph type="sldNum" sz="quarter" idx="12"/>
          </p:nvPr>
        </p:nvSpPr>
        <p:spPr>
          <a:xfrm>
            <a:off x="8737600" y="6443060"/>
            <a:ext cx="2844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9"/>
            <a:ext cx="2143125" cy="200025"/>
          </a:xfrm>
          <a:prstGeom prst="rect">
            <a:avLst/>
          </a:prstGeom>
        </p:spPr>
      </p:pic>
      <p:sp>
        <p:nvSpPr>
          <p:cNvPr id="8" name="TextBox 7"/>
          <p:cNvSpPr txBox="1"/>
          <p:nvPr/>
        </p:nvSpPr>
        <p:spPr>
          <a:xfrm>
            <a:off x="676276" y="1779689"/>
            <a:ext cx="8858251" cy="5078313"/>
          </a:xfrm>
          <a:prstGeom prst="rect">
            <a:avLst/>
          </a:prstGeom>
          <a:noFill/>
        </p:spPr>
        <p:txBody>
          <a:bodyPr wrap="square" rtlCol="0">
            <a:spAutoFit/>
          </a:bodyPr>
          <a:lstStyle/>
          <a:p>
            <a:r>
              <a:rPr lang="en-IN" b="1" dirty="0"/>
              <a:t>Conditional Formatting:</a:t>
            </a:r>
            <a:endParaRPr lang="en-IN" dirty="0"/>
          </a:p>
          <a:p>
            <a:r>
              <a:rPr lang="en-IN" dirty="0" smtClean="0"/>
              <a:t>Automatically </a:t>
            </a:r>
            <a:r>
              <a:rPr lang="en-IN" dirty="0"/>
              <a:t>highlights cells based on specific criteria (e.g., </a:t>
            </a:r>
            <a:r>
              <a:rPr lang="en-IN" dirty="0" smtClean="0"/>
              <a:t>colouring </a:t>
            </a:r>
            <a:r>
              <a:rPr lang="en-IN" dirty="0"/>
              <a:t>cells red if values are below a threshold). It's useful for quickly identifying trends, outliers, or areas that need attention.</a:t>
            </a:r>
          </a:p>
          <a:p>
            <a:r>
              <a:rPr lang="en-IN" b="1" dirty="0"/>
              <a:t>Filter:</a:t>
            </a:r>
            <a:endParaRPr lang="en-IN" dirty="0"/>
          </a:p>
          <a:p>
            <a:r>
              <a:rPr lang="en-IN" dirty="0" smtClean="0"/>
              <a:t>Allows </a:t>
            </a:r>
            <a:r>
              <a:rPr lang="en-IN" dirty="0"/>
              <a:t>you to view only the rows in your dataset that meet specific criteria. It's handy for isolating relevant data without altering the original dataset.</a:t>
            </a:r>
          </a:p>
          <a:p>
            <a:r>
              <a:rPr lang="en-IN" b="1" dirty="0"/>
              <a:t>Pivot Table:</a:t>
            </a:r>
            <a:endParaRPr lang="en-IN" dirty="0"/>
          </a:p>
          <a:p>
            <a:r>
              <a:rPr lang="en-IN" dirty="0" smtClean="0"/>
              <a:t>Summarizes </a:t>
            </a:r>
            <a:r>
              <a:rPr lang="en-IN" dirty="0"/>
              <a:t>large data sets, allowing you to quickly organize, </a:t>
            </a:r>
            <a:r>
              <a:rPr lang="en-IN" dirty="0" err="1"/>
              <a:t>analyze</a:t>
            </a:r>
            <a:r>
              <a:rPr lang="en-IN" dirty="0"/>
              <a:t>, and compare data. You can group, count, average, or sum data, making it ideal for reports and dashboards.</a:t>
            </a:r>
          </a:p>
          <a:p>
            <a:r>
              <a:rPr lang="en-IN" b="1" dirty="0"/>
              <a:t>Formulas:</a:t>
            </a:r>
            <a:endParaRPr lang="en-IN" dirty="0"/>
          </a:p>
          <a:p>
            <a:r>
              <a:rPr lang="en-IN" dirty="0" smtClean="0"/>
              <a:t>Automate </a:t>
            </a:r>
            <a:r>
              <a:rPr lang="en-IN" dirty="0"/>
              <a:t>calculations and data manipulation. Common formulas include SUM, AVERAGE, VLOOKUP, IF, and more. Formulas are essential for performing complex calculations efficiently</a:t>
            </a:r>
            <a:r>
              <a:rPr lang="en-IN" dirty="0" smtClean="0"/>
              <a:t>.</a:t>
            </a:r>
          </a:p>
          <a:p>
            <a:r>
              <a:rPr lang="en-IN" b="1" dirty="0" smtClean="0"/>
              <a:t>Charts:</a:t>
            </a:r>
          </a:p>
          <a:p>
            <a:r>
              <a:rPr lang="en-IN" dirty="0" smtClean="0"/>
              <a:t>Charts </a:t>
            </a:r>
            <a:r>
              <a:rPr lang="en-IN" dirty="0"/>
              <a:t>are used to display series of numeric data in a graphical format to make it easier to understand large quantities of data and the relationship between different series of data.</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pPr algn="l"/>
            <a:r>
              <a:rPr lang="en-IN" b="1" dirty="0">
                <a:latin typeface="Bodoni MT" panose="02070603080606020203" pitchFamily="18" charset="0"/>
              </a:rPr>
              <a:t>Dataset Description</a:t>
            </a:r>
          </a:p>
        </p:txBody>
      </p:sp>
      <p:sp>
        <p:nvSpPr>
          <p:cNvPr id="6" name="TextBox 5"/>
          <p:cNvSpPr txBox="1"/>
          <p:nvPr/>
        </p:nvSpPr>
        <p:spPr>
          <a:xfrm>
            <a:off x="685800" y="1828804"/>
            <a:ext cx="6781800" cy="2585323"/>
          </a:xfrm>
          <a:prstGeom prst="rect">
            <a:avLst/>
          </a:prstGeom>
          <a:noFill/>
        </p:spPr>
        <p:txBody>
          <a:bodyPr wrap="square" rtlCol="0">
            <a:spAutoFit/>
          </a:bodyPr>
          <a:lstStyle/>
          <a:p>
            <a:r>
              <a:rPr lang="en-IN" b="1" dirty="0" smtClean="0"/>
              <a:t>Employee</a:t>
            </a:r>
            <a:r>
              <a:rPr lang="en-IN" dirty="0" smtClean="0"/>
              <a:t> - </a:t>
            </a:r>
            <a:r>
              <a:rPr lang="en-IN" dirty="0" err="1" smtClean="0"/>
              <a:t>Kaggle</a:t>
            </a:r>
            <a:endParaRPr lang="en-IN" dirty="0" smtClean="0"/>
          </a:p>
          <a:p>
            <a:r>
              <a:rPr lang="en-IN" b="1" dirty="0" smtClean="0"/>
              <a:t>26</a:t>
            </a:r>
            <a:r>
              <a:rPr lang="en-IN" dirty="0" smtClean="0"/>
              <a:t> - features were there in that document “employee data”</a:t>
            </a:r>
          </a:p>
          <a:p>
            <a:r>
              <a:rPr lang="en-IN" b="1" dirty="0" smtClean="0"/>
              <a:t>9</a:t>
            </a:r>
            <a:r>
              <a:rPr lang="en-IN" dirty="0" smtClean="0"/>
              <a:t> - features were selected for this project</a:t>
            </a:r>
          </a:p>
          <a:p>
            <a:r>
              <a:rPr lang="en-IN" b="1" dirty="0" smtClean="0"/>
              <a:t>Employee id </a:t>
            </a:r>
            <a:r>
              <a:rPr lang="en-IN" dirty="0" smtClean="0"/>
              <a:t>- number format</a:t>
            </a:r>
          </a:p>
          <a:p>
            <a:r>
              <a:rPr lang="en-IN" b="1" dirty="0" smtClean="0"/>
              <a:t>Name</a:t>
            </a:r>
            <a:r>
              <a:rPr lang="en-IN" dirty="0" smtClean="0"/>
              <a:t> - text format</a:t>
            </a:r>
          </a:p>
          <a:p>
            <a:r>
              <a:rPr lang="en-IN" b="1" dirty="0" smtClean="0"/>
              <a:t>Employee type </a:t>
            </a:r>
            <a:r>
              <a:rPr lang="en-IN" dirty="0" smtClean="0"/>
              <a:t>- text format</a:t>
            </a:r>
          </a:p>
          <a:p>
            <a:r>
              <a:rPr lang="en-IN" b="1" dirty="0" smtClean="0"/>
              <a:t>Performance level </a:t>
            </a:r>
            <a:r>
              <a:rPr lang="en-IN" dirty="0" smtClean="0"/>
              <a:t>- was converted from number to text format</a:t>
            </a:r>
          </a:p>
          <a:p>
            <a:r>
              <a:rPr lang="en-IN" b="1" dirty="0" smtClean="0"/>
              <a:t>Gender</a:t>
            </a:r>
            <a:r>
              <a:rPr lang="en-IN" dirty="0" smtClean="0"/>
              <a:t> - </a:t>
            </a:r>
            <a:r>
              <a:rPr lang="en-IN" dirty="0"/>
              <a:t>male female </a:t>
            </a:r>
            <a:endParaRPr lang="en-IN" dirty="0" smtClean="0"/>
          </a:p>
          <a:p>
            <a:r>
              <a:rPr lang="en-IN" b="1" dirty="0" smtClean="0"/>
              <a:t>Employee rating </a:t>
            </a:r>
            <a:r>
              <a:rPr lang="en-IN" dirty="0" smtClean="0"/>
              <a:t>- number format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gn="l">
              <a:lnSpc>
                <a:spcPct val="100000"/>
              </a:lnSpc>
              <a:spcBef>
                <a:spcPts val="130"/>
              </a:spcBef>
            </a:pPr>
            <a:r>
              <a:rPr sz="4250" b="1" spc="15" dirty="0">
                <a:latin typeface="Bodoni MT" panose="02070603080606020203" pitchFamily="18" charset="0"/>
              </a:rPr>
              <a:t>THE</a:t>
            </a:r>
            <a:r>
              <a:rPr sz="4250" b="1" spc="20" dirty="0">
                <a:latin typeface="Bodoni MT" panose="02070603080606020203" pitchFamily="18" charset="0"/>
              </a:rPr>
              <a:t> </a:t>
            </a:r>
            <a:r>
              <a:rPr lang="en-US" sz="4250" b="1" spc="20" dirty="0">
                <a:latin typeface="Bodoni MT" panose="02070603080606020203" pitchFamily="18" charset="0"/>
              </a:rPr>
              <a:t>"</a:t>
            </a:r>
            <a:r>
              <a:rPr sz="4250" b="1" spc="10" dirty="0">
                <a:latin typeface="Bodoni MT" panose="02070603080606020203" pitchFamily="18" charset="0"/>
              </a:rPr>
              <a:t>WOW</a:t>
            </a:r>
            <a:r>
              <a:rPr lang="en-US" sz="4250" b="1" spc="10" dirty="0">
                <a:latin typeface="Bodoni MT" panose="02070603080606020203" pitchFamily="18" charset="0"/>
              </a:rPr>
              <a:t>"</a:t>
            </a:r>
            <a:r>
              <a:rPr sz="4250" b="1" spc="85" dirty="0">
                <a:latin typeface="Bodoni MT" panose="02070603080606020203" pitchFamily="18" charset="0"/>
              </a:rPr>
              <a:t> </a:t>
            </a:r>
            <a:r>
              <a:rPr sz="4250" b="1" spc="10" dirty="0">
                <a:latin typeface="Bodoni MT" panose="02070603080606020203" pitchFamily="18" charset="0"/>
              </a:rPr>
              <a:t>IN</a:t>
            </a:r>
            <a:r>
              <a:rPr sz="4250" b="1" spc="-5" dirty="0">
                <a:latin typeface="Bodoni MT" panose="02070603080606020203" pitchFamily="18" charset="0"/>
              </a:rPr>
              <a:t> </a:t>
            </a:r>
            <a:r>
              <a:rPr sz="4250" b="1" spc="15" dirty="0">
                <a:latin typeface="Bodoni MT" panose="02070603080606020203" pitchFamily="18" charset="0"/>
              </a:rPr>
              <a:t>OUR</a:t>
            </a:r>
            <a:r>
              <a:rPr sz="4250" b="1" spc="-10" dirty="0">
                <a:latin typeface="Bodoni MT" panose="02070603080606020203" pitchFamily="18" charset="0"/>
              </a:rPr>
              <a:t> </a:t>
            </a:r>
            <a:r>
              <a:rPr sz="4250" b="1" spc="20" dirty="0">
                <a:latin typeface="Bodoni MT" panose="02070603080606020203" pitchFamily="18" charset="0"/>
              </a:rPr>
              <a:t>SOLUTION</a:t>
            </a:r>
            <a:endParaRPr sz="4250" b="1" dirty="0">
              <a:latin typeface="Bodoni MT" panose="02070603080606020203" pitchFamily="18" charset="0"/>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66801" y="2019302"/>
            <a:ext cx="5629275" cy="4247317"/>
          </a:xfrm>
          <a:prstGeom prst="rect">
            <a:avLst/>
          </a:prstGeom>
          <a:noFill/>
        </p:spPr>
        <p:txBody>
          <a:bodyPr wrap="square" rtlCol="0">
            <a:spAutoFit/>
          </a:bodyPr>
          <a:lstStyle/>
          <a:p>
            <a:r>
              <a:rPr lang="en-IN" b="1" dirty="0"/>
              <a:t>Data-Driven Insights:</a:t>
            </a:r>
            <a:r>
              <a:rPr lang="en-IN" dirty="0"/>
              <a:t> Advanced analytics to uncover hidden patterns in employee performance, offering actionable strategies</a:t>
            </a:r>
            <a:r>
              <a:rPr lang="en-IN" dirty="0" smtClean="0"/>
              <a:t>.</a:t>
            </a:r>
          </a:p>
          <a:p>
            <a:r>
              <a:rPr lang="en-IN" b="1" dirty="0" smtClean="0"/>
              <a:t>Tailored </a:t>
            </a:r>
            <a:r>
              <a:rPr lang="en-IN" b="1" dirty="0"/>
              <a:t>Interventions:</a:t>
            </a:r>
            <a:r>
              <a:rPr lang="en-IN" dirty="0"/>
              <a:t> Custom solutions for each performance category, driving meaningful improvement across the organization</a:t>
            </a:r>
            <a:r>
              <a:rPr lang="en-IN" dirty="0" smtClean="0"/>
              <a:t>.</a:t>
            </a:r>
          </a:p>
          <a:p>
            <a:r>
              <a:rPr lang="en-IN" b="1" dirty="0" smtClean="0"/>
              <a:t>Dynamic </a:t>
            </a:r>
            <a:r>
              <a:rPr lang="en-IN" b="1" dirty="0"/>
              <a:t>Visualization:</a:t>
            </a:r>
            <a:r>
              <a:rPr lang="en-IN" dirty="0"/>
              <a:t> Interactive dashboards and visualizations that make complex data easy to understand and act on</a:t>
            </a:r>
            <a:r>
              <a:rPr lang="en-IN" dirty="0" smtClean="0"/>
              <a:t>.</a:t>
            </a:r>
          </a:p>
          <a:p>
            <a:r>
              <a:rPr lang="en-IN" b="1" dirty="0" smtClean="0"/>
              <a:t>Predictive </a:t>
            </a:r>
            <a:r>
              <a:rPr lang="en-IN" b="1" dirty="0"/>
              <a:t>Capabilities:</a:t>
            </a:r>
            <a:r>
              <a:rPr lang="en-IN" dirty="0"/>
              <a:t> Ability to forecast future performance trends, helping the organization proactively manage </a:t>
            </a:r>
            <a:r>
              <a:rPr lang="en-IN" dirty="0" smtClean="0"/>
              <a:t>talents.</a:t>
            </a:r>
          </a:p>
          <a:p>
            <a:r>
              <a:rPr lang="en-IN" b="1" dirty="0" smtClean="0"/>
              <a:t>Impactful </a:t>
            </a:r>
            <a:r>
              <a:rPr lang="en-IN" b="1" dirty="0"/>
              <a:t>Decision-Making:</a:t>
            </a:r>
            <a:r>
              <a:rPr lang="en-IN" dirty="0"/>
              <a:t> Empowering leadership with clear, data-backed recommendations that align with business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973</Words>
  <Application>Microsoft Office PowerPoint</Application>
  <PresentationFormat>Custom</PresentationFormat>
  <Paragraphs>100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Niraimathi</cp:lastModifiedBy>
  <cp:revision>23</cp:revision>
  <dcterms:created xsi:type="dcterms:W3CDTF">2024-03-29T15:07:22Z</dcterms:created>
  <dcterms:modified xsi:type="dcterms:W3CDTF">2024-08-31T13:31:39Z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