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0"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3"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6"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7"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8"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0"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4"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youtu.be/uOezVhTUIFQ?si=Do7DmHf7xAddOZdu" TargetMode="External"/><Relationship Id="rId2" Type="http://schemas.openxmlformats.org/officeDocument/2006/relationships/hyperlink" Target="https://youtu.be/D_tIiYLWErI?si=Y1dIPMwKUaj1vH7D" TargetMode="External"/><Relationship Id="rId3" Type="http://schemas.openxmlformats.org/officeDocument/2006/relationships/hyperlink" Target="https://www.sciencedirect.com/science/article/pii/S2212017319300843%5d(https:/www.sciencedirect.com/science/article/pii/S2212017319300843)" TargetMode="Externa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AIR TICKET ANALYSIS</a:t>
            </a:r>
          </a:p>
        </p:txBody>
      </p:sp>
      <p:sp>
        <p:nvSpPr>
          <p:cNvPr id="1048590" name="TextBox 2"/>
          <p:cNvSpPr txBox="1"/>
          <p:nvPr/>
        </p:nvSpPr>
        <p:spPr>
          <a:xfrm>
            <a:off x="-267552" y="1016541"/>
            <a:ext cx="12726648" cy="58356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DATA SCIENCE AND FUNDAMENDALS PROJECT</a:t>
            </a:r>
          </a:p>
        </p:txBody>
      </p:sp>
      <p:sp>
        <p:nvSpPr>
          <p:cNvPr id="1048591" name="TextBox 3"/>
          <p:cNvSpPr txBox="1"/>
          <p:nvPr/>
        </p:nvSpPr>
        <p:spPr>
          <a:xfrm>
            <a:off x="1359108" y="4356415"/>
            <a:ext cx="7980183" cy="1938992"/>
          </a:xfrm>
          <a:prstGeom prst="rect"/>
          <a:noFill/>
        </p:spPr>
        <p:txBody>
          <a:bodyPr anchor="t" bIns="45720" lIns="91440" rIns="91440" rtlCol="0" tIns="45720" wrap="square">
            <a:spAutoFit/>
          </a:bodyPr>
          <a:p>
            <a:r>
              <a:rPr b="1" dirty="0" sz="2000" lang="en-US">
                <a:solidFill>
                  <a:schemeClr val="accent1">
                    <a:lumMod val="75000"/>
                  </a:schemeClr>
                </a:solidFill>
                <a:latin typeface="Arial" panose="020B0604020202020204" pitchFamily="34" charset="0"/>
                <a:cs typeface="Arial" panose="020B0604020202020204" pitchFamily="34" charset="0"/>
              </a:rPr>
              <a:t>   Presented By:</a:t>
            </a:r>
          </a:p>
          <a:p>
            <a:endParaRPr b="1" dirty="0" sz="2000" lang="en-US">
              <a:solidFill>
                <a:schemeClr val="accent1">
                  <a:lumMod val="75000"/>
                </a:schemeClr>
              </a:solidFill>
              <a:latin typeface="Arial" panose="020B0604020202020204" pitchFamily="34" charset="0"/>
              <a:cs typeface="Arial" panose="020B0604020202020204" pitchFamily="34" charset="0"/>
            </a:endParaRPr>
          </a:p>
          <a:p>
            <a:r>
              <a:rPr b="1" dirty="0" sz="2000" lang="en-US">
                <a:solidFill>
                  <a:schemeClr val="accent1">
                    <a:lumMod val="75000"/>
                  </a:schemeClr>
                </a:solidFill>
                <a:latin typeface="Arial" panose="020B0604020202020204" pitchFamily="34" charset="0"/>
                <a:cs typeface="Arial" panose="020B0604020202020204" pitchFamily="34" charset="0"/>
              </a:rPr>
              <a:t>       </a:t>
            </a:r>
            <a:r>
              <a:rPr b="1" dirty="0" sz="2000" lang="en-US">
                <a:solidFill>
                  <a:schemeClr val="accent1">
                    <a:lumMod val="75000"/>
                  </a:schemeClr>
                </a:solidFill>
                <a:latin typeface="Arial" panose="020B0604020202020204"/>
                <a:cs typeface="Arial" panose="020B0604020202020204"/>
              </a:rPr>
              <a:t>M</a:t>
            </a:r>
            <a:r>
              <a:rPr b="1" dirty="0" sz="2000" lang="en-US">
                <a:solidFill>
                  <a:schemeClr val="accent1">
                    <a:lumMod val="75000"/>
                  </a:schemeClr>
                </a:solidFill>
                <a:latin typeface="Arial" panose="020B0604020202020204"/>
                <a:cs typeface="Arial" panose="020B0604020202020204"/>
              </a:rPr>
              <a:t>.</a:t>
            </a:r>
            <a:r>
              <a:rPr b="1" dirty="0" sz="2000" lang="en-US">
                <a:solidFill>
                  <a:schemeClr val="accent1">
                    <a:lumMod val="75000"/>
                  </a:schemeClr>
                </a:solidFill>
                <a:latin typeface="Arial" panose="020B0604020202020204"/>
                <a:cs typeface="Arial" panose="020B0604020202020204"/>
              </a:rPr>
              <a:t> </a:t>
            </a:r>
            <a:r>
              <a:rPr b="1" dirty="0" sz="2000" lang="en-US">
                <a:solidFill>
                  <a:schemeClr val="accent1">
                    <a:lumMod val="75000"/>
                  </a:schemeClr>
                </a:solidFill>
                <a:latin typeface="Arial" panose="020B0604020202020204"/>
                <a:cs typeface="Arial" panose="020B0604020202020204"/>
              </a:rPr>
              <a:t>N</a:t>
            </a:r>
            <a:r>
              <a:rPr b="1" dirty="0" sz="2000" lang="en-US">
                <a:solidFill>
                  <a:schemeClr val="accent1">
                    <a:lumMod val="75000"/>
                  </a:schemeClr>
                </a:solidFill>
                <a:latin typeface="Arial" panose="020B0604020202020204"/>
                <a:cs typeface="Arial" panose="020B0604020202020204"/>
              </a:rPr>
              <a:t>I</a:t>
            </a:r>
            <a:r>
              <a:rPr b="1" dirty="0" sz="2000" lang="en-US">
                <a:solidFill>
                  <a:schemeClr val="accent1">
                    <a:lumMod val="75000"/>
                  </a:schemeClr>
                </a:solidFill>
                <a:latin typeface="Arial" panose="020B0604020202020204"/>
                <a:cs typeface="Arial" panose="020B0604020202020204"/>
              </a:rPr>
              <a:t>R</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I</a:t>
            </a:r>
            <a:r>
              <a:rPr b="1" dirty="0" sz="2000" lang="en-US">
                <a:solidFill>
                  <a:schemeClr val="accent1">
                    <a:lumMod val="75000"/>
                  </a:schemeClr>
                </a:solidFill>
                <a:latin typeface="Arial" panose="020B0604020202020204"/>
                <a:cs typeface="Arial" panose="020B0604020202020204"/>
              </a:rPr>
              <a:t>V</a:t>
            </a:r>
            <a:r>
              <a:rPr b="1" dirty="0" sz="2000" lang="en-US">
                <a:solidFill>
                  <a:schemeClr val="accent1">
                    <a:lumMod val="75000"/>
                  </a:schemeClr>
                </a:solidFill>
                <a:latin typeface="Arial" panose="020B0604020202020204"/>
                <a:cs typeface="Arial" panose="020B0604020202020204"/>
              </a:rPr>
              <a:t>A</a:t>
            </a:r>
            <a:r>
              <a:rPr b="1" dirty="0" sz="2000" lang="en-US">
                <a:solidFill>
                  <a:schemeClr val="accent1">
                    <a:lumMod val="75000"/>
                  </a:schemeClr>
                </a:solidFill>
                <a:latin typeface="Arial" panose="020B0604020202020204"/>
                <a:cs typeface="Arial" panose="020B0604020202020204"/>
              </a:rPr>
              <a:t>N</a:t>
            </a:r>
            <a:endParaRPr b="1" dirty="0" sz="2000" lang="en-US">
              <a:solidFill>
                <a:schemeClr val="accent1">
                  <a:lumMod val="75000"/>
                </a:schemeClr>
              </a:solidFill>
              <a:latin typeface="Arial" panose="020B0604020202020204"/>
              <a:cs typeface="Arial" panose="020B0604020202020204"/>
            </a:endParaRPr>
          </a:p>
          <a:p>
            <a:r>
              <a:rPr b="1" dirty="0" sz="2000" lang="en-US">
                <a:solidFill>
                  <a:schemeClr val="accent1">
                    <a:lumMod val="75000"/>
                  </a:schemeClr>
                </a:solidFill>
                <a:latin typeface="Arial" panose="020B0604020202020204"/>
                <a:cs typeface="Arial" panose="020B0604020202020204"/>
              </a:rPr>
              <a:t>       </a:t>
            </a:r>
            <a:r>
              <a:rPr b="1" dirty="0" sz="2000" lang="en-GB">
                <a:solidFill>
                  <a:schemeClr val="accent1">
                    <a:lumMod val="75000"/>
                  </a:schemeClr>
                </a:solidFill>
                <a:latin typeface="Arial" panose="020B0604020202020204"/>
                <a:cs typeface="Arial" panose="020B0604020202020204"/>
              </a:rPr>
              <a:t>MECHANICAL </a:t>
            </a:r>
            <a:r>
              <a:rPr b="1" dirty="0" sz="2000" lang="en-US">
                <a:solidFill>
                  <a:schemeClr val="accent1">
                    <a:lumMod val="75000"/>
                  </a:schemeClr>
                </a:solidFill>
                <a:latin typeface="Arial" panose="020B0604020202020204"/>
                <a:cs typeface="Arial" panose="020B0604020202020204"/>
              </a:rPr>
              <a:t>ENGINEERING</a:t>
            </a:r>
          </a:p>
          <a:p>
            <a:r>
              <a:rPr b="1" dirty="0" sz="2000" lang="en-US">
                <a:solidFill>
                  <a:schemeClr val="accent1">
                    <a:lumMod val="75000"/>
                  </a:schemeClr>
                </a:solidFill>
                <a:latin typeface="Arial" panose="020B0604020202020204"/>
                <a:cs typeface="Arial" panose="020B0604020202020204"/>
              </a:rPr>
              <a:t>       KINGS COLLEGE OF ENGINEERING</a:t>
            </a:r>
          </a:p>
          <a:p>
            <a:pPr algn="ctr"/>
            <a:r>
              <a:rPr b="1" dirty="0" sz="2000" lang="en-US">
                <a:solidFill>
                  <a:schemeClr val="accent1">
                    <a:lumMod val="75000"/>
                  </a:schemeClr>
                </a:solidFill>
                <a:latin typeface="Arial" panose="020B0604020202020204"/>
                <a:cs typeface="Arial" panose="020B0604020202020204"/>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1" name="Content Placeholder 1"/>
          <p:cNvSpPr>
            <a:spLocks noGrp="1"/>
          </p:cNvSpPr>
          <p:nvPr>
            <p:ph idx="1"/>
          </p:nvPr>
        </p:nvSpPr>
        <p:spPr/>
        <p:txBody>
          <a:bodyPr>
            <a:normAutofit/>
          </a:bodyPr>
          <a:p>
            <a:pPr indent="-305435" marL="305435"/>
            <a:r>
              <a:rPr dirty="0" sz="2400" lang="en-IN">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2" name="Content Placeholder 2"/>
          <p:cNvSpPr>
            <a:spLocks noGrp="1"/>
          </p:cNvSpPr>
          <p:nvPr>
            <p:ph idx="1"/>
          </p:nvPr>
        </p:nvSpPr>
        <p:spPr/>
        <p:txBody>
          <a:bodyPr>
            <a:noAutofit/>
          </a:bodyPr>
          <a:p>
            <a:pPr indent="0" marL="0">
              <a:buNone/>
            </a:pPr>
            <a:endParaRPr b="1" dirty="0" lang="en-US"/>
          </a:p>
          <a:p>
            <a:pPr indent="-305435" marL="305435"/>
            <a:r>
              <a:rPr b="1" dirty="0" sz="1900" lang="en-US">
                <a:latin typeface="Calibri" panose="020F0502020204030204" charset="0"/>
                <a:cs typeface="Calibri" panose="020F0502020204030204" charset="0"/>
              </a:rPr>
              <a:t>Personalization and Customer Experience</a:t>
            </a:r>
            <a:r>
              <a:rPr dirty="0" sz="1900" lang="en-US">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indent="-305435" marL="305435"/>
            <a:endParaRPr dirty="0" sz="1900" lang="en-US">
              <a:latin typeface="Calibri" panose="020F0502020204030204" charset="0"/>
              <a:cs typeface="Calibri" panose="020F0502020204030204" charset="0"/>
            </a:endParaRPr>
          </a:p>
          <a:p>
            <a:pPr indent="-305435" marL="305435"/>
            <a:r>
              <a:rPr b="1" dirty="0" sz="1900" lang="en-US">
                <a:latin typeface="Calibri" panose="020F0502020204030204" charset="0"/>
                <a:cs typeface="Calibri" panose="020F0502020204030204" charset="0"/>
              </a:rPr>
              <a:t>Real-Time Dynamic Pricing: </a:t>
            </a:r>
            <a:r>
              <a:rPr dirty="0" sz="1900" lang="en-US">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indent="-305435" marL="305435"/>
            <a:endParaRPr dirty="0" sz="1900" lang="en-US">
              <a:latin typeface="Calibri" panose="020F0502020204030204" charset="0"/>
              <a:cs typeface="Calibri" panose="020F0502020204030204" charset="0"/>
            </a:endParaRPr>
          </a:p>
          <a:p>
            <a:pPr indent="-305435" marL="305435"/>
            <a:r>
              <a:rPr b="1" dirty="0" sz="1900" lang="en-US">
                <a:latin typeface="Calibri" panose="020F0502020204030204" charset="0"/>
                <a:cs typeface="Calibri" panose="020F0502020204030204" charset="0"/>
              </a:rPr>
              <a:t>Predictive Maintenance</a:t>
            </a:r>
            <a:r>
              <a:rPr dirty="0" sz="1900" lang="en-US">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1048613"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5" name="Content Placeholder 1"/>
          <p:cNvSpPr>
            <a:spLocks noGrp="1"/>
          </p:cNvSpPr>
          <p:nvPr>
            <p:ph idx="1"/>
          </p:nvPr>
        </p:nvSpPr>
        <p:spPr>
          <a:xfrm>
            <a:off x="921731" y="453509"/>
            <a:ext cx="10851316" cy="4800630"/>
          </a:xfrm>
        </p:spPr>
        <p:txBody>
          <a:bodyPr>
            <a:normAutofit/>
          </a:bodyPr>
          <a:p>
            <a:pPr indent="-305435" marL="305435"/>
            <a:r>
              <a:rPr dirty="0" sz="2400" lang="en-US">
                <a:hlinkClick r:id="rId1"/>
              </a:rPr>
              <a:t>https://youtu.be/uOezVhTUIFQ?si=Do7DmHf7xAddOZdu</a:t>
            </a:r>
            <a:endParaRPr dirty="0" sz="2400" lang="en-US"/>
          </a:p>
          <a:p>
            <a:pPr indent="-305435" marL="305435"/>
            <a:r>
              <a:rPr dirty="0" sz="2400" lang="en-US">
                <a:hlinkClick r:id="rId2"/>
              </a:rPr>
              <a:t>https://youtu.be/D_tIiYLWErI?si=Y1dIPMwKUaj1vH7D</a:t>
            </a:r>
            <a:r>
              <a:rPr dirty="0" sz="2400" lang="en-US"/>
              <a:t>
</a:t>
            </a:r>
            <a:r>
              <a:rPr dirty="0" sz="2400" lang="en-US">
                <a:hlinkClick r:id="rId3"/>
              </a:rPr>
              <a:t>https://www.sciencedirect.com/science/article/pii/S2212017319300843](https://www.sciencedirect.com/science/article/pii/S2212017319300843)</a:t>
            </a:r>
            <a:endParaRPr dirty="0" sz="240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panose="020F0502020204030204"/>
              </a:rPr>
              <a:t>System </a:t>
            </a:r>
            <a:r>
              <a:rPr b="1" dirty="0" sz="2000" lang="en-US">
                <a:latin typeface="Arial" panose="020B0604020202020204"/>
                <a:ea typeface="+mn-lt"/>
                <a:cs typeface="+mn-lt"/>
              </a:rPr>
              <a:t>Development Approach</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panose="020F0502020204030204"/>
            </a:endParaRPr>
          </a:p>
          <a:p>
            <a:pPr indent="-305435" marL="305435"/>
            <a:r>
              <a:rPr b="1" dirty="0" sz="2000" lang="en-US">
                <a:latin typeface="Arial" panose="020B0604020202020204"/>
                <a:ea typeface="+mn-lt"/>
                <a:cs typeface="Arial" panose="020B0604020202020204"/>
              </a:rPr>
              <a:t>Result </a:t>
            </a: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305435" marL="305435"/>
            <a:r>
              <a:rPr dirty="0" sz="2400" lang="en-IN">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581025" y="1635125"/>
            <a:ext cx="11474450" cy="5015865"/>
          </a:xfrm>
        </p:spPr>
        <p:txBody>
          <a:bodyPr anchor="ctr" bIns="45720" lIns="91440" rIns="91440" rtlCol="0" tIns="45720" vert="horz">
            <a:noAutofit/>
          </a:bodyPr>
          <a:p>
            <a:pPr indent="-305435" marL="305435"/>
            <a:r>
              <a:rPr dirty="0" sz="1400" lang="en-IN">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indent="-305435" marL="305435"/>
            <a:endParaRPr dirty="0" sz="1400" lang="en-IN">
              <a:latin typeface="Calibri" panose="020F0502020204030204" charset="0"/>
              <a:cs typeface="Calibri" panose="020F0502020204030204" charset="0"/>
            </a:endParaRPr>
          </a:p>
          <a:p>
            <a:pPr indent="-305435" marL="305435"/>
            <a:r>
              <a:rPr dirty="0" sz="1400" lang="en-IN">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indent="-305435" marL="305435"/>
            <a:endParaRPr dirty="0" sz="1400" lang="en-IN">
              <a:latin typeface="Calibri" panose="020F0502020204030204" charset="0"/>
              <a:cs typeface="Calibri" panose="020F0502020204030204" charset="0"/>
            </a:endParaRPr>
          </a:p>
          <a:p>
            <a:pPr indent="-305435" marL="305435"/>
            <a:r>
              <a:rPr dirty="0" sz="1400" lang="en-IN">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indent="-305435" marL="305435"/>
            <a:endParaRPr dirty="0" sz="1400" lang="en-IN">
              <a:latin typeface="Calibri" panose="020F0502020204030204" charset="0"/>
              <a:cs typeface="Calibri" panose="020F0502020204030204" charset="0"/>
            </a:endParaRPr>
          </a:p>
          <a:p>
            <a:pPr indent="-305435" marL="305435"/>
            <a:r>
              <a:rPr dirty="0" sz="1400" lang="en-IN">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indent="-305435" marL="305435"/>
            <a:endParaRPr dirty="0" sz="1400" lang="en-IN">
              <a:latin typeface="Calibri" panose="020F0502020204030204" charset="0"/>
              <a:cs typeface="Calibri" panose="020F0502020204030204" charset="0"/>
            </a:endParaRPr>
          </a:p>
          <a:p>
            <a:pPr indent="-305435" marL="305435"/>
            <a:r>
              <a:rPr dirty="0" sz="1400" lang="en-IN">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indent="-305435" marL="305435"/>
            <a:endParaRPr dirty="0" sz="1400" lang="en-IN">
              <a:latin typeface="Calibri" panose="020F0502020204030204" charset="0"/>
              <a:cs typeface="Calibri" panose="020F0502020204030204" charset="0"/>
            </a:endParaRPr>
          </a:p>
          <a:p>
            <a:pPr indent="-305435" marL="305435"/>
            <a:r>
              <a:rPr dirty="0" sz="1400" lang="en-IN">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indent="0" marL="0">
              <a:buNone/>
            </a:pPr>
            <a:endParaRPr dirty="0" sz="1400" lang="en-IN">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p:txBody>
          <a:bodyPr>
            <a:noAutofit/>
          </a:bodyPr>
          <a:p>
            <a:pPr indent="0" marL="0">
              <a:buNone/>
            </a:pPr>
            <a:r>
              <a:rPr dirty="0" lang="en-IN">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indent="0" marL="0">
              <a:buNone/>
            </a:pPr>
            <a:endParaRPr dirty="0" lang="en-IN">
              <a:solidFill>
                <a:srgbClr val="0F0F0F"/>
              </a:solidFill>
              <a:latin typeface="Calibri" panose="020F0502020204030204" charset="0"/>
              <a:cs typeface="Calibri" panose="020F0502020204030204" charset="0"/>
            </a:endParaRPr>
          </a:p>
          <a:p>
            <a:pPr indent="0" marL="0">
              <a:buNone/>
            </a:pPr>
            <a:r>
              <a:rPr dirty="0" lang="en-IN">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indent="0" marL="0">
              <a:buNone/>
            </a:pPr>
            <a:endParaRPr dirty="0" lang="en-IN">
              <a:solidFill>
                <a:srgbClr val="0F0F0F"/>
              </a:solidFill>
              <a:latin typeface="Calibri" panose="020F0502020204030204" charset="0"/>
              <a:cs typeface="Calibri" panose="020F0502020204030204" charset="0"/>
            </a:endParaRPr>
          </a:p>
          <a:p>
            <a:pPr indent="0" marL="0">
              <a:buNone/>
            </a:pPr>
            <a:r>
              <a:rPr dirty="0" lang="en-IN">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indent="0" marL="0">
              <a:buNone/>
            </a:pPr>
            <a:endParaRPr dirty="0" lang="en-IN">
              <a:solidFill>
                <a:srgbClr val="0F0F0F"/>
              </a:solidFill>
              <a:latin typeface="Calibri" panose="020F0502020204030204" charset="0"/>
              <a:cs typeface="Calibri" panose="020F0502020204030204" charset="0"/>
            </a:endParaRPr>
          </a:p>
          <a:p>
            <a:pPr indent="0" marL="0">
              <a:buNone/>
            </a:pPr>
            <a:r>
              <a:rPr dirty="0" lang="en-IN">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noAutofit/>
          </a:bodyPr>
          <a:p>
            <a:pPr indent="-305435" marL="305435"/>
            <a:endParaRPr dirty="0" sz="1800" lang="en-IN">
              <a:latin typeface="Calibri" panose="020F0502020204030204" charset="0"/>
              <a:cs typeface="Calibri" panose="020F0502020204030204" charset="0"/>
            </a:endParaRPr>
          </a:p>
          <a:p>
            <a:pPr indent="-305435" marL="305435"/>
            <a:r>
              <a:rPr dirty="0" sz="1800" lang="en-IN">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indent="-305435" marL="305435"/>
            <a:endParaRPr dirty="0" sz="1800" lang="en-IN">
              <a:latin typeface="Calibri" panose="020F0502020204030204" charset="0"/>
              <a:cs typeface="Calibri" panose="020F0502020204030204" charset="0"/>
            </a:endParaRPr>
          </a:p>
          <a:p>
            <a:pPr indent="-305435" marL="305435"/>
            <a:r>
              <a:rPr dirty="0" sz="1800" lang="en-IN">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indent="-305435" marL="305435"/>
            <a:endParaRPr dirty="0" sz="1800" lang="en-IN">
              <a:latin typeface="Calibri" panose="020F0502020204030204" charset="0"/>
              <a:cs typeface="Calibri" panose="020F0502020204030204" charset="0"/>
            </a:endParaRPr>
          </a:p>
          <a:p>
            <a:pPr indent="-305435" marL="305435"/>
            <a:r>
              <a:rPr dirty="0" sz="1800" lang="en-IN">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indent="-305435" marL="305435"/>
            <a:endParaRPr dirty="0" sz="1800" lang="en-IN">
              <a:latin typeface="Calibri" panose="020F0502020204030204" charset="0"/>
              <a:cs typeface="Calibri" panose="020F0502020204030204" charset="0"/>
            </a:endParaRPr>
          </a:p>
          <a:p>
            <a:pPr indent="-305435" marL="305435"/>
            <a:r>
              <a:rPr dirty="0" sz="1800" lang="en-IN">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1"/>
          <p:cNvSpPr>
            <a:spLocks noGrp="1"/>
          </p:cNvSpPr>
          <p:nvPr>
            <p:ph type="title"/>
          </p:nvPr>
        </p:nvSpPr>
        <p:spPr>
          <a:xfrm>
            <a:off x="581025" y="459740"/>
            <a:ext cx="11029315" cy="1231900"/>
          </a:xfrm>
        </p:spPr>
        <p:txBody>
          <a:bodyPr>
            <a:normAutofit/>
          </a:bodyPr>
          <a:p>
            <a:r>
              <a:rPr b="1" sz="4000" lang="en-US">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1048606" name="Content Placeholder 2"/>
          <p:cNvSpPr>
            <a:spLocks noGrp="1"/>
          </p:cNvSpPr>
          <p:nvPr>
            <p:ph idx="1"/>
          </p:nvPr>
        </p:nvSpPr>
        <p:spPr>
          <a:xfrm>
            <a:off x="581192" y="1691916"/>
            <a:ext cx="11029615" cy="4673324"/>
          </a:xfrm>
        </p:spPr>
        <p:txBody>
          <a:bodyPr/>
          <a:p>
            <a:r>
              <a:rPr sz="2000" lang="en-US">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sz="2000" lang="en-US">
              <a:latin typeface="Calibri" panose="020F0502020204030204" charset="0"/>
              <a:cs typeface="Calibri" panose="020F0502020204030204" charset="0"/>
            </a:endParaRPr>
          </a:p>
          <a:p>
            <a:r>
              <a:rPr sz="2000" lang="en-US">
                <a:latin typeface="Calibri" panose="020F0502020204030204" charset="0"/>
                <a:cs typeface="Calibri" panose="020F0502020204030204" charset="0"/>
              </a:rPr>
              <a:t>Model Deployment: Deploy the trained models into a production environment where they can be used to make predictions in real-time.</a:t>
            </a:r>
          </a:p>
          <a:p>
            <a:endParaRPr sz="2000" lang="en-US">
              <a:latin typeface="Calibri" panose="020F0502020204030204" charset="0"/>
              <a:cs typeface="Calibri" panose="020F0502020204030204" charset="0"/>
            </a:endParaRPr>
          </a:p>
          <a:p>
            <a:r>
              <a:rPr sz="2000" lang="en-US">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a:xfrm>
            <a:off x="298617" y="558646"/>
            <a:ext cx="11029616" cy="530296"/>
          </a:xfrm>
        </p:spPr>
        <p:txBody>
          <a:bodyPr>
            <a:noAutofit/>
          </a:bodyPr>
          <a:p>
            <a:r>
              <a:rPr b="1" sz="4000" lang="en-US">
                <a:solidFill>
                  <a:schemeClr val="accent1"/>
                </a:solidFill>
                <a:latin typeface="Arial" panose="020B0604020202020204"/>
                <a:ea typeface="+mj-lt"/>
                <a:cs typeface="Arial" panose="020B0604020202020204"/>
                <a:sym typeface="+mn-ea"/>
              </a:rPr>
              <a:t>Algorithm &amp; Deployment</a:t>
            </a:r>
          </a:p>
        </p:txBody>
      </p:sp>
      <p:sp>
        <p:nvSpPr>
          <p:cNvPr id="1048608" name="Content Placeholder 2"/>
          <p:cNvSpPr>
            <a:spLocks noGrp="1"/>
          </p:cNvSpPr>
          <p:nvPr>
            <p:ph idx="1"/>
          </p:nvPr>
        </p:nvSpPr>
        <p:spPr/>
        <p:txBody>
          <a:bodyPr/>
          <a:p>
            <a:endParaRPr lang="en-US"/>
          </a:p>
          <a:p>
            <a:r>
              <a:rPr sz="2000" lang="en-US">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sz="2000" lang="en-US">
              <a:latin typeface="Calibri" panose="020F0502020204030204" charset="0"/>
              <a:cs typeface="Calibri" panose="020F0502020204030204" charset="0"/>
            </a:endParaRPr>
          </a:p>
          <a:p>
            <a:r>
              <a:rPr sz="2000" lang="en-US">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sz="2000" lang="en-US">
              <a:latin typeface="Calibri" panose="020F0502020204030204" charset="0"/>
              <a:cs typeface="Calibri" panose="020F0502020204030204" charset="0"/>
            </a:endParaRPr>
          </a:p>
          <a:p>
            <a:r>
              <a:rPr sz="2000" lang="en-US">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Result</a:t>
            </a:r>
            <a:endParaRPr lang="en-US"/>
          </a:p>
        </p:txBody>
      </p:sp>
      <p:pic>
        <p:nvPicPr>
          <p:cNvPr id="2097153" name="Content Placeholder 2" descr="132456778"/>
          <p:cNvPicPr>
            <a:picLocks noChangeAspect="1" noGrp="1"/>
          </p:cNvPicPr>
          <p:nvPr>
            <p:ph idx="1"/>
          </p:nvPr>
        </p:nvPicPr>
        <p:blipFill>
          <a:blip xmlns:r="http://schemas.openxmlformats.org/officeDocument/2006/relationships" r:embed="rId1"/>
          <a:srcRect t="14333"/>
          <a:stretch>
            <a:fillRect/>
          </a:stretch>
        </p:blipFill>
        <p:spPr>
          <a:xfrm>
            <a:off x="581660" y="1232535"/>
            <a:ext cx="11029315" cy="5062220"/>
          </a:xfrm>
          <a:prstGeom prst="rec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916384741920</cp:lastModifiedBy>
  <dcterms:created xsi:type="dcterms:W3CDTF">2021-05-25T18:50:00Z</dcterms:created>
  <dcterms:modified xsi:type="dcterms:W3CDTF">2024-04-18T04:19:20Z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b358c448ee594bec865670697f04c879</vt:lpwstr>
  </property>
  <property fmtid="{D5CDD505-2E9C-101B-9397-08002B2CF9AE}" pid="4" name="KSOProductBuildVer">
    <vt:lpwstr>1033-11.2.0.11225</vt:lpwstr>
  </property>
</Properties>
</file>