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media3.mp4" ContentType="video/unknown"/>
  <Override PartName="/ppt/media/media4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2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3" Type="http://schemas.microsoft.com/office/2007/relationships/media" Target="../media/media3.mp4"/><Relationship Id="rId4" Type="http://schemas.openxmlformats.org/officeDocument/2006/relationships/image" Target="../media/image5.png"/><Relationship Id="rId5" Type="http://schemas.openxmlformats.org/officeDocument/2006/relationships/video" Target="../media/media4.mp4"/><Relationship Id="rId6" Type="http://schemas.microsoft.com/office/2007/relationships/media" Target="../media/media4.mp4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iraj Kumar (2020MCB1243), Archit Sood(2020MCB123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Niraj Kumar (2020MCB1243), Archit Sood(2020MCB1230)</a:t>
            </a:r>
          </a:p>
        </p:txBody>
      </p:sp>
      <p:sp>
        <p:nvSpPr>
          <p:cNvPr id="172" name="EE673 Term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EE673 Term Project</a:t>
            </a:r>
          </a:p>
        </p:txBody>
      </p:sp>
      <p:sp>
        <p:nvSpPr>
          <p:cNvPr id="173" name="Reinforcement Learning Double Deep Q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Reinforcement Learning Double Deep Q Learning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23731473" y="12458699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Discussion</a:t>
            </a:r>
          </a:p>
        </p:txBody>
      </p:sp>
      <p:sp>
        <p:nvSpPr>
          <p:cNvPr id="228" name="We saw that for Lunar Lander and Cart Pole environments, our proposed modification helps learn optimal policy fast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saw that for Lunar Lander and Cart Pole environments, our proposed modification helps learn optimal policy faster.</a:t>
            </a:r>
          </a:p>
          <a:p>
            <a:pPr/>
            <a:r>
              <a:t>Our algorithm seems to provide a more stable trajectory for the agents.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Conclusion</a:t>
            </a:r>
          </a:p>
        </p:txBody>
      </p:sp>
      <p:sp>
        <p:nvSpPr>
          <p:cNvPr id="233" name="Our approach provides significant improvement over the baseline algorith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approach provides significant improvement over the baseline algorithm. </a:t>
            </a:r>
          </a:p>
          <a:p>
            <a:pPr/>
            <a:r>
              <a:t>Due to computation limitation and other non-compatibility problems, we could not run our algorithm for other complex environments.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23630127" y="12458699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Future Work</a:t>
            </a:r>
          </a:p>
        </p:txBody>
      </p:sp>
      <p:sp>
        <p:nvSpPr>
          <p:cNvPr id="238" name="Further research on more variety on environments is requir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research on more variety on environments is required.</a:t>
            </a:r>
          </a:p>
          <a:p>
            <a:pPr/>
            <a:r>
              <a:t>Our approach can be further fine-tuned and perfected.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>
            <a:off x="23590757" y="12458699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References</a:t>
            </a:r>
          </a:p>
        </p:txBody>
      </p:sp>
      <p:sp>
        <p:nvSpPr>
          <p:cNvPr id="243" name="H. Van Hasselt, A. Guez and D. Silver, &quot; Deep reinforcement learning with double Q -learning “, Proc. 13th AAAI Conf. Artif. Intell., pp. 2094-2100, 201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H. Van Hasselt, A. Guez and D. Silver, " Deep reinforcement learning with double Q -learning “, Proc. 13th AAAI Conf. Artif. Intell., pp. 2094-2100, 2016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xfrm>
            <a:off x="23578057" y="12458699"/>
            <a:ext cx="3690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23579835" y="12458699"/>
            <a:ext cx="3672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Introduction</a:t>
            </a:r>
          </a:p>
        </p:txBody>
      </p:sp>
      <p:sp>
        <p:nvSpPr>
          <p:cNvPr id="178" name="Reinforcement Learning (RL) is a machine learning paradigm that seeks to train an agent solely based on the experiences it generates while interacting with an environ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Reinforcement Learning (RL) is a machine learning paradigm that seeks to train an agent solely based on the experiences it generates while interacting with an environment. </a:t>
            </a:r>
          </a:p>
          <a:p>
            <a:pPr/>
            <a:r>
              <a:t>In a traditional RL problem, an agent explores different states by taking some action at each state. For example, the popular video game Super Mario is a famous RL environment.</a:t>
            </a:r>
          </a:p>
          <a:p>
            <a:pPr/>
            <a:r>
              <a:t>The most popular RL algorithm is Q-Learning where the agent tries to learn the quality of each state-action pair. 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Literature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Literature Review</a:t>
            </a:r>
          </a:p>
        </p:txBody>
      </p:sp>
      <p:sp>
        <p:nvSpPr>
          <p:cNvPr id="183" name="The simple Deep Q-learning algorithm (DQN) is an extension of Q-learning algorithm using Deep Neural Network as a function approximat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simple Deep Q-learning algorithm (DQN) is an extension of Q-learning algorithm using Deep Neural Network as a function approximator.</a:t>
            </a:r>
          </a:p>
          <a:p>
            <a:pPr/>
            <a:r>
              <a:t>This DQN algorithm has some performance issues due to overestimation of action values and also due to maximisation bias.</a:t>
            </a:r>
          </a:p>
          <a:p>
            <a:pPr/>
            <a:r>
              <a:t>Our base paper, presents a method which increases performance of DQN.</a:t>
            </a:r>
          </a:p>
          <a:p>
            <a:pPr/>
            <a:r>
              <a:t>They use two Neural Networks instead of one and hence they name the algorithm as Double Deep Q Learning (DDQN).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23679403" y="12458699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Literature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Literature Review</a:t>
            </a:r>
          </a:p>
        </p:txBody>
      </p:sp>
      <p:sp>
        <p:nvSpPr>
          <p:cNvPr id="188" name="The contribution of our base paper (Hado van Hasselt, Arthur Guez, David Silver, and Google DeepMind, Deep Reinforcement Learning with Double Q-learning) is very significant in RL commun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406908" defTabSz="316484">
              <a:spcBef>
                <a:spcPts val="4100"/>
              </a:spcBef>
              <a:defRPr sz="3559"/>
            </a:pPr>
            <a:r>
              <a:t>The contribution of our base paper (Hado van Hasselt, Arthur Guez, David Silver, and Google DeepMind, Deep Reinforcement Learning with Double Q-learning) is very significant in RL community.</a:t>
            </a:r>
          </a:p>
          <a:p>
            <a:pPr marL="406908" indent="-406908" defTabSz="316484">
              <a:spcBef>
                <a:spcPts val="4100"/>
              </a:spcBef>
              <a:defRPr sz="3559"/>
            </a:pPr>
            <a:r>
              <a:t>They have shown why Q-learning can be overoptimistic in large-scale problems, even if these are deterministic, due to the inherent estimation errors of learning.</a:t>
            </a:r>
          </a:p>
          <a:p>
            <a:pPr marL="406908" indent="-406908" defTabSz="316484">
              <a:spcBef>
                <a:spcPts val="4100"/>
              </a:spcBef>
              <a:defRPr sz="3559"/>
            </a:pPr>
            <a:r>
              <a:t>By analysing the value estimates on Atari games they have shown that these overestimations are more common and severe in practice than previously acknowledged.</a:t>
            </a:r>
          </a:p>
          <a:p>
            <a:pPr marL="406908" indent="-406908" defTabSz="316484">
              <a:spcBef>
                <a:spcPts val="4100"/>
              </a:spcBef>
              <a:defRPr sz="3559"/>
            </a:pPr>
            <a:r>
              <a:t>They have shown that Double Q-learning can be used at scale to successfully reduce this over optimism, resulting in more stable and reliable learning.</a:t>
            </a:r>
          </a:p>
          <a:p>
            <a:pPr marL="406908" indent="-406908" defTabSz="316484">
              <a:spcBef>
                <a:spcPts val="4100"/>
              </a:spcBef>
              <a:defRPr sz="3559"/>
            </a:pPr>
            <a:r>
              <a:t>They have proposed a specific implementation called Double DQN that uses the existing architecture and deep neural network of the DQN algorithm without requiring additional networks or parameters.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23676101" y="12458699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Methodology</a:t>
            </a:r>
          </a:p>
        </p:txBody>
      </p:sp>
      <p:sp>
        <p:nvSpPr>
          <p:cNvPr id="193" name="In DDQN, we do not update the networks after every episode, instead we update the Deep Networks after every f (say) epis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DDQN, we do not update the networks after every episode, instead we update the Deep Networks after every f (say) episodes.</a:t>
            </a:r>
          </a:p>
          <a:p>
            <a:pPr/>
            <a:r>
              <a:t>We propose that while taking steps in generating episodes during training, the agent goes to next state only after every f episodes.</a:t>
            </a:r>
          </a:p>
          <a:p>
            <a:pPr/>
            <a:r>
              <a:t>That is, we take go to next state only when we are updating Deep Networks, otherwise we assume that the next state is current state itself.</a:t>
            </a:r>
          </a:p>
          <a:p>
            <a:pPr/>
            <a:r>
              <a:t>This leads to learning optimal policy faster in Lunar Lander and Cart Pole environments.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23683721" y="12458699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unar Land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Lunar Lander</a:t>
            </a:r>
          </a:p>
        </p:txBody>
      </p:sp>
      <p:sp>
        <p:nvSpPr>
          <p:cNvPr id="19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Results</a:t>
            </a:r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8529" y="4299873"/>
            <a:ext cx="10446942" cy="815327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23675593" y="12458699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unar Land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Lunar Lander</a:t>
            </a:r>
          </a:p>
        </p:txBody>
      </p:sp>
      <p:sp>
        <p:nvSpPr>
          <p:cNvPr id="20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Results</a:t>
            </a:r>
          </a:p>
        </p:txBody>
      </p:sp>
      <p:pic>
        <p:nvPicPr>
          <p:cNvPr id="203" name="Lunar_new.mp4" descr="Lunar_new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2818533" y="4387605"/>
            <a:ext cx="10003265" cy="666884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Proposed Approach"/>
          <p:cNvSpPr/>
          <p:nvPr/>
        </p:nvSpPr>
        <p:spPr>
          <a:xfrm>
            <a:off x="12818533" y="3730634"/>
            <a:ext cx="10003266" cy="55537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Proposed Approach</a:t>
            </a:r>
          </a:p>
        </p:txBody>
      </p:sp>
      <p:sp>
        <p:nvSpPr>
          <p:cNvPr id="205" name="Reward: 198.27"/>
          <p:cNvSpPr/>
          <p:nvPr/>
        </p:nvSpPr>
        <p:spPr>
          <a:xfrm>
            <a:off x="12818533" y="11158048"/>
            <a:ext cx="10003266" cy="4922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Reward: 198.27</a:t>
            </a:r>
          </a:p>
        </p:txBody>
      </p:sp>
      <p:pic>
        <p:nvPicPr>
          <p:cNvPr id="206" name="lunar_old.mp4" descr="lunar_old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904196" y="4387208"/>
            <a:ext cx="10004456" cy="666963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Existing Algorithm"/>
          <p:cNvSpPr/>
          <p:nvPr/>
        </p:nvSpPr>
        <p:spPr>
          <a:xfrm>
            <a:off x="904196" y="3730237"/>
            <a:ext cx="10004456" cy="55537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Existing Algorithm</a:t>
            </a:r>
          </a:p>
        </p:txBody>
      </p:sp>
      <p:sp>
        <p:nvSpPr>
          <p:cNvPr id="208" name="Reward: -44.65"/>
          <p:cNvSpPr/>
          <p:nvPr/>
        </p:nvSpPr>
        <p:spPr>
          <a:xfrm>
            <a:off x="904196" y="11158445"/>
            <a:ext cx="10004456" cy="4922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Reward: -44.65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23699469" y="12458699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20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20"/>
                            </p:stCondLst>
                            <p:childTnLst>
                              <p:par>
                                <p:cTn id="8" presetClass="mediacall" nodeType="after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160" fill="hold"/>
                                        <p:tgtEl>
                                          <p:spTgt spid="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0" fill="hold" display="0">
                  <p:stCondLst>
                    <p:cond delay="indefinite"/>
                  </p:stCondLst>
                </p:cTn>
                <p:tgtEl>
                  <p:spTgt spid="203"/>
                </p:tgtEl>
              </p:cMediaNode>
            </p:video>
            <p:seq concurrent="1" prevAc="none" nextAc="seek">
              <p:cTn id="11" evtFilter="cancelBubble" nodeType="interactiveSeq" restart="whenNotActive" fill="hold">
                <p:stCondLst>
                  <p:cond delay="0" evt="onClick">
                    <p:tgtEl>
                      <p:spTgt spid="203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3"/>
                  </p:tgtEl>
                </p:cond>
              </p:nextCondLst>
            </p:seq>
            <p:video fullScrn="0">
              <p:cMediaNode mute="0" showWhenStopped="1" numSld="1" vol="100000">
                <p:cTn id="16" fill="hold" display="0">
                  <p:stCondLst>
                    <p:cond delay="indefinite"/>
                  </p:stCondLst>
                </p:cTn>
                <p:tgtEl>
                  <p:spTgt spid="206"/>
                </p:tgtEl>
              </p:cMediaNode>
            </p:video>
            <p:seq concurrent="1" prevAc="none" nextAc="seek">
              <p:cTn id="17" evtFilter="cancelBubble" nodeType="interactiveSeq" restart="whenNotActive" fill="hold">
                <p:stCondLst>
                  <p:cond delay="0" evt="onClick">
                    <p:tgtEl>
                      <p:spTgt spid="206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2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art Po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Cart Pole</a:t>
            </a:r>
          </a:p>
        </p:txBody>
      </p:sp>
      <p:sp>
        <p:nvSpPr>
          <p:cNvPr id="21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Results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23678641" y="12458699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8273" y="3982909"/>
            <a:ext cx="11027454" cy="878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art Po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Cart Pole</a:t>
            </a:r>
          </a:p>
        </p:txBody>
      </p:sp>
      <p:sp>
        <p:nvSpPr>
          <p:cNvPr id="21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Results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23675339" y="12458699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pole_new.mp4" descr="pole_new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3203964" y="4797573"/>
            <a:ext cx="10007601" cy="667173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Proposed Approach"/>
          <p:cNvSpPr/>
          <p:nvPr/>
        </p:nvSpPr>
        <p:spPr>
          <a:xfrm>
            <a:off x="13203964" y="4140602"/>
            <a:ext cx="10007601" cy="55537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Proposed Approach</a:t>
            </a:r>
          </a:p>
        </p:txBody>
      </p:sp>
      <p:sp>
        <p:nvSpPr>
          <p:cNvPr id="221" name="Reward: 500"/>
          <p:cNvSpPr/>
          <p:nvPr/>
        </p:nvSpPr>
        <p:spPr>
          <a:xfrm>
            <a:off x="13203964" y="11570906"/>
            <a:ext cx="10007601" cy="4922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Reward: 500</a:t>
            </a:r>
          </a:p>
        </p:txBody>
      </p:sp>
      <p:pic>
        <p:nvPicPr>
          <p:cNvPr id="222" name="pole_old.mp4" descr="pole_old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1792689" y="4797573"/>
            <a:ext cx="10007601" cy="6671734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Existing Algorithm"/>
          <p:cNvSpPr/>
          <p:nvPr/>
        </p:nvSpPr>
        <p:spPr>
          <a:xfrm>
            <a:off x="1792689" y="4140602"/>
            <a:ext cx="10007601" cy="55537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Existing Algorithm</a:t>
            </a:r>
          </a:p>
        </p:txBody>
      </p:sp>
      <p:sp>
        <p:nvSpPr>
          <p:cNvPr id="224" name="Reward: 269.0"/>
          <p:cNvSpPr/>
          <p:nvPr/>
        </p:nvSpPr>
        <p:spPr>
          <a:xfrm>
            <a:off x="1792689" y="11570906"/>
            <a:ext cx="10007601" cy="4922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Reward: 269.0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0" fill="hold"/>
                                        <p:tgtEl>
                                          <p:spTgt spid="2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400"/>
                            </p:stCondLst>
                            <p:childTnLst>
                              <p:par>
                                <p:cTn id="8" presetClass="mediacall" nodeType="after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20" fill="hold"/>
                                        <p:tgtEl>
                                          <p:spTgt spid="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0" fill="hold" display="0">
                  <p:stCondLst>
                    <p:cond delay="indefinite"/>
                  </p:stCondLst>
                </p:cTn>
                <p:tgtEl>
                  <p:spTgt spid="219"/>
                </p:tgtEl>
              </p:cMediaNode>
            </p:video>
            <p:seq concurrent="1" prevAc="none" nextAc="seek">
              <p:cTn id="11" evtFilter="cancelBubble" nodeType="interactiveSeq" restart="whenNotActive" fill="hold">
                <p:stCondLst>
                  <p:cond delay="0" evt="onClick">
                    <p:tgtEl>
                      <p:spTgt spid="219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19"/>
                  </p:tgtEl>
                </p:cond>
              </p:nextCondLst>
            </p:seq>
            <p:video fullScrn="0">
              <p:cMediaNode mute="0" showWhenStopped="1" numSld="1" vol="100000">
                <p:cTn id="16" fill="hold" display="0">
                  <p:stCondLst>
                    <p:cond delay="indefinite"/>
                  </p:stCondLst>
                </p:cTn>
                <p:tgtEl>
                  <p:spTgt spid="222"/>
                </p:tgtEl>
              </p:cMediaNode>
            </p:video>
            <p:seq concurrent="1" prevAc="none" nextAc="seek">
              <p:cTn id="17" evtFilter="cancelBubble" nodeType="interactiveSeq" restart="whenNotActive" fill="hold">
                <p:stCondLst>
                  <p:cond delay="0" evt="onClick">
                    <p:tgtEl>
                      <p:spTgt spid="22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2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2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