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73" r:id="rId11"/>
    <p:sldId id="274" r:id="rId12"/>
    <p:sldId id="275" r:id="rId13"/>
    <p:sldId id="276" r:id="rId14"/>
    <p:sldId id="277" r:id="rId15"/>
    <p:sldId id="278" r:id="rId16"/>
    <p:sldId id="279" r:id="rId17"/>
    <p:sldId id="265" r:id="rId18"/>
    <p:sldId id="266" r:id="rId19"/>
    <p:sldId id="267" r:id="rId20"/>
    <p:sldId id="268" r:id="rId21"/>
    <p:sldId id="269" r:id="rId22"/>
    <p:sldId id="270" r:id="rId23"/>
    <p:sldId id="271" r:id="rId24"/>
    <p:sldId id="272"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27a32326364e48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7A1D28-8A26-46F2-935F-4E4F6CD7FA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424573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7A1D28-8A26-46F2-935F-4E4F6CD7FA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236767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7A1D28-8A26-46F2-935F-4E4F6CD7FA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106803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7A1D28-8A26-46F2-935F-4E4F6CD7FA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222890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A1D28-8A26-46F2-935F-4E4F6CD7FA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172875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7A1D28-8A26-46F2-935F-4E4F6CD7FA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12310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7A1D28-8A26-46F2-935F-4E4F6CD7FA38}"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95305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7A1D28-8A26-46F2-935F-4E4F6CD7FA38}"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244674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A1D28-8A26-46F2-935F-4E4F6CD7FA38}"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2758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A1D28-8A26-46F2-935F-4E4F6CD7FA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275431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A1D28-8A26-46F2-935F-4E4F6CD7FA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08A9B-DA57-4785-9979-703B822D18AE}" type="slidenum">
              <a:rPr lang="en-IN" smtClean="0"/>
              <a:t>‹#›</a:t>
            </a:fld>
            <a:endParaRPr lang="en-IN"/>
          </a:p>
        </p:txBody>
      </p:sp>
    </p:spTree>
    <p:extLst>
      <p:ext uri="{BB962C8B-B14F-4D97-AF65-F5344CB8AC3E}">
        <p14:creationId xmlns:p14="http://schemas.microsoft.com/office/powerpoint/2010/main" val="148955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A1D28-8A26-46F2-935F-4E4F6CD7FA38}" type="datetimeFigureOut">
              <a:rPr lang="en-IN" smtClean="0"/>
              <a:t>16-05-2022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08A9B-DA57-4785-9979-703B822D18AE}" type="slidenum">
              <a:rPr lang="en-IN" smtClean="0"/>
              <a:t>‹#›</a:t>
            </a:fld>
            <a:endParaRPr lang="en-IN"/>
          </a:p>
        </p:txBody>
      </p:sp>
    </p:spTree>
    <p:extLst>
      <p:ext uri="{BB962C8B-B14F-4D97-AF65-F5344CB8AC3E}">
        <p14:creationId xmlns:p14="http://schemas.microsoft.com/office/powerpoint/2010/main" val="220787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ip.scitation.org/doi/pdf/10.1063/1.5141656" TargetMode="External"/><Relationship Id="rId2" Type="http://schemas.openxmlformats.org/officeDocument/2006/relationships/hyperlink" Target="https://www.scielo.br/j/bjce/a/V35nWHJG9MZRBFmSPWpdnTj/?format=pdf&amp;lang=e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Gauss%E2%80%93Hermite_quadrature"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56616"/>
            <a:ext cx="8388096" cy="1216152"/>
          </a:xfrm>
        </p:spPr>
        <p:txBody>
          <a:bodyPr>
            <a:normAutofit fontScale="90000"/>
          </a:bodyPr>
          <a:lstStyle/>
          <a:p>
            <a:r>
              <a:rPr lang="en-IN" sz="2700" b="1" dirty="0" smtClean="0"/>
              <a:t>    MA205</a:t>
            </a:r>
            <a:r>
              <a:rPr lang="en-IN" sz="2700" b="1" dirty="0"/>
              <a:t>: COMPUTING </a:t>
            </a:r>
            <a:r>
              <a:rPr lang="en-IN" sz="2700" b="1" dirty="0" smtClean="0"/>
              <a:t>LAB</a:t>
            </a:r>
            <a:r>
              <a:rPr lang="en-IN" dirty="0"/>
              <a:t/>
            </a:r>
            <a:br>
              <a:rPr lang="en-IN" dirty="0"/>
            </a:br>
            <a:endParaRPr lang="en-IN" dirty="0"/>
          </a:p>
        </p:txBody>
      </p:sp>
      <p:sp>
        <p:nvSpPr>
          <p:cNvPr id="3" name="Subtitle 2"/>
          <p:cNvSpPr>
            <a:spLocks noGrp="1"/>
          </p:cNvSpPr>
          <p:nvPr>
            <p:ph type="subTitle" idx="1"/>
          </p:nvPr>
        </p:nvSpPr>
        <p:spPr>
          <a:xfrm>
            <a:off x="1524000" y="630936"/>
            <a:ext cx="8616696" cy="6108192"/>
          </a:xfrm>
        </p:spPr>
        <p:txBody>
          <a:bodyPr>
            <a:normAutofit/>
          </a:bodyPr>
          <a:lstStyle/>
          <a:p>
            <a:pPr algn="just"/>
            <a:endParaRPr lang="en-IN" dirty="0" smtClean="0"/>
          </a:p>
          <a:p>
            <a:r>
              <a:rPr lang="en-IN" dirty="0" smtClean="0"/>
              <a:t>PROJECT REPORT</a:t>
            </a:r>
          </a:p>
          <a:p>
            <a:endParaRPr lang="en-IN" dirty="0"/>
          </a:p>
          <a:p>
            <a:endParaRPr lang="en-IN" b="1" dirty="0" smtClean="0"/>
          </a:p>
          <a:p>
            <a:endParaRPr lang="en-IN" b="1" dirty="0"/>
          </a:p>
          <a:p>
            <a:endParaRPr lang="en-IN" b="1" dirty="0" smtClean="0"/>
          </a:p>
          <a:p>
            <a:endParaRPr lang="en-IN" b="1" dirty="0" smtClean="0"/>
          </a:p>
          <a:p>
            <a:endParaRPr lang="en-IN" b="1" dirty="0"/>
          </a:p>
          <a:p>
            <a:r>
              <a:rPr lang="en-IN" sz="2000" dirty="0"/>
              <a:t>NUMERICAL INTEGRATION: QUADRATURE METHODS (GAUSS HERMITE AND GAUSS LEGENDRE</a:t>
            </a:r>
            <a:r>
              <a:rPr lang="en-IN" sz="2000" dirty="0" smtClean="0"/>
              <a:t>)</a:t>
            </a:r>
          </a:p>
          <a:p>
            <a:pPr algn="l"/>
            <a:r>
              <a:rPr lang="en-IN" sz="2000" dirty="0" smtClean="0"/>
              <a:t> </a:t>
            </a:r>
          </a:p>
          <a:p>
            <a:endParaRPr lang="en-IN" sz="2000" b="1" dirty="0"/>
          </a:p>
        </p:txBody>
      </p:sp>
      <p:pic>
        <p:nvPicPr>
          <p:cNvPr id="4" name="Picture 3" descr="https://lh6.googleusercontent.com/tXT52jMVGxdcacANfsZdLnyptCVoUUXclUNgHaCjiD4RgpjFydizGEE7Y18RiIsWR1mzbHSToNg4k8XJzKOZ0Y6BuYuKXnzTUuxOeXWrXxqOuyZc44QFR1yzyjL8fPllU358Aa-Gfilo-iMOUg"/>
          <p:cNvPicPr/>
          <p:nvPr/>
        </p:nvPicPr>
        <p:blipFill>
          <a:blip r:embed="rId2">
            <a:extLst>
              <a:ext uri="{28A0092B-C50C-407E-A947-70E740481C1C}">
                <a14:useLocalDpi xmlns:a14="http://schemas.microsoft.com/office/drawing/2010/main" val="0"/>
              </a:ext>
            </a:extLst>
          </a:blip>
          <a:srcRect/>
          <a:stretch>
            <a:fillRect/>
          </a:stretch>
        </p:blipFill>
        <p:spPr bwMode="auto">
          <a:xfrm>
            <a:off x="4654296" y="1874520"/>
            <a:ext cx="2194560" cy="1956816"/>
          </a:xfrm>
          <a:prstGeom prst="rect">
            <a:avLst/>
          </a:prstGeom>
          <a:noFill/>
          <a:ln>
            <a:noFill/>
          </a:ln>
        </p:spPr>
      </p:pic>
    </p:spTree>
    <p:extLst>
      <p:ext uri="{BB962C8B-B14F-4D97-AF65-F5344CB8AC3E}">
        <p14:creationId xmlns:p14="http://schemas.microsoft.com/office/powerpoint/2010/main" val="154364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841248"/>
          </a:xfrm>
        </p:spPr>
        <p:txBody>
          <a:bodyPr>
            <a:normAutofit/>
          </a:bodyPr>
          <a:lstStyle/>
          <a:p>
            <a:r>
              <a:rPr lang="en-IN" sz="3200" dirty="0" smtClean="0">
                <a:solidFill>
                  <a:srgbClr val="FF0000"/>
                </a:solidFill>
              </a:rPr>
              <a:t>Illustration</a:t>
            </a:r>
            <a:endParaRPr lang="en-IN" sz="32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15568"/>
                <a:ext cx="10515600" cy="5394960"/>
              </a:xfrm>
            </p:spPr>
            <p:txBody>
              <a:bodyPr/>
              <a:lstStyle/>
              <a:p>
                <a:pPr marL="514350" indent="-514350">
                  <a:buAutoNum type="arabicParenBoth"/>
                </a:pPr>
                <a:r>
                  <a:rPr lang="en-IN" sz="1600" dirty="0" smtClean="0">
                    <a:solidFill>
                      <a:srgbClr val="00B0F0"/>
                    </a:solidFill>
                  </a:rPr>
                  <a:t>Gauss Legendre Quadrature</a:t>
                </a:r>
              </a:p>
              <a:p>
                <a:pPr marL="0" indent="0">
                  <a:buNone/>
                </a:pPr>
                <a:r>
                  <a:rPr lang="en-IN" sz="1600" dirty="0" smtClean="0">
                    <a:solidFill>
                      <a:schemeClr val="accent6">
                        <a:lumMod val="75000"/>
                      </a:schemeClr>
                    </a:solidFill>
                  </a:rPr>
                  <a:t>Example 1 : I = </a:t>
                </a:r>
                <a14:m>
                  <m:oMath xmlns:m="http://schemas.openxmlformats.org/officeDocument/2006/math">
                    <m:nary>
                      <m:naryPr>
                        <m:limLoc m:val="subSup"/>
                        <m:ctrlPr>
                          <a:rPr lang="en-IN" sz="1600" i="1" smtClean="0">
                            <a:solidFill>
                              <a:schemeClr val="accent6">
                                <a:lumMod val="75000"/>
                              </a:schemeClr>
                            </a:solidFill>
                            <a:latin typeface="Cambria Math" panose="02040503050406030204" pitchFamily="18" charset="0"/>
                          </a:rPr>
                        </m:ctrlPr>
                      </m:naryPr>
                      <m:sub>
                        <m:r>
                          <m:rPr>
                            <m:brk m:alnAt="1"/>
                          </m:rPr>
                          <a:rPr lang="en-IN" sz="1600" i="1">
                            <a:solidFill>
                              <a:schemeClr val="accent6">
                                <a:lumMod val="75000"/>
                              </a:schemeClr>
                            </a:solidFill>
                            <a:latin typeface="Cambria Math" panose="02040503050406030204" pitchFamily="18" charset="0"/>
                          </a:rPr>
                          <m:t>−</m:t>
                        </m:r>
                        <m:r>
                          <a:rPr lang="en-IN" sz="1600" i="1">
                            <a:solidFill>
                              <a:schemeClr val="accent6">
                                <a:lumMod val="75000"/>
                              </a:schemeClr>
                            </a:solidFill>
                            <a:latin typeface="Cambria Math" panose="02040503050406030204" pitchFamily="18" charset="0"/>
                          </a:rPr>
                          <m:t>1</m:t>
                        </m:r>
                      </m:sub>
                      <m:sup>
                        <m:r>
                          <a:rPr lang="en-IN" sz="1600" i="1">
                            <a:solidFill>
                              <a:schemeClr val="accent6">
                                <a:lumMod val="75000"/>
                              </a:schemeClr>
                            </a:solidFill>
                            <a:latin typeface="Cambria Math" panose="02040503050406030204" pitchFamily="18" charset="0"/>
                          </a:rPr>
                          <m:t>1</m:t>
                        </m:r>
                      </m:sup>
                      <m:e>
                        <m:sSup>
                          <m:sSupPr>
                            <m:ctrlPr>
                              <a:rPr lang="en-IN" sz="1600" i="1">
                                <a:solidFill>
                                  <a:schemeClr val="accent6">
                                    <a:lumMod val="75000"/>
                                  </a:schemeClr>
                                </a:solidFill>
                                <a:latin typeface="Cambria Math" panose="02040503050406030204" pitchFamily="18" charset="0"/>
                              </a:rPr>
                            </m:ctrlPr>
                          </m:sSupPr>
                          <m:e>
                            <m:r>
                              <a:rPr lang="en-IN" sz="1600" i="1">
                                <a:solidFill>
                                  <a:schemeClr val="accent6">
                                    <a:lumMod val="75000"/>
                                  </a:schemeClr>
                                </a:solidFill>
                                <a:latin typeface="Cambria Math" panose="02040503050406030204" pitchFamily="18" charset="0"/>
                              </a:rPr>
                              <m:t>𝑒</m:t>
                            </m:r>
                          </m:e>
                          <m:sup>
                            <m:r>
                              <a:rPr lang="en-IN" sz="1600" i="1">
                                <a:solidFill>
                                  <a:schemeClr val="accent6">
                                    <a:lumMod val="75000"/>
                                  </a:schemeClr>
                                </a:solidFill>
                                <a:latin typeface="Cambria Math" panose="02040503050406030204" pitchFamily="18" charset="0"/>
                              </a:rPr>
                              <m:t>−</m:t>
                            </m:r>
                            <m:sSup>
                              <m:sSupPr>
                                <m:ctrlPr>
                                  <a:rPr lang="en-IN" sz="1600" i="1">
                                    <a:solidFill>
                                      <a:schemeClr val="accent6">
                                        <a:lumMod val="75000"/>
                                      </a:schemeClr>
                                    </a:solidFill>
                                    <a:latin typeface="Cambria Math" panose="02040503050406030204" pitchFamily="18" charset="0"/>
                                  </a:rPr>
                                </m:ctrlPr>
                              </m:sSupPr>
                              <m:e>
                                <m:r>
                                  <a:rPr lang="en-IN" sz="1600" i="1">
                                    <a:solidFill>
                                      <a:schemeClr val="accent6">
                                        <a:lumMod val="75000"/>
                                      </a:schemeClr>
                                    </a:solidFill>
                                    <a:latin typeface="Cambria Math" panose="02040503050406030204" pitchFamily="18" charset="0"/>
                                  </a:rPr>
                                  <m:t>𝑥</m:t>
                                </m:r>
                              </m:e>
                              <m:sup>
                                <m:r>
                                  <a:rPr lang="en-IN" sz="1600" i="1">
                                    <a:solidFill>
                                      <a:schemeClr val="accent6">
                                        <a:lumMod val="75000"/>
                                      </a:schemeClr>
                                    </a:solidFill>
                                    <a:latin typeface="Cambria Math" panose="02040503050406030204" pitchFamily="18" charset="0"/>
                                  </a:rPr>
                                  <m:t>2</m:t>
                                </m:r>
                              </m:sup>
                            </m:sSup>
                          </m:sup>
                        </m:sSup>
                        <m:r>
                          <m:rPr>
                            <m:sty m:val="p"/>
                          </m:rPr>
                          <a:rPr lang="en-IN" sz="1600" b="0" i="0" smtClean="0">
                            <a:solidFill>
                              <a:schemeClr val="accent6">
                                <a:lumMod val="75000"/>
                              </a:schemeClr>
                            </a:solidFill>
                            <a:latin typeface="Cambria Math" panose="02040503050406030204" pitchFamily="18" charset="0"/>
                          </a:rPr>
                          <m:t>cos</m:t>
                        </m:r>
                        <m:r>
                          <a:rPr lang="en-IN" sz="1600" b="0" i="1" smtClean="0">
                            <a:solidFill>
                              <a:schemeClr val="accent6">
                                <a:lumMod val="75000"/>
                              </a:schemeClr>
                            </a:solidFill>
                            <a:latin typeface="Cambria Math" panose="02040503050406030204" pitchFamily="18" charset="0"/>
                          </a:rPr>
                          <m:t>⁡(</m:t>
                        </m:r>
                        <m:r>
                          <a:rPr lang="en-IN" sz="1600" b="0" i="1" smtClean="0">
                            <a:solidFill>
                              <a:schemeClr val="accent6">
                                <a:lumMod val="75000"/>
                              </a:schemeClr>
                            </a:solidFill>
                            <a:latin typeface="Cambria Math" panose="02040503050406030204" pitchFamily="18" charset="0"/>
                          </a:rPr>
                          <m:t>𝑥</m:t>
                        </m:r>
                        <m:r>
                          <a:rPr lang="en-IN" sz="1600" b="0" i="1" smtClean="0">
                            <a:solidFill>
                              <a:schemeClr val="accent6">
                                <a:lumMod val="75000"/>
                              </a:schemeClr>
                            </a:solidFill>
                            <a:latin typeface="Cambria Math" panose="02040503050406030204" pitchFamily="18" charset="0"/>
                          </a:rPr>
                          <m:t>)</m:t>
                        </m:r>
                        <m:r>
                          <a:rPr lang="en-IN" sz="1600" i="1">
                            <a:solidFill>
                              <a:schemeClr val="accent6">
                                <a:lumMod val="75000"/>
                              </a:schemeClr>
                            </a:solidFill>
                            <a:latin typeface="Cambria Math" panose="02040503050406030204" pitchFamily="18" charset="0"/>
                          </a:rPr>
                          <m:t>𝑑𝑥</m:t>
                        </m:r>
                      </m:e>
                    </m:nary>
                  </m:oMath>
                </a14:m>
                <a:endParaRPr lang="en-IN" sz="1600" dirty="0" smtClean="0"/>
              </a:p>
              <a:p>
                <a:pPr marL="0" indent="0">
                  <a:buNone/>
                </a:pPr>
                <a:r>
                  <a:rPr lang="en-IN" sz="1600" dirty="0" smtClean="0"/>
                  <a:t>Exact Value of I </a:t>
                </a:r>
                <a:r>
                  <a:rPr lang="en-IN" sz="1600" dirty="0"/>
                  <a:t>= </a:t>
                </a:r>
                <a:r>
                  <a:rPr lang="en-IN" sz="1600" dirty="0" smtClean="0"/>
                  <a:t>1.31234872546301</a:t>
                </a:r>
              </a:p>
              <a:p>
                <a:pPr marL="0" indent="0">
                  <a:buNone/>
                </a:pPr>
                <a:r>
                  <a:rPr lang="en-IN" sz="1600" dirty="0" smtClean="0"/>
                  <a:t>We can approximate I by Gauss Legendre Quadrature rule by taking different values of n.</a:t>
                </a:r>
              </a:p>
              <a:p>
                <a:pPr marL="0" indent="0">
                  <a:buNone/>
                </a:pPr>
                <a:r>
                  <a:rPr lang="en-IN" sz="1600" dirty="0" smtClean="0"/>
                  <a:t>The MATLAB output is given below </a:t>
                </a:r>
              </a:p>
              <a:p>
                <a:pPr marL="0" indent="0">
                  <a:buNone/>
                </a:pPr>
                <a:endParaRPr lang="en-IN" sz="1600"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15568"/>
                <a:ext cx="10515600" cy="5394960"/>
              </a:xfrm>
              <a:blipFill rotWithShape="0">
                <a:blip r:embed="rId2"/>
                <a:stretch>
                  <a:fillRect l="-348" t="-1921"/>
                </a:stretch>
              </a:blipFill>
            </p:spPr>
            <p:txBody>
              <a:bodyPr/>
              <a:lstStyle/>
              <a:p>
                <a:r>
                  <a:rPr lang="en-IN">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35" y="3195971"/>
            <a:ext cx="4730496" cy="26653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961" y="3054096"/>
            <a:ext cx="6693408" cy="3630168"/>
          </a:xfrm>
          <a:prstGeom prst="rect">
            <a:avLst/>
          </a:prstGeom>
        </p:spPr>
      </p:pic>
    </p:spTree>
    <p:extLst>
      <p:ext uri="{BB962C8B-B14F-4D97-AF65-F5344CB8AC3E}">
        <p14:creationId xmlns:p14="http://schemas.microsoft.com/office/powerpoint/2010/main" val="46513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873"/>
            <a:ext cx="10515600" cy="1097279"/>
          </a:xfrm>
        </p:spPr>
        <p:txBody>
          <a:bodyPr/>
          <a:lstStyle/>
          <a:p>
            <a:r>
              <a:rPr lang="en-IN" sz="2000" dirty="0" smtClean="0">
                <a:solidFill>
                  <a:srgbClr val="00B0F0"/>
                </a:solidFill>
              </a:rPr>
              <a:t>(1) Gauss </a:t>
            </a:r>
            <a:r>
              <a:rPr lang="en-IN" sz="2000" dirty="0">
                <a:solidFill>
                  <a:srgbClr val="00B0F0"/>
                </a:solidFill>
              </a:rPr>
              <a:t>Legendre Quadrature</a:t>
            </a:r>
            <a:r>
              <a:rPr lang="en-IN" dirty="0"/>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87552"/>
                <a:ext cx="10515600" cy="5189411"/>
              </a:xfrm>
            </p:spPr>
            <p:txBody>
              <a:bodyPr/>
              <a:lstStyle/>
              <a:p>
                <a:pPr marL="0" indent="0">
                  <a:buNone/>
                </a:pPr>
                <a:r>
                  <a:rPr lang="en-IN" sz="1600" dirty="0" smtClean="0">
                    <a:solidFill>
                      <a:schemeClr val="accent6">
                        <a:lumMod val="75000"/>
                      </a:schemeClr>
                    </a:solidFill>
                  </a:rPr>
                  <a:t>Example 2 </a:t>
                </a:r>
                <a:r>
                  <a:rPr lang="en-IN" sz="1600" dirty="0">
                    <a:solidFill>
                      <a:schemeClr val="accent6">
                        <a:lumMod val="75000"/>
                      </a:schemeClr>
                    </a:solidFill>
                  </a:rPr>
                  <a:t>: I = </a:t>
                </a:r>
                <a14:m>
                  <m:oMath xmlns:m="http://schemas.openxmlformats.org/officeDocument/2006/math">
                    <m:nary>
                      <m:naryPr>
                        <m:limLoc m:val="subSup"/>
                        <m:ctrlPr>
                          <a:rPr lang="en-IN" sz="1600" i="1" smtClean="0">
                            <a:solidFill>
                              <a:schemeClr val="accent6">
                                <a:lumMod val="75000"/>
                              </a:schemeClr>
                            </a:solidFill>
                            <a:latin typeface="Cambria Math" panose="02040503050406030204" pitchFamily="18" charset="0"/>
                          </a:rPr>
                        </m:ctrlPr>
                      </m:naryPr>
                      <m:sub>
                        <m:r>
                          <a:rPr lang="en-IN" sz="1600" i="1">
                            <a:solidFill>
                              <a:schemeClr val="accent6">
                                <a:lumMod val="75000"/>
                              </a:schemeClr>
                            </a:solidFill>
                            <a:latin typeface="Cambria Math" panose="02040503050406030204" pitchFamily="18" charset="0"/>
                          </a:rPr>
                          <m:t>1</m:t>
                        </m:r>
                      </m:sub>
                      <m:sup>
                        <m:r>
                          <a:rPr lang="en-IN" sz="1600" b="0" i="1" smtClean="0">
                            <a:solidFill>
                              <a:schemeClr val="accent6">
                                <a:lumMod val="75000"/>
                              </a:schemeClr>
                            </a:solidFill>
                            <a:latin typeface="Cambria Math" panose="02040503050406030204" pitchFamily="18" charset="0"/>
                          </a:rPr>
                          <m:t>3</m:t>
                        </m:r>
                      </m:sup>
                      <m:e>
                        <m:r>
                          <m:rPr>
                            <m:sty m:val="p"/>
                          </m:rPr>
                          <a:rPr lang="en-IN" sz="1600" b="0" i="0" smtClean="0">
                            <a:solidFill>
                              <a:schemeClr val="accent6">
                                <a:lumMod val="75000"/>
                              </a:schemeClr>
                            </a:solidFill>
                            <a:latin typeface="Cambria Math" panose="02040503050406030204" pitchFamily="18" charset="0"/>
                          </a:rPr>
                          <m:t>sin</m:t>
                        </m:r>
                        <m:r>
                          <a:rPr lang="en-IN" sz="1600" i="1">
                            <a:solidFill>
                              <a:schemeClr val="accent6">
                                <a:lumMod val="75000"/>
                              </a:schemeClr>
                            </a:solidFill>
                            <a:latin typeface="Cambria Math" panose="02040503050406030204" pitchFamily="18" charset="0"/>
                          </a:rPr>
                          <m:t>(</m:t>
                        </m:r>
                        <m:sSup>
                          <m:sSupPr>
                            <m:ctrlPr>
                              <a:rPr lang="en-IN" sz="1600" i="1">
                                <a:solidFill>
                                  <a:schemeClr val="accent6">
                                    <a:lumMod val="75000"/>
                                  </a:schemeClr>
                                </a:solidFill>
                                <a:latin typeface="Cambria Math" panose="02040503050406030204" pitchFamily="18" charset="0"/>
                              </a:rPr>
                            </m:ctrlPr>
                          </m:sSupPr>
                          <m:e>
                            <m:r>
                              <a:rPr lang="en-IN" sz="1600" i="1">
                                <a:solidFill>
                                  <a:schemeClr val="accent6">
                                    <a:lumMod val="75000"/>
                                  </a:schemeClr>
                                </a:solidFill>
                                <a:latin typeface="Cambria Math" panose="02040503050406030204" pitchFamily="18" charset="0"/>
                              </a:rPr>
                              <m:t>𝑥</m:t>
                            </m:r>
                          </m:e>
                          <m:sup>
                            <m:r>
                              <a:rPr lang="en-IN" sz="1600" i="1">
                                <a:solidFill>
                                  <a:schemeClr val="accent6">
                                    <a:lumMod val="75000"/>
                                  </a:schemeClr>
                                </a:solidFill>
                                <a:latin typeface="Cambria Math" panose="02040503050406030204" pitchFamily="18" charset="0"/>
                              </a:rPr>
                              <m:t>2</m:t>
                            </m:r>
                          </m:sup>
                        </m:sSup>
                        <m:r>
                          <a:rPr lang="en-IN" sz="1600" i="1">
                            <a:solidFill>
                              <a:schemeClr val="accent6">
                                <a:lumMod val="75000"/>
                              </a:schemeClr>
                            </a:solidFill>
                            <a:latin typeface="Cambria Math" panose="02040503050406030204" pitchFamily="18" charset="0"/>
                          </a:rPr>
                          <m:t>)</m:t>
                        </m:r>
                        <m:r>
                          <a:rPr lang="en-IN" sz="1600" i="1">
                            <a:solidFill>
                              <a:schemeClr val="accent6">
                                <a:lumMod val="75000"/>
                              </a:schemeClr>
                            </a:solidFill>
                            <a:latin typeface="Cambria Math" panose="02040503050406030204" pitchFamily="18" charset="0"/>
                          </a:rPr>
                          <m:t>𝑑𝑥</m:t>
                        </m:r>
                      </m:e>
                    </m:nary>
                  </m:oMath>
                </a14:m>
                <a:endParaRPr lang="en-IN" sz="1600" dirty="0" smtClean="0"/>
              </a:p>
              <a:p>
                <a:pPr marL="0" indent="0">
                  <a:buNone/>
                </a:pPr>
                <a:r>
                  <a:rPr lang="en-IN" sz="1600" dirty="0"/>
                  <a:t>Exact Value of I = </a:t>
                </a:r>
                <a:r>
                  <a:rPr lang="en-IN" sz="1600" dirty="0" smtClean="0"/>
                  <a:t>0.463294225170388 ; </a:t>
                </a:r>
              </a:p>
              <a:p>
                <a:pPr marL="0" indent="0">
                  <a:buNone/>
                </a:pPr>
                <a:r>
                  <a:rPr lang="en-IN" sz="1600" dirty="0" smtClean="0"/>
                  <a:t>The </a:t>
                </a:r>
                <a:r>
                  <a:rPr lang="en-IN" sz="1600" dirty="0"/>
                  <a:t>MATLAB output </a:t>
                </a:r>
                <a:r>
                  <a:rPr lang="en-IN" sz="1600" dirty="0" smtClean="0"/>
                  <a:t>for different values of n is </a:t>
                </a:r>
                <a:r>
                  <a:rPr lang="en-IN" sz="1600" dirty="0"/>
                  <a:t>given below </a:t>
                </a:r>
                <a:r>
                  <a:rPr lang="en-IN" sz="1600" dirty="0" smtClean="0"/>
                  <a:t>: </a:t>
                </a:r>
              </a:p>
              <a:p>
                <a:pPr marL="0" indent="0">
                  <a:buNone/>
                </a:pPr>
                <a:endParaRPr lang="en-IN" sz="1600" dirty="0"/>
              </a:p>
              <a:p>
                <a:pPr marL="0" indent="0">
                  <a:buNone/>
                </a:pPr>
                <a:endParaRPr lang="en-IN" sz="1600"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87552"/>
                <a:ext cx="10515600" cy="5189411"/>
              </a:xfrm>
              <a:blipFill rotWithShape="0">
                <a:blip r:embed="rId2"/>
                <a:stretch>
                  <a:fillRect l="-348" t="-8696"/>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86000"/>
            <a:ext cx="5678424" cy="294436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6440" y="2286000"/>
            <a:ext cx="6272784" cy="3374136"/>
          </a:xfrm>
          <a:prstGeom prst="rect">
            <a:avLst/>
          </a:prstGeom>
        </p:spPr>
      </p:pic>
    </p:spTree>
    <p:extLst>
      <p:ext uri="{BB962C8B-B14F-4D97-AF65-F5344CB8AC3E}">
        <p14:creationId xmlns:p14="http://schemas.microsoft.com/office/powerpoint/2010/main" val="1662700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85"/>
            <a:ext cx="10515600" cy="621791"/>
          </a:xfrm>
        </p:spPr>
        <p:txBody>
          <a:bodyPr>
            <a:normAutofit/>
          </a:bodyPr>
          <a:lstStyle/>
          <a:p>
            <a:r>
              <a:rPr lang="en-IN" sz="2800" dirty="0" smtClean="0">
                <a:solidFill>
                  <a:srgbClr val="00B0F0"/>
                </a:solidFill>
              </a:rPr>
              <a:t>(2) </a:t>
            </a:r>
            <a:r>
              <a:rPr lang="en-IN" sz="2800" dirty="0">
                <a:solidFill>
                  <a:srgbClr val="00B0F0"/>
                </a:solidFill>
              </a:rPr>
              <a:t>Gauss </a:t>
            </a:r>
            <a:r>
              <a:rPr lang="en-IN" sz="2800" dirty="0" smtClean="0">
                <a:solidFill>
                  <a:srgbClr val="00B0F0"/>
                </a:solidFill>
              </a:rPr>
              <a:t>Hermite Quadrature</a:t>
            </a:r>
            <a:endParaRPr lang="en-IN"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41248"/>
                <a:ext cx="10515600" cy="5335715"/>
              </a:xfrm>
            </p:spPr>
            <p:txBody>
              <a:bodyPr/>
              <a:lstStyle/>
              <a:p>
                <a:pPr marL="0" indent="0">
                  <a:buNone/>
                </a:pPr>
                <a:r>
                  <a:rPr lang="en-IN" sz="2400" dirty="0" smtClean="0">
                    <a:solidFill>
                      <a:schemeClr val="accent6">
                        <a:lumMod val="75000"/>
                      </a:schemeClr>
                    </a:solidFill>
                  </a:rPr>
                  <a:t>Example 1 </a:t>
                </a:r>
                <a:r>
                  <a:rPr lang="en-IN" sz="2400" dirty="0" smtClean="0">
                    <a:solidFill>
                      <a:srgbClr val="92D050"/>
                    </a:solidFill>
                  </a:rPr>
                  <a:t>: </a:t>
                </a:r>
                <a:r>
                  <a:rPr lang="en-IN" sz="2400" dirty="0" smtClean="0">
                    <a:solidFill>
                      <a:srgbClr val="00B050"/>
                    </a:solidFill>
                  </a:rPr>
                  <a:t>I = </a:t>
                </a:r>
                <a14:m>
                  <m:oMath xmlns:m="http://schemas.openxmlformats.org/officeDocument/2006/math">
                    <m:nary>
                      <m:naryPr>
                        <m:limLoc m:val="subSup"/>
                        <m:ctrlPr>
                          <a:rPr lang="en-IN" sz="2400" i="1">
                            <a:solidFill>
                              <a:srgbClr val="00B050"/>
                            </a:solidFill>
                            <a:latin typeface="Cambria Math" panose="02040503050406030204" pitchFamily="18" charset="0"/>
                          </a:rPr>
                        </m:ctrlPr>
                      </m:naryPr>
                      <m:sub>
                        <m:r>
                          <m:rPr>
                            <m:brk m:alnAt="1"/>
                          </m:rPr>
                          <a:rPr lang="en-IN" sz="2400" i="1">
                            <a:solidFill>
                              <a:srgbClr val="00B050"/>
                            </a:solidFill>
                            <a:latin typeface="Cambria Math" panose="02040503050406030204" pitchFamily="18" charset="0"/>
                          </a:rPr>
                          <m:t>−</m:t>
                        </m:r>
                        <m:r>
                          <a:rPr lang="en-IN" sz="2400" i="1">
                            <a:solidFill>
                              <a:srgbClr val="00B050"/>
                            </a:solidFill>
                            <a:latin typeface="Cambria Math" panose="02040503050406030204" pitchFamily="18" charset="0"/>
                          </a:rPr>
                          <m:t>∞</m:t>
                        </m:r>
                      </m:sub>
                      <m:sup>
                        <m:r>
                          <a:rPr lang="en-IN" sz="2400" i="1">
                            <a:solidFill>
                              <a:srgbClr val="00B050"/>
                            </a:solidFill>
                            <a:latin typeface="Cambria Math" panose="02040503050406030204" pitchFamily="18" charset="0"/>
                          </a:rPr>
                          <m:t>∞</m:t>
                        </m:r>
                      </m:sup>
                      <m:e>
                        <m:sSup>
                          <m:sSupPr>
                            <m:ctrlPr>
                              <a:rPr lang="en-IN" sz="2400" i="1">
                                <a:solidFill>
                                  <a:srgbClr val="00B050"/>
                                </a:solidFill>
                                <a:latin typeface="Cambria Math" panose="02040503050406030204" pitchFamily="18" charset="0"/>
                                <a:cs typeface="Times New Roman" panose="02020603050405020304" pitchFamily="18" charset="0"/>
                              </a:rPr>
                            </m:ctrlPr>
                          </m:sSupPr>
                          <m:e>
                            <m:r>
                              <a:rPr lang="en-IN" sz="2400" i="1">
                                <a:solidFill>
                                  <a:srgbClr val="00B050"/>
                                </a:solidFill>
                                <a:latin typeface="Cambria Math" panose="02040503050406030204" pitchFamily="18" charset="0"/>
                                <a:cs typeface="Times New Roman" panose="02020603050405020304" pitchFamily="18" charset="0"/>
                              </a:rPr>
                              <m:t>𝑒</m:t>
                            </m:r>
                          </m:e>
                          <m:sup>
                            <m:sSup>
                              <m:sSupPr>
                                <m:ctrlPr>
                                  <a:rPr lang="en-IN" sz="2400" i="1">
                                    <a:solidFill>
                                      <a:srgbClr val="00B050"/>
                                    </a:solidFill>
                                    <a:latin typeface="Cambria Math" panose="02040503050406030204" pitchFamily="18" charset="0"/>
                                    <a:cs typeface="Times New Roman" panose="02020603050405020304" pitchFamily="18" charset="0"/>
                                  </a:rPr>
                                </m:ctrlPr>
                              </m:sSupPr>
                              <m:e>
                                <m:r>
                                  <a:rPr lang="en-IN" sz="2400" i="1">
                                    <a:solidFill>
                                      <a:srgbClr val="00B050"/>
                                    </a:solidFill>
                                    <a:latin typeface="Cambria Math" panose="02040503050406030204" pitchFamily="18" charset="0"/>
                                    <a:cs typeface="Times New Roman" panose="02020603050405020304" pitchFamily="18" charset="0"/>
                                  </a:rPr>
                                  <m:t>−</m:t>
                                </m:r>
                                <m:r>
                                  <a:rPr lang="en-IN" sz="2400" i="1">
                                    <a:solidFill>
                                      <a:srgbClr val="00B050"/>
                                    </a:solidFill>
                                    <a:latin typeface="Cambria Math" panose="02040503050406030204" pitchFamily="18" charset="0"/>
                                    <a:cs typeface="Times New Roman" panose="02020603050405020304" pitchFamily="18" charset="0"/>
                                  </a:rPr>
                                  <m:t>𝑥</m:t>
                                </m:r>
                              </m:e>
                              <m:sup>
                                <m:r>
                                  <a:rPr lang="en-IN" sz="2400" i="1">
                                    <a:solidFill>
                                      <a:srgbClr val="00B050"/>
                                    </a:solidFill>
                                    <a:latin typeface="Cambria Math" panose="02040503050406030204" pitchFamily="18" charset="0"/>
                                    <a:cs typeface="Times New Roman" panose="02020603050405020304" pitchFamily="18" charset="0"/>
                                  </a:rPr>
                                  <m:t>2</m:t>
                                </m:r>
                              </m:sup>
                            </m:sSup>
                          </m:sup>
                        </m:sSup>
                        <m:r>
                          <m:rPr>
                            <m:sty m:val="p"/>
                          </m:rPr>
                          <a:rPr lang="en-IN" sz="2400" b="0" i="0" smtClean="0">
                            <a:solidFill>
                              <a:srgbClr val="00B050"/>
                            </a:solidFill>
                            <a:latin typeface="Cambria Math" panose="02040503050406030204" pitchFamily="18" charset="0"/>
                            <a:cs typeface="Times New Roman" panose="02020603050405020304" pitchFamily="18" charset="0"/>
                          </a:rPr>
                          <m:t>cos</m:t>
                        </m:r>
                        <m:r>
                          <a:rPr lang="en-IN" sz="2400" b="0" i="1" smtClean="0">
                            <a:solidFill>
                              <a:srgbClr val="00B050"/>
                            </a:solidFill>
                            <a:latin typeface="Cambria Math" panose="02040503050406030204" pitchFamily="18" charset="0"/>
                            <a:cs typeface="Times New Roman" panose="02020603050405020304" pitchFamily="18" charset="0"/>
                          </a:rPr>
                          <m:t>⁡(</m:t>
                        </m:r>
                        <m:r>
                          <a:rPr lang="en-IN" sz="2400" b="0" i="1" smtClean="0">
                            <a:solidFill>
                              <a:srgbClr val="00B050"/>
                            </a:solidFill>
                            <a:latin typeface="Cambria Math" panose="02040503050406030204" pitchFamily="18" charset="0"/>
                            <a:cs typeface="Times New Roman" panose="02020603050405020304" pitchFamily="18" charset="0"/>
                          </a:rPr>
                          <m:t>𝑥</m:t>
                        </m:r>
                        <m:r>
                          <a:rPr lang="en-IN" sz="2400" b="0" i="1" smtClean="0">
                            <a:solidFill>
                              <a:srgbClr val="00B050"/>
                            </a:solidFill>
                            <a:latin typeface="Cambria Math" panose="02040503050406030204" pitchFamily="18" charset="0"/>
                            <a:cs typeface="Times New Roman" panose="02020603050405020304" pitchFamily="18" charset="0"/>
                          </a:rPr>
                          <m:t>)</m:t>
                        </m:r>
                        <m:r>
                          <a:rPr lang="en-IN" sz="2400" i="1">
                            <a:solidFill>
                              <a:srgbClr val="00B050"/>
                            </a:solidFill>
                            <a:latin typeface="Cambria Math" panose="02040503050406030204" pitchFamily="18" charset="0"/>
                          </a:rPr>
                          <m:t>𝑑𝑥</m:t>
                        </m:r>
                      </m:e>
                    </m:nary>
                  </m:oMath>
                </a14:m>
                <a:endParaRPr lang="en-IN" sz="2400" dirty="0" smtClean="0"/>
              </a:p>
              <a:p>
                <a:pPr marL="0" indent="0">
                  <a:buNone/>
                </a:pPr>
                <a:r>
                  <a:rPr lang="en-IN" sz="2400" dirty="0"/>
                  <a:t>Exact Value of I = </a:t>
                </a:r>
                <a:r>
                  <a:rPr lang="en-IN" sz="2400" dirty="0" smtClean="0"/>
                  <a:t>1.38038844704314</a:t>
                </a:r>
              </a:p>
              <a:p>
                <a:pPr marL="0" indent="0">
                  <a:buNone/>
                </a:pPr>
                <a:r>
                  <a:rPr lang="en-IN" sz="2400" dirty="0" smtClean="0"/>
                  <a:t>The MATLAB output for different values of n is given below</a:t>
                </a:r>
              </a:p>
              <a:p>
                <a:pPr marL="0" indent="0">
                  <a:buNone/>
                </a:pPr>
                <a:endParaRPr lang="en-IN" sz="2400" dirty="0" smtClean="0"/>
              </a:p>
              <a:p>
                <a:pPr marL="0" indent="0">
                  <a:buNone/>
                </a:pPr>
                <a:endParaRPr lang="en-IN" sz="2400" dirty="0" smtClean="0"/>
              </a:p>
              <a:p>
                <a:pPr marL="0" indent="0">
                  <a:buNone/>
                </a:pP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41248"/>
                <a:ext cx="10515600" cy="5335715"/>
              </a:xfrm>
              <a:blipFill rotWithShape="0">
                <a:blip r:embed="rId2"/>
                <a:stretch>
                  <a:fillRect l="-928" t="-457"/>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21" y="2578608"/>
            <a:ext cx="5708703" cy="281334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752" y="2386584"/>
            <a:ext cx="6073571" cy="3270679"/>
          </a:xfrm>
          <a:prstGeom prst="rect">
            <a:avLst/>
          </a:prstGeom>
        </p:spPr>
      </p:pic>
    </p:spTree>
    <p:extLst>
      <p:ext uri="{BB962C8B-B14F-4D97-AF65-F5344CB8AC3E}">
        <p14:creationId xmlns:p14="http://schemas.microsoft.com/office/powerpoint/2010/main" val="836042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475487"/>
          </a:xfrm>
        </p:spPr>
        <p:txBody>
          <a:bodyPr>
            <a:normAutofit/>
          </a:bodyPr>
          <a:lstStyle/>
          <a:p>
            <a:r>
              <a:rPr lang="en-IN" sz="2400" dirty="0">
                <a:solidFill>
                  <a:srgbClr val="00B0F0"/>
                </a:solidFill>
              </a:rPr>
              <a:t>(2) Gauss Hermite Quadrature</a:t>
            </a:r>
            <a:endParaRPr lang="en-IN"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49808"/>
                <a:ext cx="10515600" cy="6035040"/>
              </a:xfrm>
            </p:spPr>
            <p:txBody>
              <a:bodyPr/>
              <a:lstStyle/>
              <a:p>
                <a:pPr marL="0" indent="0">
                  <a:buNone/>
                </a:pPr>
                <a:r>
                  <a:rPr lang="en-IN" dirty="0" smtClean="0">
                    <a:solidFill>
                      <a:schemeClr val="accent6">
                        <a:lumMod val="75000"/>
                      </a:schemeClr>
                    </a:solidFill>
                  </a:rPr>
                  <a:t>Example 2 </a:t>
                </a:r>
                <a:r>
                  <a:rPr lang="en-IN" dirty="0">
                    <a:solidFill>
                      <a:schemeClr val="accent6">
                        <a:lumMod val="75000"/>
                      </a:schemeClr>
                    </a:solidFill>
                  </a:rPr>
                  <a:t>: I = </a:t>
                </a:r>
                <a14:m>
                  <m:oMath xmlns:m="http://schemas.openxmlformats.org/officeDocument/2006/math">
                    <m:nary>
                      <m:naryPr>
                        <m:limLoc m:val="subSup"/>
                        <m:ctrlPr>
                          <a:rPr lang="en-IN" i="1">
                            <a:solidFill>
                              <a:schemeClr val="accent6">
                                <a:lumMod val="75000"/>
                              </a:schemeClr>
                            </a:solidFill>
                            <a:latin typeface="Cambria Math" panose="02040503050406030204" pitchFamily="18" charset="0"/>
                          </a:rPr>
                        </m:ctrlPr>
                      </m:naryPr>
                      <m:sub>
                        <m:r>
                          <a:rPr lang="en-IN" i="1">
                            <a:solidFill>
                              <a:schemeClr val="accent6">
                                <a:lumMod val="75000"/>
                              </a:schemeClr>
                            </a:solidFill>
                            <a:latin typeface="Cambria Math" panose="02040503050406030204" pitchFamily="18" charset="0"/>
                          </a:rPr>
                          <m:t>1</m:t>
                        </m:r>
                      </m:sub>
                      <m:sup>
                        <m:r>
                          <a:rPr lang="en-IN" i="1">
                            <a:solidFill>
                              <a:schemeClr val="accent6">
                                <a:lumMod val="75000"/>
                              </a:schemeClr>
                            </a:solidFill>
                            <a:latin typeface="Cambria Math" panose="02040503050406030204" pitchFamily="18" charset="0"/>
                          </a:rPr>
                          <m:t>3</m:t>
                        </m:r>
                      </m:sup>
                      <m:e>
                        <m:r>
                          <m:rPr>
                            <m:sty m:val="p"/>
                          </m:rPr>
                          <a:rPr lang="en-IN">
                            <a:solidFill>
                              <a:schemeClr val="accent6">
                                <a:lumMod val="75000"/>
                              </a:schemeClr>
                            </a:solidFill>
                            <a:latin typeface="Cambria Math" panose="02040503050406030204" pitchFamily="18" charset="0"/>
                          </a:rPr>
                          <m:t>sin</m:t>
                        </m:r>
                        <m:r>
                          <a:rPr lang="en-IN" i="1">
                            <a:solidFill>
                              <a:schemeClr val="accent6">
                                <a:lumMod val="75000"/>
                              </a:schemeClr>
                            </a:solidFill>
                            <a:latin typeface="Cambria Math" panose="02040503050406030204" pitchFamily="18" charset="0"/>
                          </a:rPr>
                          <m:t>(</m:t>
                        </m:r>
                        <m:sSup>
                          <m:sSupPr>
                            <m:ctrlPr>
                              <a:rPr lang="en-IN" i="1">
                                <a:solidFill>
                                  <a:schemeClr val="accent6">
                                    <a:lumMod val="75000"/>
                                  </a:schemeClr>
                                </a:solidFill>
                                <a:latin typeface="Cambria Math" panose="02040503050406030204" pitchFamily="18" charset="0"/>
                              </a:rPr>
                            </m:ctrlPr>
                          </m:sSupPr>
                          <m:e>
                            <m:r>
                              <a:rPr lang="en-IN" i="1">
                                <a:solidFill>
                                  <a:schemeClr val="accent6">
                                    <a:lumMod val="75000"/>
                                  </a:schemeClr>
                                </a:solidFill>
                                <a:latin typeface="Cambria Math" panose="02040503050406030204" pitchFamily="18" charset="0"/>
                              </a:rPr>
                              <m:t>𝑥</m:t>
                            </m:r>
                          </m:e>
                          <m:sup>
                            <m:r>
                              <a:rPr lang="en-IN" i="1">
                                <a:solidFill>
                                  <a:schemeClr val="accent6">
                                    <a:lumMod val="75000"/>
                                  </a:schemeClr>
                                </a:solidFill>
                                <a:latin typeface="Cambria Math" panose="02040503050406030204" pitchFamily="18" charset="0"/>
                              </a:rPr>
                              <m:t>2</m:t>
                            </m:r>
                          </m:sup>
                        </m:sSup>
                        <m:r>
                          <a:rPr lang="en-IN" i="1">
                            <a:solidFill>
                              <a:schemeClr val="accent6">
                                <a:lumMod val="75000"/>
                              </a:schemeClr>
                            </a:solidFill>
                            <a:latin typeface="Cambria Math" panose="02040503050406030204" pitchFamily="18" charset="0"/>
                          </a:rPr>
                          <m:t>)</m:t>
                        </m:r>
                        <m:r>
                          <a:rPr lang="en-IN" i="1">
                            <a:solidFill>
                              <a:schemeClr val="accent6">
                                <a:lumMod val="75000"/>
                              </a:schemeClr>
                            </a:solidFill>
                            <a:latin typeface="Cambria Math" panose="02040503050406030204" pitchFamily="18" charset="0"/>
                          </a:rPr>
                          <m:t>𝑑𝑥</m:t>
                        </m:r>
                      </m:e>
                    </m:nary>
                  </m:oMath>
                </a14:m>
                <a:r>
                  <a:rPr lang="en-IN" dirty="0" smtClean="0"/>
                  <a:t> </a:t>
                </a:r>
                <a:r>
                  <a:rPr lang="en-IN" dirty="0" smtClean="0">
                    <a:solidFill>
                      <a:srgbClr val="FF0000"/>
                    </a:solidFill>
                  </a:rPr>
                  <a:t>(same as 2</a:t>
                </a:r>
                <a:r>
                  <a:rPr lang="en-IN" baseline="30000" dirty="0" smtClean="0">
                    <a:solidFill>
                      <a:srgbClr val="FF0000"/>
                    </a:solidFill>
                  </a:rPr>
                  <a:t>nd</a:t>
                </a:r>
                <a:r>
                  <a:rPr lang="en-IN" dirty="0" smtClean="0">
                    <a:solidFill>
                      <a:srgbClr val="FF0000"/>
                    </a:solidFill>
                  </a:rPr>
                  <a:t> example of gauss legendre)</a:t>
                </a:r>
              </a:p>
              <a:p>
                <a:pPr marL="0" indent="0">
                  <a:buNone/>
                </a:pPr>
                <a:r>
                  <a:rPr lang="en-IN" sz="1800" dirty="0" smtClean="0"/>
                  <a:t>The integral is first converted to limits from –inf to +inf using the  transformation  </a:t>
                </a:r>
                <a:r>
                  <a:rPr lang="en-IN" sz="1800" dirty="0" smtClean="0">
                    <a:solidFill>
                      <a:srgbClr val="FF9933"/>
                    </a:solidFill>
                    <a:latin typeface="Times New Roman" panose="02020603050405020304" pitchFamily="18" charset="0"/>
                    <a:cs typeface="Times New Roman" panose="02020603050405020304" pitchFamily="18" charset="0"/>
                  </a:rPr>
                  <a:t>x </a:t>
                </a:r>
                <a:r>
                  <a:rPr lang="en-IN" sz="1800" dirty="0">
                    <a:solidFill>
                      <a:srgbClr val="FF9933"/>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1800" i="1">
                            <a:solidFill>
                              <a:srgbClr val="FF9933"/>
                            </a:solidFill>
                            <a:latin typeface="Cambria Math" panose="02040503050406030204" pitchFamily="18" charset="0"/>
                            <a:cs typeface="Times New Roman" panose="02020603050405020304" pitchFamily="18" charset="0"/>
                          </a:rPr>
                        </m:ctrlPr>
                      </m:fPr>
                      <m:num>
                        <m:r>
                          <a:rPr lang="en-IN" sz="1800" i="1">
                            <a:solidFill>
                              <a:srgbClr val="FF9933"/>
                            </a:solidFill>
                            <a:latin typeface="Cambria Math" panose="02040503050406030204" pitchFamily="18" charset="0"/>
                            <a:cs typeface="Times New Roman" panose="02020603050405020304" pitchFamily="18" charset="0"/>
                          </a:rPr>
                          <m:t>𝑏</m:t>
                        </m:r>
                        <m:r>
                          <a:rPr lang="en-IN" sz="1800" i="1">
                            <a:solidFill>
                              <a:srgbClr val="FF9933"/>
                            </a:solidFill>
                            <a:latin typeface="Cambria Math" panose="02040503050406030204" pitchFamily="18" charset="0"/>
                            <a:cs typeface="Times New Roman" panose="02020603050405020304" pitchFamily="18" charset="0"/>
                          </a:rPr>
                          <m:t>−</m:t>
                        </m:r>
                        <m:r>
                          <a:rPr lang="en-IN" sz="1800" i="1">
                            <a:solidFill>
                              <a:srgbClr val="FF9933"/>
                            </a:solidFill>
                            <a:latin typeface="Cambria Math" panose="02040503050406030204" pitchFamily="18" charset="0"/>
                            <a:cs typeface="Times New Roman" panose="02020603050405020304" pitchFamily="18" charset="0"/>
                          </a:rPr>
                          <m:t>𝑎</m:t>
                        </m:r>
                      </m:num>
                      <m:den>
                        <m:r>
                          <m:rPr>
                            <m:sty m:val="p"/>
                          </m:rPr>
                          <a:rPr lang="el-GR" sz="1800" i="1">
                            <a:solidFill>
                              <a:srgbClr val="FF9933"/>
                            </a:solidFill>
                            <a:latin typeface="Cambria Math" panose="02040503050406030204" pitchFamily="18" charset="0"/>
                            <a:cs typeface="Times New Roman" panose="02020603050405020304" pitchFamily="18" charset="0"/>
                          </a:rPr>
                          <m:t>π</m:t>
                        </m:r>
                      </m:den>
                    </m:f>
                    <m:sSup>
                      <m:sSupPr>
                        <m:ctrlPr>
                          <a:rPr lang="en-IN" sz="1800" i="1">
                            <a:solidFill>
                              <a:srgbClr val="FF9933"/>
                            </a:solidFill>
                            <a:latin typeface="Cambria Math" panose="02040503050406030204" pitchFamily="18" charset="0"/>
                            <a:cs typeface="Times New Roman" panose="02020603050405020304" pitchFamily="18" charset="0"/>
                          </a:rPr>
                        </m:ctrlPr>
                      </m:sSupPr>
                      <m:e>
                        <m:r>
                          <a:rPr lang="en-IN" sz="1800" i="1">
                            <a:solidFill>
                              <a:srgbClr val="FF9933"/>
                            </a:solidFill>
                            <a:latin typeface="Cambria Math" panose="02040503050406030204" pitchFamily="18" charset="0"/>
                            <a:cs typeface="Times New Roman" panose="02020603050405020304" pitchFamily="18" charset="0"/>
                          </a:rPr>
                          <m:t>𝑡𝑎𝑛</m:t>
                        </m:r>
                      </m:e>
                      <m:sup>
                        <m:r>
                          <a:rPr lang="en-IN" sz="1800" i="1">
                            <a:solidFill>
                              <a:srgbClr val="FF9933"/>
                            </a:solidFill>
                            <a:latin typeface="Cambria Math" panose="02040503050406030204" pitchFamily="18" charset="0"/>
                            <a:cs typeface="Times New Roman" panose="02020603050405020304" pitchFamily="18" charset="0"/>
                          </a:rPr>
                          <m:t>−1</m:t>
                        </m:r>
                      </m:sup>
                    </m:sSup>
                    <m:d>
                      <m:dPr>
                        <m:ctrlPr>
                          <a:rPr lang="en-IN" sz="1800" i="1">
                            <a:solidFill>
                              <a:srgbClr val="FF9933"/>
                            </a:solidFill>
                            <a:latin typeface="Cambria Math" panose="02040503050406030204" pitchFamily="18" charset="0"/>
                            <a:cs typeface="Times New Roman" panose="02020603050405020304" pitchFamily="18" charset="0"/>
                          </a:rPr>
                        </m:ctrlPr>
                      </m:dPr>
                      <m:e>
                        <m:r>
                          <a:rPr lang="en-IN" sz="1800" i="1">
                            <a:solidFill>
                              <a:srgbClr val="FF9933"/>
                            </a:solidFill>
                            <a:latin typeface="Cambria Math" panose="02040503050406030204" pitchFamily="18" charset="0"/>
                            <a:cs typeface="Times New Roman" panose="02020603050405020304" pitchFamily="18" charset="0"/>
                          </a:rPr>
                          <m:t>𝑡</m:t>
                        </m:r>
                      </m:e>
                    </m:d>
                    <m:r>
                      <a:rPr lang="en-IN" sz="1800" i="1">
                        <a:solidFill>
                          <a:srgbClr val="FF9933"/>
                        </a:solidFill>
                        <a:latin typeface="Cambria Math" panose="02040503050406030204" pitchFamily="18" charset="0"/>
                        <a:cs typeface="Times New Roman" panose="02020603050405020304" pitchFamily="18" charset="0"/>
                      </a:rPr>
                      <m:t>+ </m:t>
                    </m:r>
                    <m:f>
                      <m:fPr>
                        <m:ctrlPr>
                          <a:rPr lang="en-IN" sz="1800" i="1">
                            <a:solidFill>
                              <a:srgbClr val="FF9933"/>
                            </a:solidFill>
                            <a:latin typeface="Cambria Math" panose="02040503050406030204" pitchFamily="18" charset="0"/>
                            <a:cs typeface="Times New Roman" panose="02020603050405020304" pitchFamily="18" charset="0"/>
                          </a:rPr>
                        </m:ctrlPr>
                      </m:fPr>
                      <m:num>
                        <m:r>
                          <a:rPr lang="en-IN" sz="1800" i="1">
                            <a:solidFill>
                              <a:srgbClr val="FF9933"/>
                            </a:solidFill>
                            <a:latin typeface="Cambria Math" panose="02040503050406030204" pitchFamily="18" charset="0"/>
                            <a:cs typeface="Times New Roman" panose="02020603050405020304" pitchFamily="18" charset="0"/>
                          </a:rPr>
                          <m:t>𝑏</m:t>
                        </m:r>
                        <m:r>
                          <a:rPr lang="en-IN" sz="1800" i="1">
                            <a:solidFill>
                              <a:srgbClr val="FF9933"/>
                            </a:solidFill>
                            <a:latin typeface="Cambria Math" panose="02040503050406030204" pitchFamily="18" charset="0"/>
                            <a:cs typeface="Times New Roman" panose="02020603050405020304" pitchFamily="18" charset="0"/>
                          </a:rPr>
                          <m:t>−</m:t>
                        </m:r>
                        <m:r>
                          <a:rPr lang="en-IN" sz="1800" i="1">
                            <a:solidFill>
                              <a:srgbClr val="FF9933"/>
                            </a:solidFill>
                            <a:latin typeface="Cambria Math" panose="02040503050406030204" pitchFamily="18" charset="0"/>
                            <a:cs typeface="Times New Roman" panose="02020603050405020304" pitchFamily="18" charset="0"/>
                          </a:rPr>
                          <m:t>𝑎</m:t>
                        </m:r>
                      </m:num>
                      <m:den>
                        <m:r>
                          <a:rPr lang="en-IN" sz="1800" i="1">
                            <a:solidFill>
                              <a:srgbClr val="FF9933"/>
                            </a:solidFill>
                            <a:latin typeface="Cambria Math" panose="02040503050406030204" pitchFamily="18" charset="0"/>
                            <a:cs typeface="Times New Roman" panose="02020603050405020304" pitchFamily="18" charset="0"/>
                          </a:rPr>
                          <m:t>2</m:t>
                        </m:r>
                      </m:den>
                    </m:f>
                    <m:r>
                      <a:rPr lang="en-IN" sz="1800">
                        <a:solidFill>
                          <a:srgbClr val="FF9933"/>
                        </a:solidFill>
                        <a:latin typeface="Cambria Math" panose="02040503050406030204" pitchFamily="18" charset="0"/>
                        <a:cs typeface="Times New Roman" panose="02020603050405020304" pitchFamily="18" charset="0"/>
                      </a:rPr>
                      <m:t>+</m:t>
                    </m:r>
                    <m:r>
                      <m:rPr>
                        <m:sty m:val="p"/>
                      </m:rPr>
                      <a:rPr lang="en-IN" sz="1800">
                        <a:solidFill>
                          <a:srgbClr val="FF9933"/>
                        </a:solidFill>
                        <a:latin typeface="Cambria Math" panose="02040503050406030204" pitchFamily="18" charset="0"/>
                        <a:cs typeface="Times New Roman" panose="02020603050405020304" pitchFamily="18" charset="0"/>
                      </a:rPr>
                      <m:t>a</m:t>
                    </m:r>
                    <m:r>
                      <a:rPr lang="en-IN" sz="1800" b="0" i="0" smtClean="0">
                        <a:solidFill>
                          <a:srgbClr val="FF9933"/>
                        </a:solidFill>
                        <a:latin typeface="Cambria Math" panose="02040503050406030204" pitchFamily="18" charset="0"/>
                        <a:cs typeface="Times New Roman" panose="02020603050405020304" pitchFamily="18" charset="0"/>
                      </a:rPr>
                      <m:t> </m:t>
                    </m:r>
                  </m:oMath>
                </a14:m>
                <a:r>
                  <a:rPr lang="en-IN" sz="1800" dirty="0" smtClean="0"/>
                  <a:t>; where a = 1 and b = 3.</a:t>
                </a:r>
              </a:p>
              <a:p>
                <a:pPr marL="0" indent="0">
                  <a:buNone/>
                </a:pPr>
                <a:r>
                  <a:rPr lang="en-IN" sz="2000" dirty="0"/>
                  <a:t>Exact Value of I = </a:t>
                </a:r>
                <a:r>
                  <a:rPr lang="en-IN" sz="2000" dirty="0" smtClean="0"/>
                  <a:t>0.463294225170388</a:t>
                </a:r>
              </a:p>
              <a:p>
                <a:pPr marL="0" indent="0">
                  <a:buNone/>
                </a:pPr>
                <a:r>
                  <a:rPr lang="en-IN" sz="2000" dirty="0"/>
                  <a:t>The MATLAB output for different values of n is given below</a:t>
                </a:r>
              </a:p>
              <a:p>
                <a:pPr marL="0" indent="0">
                  <a:buNone/>
                </a:pPr>
                <a:endParaRPr lang="en-IN" sz="2000" dirty="0" smtClean="0"/>
              </a:p>
              <a:p>
                <a:pPr marL="0" indent="0">
                  <a:buNone/>
                </a:pPr>
                <a:endParaRPr lang="en-IN" sz="24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49808"/>
                <a:ext cx="10515600" cy="6035040"/>
              </a:xfrm>
              <a:blipFill rotWithShape="0">
                <a:blip r:embed="rId2"/>
                <a:stretch>
                  <a:fillRect l="-1217" r="-870"/>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 y="2793986"/>
            <a:ext cx="4832428" cy="39908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676" y="2877886"/>
            <a:ext cx="7019393" cy="3823062"/>
          </a:xfrm>
          <a:prstGeom prst="rect">
            <a:avLst/>
          </a:prstGeom>
        </p:spPr>
      </p:pic>
    </p:spTree>
    <p:extLst>
      <p:ext uri="{BB962C8B-B14F-4D97-AF65-F5344CB8AC3E}">
        <p14:creationId xmlns:p14="http://schemas.microsoft.com/office/powerpoint/2010/main" val="1129634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7"/>
            <a:ext cx="10515600" cy="429767"/>
          </a:xfrm>
        </p:spPr>
        <p:txBody>
          <a:bodyPr>
            <a:normAutofit/>
          </a:bodyPr>
          <a:lstStyle/>
          <a:p>
            <a:r>
              <a:rPr lang="en-IN" sz="2400" dirty="0">
                <a:solidFill>
                  <a:srgbClr val="00B0F0"/>
                </a:solidFill>
              </a:rPr>
              <a:t>(2) Gauss Hermite Quadrature</a:t>
            </a:r>
            <a:endParaRPr lang="en-IN"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68680"/>
                <a:ext cx="10515600" cy="5605272"/>
              </a:xfrm>
            </p:spPr>
            <p:txBody>
              <a:bodyPr/>
              <a:lstStyle/>
              <a:p>
                <a:pPr marL="0" indent="0">
                  <a:buNone/>
                </a:pPr>
                <a:r>
                  <a:rPr lang="en-IN" dirty="0" smtClean="0"/>
                  <a:t>In the previous slide we calculated the integral </a:t>
                </a:r>
                <a:r>
                  <a:rPr lang="en-IN" dirty="0">
                    <a:solidFill>
                      <a:schemeClr val="accent6">
                        <a:lumMod val="75000"/>
                      </a:schemeClr>
                    </a:solidFill>
                  </a:rPr>
                  <a:t>I = </a:t>
                </a:r>
                <a14:m>
                  <m:oMath xmlns:m="http://schemas.openxmlformats.org/officeDocument/2006/math">
                    <m:nary>
                      <m:naryPr>
                        <m:limLoc m:val="subSup"/>
                        <m:ctrlPr>
                          <a:rPr lang="en-IN" i="1">
                            <a:solidFill>
                              <a:schemeClr val="accent6">
                                <a:lumMod val="75000"/>
                              </a:schemeClr>
                            </a:solidFill>
                            <a:latin typeface="Cambria Math" panose="02040503050406030204" pitchFamily="18" charset="0"/>
                          </a:rPr>
                        </m:ctrlPr>
                      </m:naryPr>
                      <m:sub>
                        <m:r>
                          <a:rPr lang="en-IN" i="1">
                            <a:solidFill>
                              <a:schemeClr val="accent6">
                                <a:lumMod val="75000"/>
                              </a:schemeClr>
                            </a:solidFill>
                            <a:latin typeface="Cambria Math" panose="02040503050406030204" pitchFamily="18" charset="0"/>
                          </a:rPr>
                          <m:t>1</m:t>
                        </m:r>
                      </m:sub>
                      <m:sup>
                        <m:r>
                          <a:rPr lang="en-IN" i="1">
                            <a:solidFill>
                              <a:schemeClr val="accent6">
                                <a:lumMod val="75000"/>
                              </a:schemeClr>
                            </a:solidFill>
                            <a:latin typeface="Cambria Math" panose="02040503050406030204" pitchFamily="18" charset="0"/>
                          </a:rPr>
                          <m:t>3</m:t>
                        </m:r>
                      </m:sup>
                      <m:e>
                        <m:r>
                          <m:rPr>
                            <m:sty m:val="p"/>
                          </m:rPr>
                          <a:rPr lang="en-IN">
                            <a:solidFill>
                              <a:schemeClr val="accent6">
                                <a:lumMod val="75000"/>
                              </a:schemeClr>
                            </a:solidFill>
                            <a:latin typeface="Cambria Math" panose="02040503050406030204" pitchFamily="18" charset="0"/>
                          </a:rPr>
                          <m:t>sin</m:t>
                        </m:r>
                        <m:r>
                          <a:rPr lang="en-IN" i="1">
                            <a:solidFill>
                              <a:schemeClr val="accent6">
                                <a:lumMod val="75000"/>
                              </a:schemeClr>
                            </a:solidFill>
                            <a:latin typeface="Cambria Math" panose="02040503050406030204" pitchFamily="18" charset="0"/>
                          </a:rPr>
                          <m:t>(</m:t>
                        </m:r>
                        <m:sSup>
                          <m:sSupPr>
                            <m:ctrlPr>
                              <a:rPr lang="en-IN" i="1">
                                <a:solidFill>
                                  <a:schemeClr val="accent6">
                                    <a:lumMod val="75000"/>
                                  </a:schemeClr>
                                </a:solidFill>
                                <a:latin typeface="Cambria Math" panose="02040503050406030204" pitchFamily="18" charset="0"/>
                              </a:rPr>
                            </m:ctrlPr>
                          </m:sSupPr>
                          <m:e>
                            <m:r>
                              <a:rPr lang="en-IN" i="1">
                                <a:solidFill>
                                  <a:schemeClr val="accent6">
                                    <a:lumMod val="75000"/>
                                  </a:schemeClr>
                                </a:solidFill>
                                <a:latin typeface="Cambria Math" panose="02040503050406030204" pitchFamily="18" charset="0"/>
                              </a:rPr>
                              <m:t>𝑥</m:t>
                            </m:r>
                          </m:e>
                          <m:sup>
                            <m:r>
                              <a:rPr lang="en-IN" i="1">
                                <a:solidFill>
                                  <a:schemeClr val="accent6">
                                    <a:lumMod val="75000"/>
                                  </a:schemeClr>
                                </a:solidFill>
                                <a:latin typeface="Cambria Math" panose="02040503050406030204" pitchFamily="18" charset="0"/>
                              </a:rPr>
                              <m:t>2</m:t>
                            </m:r>
                          </m:sup>
                        </m:sSup>
                        <m:r>
                          <a:rPr lang="en-IN" i="1">
                            <a:solidFill>
                              <a:schemeClr val="accent6">
                                <a:lumMod val="75000"/>
                              </a:schemeClr>
                            </a:solidFill>
                            <a:latin typeface="Cambria Math" panose="02040503050406030204" pitchFamily="18" charset="0"/>
                          </a:rPr>
                          <m:t>)</m:t>
                        </m:r>
                        <m:r>
                          <a:rPr lang="en-IN" i="1">
                            <a:solidFill>
                              <a:schemeClr val="accent6">
                                <a:lumMod val="75000"/>
                              </a:schemeClr>
                            </a:solidFill>
                            <a:latin typeface="Cambria Math" panose="02040503050406030204" pitchFamily="18" charset="0"/>
                          </a:rPr>
                          <m:t>𝑑𝑥</m:t>
                        </m:r>
                      </m:e>
                    </m:nary>
                  </m:oMath>
                </a14:m>
                <a:r>
                  <a:rPr lang="en-IN" dirty="0" smtClean="0"/>
                  <a:t> using Gauss Hermite Quadrature rule. </a:t>
                </a:r>
              </a:p>
              <a:p>
                <a:pPr marL="0" indent="0">
                  <a:buNone/>
                </a:pPr>
                <a:r>
                  <a:rPr lang="en-IN" dirty="0" smtClean="0">
                    <a:solidFill>
                      <a:srgbClr val="FFC000"/>
                    </a:solidFill>
                    <a:latin typeface="Times New Roman" panose="02020603050405020304" pitchFamily="18" charset="0"/>
                    <a:cs typeface="Times New Roman" panose="02020603050405020304" pitchFamily="18" charset="0"/>
                  </a:rPr>
                  <a:t>But, Observe that  </a:t>
                </a:r>
                <a:r>
                  <a:rPr lang="en-IN" dirty="0" smtClean="0">
                    <a:latin typeface="Times New Roman" panose="02020603050405020304" pitchFamily="18" charset="0"/>
                    <a:cs typeface="Times New Roman" panose="02020603050405020304" pitchFamily="18" charset="0"/>
                  </a:rPr>
                  <a:t>we are not close to exact answer even for n = 20. So, it should be noted that any general function with finite limits can be converted to Gauss Hermite form </a:t>
                </a:r>
                <a14:m>
                  <m:oMath xmlns:m="http://schemas.openxmlformats.org/officeDocument/2006/math">
                    <m:nary>
                      <m:naryPr>
                        <m:limLoc m:val="subSup"/>
                        <m:ctrlPr>
                          <a:rPr lang="en-IN" i="1" smtClean="0">
                            <a:solidFill>
                              <a:srgbClr val="92D050"/>
                            </a:solidFill>
                            <a:latin typeface="Cambria Math" panose="02040503050406030204" pitchFamily="18" charset="0"/>
                          </a:rPr>
                        </m:ctrlPr>
                      </m:naryPr>
                      <m:sub>
                        <m:r>
                          <m:rPr>
                            <m:brk m:alnAt="1"/>
                          </m:rPr>
                          <a:rPr lang="en-IN" i="1">
                            <a:solidFill>
                              <a:srgbClr val="92D050"/>
                            </a:solidFill>
                            <a:latin typeface="Cambria Math" panose="02040503050406030204" pitchFamily="18" charset="0"/>
                          </a:rPr>
                          <m:t>−</m:t>
                        </m:r>
                        <m:r>
                          <a:rPr lang="en-IN" i="1">
                            <a:solidFill>
                              <a:srgbClr val="92D050"/>
                            </a:solidFill>
                            <a:latin typeface="Cambria Math" panose="02040503050406030204" pitchFamily="18" charset="0"/>
                          </a:rPr>
                          <m:t>∞</m:t>
                        </m:r>
                      </m:sub>
                      <m:sup>
                        <m:r>
                          <a:rPr lang="en-IN" i="1">
                            <a:solidFill>
                              <a:srgbClr val="92D050"/>
                            </a:solidFill>
                            <a:latin typeface="Cambria Math" panose="02040503050406030204" pitchFamily="18" charset="0"/>
                          </a:rPr>
                          <m:t>∞</m:t>
                        </m:r>
                      </m:sup>
                      <m:e>
                        <m:sSup>
                          <m:sSupPr>
                            <m:ctrlPr>
                              <a:rPr lang="en-IN" i="1">
                                <a:solidFill>
                                  <a:srgbClr val="92D050"/>
                                </a:solidFill>
                                <a:latin typeface="Cambria Math" panose="02040503050406030204" pitchFamily="18" charset="0"/>
                                <a:cs typeface="Times New Roman" panose="02020603050405020304" pitchFamily="18" charset="0"/>
                              </a:rPr>
                            </m:ctrlPr>
                          </m:sSupPr>
                          <m:e>
                            <m:r>
                              <a:rPr lang="en-IN" i="1">
                                <a:solidFill>
                                  <a:srgbClr val="92D050"/>
                                </a:solidFill>
                                <a:latin typeface="Cambria Math" panose="02040503050406030204" pitchFamily="18" charset="0"/>
                                <a:cs typeface="Times New Roman" panose="02020603050405020304" pitchFamily="18" charset="0"/>
                              </a:rPr>
                              <m:t>𝑒</m:t>
                            </m:r>
                          </m:e>
                          <m:sup>
                            <m:sSup>
                              <m:sSupPr>
                                <m:ctrlPr>
                                  <a:rPr lang="en-IN" i="1">
                                    <a:solidFill>
                                      <a:srgbClr val="92D050"/>
                                    </a:solidFill>
                                    <a:latin typeface="Cambria Math" panose="02040503050406030204" pitchFamily="18" charset="0"/>
                                    <a:cs typeface="Times New Roman" panose="02020603050405020304" pitchFamily="18" charset="0"/>
                                  </a:rPr>
                                </m:ctrlPr>
                              </m:sSupPr>
                              <m:e>
                                <m:r>
                                  <a:rPr lang="en-IN" i="1">
                                    <a:solidFill>
                                      <a:srgbClr val="92D050"/>
                                    </a:solidFill>
                                    <a:latin typeface="Cambria Math" panose="02040503050406030204" pitchFamily="18" charset="0"/>
                                    <a:cs typeface="Times New Roman" panose="02020603050405020304" pitchFamily="18" charset="0"/>
                                  </a:rPr>
                                  <m:t>−</m:t>
                                </m:r>
                                <m:r>
                                  <a:rPr lang="en-IN" i="1">
                                    <a:solidFill>
                                      <a:srgbClr val="92D050"/>
                                    </a:solidFill>
                                    <a:latin typeface="Cambria Math" panose="02040503050406030204" pitchFamily="18" charset="0"/>
                                    <a:cs typeface="Times New Roman" panose="02020603050405020304" pitchFamily="18" charset="0"/>
                                  </a:rPr>
                                  <m:t>𝑥</m:t>
                                </m:r>
                              </m:e>
                              <m:sup>
                                <m:r>
                                  <a:rPr lang="en-IN" i="1">
                                    <a:solidFill>
                                      <a:srgbClr val="92D050"/>
                                    </a:solidFill>
                                    <a:latin typeface="Cambria Math" panose="02040503050406030204" pitchFamily="18" charset="0"/>
                                    <a:cs typeface="Times New Roman" panose="02020603050405020304" pitchFamily="18" charset="0"/>
                                  </a:rPr>
                                  <m:t>2</m:t>
                                </m:r>
                              </m:sup>
                            </m:sSup>
                          </m:sup>
                        </m:sSup>
                        <m:r>
                          <a:rPr lang="en-IN" i="1">
                            <a:solidFill>
                              <a:srgbClr val="92D050"/>
                            </a:solidFill>
                            <a:latin typeface="Cambria Math" panose="02040503050406030204" pitchFamily="18" charset="0"/>
                          </a:rPr>
                          <m:t>𝑓</m:t>
                        </m:r>
                        <m:d>
                          <m:dPr>
                            <m:ctrlPr>
                              <a:rPr lang="en-IN" i="1">
                                <a:solidFill>
                                  <a:srgbClr val="92D050"/>
                                </a:solidFill>
                                <a:latin typeface="Cambria Math" panose="02040503050406030204" pitchFamily="18" charset="0"/>
                              </a:rPr>
                            </m:ctrlPr>
                          </m:dPr>
                          <m:e>
                            <m:r>
                              <a:rPr lang="en-IN" i="1">
                                <a:solidFill>
                                  <a:srgbClr val="92D050"/>
                                </a:solidFill>
                                <a:latin typeface="Cambria Math" panose="02040503050406030204" pitchFamily="18" charset="0"/>
                              </a:rPr>
                              <m:t>𝑥</m:t>
                            </m:r>
                          </m:e>
                        </m:d>
                        <m:r>
                          <a:rPr lang="en-IN" i="1">
                            <a:solidFill>
                              <a:srgbClr val="92D050"/>
                            </a:solidFill>
                            <a:latin typeface="Cambria Math" panose="02040503050406030204" pitchFamily="18" charset="0"/>
                          </a:rPr>
                          <m:t>𝑑𝑥</m:t>
                        </m:r>
                      </m:e>
                    </m:nary>
                  </m:oMath>
                </a14:m>
                <a:r>
                  <a:rPr lang="en-IN" dirty="0" smtClean="0">
                    <a:latin typeface="Times New Roman" panose="02020603050405020304" pitchFamily="18" charset="0"/>
                    <a:cs typeface="Times New Roman" panose="02020603050405020304" pitchFamily="18" charset="0"/>
                  </a:rPr>
                  <a:t> using transformation, </a:t>
                </a:r>
                <a:r>
                  <a:rPr lang="en-IN" dirty="0" smtClean="0">
                    <a:solidFill>
                      <a:srgbClr val="FF0000"/>
                    </a:solidFill>
                    <a:latin typeface="Times New Roman" panose="02020603050405020304" pitchFamily="18" charset="0"/>
                    <a:cs typeface="Times New Roman" panose="02020603050405020304" pitchFamily="18" charset="0"/>
                  </a:rPr>
                  <a:t>but it is not good idea to calculate such integrals using </a:t>
                </a:r>
                <a:r>
                  <a:rPr lang="en-IN" dirty="0">
                    <a:solidFill>
                      <a:srgbClr val="FF0000"/>
                    </a:solidFill>
                    <a:latin typeface="Times New Roman" panose="02020603050405020304" pitchFamily="18" charset="0"/>
                    <a:cs typeface="Times New Roman" panose="02020603050405020304" pitchFamily="18" charset="0"/>
                  </a:rPr>
                  <a:t>Gauss Hermite Quadrature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rule as the error is very high.</a:t>
                </a:r>
              </a:p>
              <a:p>
                <a:r>
                  <a:rPr lang="en-IN" dirty="0">
                    <a:solidFill>
                      <a:schemeClr val="accent6">
                        <a:lumMod val="75000"/>
                      </a:schemeClr>
                    </a:solidFill>
                  </a:rPr>
                  <a:t>I = </a:t>
                </a:r>
                <a14:m>
                  <m:oMath xmlns:m="http://schemas.openxmlformats.org/officeDocument/2006/math">
                    <m:nary>
                      <m:naryPr>
                        <m:limLoc m:val="subSup"/>
                        <m:ctrlPr>
                          <a:rPr lang="en-IN" i="1">
                            <a:solidFill>
                              <a:schemeClr val="accent6">
                                <a:lumMod val="75000"/>
                              </a:schemeClr>
                            </a:solidFill>
                            <a:latin typeface="Cambria Math" panose="02040503050406030204" pitchFamily="18" charset="0"/>
                          </a:rPr>
                        </m:ctrlPr>
                      </m:naryPr>
                      <m:sub>
                        <m:r>
                          <a:rPr lang="en-IN" i="1">
                            <a:solidFill>
                              <a:schemeClr val="accent6">
                                <a:lumMod val="75000"/>
                              </a:schemeClr>
                            </a:solidFill>
                            <a:latin typeface="Cambria Math" panose="02040503050406030204" pitchFamily="18" charset="0"/>
                          </a:rPr>
                          <m:t>1</m:t>
                        </m:r>
                      </m:sub>
                      <m:sup>
                        <m:r>
                          <a:rPr lang="en-IN" i="1">
                            <a:solidFill>
                              <a:schemeClr val="accent6">
                                <a:lumMod val="75000"/>
                              </a:schemeClr>
                            </a:solidFill>
                            <a:latin typeface="Cambria Math" panose="02040503050406030204" pitchFamily="18" charset="0"/>
                          </a:rPr>
                          <m:t>3</m:t>
                        </m:r>
                      </m:sup>
                      <m:e>
                        <m:r>
                          <m:rPr>
                            <m:sty m:val="p"/>
                          </m:rPr>
                          <a:rPr lang="en-IN">
                            <a:solidFill>
                              <a:schemeClr val="accent6">
                                <a:lumMod val="75000"/>
                              </a:schemeClr>
                            </a:solidFill>
                            <a:latin typeface="Cambria Math" panose="02040503050406030204" pitchFamily="18" charset="0"/>
                          </a:rPr>
                          <m:t>sin</m:t>
                        </m:r>
                        <m:r>
                          <a:rPr lang="en-IN" i="1">
                            <a:solidFill>
                              <a:schemeClr val="accent6">
                                <a:lumMod val="75000"/>
                              </a:schemeClr>
                            </a:solidFill>
                            <a:latin typeface="Cambria Math" panose="02040503050406030204" pitchFamily="18" charset="0"/>
                          </a:rPr>
                          <m:t>(</m:t>
                        </m:r>
                        <m:sSup>
                          <m:sSupPr>
                            <m:ctrlPr>
                              <a:rPr lang="en-IN" i="1">
                                <a:solidFill>
                                  <a:schemeClr val="accent6">
                                    <a:lumMod val="75000"/>
                                  </a:schemeClr>
                                </a:solidFill>
                                <a:latin typeface="Cambria Math" panose="02040503050406030204" pitchFamily="18" charset="0"/>
                              </a:rPr>
                            </m:ctrlPr>
                          </m:sSupPr>
                          <m:e>
                            <m:r>
                              <a:rPr lang="en-IN" i="1">
                                <a:solidFill>
                                  <a:schemeClr val="accent6">
                                    <a:lumMod val="75000"/>
                                  </a:schemeClr>
                                </a:solidFill>
                                <a:latin typeface="Cambria Math" panose="02040503050406030204" pitchFamily="18" charset="0"/>
                              </a:rPr>
                              <m:t>𝑥</m:t>
                            </m:r>
                          </m:e>
                          <m:sup>
                            <m:r>
                              <a:rPr lang="en-IN" i="1">
                                <a:solidFill>
                                  <a:schemeClr val="accent6">
                                    <a:lumMod val="75000"/>
                                  </a:schemeClr>
                                </a:solidFill>
                                <a:latin typeface="Cambria Math" panose="02040503050406030204" pitchFamily="18" charset="0"/>
                              </a:rPr>
                              <m:t>2</m:t>
                            </m:r>
                          </m:sup>
                        </m:sSup>
                        <m:r>
                          <a:rPr lang="en-IN" i="1">
                            <a:solidFill>
                              <a:schemeClr val="accent6">
                                <a:lumMod val="75000"/>
                              </a:schemeClr>
                            </a:solidFill>
                            <a:latin typeface="Cambria Math" panose="02040503050406030204" pitchFamily="18" charset="0"/>
                          </a:rPr>
                          <m:t>)</m:t>
                        </m:r>
                        <m:r>
                          <a:rPr lang="en-IN" i="1">
                            <a:solidFill>
                              <a:schemeClr val="accent6">
                                <a:lumMod val="75000"/>
                              </a:schemeClr>
                            </a:solidFill>
                            <a:latin typeface="Cambria Math" panose="02040503050406030204" pitchFamily="18" charset="0"/>
                          </a:rPr>
                          <m:t>𝑑𝑥</m:t>
                        </m:r>
                      </m:e>
                    </m:nary>
                    <m:r>
                      <a:rPr lang="en-IN" b="0" i="0" smtClean="0">
                        <a:solidFill>
                          <a:schemeClr val="accent6">
                            <a:lumMod val="75000"/>
                          </a:schemeClr>
                        </a:solidFill>
                        <a:latin typeface="Cambria Math" panose="02040503050406030204" pitchFamily="18" charset="0"/>
                      </a:rPr>
                      <m:t> </m:t>
                    </m:r>
                  </m:oMath>
                </a14:m>
                <a:r>
                  <a:rPr lang="en-IN" dirty="0" smtClean="0">
                    <a:latin typeface="Times New Roman" panose="02020603050405020304" pitchFamily="18" charset="0"/>
                    <a:cs typeface="Times New Roman" panose="02020603050405020304" pitchFamily="18" charset="0"/>
                  </a:rPr>
                  <a:t>using Gauss Legendre, we got value correct to 5 decimal places  for n = 4.</a:t>
                </a:r>
              </a:p>
              <a:p>
                <a:r>
                  <a:rPr lang="en-IN" dirty="0">
                    <a:solidFill>
                      <a:schemeClr val="accent6">
                        <a:lumMod val="75000"/>
                      </a:schemeClr>
                    </a:solidFill>
                  </a:rPr>
                  <a:t>I = </a:t>
                </a:r>
                <a14:m>
                  <m:oMath xmlns:m="http://schemas.openxmlformats.org/officeDocument/2006/math">
                    <m:nary>
                      <m:naryPr>
                        <m:limLoc m:val="subSup"/>
                        <m:ctrlPr>
                          <a:rPr lang="en-IN" i="1">
                            <a:solidFill>
                              <a:schemeClr val="accent6">
                                <a:lumMod val="75000"/>
                              </a:schemeClr>
                            </a:solidFill>
                            <a:latin typeface="Cambria Math" panose="02040503050406030204" pitchFamily="18" charset="0"/>
                          </a:rPr>
                        </m:ctrlPr>
                      </m:naryPr>
                      <m:sub>
                        <m:r>
                          <a:rPr lang="en-IN" i="1">
                            <a:solidFill>
                              <a:schemeClr val="accent6">
                                <a:lumMod val="75000"/>
                              </a:schemeClr>
                            </a:solidFill>
                            <a:latin typeface="Cambria Math" panose="02040503050406030204" pitchFamily="18" charset="0"/>
                          </a:rPr>
                          <m:t>1</m:t>
                        </m:r>
                      </m:sub>
                      <m:sup>
                        <m:r>
                          <a:rPr lang="en-IN" i="1">
                            <a:solidFill>
                              <a:schemeClr val="accent6">
                                <a:lumMod val="75000"/>
                              </a:schemeClr>
                            </a:solidFill>
                            <a:latin typeface="Cambria Math" panose="02040503050406030204" pitchFamily="18" charset="0"/>
                          </a:rPr>
                          <m:t>3</m:t>
                        </m:r>
                      </m:sup>
                      <m:e>
                        <m:r>
                          <m:rPr>
                            <m:sty m:val="p"/>
                          </m:rPr>
                          <a:rPr lang="en-IN">
                            <a:solidFill>
                              <a:schemeClr val="accent6">
                                <a:lumMod val="75000"/>
                              </a:schemeClr>
                            </a:solidFill>
                            <a:latin typeface="Cambria Math" panose="02040503050406030204" pitchFamily="18" charset="0"/>
                          </a:rPr>
                          <m:t>sin</m:t>
                        </m:r>
                        <m:r>
                          <a:rPr lang="en-IN" i="1">
                            <a:solidFill>
                              <a:schemeClr val="accent6">
                                <a:lumMod val="75000"/>
                              </a:schemeClr>
                            </a:solidFill>
                            <a:latin typeface="Cambria Math" panose="02040503050406030204" pitchFamily="18" charset="0"/>
                          </a:rPr>
                          <m:t>(</m:t>
                        </m:r>
                        <m:sSup>
                          <m:sSupPr>
                            <m:ctrlPr>
                              <a:rPr lang="en-IN" i="1">
                                <a:solidFill>
                                  <a:schemeClr val="accent6">
                                    <a:lumMod val="75000"/>
                                  </a:schemeClr>
                                </a:solidFill>
                                <a:latin typeface="Cambria Math" panose="02040503050406030204" pitchFamily="18" charset="0"/>
                              </a:rPr>
                            </m:ctrlPr>
                          </m:sSupPr>
                          <m:e>
                            <m:r>
                              <a:rPr lang="en-IN" i="1">
                                <a:solidFill>
                                  <a:schemeClr val="accent6">
                                    <a:lumMod val="75000"/>
                                  </a:schemeClr>
                                </a:solidFill>
                                <a:latin typeface="Cambria Math" panose="02040503050406030204" pitchFamily="18" charset="0"/>
                              </a:rPr>
                              <m:t>𝑥</m:t>
                            </m:r>
                          </m:e>
                          <m:sup>
                            <m:r>
                              <a:rPr lang="en-IN" i="1">
                                <a:solidFill>
                                  <a:schemeClr val="accent6">
                                    <a:lumMod val="75000"/>
                                  </a:schemeClr>
                                </a:solidFill>
                                <a:latin typeface="Cambria Math" panose="02040503050406030204" pitchFamily="18" charset="0"/>
                              </a:rPr>
                              <m:t>2</m:t>
                            </m:r>
                          </m:sup>
                        </m:sSup>
                        <m:r>
                          <a:rPr lang="en-IN" i="1">
                            <a:solidFill>
                              <a:schemeClr val="accent6">
                                <a:lumMod val="75000"/>
                              </a:schemeClr>
                            </a:solidFill>
                            <a:latin typeface="Cambria Math" panose="02040503050406030204" pitchFamily="18" charset="0"/>
                          </a:rPr>
                          <m:t>)</m:t>
                        </m:r>
                        <m:r>
                          <a:rPr lang="en-IN" i="1">
                            <a:solidFill>
                              <a:schemeClr val="accent6">
                                <a:lumMod val="75000"/>
                              </a:schemeClr>
                            </a:solidFill>
                            <a:latin typeface="Cambria Math" panose="02040503050406030204" pitchFamily="18" charset="0"/>
                          </a:rPr>
                          <m:t>𝑑𝑥</m:t>
                        </m:r>
                      </m:e>
                    </m:nary>
                    <m:r>
                      <a:rPr lang="en-IN">
                        <a:solidFill>
                          <a:schemeClr val="accent6">
                            <a:lumMod val="75000"/>
                          </a:schemeClr>
                        </a:solidFill>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using Gauss </a:t>
                </a:r>
                <a:r>
                  <a:rPr lang="en-IN" dirty="0" smtClean="0">
                    <a:latin typeface="Times New Roman" panose="02020603050405020304" pitchFamily="18" charset="0"/>
                    <a:cs typeface="Times New Roman" panose="02020603050405020304" pitchFamily="18" charset="0"/>
                  </a:rPr>
                  <a:t>Legendre, even for large n (n = 20), the value obtained is very inaccurate.</a:t>
                </a: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68680"/>
                <a:ext cx="10515600" cy="5605272"/>
              </a:xfrm>
              <a:blipFill rotWithShape="0">
                <a:blip r:embed="rId2"/>
                <a:stretch>
                  <a:fillRect l="-1217" t="-109" r="-522"/>
                </a:stretch>
              </a:blipFill>
            </p:spPr>
            <p:txBody>
              <a:bodyPr/>
              <a:lstStyle/>
              <a:p>
                <a:r>
                  <a:rPr lang="en-IN">
                    <a:noFill/>
                  </a:rPr>
                  <a:t> </a:t>
                </a:r>
              </a:p>
            </p:txBody>
          </p:sp>
        </mc:Fallback>
      </mc:AlternateContent>
    </p:spTree>
    <p:extLst>
      <p:ext uri="{BB962C8B-B14F-4D97-AF65-F5344CB8AC3E}">
        <p14:creationId xmlns:p14="http://schemas.microsoft.com/office/powerpoint/2010/main" val="166713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82297"/>
                <a:ext cx="10515600" cy="740663"/>
              </a:xfrm>
            </p:spPr>
            <p:txBody>
              <a:bodyPr>
                <a:normAutofit/>
              </a:bodyPr>
              <a:lstStyle/>
              <a:p>
                <a:r>
                  <a:rPr lang="en-IN" sz="2400" dirty="0" smtClean="0"/>
                  <a:t>Calculation of </a:t>
                </a:r>
                <a:r>
                  <a:rPr lang="en-IN" sz="2400" dirty="0">
                    <a:solidFill>
                      <a:srgbClr val="00B050"/>
                    </a:solidFill>
                  </a:rPr>
                  <a:t>I = </a:t>
                </a:r>
                <a14:m>
                  <m:oMath xmlns:m="http://schemas.openxmlformats.org/officeDocument/2006/math">
                    <m:nary>
                      <m:naryPr>
                        <m:limLoc m:val="subSup"/>
                        <m:ctrlPr>
                          <a:rPr lang="en-IN" sz="2400" i="1">
                            <a:solidFill>
                              <a:srgbClr val="00B050"/>
                            </a:solidFill>
                            <a:latin typeface="Cambria Math" panose="02040503050406030204" pitchFamily="18" charset="0"/>
                          </a:rPr>
                        </m:ctrlPr>
                      </m:naryPr>
                      <m:sub>
                        <m:r>
                          <m:rPr>
                            <m:brk m:alnAt="1"/>
                          </m:rPr>
                          <a:rPr lang="en-IN" sz="2400" i="1">
                            <a:solidFill>
                              <a:srgbClr val="00B050"/>
                            </a:solidFill>
                            <a:latin typeface="Cambria Math" panose="02040503050406030204" pitchFamily="18" charset="0"/>
                          </a:rPr>
                          <m:t>−</m:t>
                        </m:r>
                        <m:r>
                          <a:rPr lang="en-IN" sz="2400" i="1">
                            <a:solidFill>
                              <a:srgbClr val="00B050"/>
                            </a:solidFill>
                            <a:latin typeface="Cambria Math" panose="02040503050406030204" pitchFamily="18" charset="0"/>
                          </a:rPr>
                          <m:t>∞</m:t>
                        </m:r>
                      </m:sub>
                      <m:sup>
                        <m:r>
                          <a:rPr lang="en-IN" sz="2400" i="1">
                            <a:solidFill>
                              <a:srgbClr val="00B050"/>
                            </a:solidFill>
                            <a:latin typeface="Cambria Math" panose="02040503050406030204" pitchFamily="18" charset="0"/>
                          </a:rPr>
                          <m:t>∞</m:t>
                        </m:r>
                      </m:sup>
                      <m:e>
                        <m:sSup>
                          <m:sSupPr>
                            <m:ctrlPr>
                              <a:rPr lang="en-IN" sz="2400" i="1">
                                <a:solidFill>
                                  <a:srgbClr val="00B050"/>
                                </a:solidFill>
                                <a:latin typeface="Cambria Math" panose="02040503050406030204" pitchFamily="18" charset="0"/>
                                <a:cs typeface="Times New Roman" panose="02020603050405020304" pitchFamily="18" charset="0"/>
                              </a:rPr>
                            </m:ctrlPr>
                          </m:sSupPr>
                          <m:e>
                            <m:r>
                              <a:rPr lang="en-IN" sz="2400" i="1">
                                <a:solidFill>
                                  <a:srgbClr val="00B050"/>
                                </a:solidFill>
                                <a:latin typeface="Cambria Math" panose="02040503050406030204" pitchFamily="18" charset="0"/>
                                <a:cs typeface="Times New Roman" panose="02020603050405020304" pitchFamily="18" charset="0"/>
                              </a:rPr>
                              <m:t>𝑒</m:t>
                            </m:r>
                          </m:e>
                          <m:sup>
                            <m:sSup>
                              <m:sSupPr>
                                <m:ctrlPr>
                                  <a:rPr lang="en-IN" sz="2400" i="1">
                                    <a:solidFill>
                                      <a:srgbClr val="00B050"/>
                                    </a:solidFill>
                                    <a:latin typeface="Cambria Math" panose="02040503050406030204" pitchFamily="18" charset="0"/>
                                    <a:cs typeface="Times New Roman" panose="02020603050405020304" pitchFamily="18" charset="0"/>
                                  </a:rPr>
                                </m:ctrlPr>
                              </m:sSupPr>
                              <m:e>
                                <m:r>
                                  <a:rPr lang="en-IN" sz="2400" i="1">
                                    <a:solidFill>
                                      <a:srgbClr val="00B050"/>
                                    </a:solidFill>
                                    <a:latin typeface="Cambria Math" panose="02040503050406030204" pitchFamily="18" charset="0"/>
                                    <a:cs typeface="Times New Roman" panose="02020603050405020304" pitchFamily="18" charset="0"/>
                                  </a:rPr>
                                  <m:t>−</m:t>
                                </m:r>
                                <m:r>
                                  <a:rPr lang="en-IN" sz="2400" i="1">
                                    <a:solidFill>
                                      <a:srgbClr val="00B050"/>
                                    </a:solidFill>
                                    <a:latin typeface="Cambria Math" panose="02040503050406030204" pitchFamily="18" charset="0"/>
                                    <a:cs typeface="Times New Roman" panose="02020603050405020304" pitchFamily="18" charset="0"/>
                                  </a:rPr>
                                  <m:t>𝑥</m:t>
                                </m:r>
                              </m:e>
                              <m:sup>
                                <m:r>
                                  <a:rPr lang="en-IN" sz="2400" i="1">
                                    <a:solidFill>
                                      <a:srgbClr val="00B050"/>
                                    </a:solidFill>
                                    <a:latin typeface="Cambria Math" panose="02040503050406030204" pitchFamily="18" charset="0"/>
                                    <a:cs typeface="Times New Roman" panose="02020603050405020304" pitchFamily="18" charset="0"/>
                                  </a:rPr>
                                  <m:t>2</m:t>
                                </m:r>
                              </m:sup>
                            </m:sSup>
                          </m:sup>
                        </m:sSup>
                        <m:r>
                          <m:rPr>
                            <m:sty m:val="p"/>
                          </m:rPr>
                          <a:rPr lang="en-IN" sz="2400">
                            <a:solidFill>
                              <a:srgbClr val="00B050"/>
                            </a:solidFill>
                            <a:latin typeface="Cambria Math" panose="02040503050406030204" pitchFamily="18" charset="0"/>
                            <a:cs typeface="Times New Roman" panose="02020603050405020304" pitchFamily="18" charset="0"/>
                          </a:rPr>
                          <m:t>cos</m:t>
                        </m:r>
                        <m:r>
                          <a:rPr lang="en-IN" sz="2400" i="1">
                            <a:solidFill>
                              <a:srgbClr val="00B050"/>
                            </a:solidFill>
                            <a:latin typeface="Cambria Math" panose="02040503050406030204" pitchFamily="18" charset="0"/>
                            <a:cs typeface="Times New Roman" panose="02020603050405020304" pitchFamily="18" charset="0"/>
                          </a:rPr>
                          <m:t>⁡(</m:t>
                        </m:r>
                        <m:r>
                          <a:rPr lang="en-IN" sz="2400" i="1">
                            <a:solidFill>
                              <a:srgbClr val="00B050"/>
                            </a:solidFill>
                            <a:latin typeface="Cambria Math" panose="02040503050406030204" pitchFamily="18" charset="0"/>
                            <a:cs typeface="Times New Roman" panose="02020603050405020304" pitchFamily="18" charset="0"/>
                          </a:rPr>
                          <m:t>𝑥</m:t>
                        </m:r>
                        <m:r>
                          <a:rPr lang="en-IN" sz="2400" i="1">
                            <a:solidFill>
                              <a:srgbClr val="00B050"/>
                            </a:solidFill>
                            <a:latin typeface="Cambria Math" panose="02040503050406030204" pitchFamily="18" charset="0"/>
                            <a:cs typeface="Times New Roman" panose="02020603050405020304" pitchFamily="18" charset="0"/>
                          </a:rPr>
                          <m:t>)</m:t>
                        </m:r>
                        <m:r>
                          <a:rPr lang="en-IN" sz="2400" i="1">
                            <a:solidFill>
                              <a:srgbClr val="00B050"/>
                            </a:solidFill>
                            <a:latin typeface="Cambria Math" panose="02040503050406030204" pitchFamily="18" charset="0"/>
                          </a:rPr>
                          <m:t>𝑑𝑥</m:t>
                        </m:r>
                      </m:e>
                    </m:nary>
                  </m:oMath>
                </a14:m>
                <a:r>
                  <a:rPr lang="en-IN" sz="2400" dirty="0" smtClean="0"/>
                  <a:t> using gauss legendre</a:t>
                </a:r>
                <a:endParaRPr lang="en-IN" sz="2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82297"/>
                <a:ext cx="10515600" cy="740663"/>
              </a:xfrm>
              <a:blipFill rotWithShape="0">
                <a:blip r:embed="rId2"/>
                <a:stretch>
                  <a:fillRect l="-9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22960"/>
                <a:ext cx="10515600" cy="5354003"/>
              </a:xfrm>
            </p:spPr>
            <p:txBody>
              <a:bodyPr/>
              <a:lstStyle/>
              <a:p>
                <a:pPr marL="0" indent="0">
                  <a:buNone/>
                </a:pPr>
                <a:r>
                  <a:rPr lang="en-IN" sz="1800" dirty="0" smtClean="0"/>
                  <a:t>This integral is transformed to the type </a:t>
                </a:r>
                <a14:m>
                  <m:oMath xmlns:m="http://schemas.openxmlformats.org/officeDocument/2006/math">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1</m:t>
                        </m:r>
                      </m:sub>
                      <m:sup>
                        <m:r>
                          <a:rPr lang="en-IN" sz="1800" i="1">
                            <a:latin typeface="Cambria Math" panose="02040503050406030204" pitchFamily="18" charset="0"/>
                          </a:rPr>
                          <m:t>1</m:t>
                        </m:r>
                      </m:sup>
                      <m:e>
                        <m:r>
                          <a:rPr lang="en-IN" sz="1800" i="1">
                            <a:latin typeface="Cambria Math" panose="02040503050406030204" pitchFamily="18" charset="0"/>
                          </a:rPr>
                          <m:t>𝑓</m:t>
                        </m:r>
                        <m:d>
                          <m:dPr>
                            <m:ctrlPr>
                              <a:rPr lang="en-IN" sz="1800" i="1">
                                <a:latin typeface="Cambria Math" panose="02040503050406030204" pitchFamily="18" charset="0"/>
                              </a:rPr>
                            </m:ctrlPr>
                          </m:dPr>
                          <m:e>
                            <m:r>
                              <a:rPr lang="en-IN" sz="1800" i="1">
                                <a:latin typeface="Cambria Math" panose="02040503050406030204" pitchFamily="18" charset="0"/>
                              </a:rPr>
                              <m:t>𝑥</m:t>
                            </m:r>
                          </m:e>
                        </m:d>
                        <m:r>
                          <a:rPr lang="en-IN" sz="1800" i="1">
                            <a:latin typeface="Cambria Math" panose="02040503050406030204" pitchFamily="18" charset="0"/>
                          </a:rPr>
                          <m:t>𝑑𝑥</m:t>
                        </m:r>
                      </m:e>
                    </m:nary>
                  </m:oMath>
                </a14:m>
                <a:r>
                  <a:rPr lang="en-IN" sz="1800" dirty="0" smtClean="0"/>
                  <a:t> by first transforming limits to -</a:t>
                </a:r>
                <a14:m>
                  <m:oMath xmlns:m="http://schemas.openxmlformats.org/officeDocument/2006/math">
                    <m:f>
                      <m:fPr>
                        <m:ctrlPr>
                          <a:rPr lang="en-IN" sz="1800" i="1" smtClean="0">
                            <a:latin typeface="Cambria Math" panose="02040503050406030204" pitchFamily="18" charset="0"/>
                          </a:rPr>
                        </m:ctrlPr>
                      </m:fPr>
                      <m:num>
                        <m:r>
                          <m:rPr>
                            <m:sty m:val="p"/>
                          </m:rPr>
                          <a:rPr lang="el-GR" sz="1800" i="1">
                            <a:latin typeface="Cambria Math" panose="02040503050406030204" pitchFamily="18" charset="0"/>
                          </a:rPr>
                          <m:t>π</m:t>
                        </m:r>
                      </m:num>
                      <m:den>
                        <m:r>
                          <a:rPr lang="en-IN" sz="1800" b="0" i="1" smtClean="0">
                            <a:latin typeface="Cambria Math" panose="02040503050406030204" pitchFamily="18" charset="0"/>
                          </a:rPr>
                          <m:t>2</m:t>
                        </m:r>
                      </m:den>
                    </m:f>
                  </m:oMath>
                </a14:m>
                <a:r>
                  <a:rPr lang="en-IN" sz="1800" dirty="0" smtClean="0"/>
                  <a:t> to </a:t>
                </a:r>
                <a14:m>
                  <m:oMath xmlns:m="http://schemas.openxmlformats.org/officeDocument/2006/math">
                    <m:f>
                      <m:fPr>
                        <m:ctrlPr>
                          <a:rPr lang="en-IN" sz="1800" i="1">
                            <a:latin typeface="Cambria Math" panose="02040503050406030204" pitchFamily="18" charset="0"/>
                          </a:rPr>
                        </m:ctrlPr>
                      </m:fPr>
                      <m:num>
                        <m:r>
                          <m:rPr>
                            <m:sty m:val="p"/>
                          </m:rPr>
                          <a:rPr lang="el-GR" sz="1800" i="1">
                            <a:latin typeface="Cambria Math" panose="02040503050406030204" pitchFamily="18" charset="0"/>
                          </a:rPr>
                          <m:t>π</m:t>
                        </m:r>
                      </m:num>
                      <m:den>
                        <m:r>
                          <a:rPr lang="en-IN" sz="1800" i="1">
                            <a:latin typeface="Cambria Math" panose="02040503050406030204" pitchFamily="18" charset="0"/>
                          </a:rPr>
                          <m:t>2</m:t>
                        </m:r>
                      </m:den>
                    </m:f>
                  </m:oMath>
                </a14:m>
                <a:r>
                  <a:rPr lang="en-IN" sz="1800" dirty="0" smtClean="0"/>
                  <a:t> and then to -1 to 1.</a:t>
                </a:r>
              </a:p>
              <a:p>
                <a:pPr marL="0" indent="0">
                  <a:buNone/>
                </a:pPr>
                <a:r>
                  <a:rPr lang="en-IN" sz="1800" dirty="0" smtClean="0"/>
                  <a:t>Given below is the result obtained in MATLAB</a:t>
                </a: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22960"/>
                <a:ext cx="10515600" cy="5354003"/>
              </a:xfrm>
              <a:blipFill rotWithShape="0">
                <a:blip r:embed="rId3"/>
                <a:stretch>
                  <a:fillRect l="-522" t="-10023"/>
                </a:stretch>
              </a:blipFill>
            </p:spPr>
            <p:txBody>
              <a:bodyPr/>
              <a:lstStyle/>
              <a:p>
                <a:r>
                  <a:rPr lang="en-IN">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1" y="1815112"/>
            <a:ext cx="4853463" cy="397780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8122" y="2048256"/>
            <a:ext cx="7093878" cy="3835254"/>
          </a:xfrm>
          <a:prstGeom prst="rect">
            <a:avLst/>
          </a:prstGeom>
        </p:spPr>
      </p:pic>
    </p:spTree>
    <p:extLst>
      <p:ext uri="{BB962C8B-B14F-4D97-AF65-F5344CB8AC3E}">
        <p14:creationId xmlns:p14="http://schemas.microsoft.com/office/powerpoint/2010/main" val="2310652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713231"/>
          </a:xfrm>
        </p:spPr>
        <p:txBody>
          <a:bodyPr>
            <a:normAutofit/>
          </a:bodyPr>
          <a:lstStyle/>
          <a:p>
            <a:r>
              <a:rPr lang="en-IN" sz="2400" dirty="0" smtClean="0">
                <a:solidFill>
                  <a:srgbClr val="FF0000"/>
                </a:solidFill>
              </a:rPr>
              <a:t>Choice between Gauss Hermite and Gauss Legendre Quadrature methods.</a:t>
            </a:r>
            <a:endParaRPr lang="en-IN" sz="24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60120"/>
                <a:ext cx="10515600" cy="5216843"/>
              </a:xfrm>
            </p:spPr>
            <p:txBody>
              <a:bodyPr>
                <a:normAutofit/>
              </a:bodyPr>
              <a:lstStyle/>
              <a:p>
                <a:pPr marL="0" indent="0">
                  <a:buNone/>
                </a:pPr>
                <a:r>
                  <a:rPr lang="en-IN" sz="2000" dirty="0" smtClean="0"/>
                  <a:t>In previous slide, we saw that gauss legendre quadrature took n = 20 to get accuracy up to 5 decimal points. The same integral achieves accuracy up to 5 decimal points by taking n = 3 only.</a:t>
                </a:r>
              </a:p>
              <a:p>
                <a:pPr marL="0" indent="0">
                  <a:buNone/>
                </a:pPr>
                <a:r>
                  <a:rPr lang="en-IN" sz="2000" dirty="0" smtClean="0"/>
                  <a:t>So, In this case the Gauss Hermite Quadrature method is much better than the Gauss Legendre quadrature method. </a:t>
                </a:r>
              </a:p>
              <a:p>
                <a:pPr marL="0" indent="0">
                  <a:buNone/>
                </a:pPr>
                <a:r>
                  <a:rPr lang="en-IN" sz="2000" dirty="0" smtClean="0"/>
                  <a:t>Observe that, the integral </a:t>
                </a:r>
                <a:r>
                  <a:rPr lang="en-IN" sz="2000" dirty="0">
                    <a:solidFill>
                      <a:srgbClr val="00B050"/>
                    </a:solidFill>
                  </a:rPr>
                  <a:t>I = </a:t>
                </a:r>
                <a14:m>
                  <m:oMath xmlns:m="http://schemas.openxmlformats.org/officeDocument/2006/math">
                    <m:nary>
                      <m:naryPr>
                        <m:limLoc m:val="subSup"/>
                        <m:ctrlPr>
                          <a:rPr lang="en-IN" sz="2000" i="1">
                            <a:solidFill>
                              <a:srgbClr val="00B050"/>
                            </a:solidFill>
                            <a:latin typeface="Cambria Math" panose="02040503050406030204" pitchFamily="18" charset="0"/>
                          </a:rPr>
                        </m:ctrlPr>
                      </m:naryPr>
                      <m:sub>
                        <m:r>
                          <m:rPr>
                            <m:brk m:alnAt="1"/>
                          </m:rP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m:t>
                        </m:r>
                      </m:sub>
                      <m:sup>
                        <m:r>
                          <a:rPr lang="en-IN" sz="2000" i="1">
                            <a:solidFill>
                              <a:srgbClr val="00B050"/>
                            </a:solidFill>
                            <a:latin typeface="Cambria Math" panose="02040503050406030204" pitchFamily="18" charset="0"/>
                          </a:rPr>
                          <m:t>∞</m:t>
                        </m:r>
                      </m:sup>
                      <m:e>
                        <m:sSup>
                          <m:sSupPr>
                            <m:ctrlPr>
                              <a:rPr lang="en-IN" sz="2000" i="1">
                                <a:solidFill>
                                  <a:srgbClr val="00B050"/>
                                </a:solidFill>
                                <a:latin typeface="Cambria Math" panose="02040503050406030204" pitchFamily="18" charset="0"/>
                                <a:cs typeface="Times New Roman" panose="02020603050405020304" pitchFamily="18" charset="0"/>
                              </a:rPr>
                            </m:ctrlPr>
                          </m:sSupPr>
                          <m:e>
                            <m:r>
                              <a:rPr lang="en-IN" sz="2000" i="1">
                                <a:solidFill>
                                  <a:srgbClr val="00B050"/>
                                </a:solidFill>
                                <a:latin typeface="Cambria Math" panose="02040503050406030204" pitchFamily="18" charset="0"/>
                                <a:cs typeface="Times New Roman" panose="02020603050405020304" pitchFamily="18" charset="0"/>
                              </a:rPr>
                              <m:t>𝑒</m:t>
                            </m:r>
                          </m:e>
                          <m:sup>
                            <m:sSup>
                              <m:sSupPr>
                                <m:ctrlPr>
                                  <a:rPr lang="en-IN" sz="2000" i="1">
                                    <a:solidFill>
                                      <a:srgbClr val="00B050"/>
                                    </a:solidFill>
                                    <a:latin typeface="Cambria Math" panose="02040503050406030204" pitchFamily="18" charset="0"/>
                                    <a:cs typeface="Times New Roman" panose="02020603050405020304" pitchFamily="18" charset="0"/>
                                  </a:rPr>
                                </m:ctrlPr>
                              </m:sSupPr>
                              <m:e>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cs typeface="Times New Roman" panose="02020603050405020304" pitchFamily="18" charset="0"/>
                                  </a:rPr>
                                  <m:t>𝑥</m:t>
                                </m:r>
                              </m:e>
                              <m:sup>
                                <m:r>
                                  <a:rPr lang="en-IN" sz="2000" i="1">
                                    <a:solidFill>
                                      <a:srgbClr val="00B050"/>
                                    </a:solidFill>
                                    <a:latin typeface="Cambria Math" panose="02040503050406030204" pitchFamily="18" charset="0"/>
                                    <a:cs typeface="Times New Roman" panose="02020603050405020304" pitchFamily="18" charset="0"/>
                                  </a:rPr>
                                  <m:t>2</m:t>
                                </m:r>
                              </m:sup>
                            </m:sSup>
                          </m:sup>
                        </m:sSup>
                        <m:r>
                          <m:rPr>
                            <m:sty m:val="p"/>
                          </m:rPr>
                          <a:rPr lang="en-IN" sz="2000">
                            <a:solidFill>
                              <a:srgbClr val="00B050"/>
                            </a:solidFill>
                            <a:latin typeface="Cambria Math" panose="02040503050406030204" pitchFamily="18" charset="0"/>
                            <a:cs typeface="Times New Roman" panose="02020603050405020304" pitchFamily="18" charset="0"/>
                          </a:rPr>
                          <m:t>cos</m:t>
                        </m:r>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cs typeface="Times New Roman" panose="02020603050405020304" pitchFamily="18" charset="0"/>
                          </a:rPr>
                          <m:t>𝑥</m:t>
                        </m:r>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rPr>
                          <m:t>𝑑𝑥</m:t>
                        </m:r>
                      </m:e>
                    </m:nary>
                  </m:oMath>
                </a14:m>
                <a:r>
                  <a:rPr lang="en-IN" sz="2000" dirty="0" smtClean="0"/>
                  <a:t> is naturally of the form suitable for Gauss Hermite Quadrature, we transformed the variable to get it into  </a:t>
                </a:r>
                <a14:m>
                  <m:oMath xmlns:m="http://schemas.openxmlformats.org/officeDocument/2006/math">
                    <m:nary>
                      <m:naryPr>
                        <m:limLoc m:val="subSup"/>
                        <m:ctrlPr>
                          <a:rPr lang="en-IN" sz="2000" i="1">
                            <a:latin typeface="Cambria Math" panose="02040503050406030204" pitchFamily="18" charset="0"/>
                          </a:rPr>
                        </m:ctrlPr>
                      </m:naryPr>
                      <m:sub>
                        <m:r>
                          <m:rPr>
                            <m:brk m:alnAt="1"/>
                          </m:rPr>
                          <a:rPr lang="en-IN" sz="2000" i="1">
                            <a:latin typeface="Cambria Math" panose="02040503050406030204" pitchFamily="18" charset="0"/>
                          </a:rPr>
                          <m:t>−</m:t>
                        </m:r>
                        <m:r>
                          <a:rPr lang="en-IN" sz="2000" i="1">
                            <a:latin typeface="Cambria Math" panose="02040503050406030204" pitchFamily="18" charset="0"/>
                          </a:rPr>
                          <m:t>1</m:t>
                        </m:r>
                      </m:sub>
                      <m:sup>
                        <m:r>
                          <a:rPr lang="en-IN" sz="2000" i="1">
                            <a:latin typeface="Cambria Math" panose="02040503050406030204" pitchFamily="18" charset="0"/>
                          </a:rPr>
                          <m:t>1</m:t>
                        </m:r>
                      </m:sup>
                      <m:e>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𝑑𝑥</m:t>
                        </m:r>
                      </m:e>
                    </m:nary>
                  </m:oMath>
                </a14:m>
                <a:r>
                  <a:rPr lang="en-IN" sz="2000" dirty="0" smtClean="0"/>
                  <a:t> form, and then calculated using Gauss Legendre Quadrature method. But, this turned out to be very inaccurate method.</a:t>
                </a:r>
              </a:p>
              <a:p>
                <a:pPr marL="0" indent="0">
                  <a:buNone/>
                </a:pPr>
                <a:r>
                  <a:rPr lang="en-IN" sz="2000" dirty="0" smtClean="0"/>
                  <a:t>Hence, we should apply the formula which resembles with the initial form of the integral. </a:t>
                </a:r>
              </a:p>
              <a:p>
                <a:pPr marL="0" indent="0">
                  <a:buNone/>
                </a:pPr>
                <a:r>
                  <a:rPr lang="en-IN" sz="2000" dirty="0" smtClean="0"/>
                  <a:t>Like, for </a:t>
                </a:r>
                <a:r>
                  <a:rPr lang="en-IN" sz="2000" dirty="0">
                    <a:solidFill>
                      <a:srgbClr val="00B050"/>
                    </a:solidFill>
                  </a:rPr>
                  <a:t>I = </a:t>
                </a:r>
                <a14:m>
                  <m:oMath xmlns:m="http://schemas.openxmlformats.org/officeDocument/2006/math">
                    <m:nary>
                      <m:naryPr>
                        <m:limLoc m:val="subSup"/>
                        <m:ctrlPr>
                          <a:rPr lang="en-IN" sz="2000" i="1">
                            <a:solidFill>
                              <a:srgbClr val="00B050"/>
                            </a:solidFill>
                            <a:latin typeface="Cambria Math" panose="02040503050406030204" pitchFamily="18" charset="0"/>
                          </a:rPr>
                        </m:ctrlPr>
                      </m:naryPr>
                      <m:sub>
                        <m:r>
                          <m:rPr>
                            <m:brk m:alnAt="1"/>
                          </m:rP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m:t>
                        </m:r>
                      </m:sub>
                      <m:sup>
                        <m:r>
                          <a:rPr lang="en-IN" sz="2000" i="1">
                            <a:solidFill>
                              <a:srgbClr val="00B050"/>
                            </a:solidFill>
                            <a:latin typeface="Cambria Math" panose="02040503050406030204" pitchFamily="18" charset="0"/>
                          </a:rPr>
                          <m:t>∞</m:t>
                        </m:r>
                      </m:sup>
                      <m:e>
                        <m:sSup>
                          <m:sSupPr>
                            <m:ctrlPr>
                              <a:rPr lang="en-IN" sz="2000" i="1">
                                <a:solidFill>
                                  <a:srgbClr val="00B050"/>
                                </a:solidFill>
                                <a:latin typeface="Cambria Math" panose="02040503050406030204" pitchFamily="18" charset="0"/>
                                <a:cs typeface="Times New Roman" panose="02020603050405020304" pitchFamily="18" charset="0"/>
                              </a:rPr>
                            </m:ctrlPr>
                          </m:sSupPr>
                          <m:e>
                            <m:r>
                              <a:rPr lang="en-IN" sz="2000" i="1">
                                <a:solidFill>
                                  <a:srgbClr val="00B050"/>
                                </a:solidFill>
                                <a:latin typeface="Cambria Math" panose="02040503050406030204" pitchFamily="18" charset="0"/>
                                <a:cs typeface="Times New Roman" panose="02020603050405020304" pitchFamily="18" charset="0"/>
                              </a:rPr>
                              <m:t>𝑒</m:t>
                            </m:r>
                          </m:e>
                          <m:sup>
                            <m:sSup>
                              <m:sSupPr>
                                <m:ctrlPr>
                                  <a:rPr lang="en-IN" sz="2000" i="1">
                                    <a:solidFill>
                                      <a:srgbClr val="00B050"/>
                                    </a:solidFill>
                                    <a:latin typeface="Cambria Math" panose="02040503050406030204" pitchFamily="18" charset="0"/>
                                    <a:cs typeface="Times New Roman" panose="02020603050405020304" pitchFamily="18" charset="0"/>
                                  </a:rPr>
                                </m:ctrlPr>
                              </m:sSupPr>
                              <m:e>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cs typeface="Times New Roman" panose="02020603050405020304" pitchFamily="18" charset="0"/>
                                  </a:rPr>
                                  <m:t>𝑥</m:t>
                                </m:r>
                              </m:e>
                              <m:sup>
                                <m:r>
                                  <a:rPr lang="en-IN" sz="2000" i="1">
                                    <a:solidFill>
                                      <a:srgbClr val="00B050"/>
                                    </a:solidFill>
                                    <a:latin typeface="Cambria Math" panose="02040503050406030204" pitchFamily="18" charset="0"/>
                                    <a:cs typeface="Times New Roman" panose="02020603050405020304" pitchFamily="18" charset="0"/>
                                  </a:rPr>
                                  <m:t>2</m:t>
                                </m:r>
                              </m:sup>
                            </m:sSup>
                          </m:sup>
                        </m:sSup>
                        <m:r>
                          <m:rPr>
                            <m:sty m:val="p"/>
                          </m:rPr>
                          <a:rPr lang="en-IN" sz="2000">
                            <a:solidFill>
                              <a:srgbClr val="00B050"/>
                            </a:solidFill>
                            <a:latin typeface="Cambria Math" panose="02040503050406030204" pitchFamily="18" charset="0"/>
                            <a:cs typeface="Times New Roman" panose="02020603050405020304" pitchFamily="18" charset="0"/>
                          </a:rPr>
                          <m:t>cos</m:t>
                        </m:r>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cs typeface="Times New Roman" panose="02020603050405020304" pitchFamily="18" charset="0"/>
                          </a:rPr>
                          <m:t>𝑥</m:t>
                        </m:r>
                        <m:r>
                          <a:rPr lang="en-IN" sz="2000" i="1">
                            <a:solidFill>
                              <a:srgbClr val="00B050"/>
                            </a:solidFill>
                            <a:latin typeface="Cambria Math" panose="02040503050406030204" pitchFamily="18" charset="0"/>
                            <a:cs typeface="Times New Roman" panose="02020603050405020304" pitchFamily="18" charset="0"/>
                          </a:rPr>
                          <m:t>)</m:t>
                        </m:r>
                        <m:r>
                          <a:rPr lang="en-IN" sz="2000" i="1">
                            <a:solidFill>
                              <a:srgbClr val="00B050"/>
                            </a:solidFill>
                            <a:latin typeface="Cambria Math" panose="02040503050406030204" pitchFamily="18" charset="0"/>
                          </a:rPr>
                          <m:t>𝑑𝑥</m:t>
                        </m:r>
                      </m:e>
                    </m:nary>
                  </m:oMath>
                </a14:m>
                <a:r>
                  <a:rPr lang="en-IN" sz="2000" dirty="0" smtClean="0"/>
                  <a:t> we should use Gauss </a:t>
                </a:r>
                <a:r>
                  <a:rPr lang="en-IN" sz="2000" dirty="0"/>
                  <a:t>H</a:t>
                </a:r>
                <a:r>
                  <a:rPr lang="en-IN" sz="2000" dirty="0" smtClean="0"/>
                  <a:t>ermite as it is of the form suitable for Gauss Hermite.</a:t>
                </a:r>
              </a:p>
              <a:p>
                <a:pPr marL="0" indent="0">
                  <a:buNone/>
                </a:pPr>
                <a:r>
                  <a:rPr lang="en-IN" sz="2000" dirty="0" smtClean="0"/>
                  <a:t>For </a:t>
                </a:r>
                <a:r>
                  <a:rPr lang="en-IN" sz="2000" dirty="0">
                    <a:solidFill>
                      <a:schemeClr val="accent6">
                        <a:lumMod val="75000"/>
                      </a:schemeClr>
                    </a:solidFill>
                  </a:rPr>
                  <a:t>I = </a:t>
                </a:r>
                <a14:m>
                  <m:oMath xmlns:m="http://schemas.openxmlformats.org/officeDocument/2006/math">
                    <m:nary>
                      <m:naryPr>
                        <m:limLoc m:val="subSup"/>
                        <m:ctrlPr>
                          <a:rPr lang="en-IN" sz="2000" i="1">
                            <a:solidFill>
                              <a:schemeClr val="accent6">
                                <a:lumMod val="75000"/>
                              </a:schemeClr>
                            </a:solidFill>
                            <a:latin typeface="Cambria Math" panose="02040503050406030204" pitchFamily="18" charset="0"/>
                          </a:rPr>
                        </m:ctrlPr>
                      </m:naryPr>
                      <m:sub>
                        <m:r>
                          <a:rPr lang="en-IN" sz="2000" i="1">
                            <a:solidFill>
                              <a:schemeClr val="accent6">
                                <a:lumMod val="75000"/>
                              </a:schemeClr>
                            </a:solidFill>
                            <a:latin typeface="Cambria Math" panose="02040503050406030204" pitchFamily="18" charset="0"/>
                          </a:rPr>
                          <m:t>1</m:t>
                        </m:r>
                      </m:sub>
                      <m:sup>
                        <m:r>
                          <a:rPr lang="en-IN" sz="2000" i="1">
                            <a:solidFill>
                              <a:schemeClr val="accent6">
                                <a:lumMod val="75000"/>
                              </a:schemeClr>
                            </a:solidFill>
                            <a:latin typeface="Cambria Math" panose="02040503050406030204" pitchFamily="18" charset="0"/>
                          </a:rPr>
                          <m:t>3</m:t>
                        </m:r>
                      </m:sup>
                      <m:e>
                        <m:r>
                          <m:rPr>
                            <m:sty m:val="p"/>
                          </m:rPr>
                          <a:rPr lang="en-IN" sz="2000">
                            <a:solidFill>
                              <a:schemeClr val="accent6">
                                <a:lumMod val="75000"/>
                              </a:schemeClr>
                            </a:solidFill>
                            <a:latin typeface="Cambria Math" panose="02040503050406030204" pitchFamily="18" charset="0"/>
                          </a:rPr>
                          <m:t>sin</m:t>
                        </m:r>
                        <m:r>
                          <a:rPr lang="en-IN" sz="2000" i="1">
                            <a:solidFill>
                              <a:schemeClr val="accent6">
                                <a:lumMod val="75000"/>
                              </a:schemeClr>
                            </a:solidFill>
                            <a:latin typeface="Cambria Math" panose="02040503050406030204" pitchFamily="18" charset="0"/>
                          </a:rPr>
                          <m:t>(</m:t>
                        </m:r>
                        <m:sSup>
                          <m:sSupPr>
                            <m:ctrlPr>
                              <a:rPr lang="en-IN" sz="2000" i="1">
                                <a:solidFill>
                                  <a:schemeClr val="accent6">
                                    <a:lumMod val="75000"/>
                                  </a:schemeClr>
                                </a:solidFill>
                                <a:latin typeface="Cambria Math" panose="02040503050406030204" pitchFamily="18" charset="0"/>
                              </a:rPr>
                            </m:ctrlPr>
                          </m:sSupPr>
                          <m:e>
                            <m:r>
                              <a:rPr lang="en-IN" sz="2000" i="1">
                                <a:solidFill>
                                  <a:schemeClr val="accent6">
                                    <a:lumMod val="75000"/>
                                  </a:schemeClr>
                                </a:solidFill>
                                <a:latin typeface="Cambria Math" panose="02040503050406030204" pitchFamily="18" charset="0"/>
                              </a:rPr>
                              <m:t>𝑥</m:t>
                            </m:r>
                          </m:e>
                          <m:sup>
                            <m:r>
                              <a:rPr lang="en-IN" sz="2000" i="1">
                                <a:solidFill>
                                  <a:schemeClr val="accent6">
                                    <a:lumMod val="75000"/>
                                  </a:schemeClr>
                                </a:solidFill>
                                <a:latin typeface="Cambria Math" panose="02040503050406030204" pitchFamily="18" charset="0"/>
                              </a:rPr>
                              <m:t>2</m:t>
                            </m:r>
                          </m:sup>
                        </m:sSup>
                        <m:r>
                          <a:rPr lang="en-IN" sz="2000" i="1">
                            <a:solidFill>
                              <a:schemeClr val="accent6">
                                <a:lumMod val="75000"/>
                              </a:schemeClr>
                            </a:solidFill>
                            <a:latin typeface="Cambria Math" panose="02040503050406030204" pitchFamily="18" charset="0"/>
                          </a:rPr>
                          <m:t>)</m:t>
                        </m:r>
                        <m:r>
                          <a:rPr lang="en-IN" sz="2000" i="1">
                            <a:solidFill>
                              <a:schemeClr val="accent6">
                                <a:lumMod val="75000"/>
                              </a:schemeClr>
                            </a:solidFill>
                            <a:latin typeface="Cambria Math" panose="02040503050406030204" pitchFamily="18" charset="0"/>
                          </a:rPr>
                          <m:t>𝑑𝑥</m:t>
                        </m:r>
                      </m:e>
                    </m:nary>
                  </m:oMath>
                </a14:m>
                <a:r>
                  <a:rPr lang="en-IN" sz="2000" dirty="0" smtClean="0"/>
                  <a:t> </a:t>
                </a:r>
                <a:r>
                  <a:rPr lang="en-IN" sz="2000" dirty="0"/>
                  <a:t>we should use </a:t>
                </a:r>
                <a:r>
                  <a:rPr lang="en-IN" sz="2000" dirty="0" smtClean="0"/>
                  <a:t>Gauss Legendre because it has finite limits. As we saw already, in this case Gauss Hermite is very inefficient.</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60120"/>
                <a:ext cx="10515600" cy="5216843"/>
              </a:xfrm>
              <a:blipFill rotWithShape="0">
                <a:blip r:embed="rId2"/>
                <a:stretch>
                  <a:fillRect l="-638" t="-1287" r="-1043"/>
                </a:stretch>
              </a:blipFill>
            </p:spPr>
            <p:txBody>
              <a:bodyPr/>
              <a:lstStyle/>
              <a:p>
                <a:r>
                  <a:rPr lang="en-IN">
                    <a:noFill/>
                  </a:rPr>
                  <a:t> </a:t>
                </a:r>
              </a:p>
            </p:txBody>
          </p:sp>
        </mc:Fallback>
      </mc:AlternateContent>
    </p:spTree>
    <p:extLst>
      <p:ext uri="{BB962C8B-B14F-4D97-AF65-F5344CB8AC3E}">
        <p14:creationId xmlns:p14="http://schemas.microsoft.com/office/powerpoint/2010/main" val="3919641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97"/>
            <a:ext cx="10515600" cy="1115567"/>
          </a:xfrm>
        </p:spPr>
        <p:txBody>
          <a:bodyPr/>
          <a:lstStyle/>
          <a:p>
            <a:pPr algn="ctr"/>
            <a:r>
              <a:rPr lang="en-IN" sz="4000" dirty="0" smtClean="0">
                <a:solidFill>
                  <a:srgbClr val="FF0000"/>
                </a:solidFill>
              </a:rPr>
              <a:t>(3)Convergence </a:t>
            </a:r>
            <a:r>
              <a:rPr lang="en-IN" dirty="0" smtClean="0">
                <a:solidFill>
                  <a:srgbClr val="FF0000"/>
                </a:solidFill>
              </a:rPr>
              <a:t>criteria</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97864"/>
                <a:ext cx="10515600" cy="5340096"/>
              </a:xfrm>
            </p:spPr>
            <p:txBody>
              <a:bodyPr/>
              <a:lstStyle/>
              <a:p>
                <a:pPr marL="0" indent="0">
                  <a:buNone/>
                </a:pPr>
                <a:r>
                  <a:rPr lang="en-IN" dirty="0" smtClean="0">
                    <a:solidFill>
                      <a:srgbClr val="92D050"/>
                    </a:solidFill>
                  </a:rPr>
                  <a:t>(3.A) Gauss Legendre</a:t>
                </a:r>
              </a:p>
              <a:p>
                <a:pPr marL="0" indent="0">
                  <a:buNone/>
                </a:pPr>
                <a:r>
                  <a:rPr lang="en-IN" dirty="0"/>
                  <a:t>I = </a:t>
                </a:r>
                <a14:m>
                  <m:oMath xmlns:m="http://schemas.openxmlformats.org/officeDocument/2006/math">
                    <m:nary>
                      <m:naryPr>
                        <m:limLoc m:val="subSup"/>
                        <m:ctrlPr>
                          <a:rPr lang="en-IN" i="1">
                            <a:latin typeface="Cambria Math" panose="02040503050406030204" pitchFamily="18" charset="0"/>
                          </a:rPr>
                        </m:ctrlPr>
                      </m:naryPr>
                      <m:sub>
                        <m:r>
                          <m:rPr>
                            <m:brk m:alnAt="1"/>
                          </m:rP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1</m:t>
                        </m:r>
                      </m:sup>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𝑑𝑥</m:t>
                        </m:r>
                      </m:e>
                    </m:nary>
                  </m:oMath>
                </a14:m>
                <a:r>
                  <a:rPr lang="en-IN" dirty="0"/>
                  <a:t>  ≈  </a:t>
                </a:r>
                <a14:m>
                  <m:oMath xmlns:m="http://schemas.openxmlformats.org/officeDocument/2006/math">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=0</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m:rPr>
                                <m:sty m:val="p"/>
                              </m:rPr>
                              <a:rPr lang="el-GR" i="1" smtClean="0">
                                <a:latin typeface="Cambria Math" panose="02040503050406030204" pitchFamily="18" charset="0"/>
                              </a:rPr>
                              <m:t>λ</m:t>
                            </m:r>
                          </m:e>
                          <m:sub>
                            <m:r>
                              <a:rPr lang="en-IN" i="1">
                                <a:latin typeface="Cambria Math" panose="02040503050406030204" pitchFamily="18" charset="0"/>
                              </a:rPr>
                              <m:t>𝑘</m:t>
                            </m:r>
                          </m:sub>
                        </m:sSub>
                        <m:r>
                          <a:rPr lang="en-IN" i="1">
                            <a:latin typeface="Cambria Math" panose="02040503050406030204" pitchFamily="18" charset="0"/>
                          </a:rPr>
                          <m:t>𝑓</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𝑘</m:t>
                            </m:r>
                          </m:sub>
                        </m:sSub>
                        <m:r>
                          <a:rPr lang="en-IN" i="1">
                            <a:latin typeface="Cambria Math" panose="02040503050406030204" pitchFamily="18" charset="0"/>
                          </a:rPr>
                          <m:t>)</m:t>
                        </m:r>
                      </m:e>
                    </m:nary>
                  </m:oMath>
                </a14:m>
                <a:endParaRPr lang="en-IN" dirty="0"/>
              </a:p>
              <a:p>
                <a:pPr marL="0" indent="0">
                  <a:buNone/>
                </a:pPr>
                <a:r>
                  <a:rPr lang="en-IN" sz="2000" dirty="0" smtClean="0"/>
                  <a:t>Since the integral is approximated by taking weighted sum at finite number of nodes, the Right Hand Side expression is always convergent provided the integrand (f(x)) is bounded on (-1,1).</a:t>
                </a:r>
              </a:p>
              <a:p>
                <a:pPr marL="0" indent="0">
                  <a:buNone/>
                </a:pPr>
                <a:endParaRPr lang="en-IN" sz="2000" dirty="0" smtClean="0"/>
              </a:p>
              <a:p>
                <a:pPr marL="0" indent="0">
                  <a:buNone/>
                </a:pPr>
                <a:r>
                  <a:rPr lang="en-IN" dirty="0">
                    <a:solidFill>
                      <a:srgbClr val="92D050"/>
                    </a:solidFill>
                  </a:rPr>
                  <a:t>(</a:t>
                </a:r>
                <a:r>
                  <a:rPr lang="en-IN" dirty="0" smtClean="0">
                    <a:solidFill>
                      <a:srgbClr val="92D050"/>
                    </a:solidFill>
                  </a:rPr>
                  <a:t>3.B) </a:t>
                </a:r>
                <a:r>
                  <a:rPr lang="en-IN" dirty="0">
                    <a:solidFill>
                      <a:srgbClr val="92D050"/>
                    </a:solidFill>
                  </a:rPr>
                  <a:t>Gauss </a:t>
                </a:r>
                <a:r>
                  <a:rPr lang="en-IN" dirty="0" smtClean="0">
                    <a:solidFill>
                      <a:srgbClr val="92D050"/>
                    </a:solidFill>
                  </a:rPr>
                  <a:t>Hermite</a:t>
                </a:r>
              </a:p>
              <a:p>
                <a:pPr marL="0" indent="0">
                  <a:buNone/>
                </a:pPr>
                <a:r>
                  <a:rPr lang="en-IN" dirty="0"/>
                  <a:t>I = </a:t>
                </a:r>
                <a14:m>
                  <m:oMath xmlns:m="http://schemas.openxmlformats.org/officeDocument/2006/math">
                    <m:nary>
                      <m:naryPr>
                        <m:limLoc m:val="subSup"/>
                        <m:ctrlPr>
                          <a:rPr lang="en-IN" i="1">
                            <a:latin typeface="Cambria Math" panose="02040503050406030204" pitchFamily="18" charset="0"/>
                          </a:rPr>
                        </m:ctrlPr>
                      </m:naryPr>
                      <m:sub>
                        <m:r>
                          <m:rPr>
                            <m:brk m:alnAt="1"/>
                          </m:rPr>
                          <a:rPr lang="en-IN" i="1">
                            <a:latin typeface="Cambria Math" panose="02040503050406030204" pitchFamily="18" charset="0"/>
                          </a:rPr>
                          <m:t>−</m:t>
                        </m:r>
                        <m:r>
                          <a:rPr lang="en-IN" i="1" smtClean="0">
                            <a:latin typeface="Cambria Math" panose="02040503050406030204" pitchFamily="18" charset="0"/>
                          </a:rPr>
                          <m:t>∞</m:t>
                        </m:r>
                      </m:sub>
                      <m:sup>
                        <m:r>
                          <a:rPr lang="en-IN" i="1">
                            <a:latin typeface="Cambria Math" panose="02040503050406030204" pitchFamily="18" charset="0"/>
                          </a:rPr>
                          <m:t>∞</m:t>
                        </m:r>
                      </m:sup>
                      <m:e>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𝑒</m:t>
                            </m:r>
                          </m:e>
                          <m:sup>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𝑥</m:t>
                                </m:r>
                              </m:e>
                              <m:sup>
                                <m:r>
                                  <a:rPr lang="en-IN" i="1">
                                    <a:latin typeface="Cambria Math" panose="02040503050406030204" pitchFamily="18" charset="0"/>
                                    <a:cs typeface="Times New Roman" panose="02020603050405020304" pitchFamily="18" charset="0"/>
                                  </a:rPr>
                                  <m:t>2</m:t>
                                </m:r>
                              </m:sup>
                            </m:sSup>
                          </m:sup>
                        </m:sSup>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𝑑𝑥</m:t>
                        </m:r>
                      </m:e>
                    </m:nary>
                  </m:oMath>
                </a14:m>
                <a:r>
                  <a:rPr lang="en-IN" dirty="0"/>
                  <a:t>  ≈  </a:t>
                </a:r>
                <a14:m>
                  <m:oMath xmlns:m="http://schemas.openxmlformats.org/officeDocument/2006/math">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=0</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𝑘</m:t>
                            </m:r>
                          </m:sub>
                        </m:sSub>
                        <m:r>
                          <a:rPr lang="en-IN" i="1">
                            <a:latin typeface="Cambria Math" panose="02040503050406030204" pitchFamily="18" charset="0"/>
                          </a:rPr>
                          <m:t>𝑓</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𝑘</m:t>
                            </m:r>
                          </m:sub>
                        </m:sSub>
                        <m:r>
                          <a:rPr lang="en-IN" i="1">
                            <a:latin typeface="Cambria Math" panose="02040503050406030204" pitchFamily="18" charset="0"/>
                          </a:rPr>
                          <m:t>)</m:t>
                        </m:r>
                      </m:e>
                    </m:nary>
                  </m:oMath>
                </a14:m>
                <a:endParaRPr lang="en-IN" dirty="0">
                  <a:solidFill>
                    <a:schemeClr val="accent1">
                      <a:lumMod val="75000"/>
                    </a:schemeClr>
                  </a:solidFill>
                </a:endParaRPr>
              </a:p>
              <a:p>
                <a:pPr marL="0" indent="0">
                  <a:buNone/>
                </a:pPr>
                <a:r>
                  <a:rPr lang="en-IN" sz="2000" dirty="0" smtClean="0"/>
                  <a:t>In this case also, the integral is obtained by taking weighted sum of (</a:t>
                </a:r>
                <a14:m>
                  <m:oMath xmlns:m="http://schemas.openxmlformats.org/officeDocument/2006/math">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𝑥</m:t>
                        </m:r>
                      </m:e>
                    </m:d>
                  </m:oMath>
                </a14:m>
                <a:r>
                  <a:rPr lang="en-IN" sz="2000" dirty="0" smtClean="0"/>
                  <a:t>) at finite number of nodes, hence RHS always converges if f(x) is a bounded function. In this case the integral limit is from </a:t>
                </a:r>
                <a14:m>
                  <m:oMath xmlns:m="http://schemas.openxmlformats.org/officeDocument/2006/math">
                    <m:r>
                      <m:rPr>
                        <m:brk m:alnAt="1"/>
                      </m:rPr>
                      <a:rPr lang="en-IN" sz="2000" i="1">
                        <a:latin typeface="Cambria Math" panose="02040503050406030204" pitchFamily="18" charset="0"/>
                      </a:rPr>
                      <m:t>−</m:t>
                    </m:r>
                    <m:r>
                      <a:rPr lang="en-IN" sz="2000" i="1">
                        <a:latin typeface="Cambria Math" panose="02040503050406030204" pitchFamily="18" charset="0"/>
                      </a:rPr>
                      <m:t>∞</m:t>
                    </m:r>
                  </m:oMath>
                </a14:m>
                <a:r>
                  <a:rPr lang="en-IN" sz="2000" dirty="0" smtClean="0"/>
                  <a:t> to +</a:t>
                </a:r>
                <a:r>
                  <a:rPr lang="en-IN" sz="2000" dirty="0"/>
                  <a:t> </a:t>
                </a:r>
                <a14:m>
                  <m:oMath xmlns:m="http://schemas.openxmlformats.org/officeDocument/2006/math">
                    <m:r>
                      <a:rPr lang="en-IN" sz="2000" i="1">
                        <a:latin typeface="Cambria Math" panose="02040503050406030204" pitchFamily="18" charset="0"/>
                      </a:rPr>
                      <m:t>∞</m:t>
                    </m:r>
                  </m:oMath>
                </a14:m>
                <a:r>
                  <a:rPr lang="en-IN" sz="2000" dirty="0" smtClean="0"/>
                  <a:t>, hence the function </a:t>
                </a:r>
                <a:r>
                  <a:rPr lang="en-IN" sz="2000" dirty="0"/>
                  <a:t>(</a:t>
                </a:r>
                <a14:m>
                  <m:oMath xmlns:m="http://schemas.openxmlformats.org/officeDocument/2006/math">
                    <m:sSup>
                      <m:sSupPr>
                        <m:ctrlPr>
                          <a:rPr lang="en-IN" sz="2000" i="1">
                            <a:latin typeface="Cambria Math" panose="02040503050406030204" pitchFamily="18" charset="0"/>
                            <a:cs typeface="Times New Roman" panose="02020603050405020304" pitchFamily="18" charset="0"/>
                          </a:rPr>
                        </m:ctrlPr>
                      </m:sSupPr>
                      <m:e>
                        <m:r>
                          <a:rPr lang="en-IN" sz="2000" i="1">
                            <a:latin typeface="Cambria Math" panose="02040503050406030204" pitchFamily="18" charset="0"/>
                            <a:cs typeface="Times New Roman" panose="02020603050405020304" pitchFamily="18" charset="0"/>
                          </a:rPr>
                          <m:t>𝑒</m:t>
                        </m:r>
                      </m:e>
                      <m:sup>
                        <m:sSup>
                          <m:sSupPr>
                            <m:ctrlPr>
                              <a:rPr lang="en-IN" sz="2000" i="1">
                                <a:latin typeface="Cambria Math" panose="02040503050406030204" pitchFamily="18" charset="0"/>
                                <a:cs typeface="Times New Roman" panose="02020603050405020304" pitchFamily="18" charset="0"/>
                              </a:rPr>
                            </m:ctrlPr>
                          </m:sSupPr>
                          <m:e>
                            <m:r>
                              <a:rPr lang="en-IN" sz="2000" i="1">
                                <a:latin typeface="Cambria Math" panose="02040503050406030204" pitchFamily="18" charset="0"/>
                                <a:cs typeface="Times New Roman" panose="02020603050405020304" pitchFamily="18" charset="0"/>
                              </a:rPr>
                              <m:t>−</m:t>
                            </m:r>
                            <m:r>
                              <a:rPr lang="en-IN" sz="2000" i="1">
                                <a:latin typeface="Cambria Math" panose="02040503050406030204" pitchFamily="18" charset="0"/>
                                <a:cs typeface="Times New Roman" panose="02020603050405020304" pitchFamily="18" charset="0"/>
                              </a:rPr>
                              <m:t>𝑥</m:t>
                            </m:r>
                          </m:e>
                          <m:sup>
                            <m:r>
                              <a:rPr lang="en-IN" sz="2000" i="1">
                                <a:latin typeface="Cambria Math" panose="02040503050406030204" pitchFamily="18" charset="0"/>
                                <a:cs typeface="Times New Roman" panose="02020603050405020304" pitchFamily="18" charset="0"/>
                              </a:rPr>
                              <m:t>2</m:t>
                            </m:r>
                          </m:sup>
                        </m:sSup>
                      </m:sup>
                    </m:sSup>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𝑥</m:t>
                        </m:r>
                      </m:e>
                    </m:d>
                  </m:oMath>
                </a14:m>
                <a:r>
                  <a:rPr lang="en-IN" sz="2000" dirty="0"/>
                  <a:t>) </a:t>
                </a:r>
                <a:r>
                  <a:rPr lang="en-IN" sz="2000" dirty="0" smtClean="0"/>
                  <a:t> should be Riemann integrable over </a:t>
                </a:r>
                <a14:m>
                  <m:oMath xmlns:m="http://schemas.openxmlformats.org/officeDocument/2006/math">
                    <m:r>
                      <m:rPr>
                        <m:brk m:alnAt="1"/>
                      </m:rPr>
                      <a:rPr lang="en-IN" sz="2000" i="1">
                        <a:latin typeface="Cambria Math" panose="02040503050406030204" pitchFamily="18" charset="0"/>
                      </a:rPr>
                      <m:t>−</m:t>
                    </m:r>
                    <m:r>
                      <a:rPr lang="en-IN" sz="2000" i="1">
                        <a:latin typeface="Cambria Math" panose="02040503050406030204" pitchFamily="18" charset="0"/>
                      </a:rPr>
                      <m:t>∞</m:t>
                    </m:r>
                    <m:r>
                      <a:rPr lang="en-IN" sz="2000" b="0" i="0" smtClean="0">
                        <a:latin typeface="Cambria Math" panose="02040503050406030204" pitchFamily="18" charset="0"/>
                      </a:rPr>
                      <m:t> </m:t>
                    </m:r>
                  </m:oMath>
                </a14:m>
                <a:r>
                  <a:rPr lang="en-IN" sz="2000" dirty="0" smtClean="0"/>
                  <a:t>to +</a:t>
                </a:r>
                <a14:m>
                  <m:oMath xmlns:m="http://schemas.openxmlformats.org/officeDocument/2006/math">
                    <m:r>
                      <a:rPr lang="en-IN" sz="2000" i="1">
                        <a:latin typeface="Cambria Math" panose="02040503050406030204" pitchFamily="18" charset="0"/>
                      </a:rPr>
                      <m:t>∞ </m:t>
                    </m:r>
                    <m:r>
                      <m:rPr>
                        <m:sty m:val="p"/>
                      </m:rPr>
                      <a:rPr lang="en-IN" sz="2000" b="0" i="0" smtClean="0">
                        <a:latin typeface="Cambria Math" panose="02040503050406030204" pitchFamily="18" charset="0"/>
                      </a:rPr>
                      <m:t>for</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accurate</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result</m:t>
                    </m:r>
                    <m:r>
                      <a:rPr lang="en-IN" sz="2000" b="0" i="0" smtClean="0">
                        <a:latin typeface="Cambria Math" panose="02040503050406030204" pitchFamily="18" charset="0"/>
                      </a:rPr>
                      <m:t>.</m:t>
                    </m:r>
                  </m:oMath>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97864"/>
                <a:ext cx="10515600" cy="5340096"/>
              </a:xfrm>
              <a:blipFill rotWithShape="0">
                <a:blip r:embed="rId2"/>
                <a:stretch>
                  <a:fillRect l="-1217" t="-1941"/>
                </a:stretch>
              </a:blipFill>
            </p:spPr>
            <p:txBody>
              <a:bodyPr/>
              <a:lstStyle/>
              <a:p>
                <a:r>
                  <a:rPr lang="en-IN">
                    <a:noFill/>
                  </a:rPr>
                  <a:t> </a:t>
                </a:r>
              </a:p>
            </p:txBody>
          </p:sp>
        </mc:Fallback>
      </mc:AlternateContent>
    </p:spTree>
    <p:extLst>
      <p:ext uri="{BB962C8B-B14F-4D97-AF65-F5344CB8AC3E}">
        <p14:creationId xmlns:p14="http://schemas.microsoft.com/office/powerpoint/2010/main" val="344282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97"/>
            <a:ext cx="10515600" cy="914399"/>
          </a:xfrm>
        </p:spPr>
        <p:txBody>
          <a:bodyPr/>
          <a:lstStyle/>
          <a:p>
            <a:pPr algn="ctr"/>
            <a:r>
              <a:rPr lang="en-IN" dirty="0" smtClean="0">
                <a:solidFill>
                  <a:srgbClr val="FF0000"/>
                </a:solidFill>
              </a:rPr>
              <a:t>(4)E</a:t>
            </a:r>
            <a:r>
              <a:rPr lang="en-IN" sz="4000" dirty="0" smtClean="0">
                <a:solidFill>
                  <a:srgbClr val="FF0000"/>
                </a:solidFill>
              </a:rPr>
              <a:t>rro</a:t>
            </a:r>
            <a:r>
              <a:rPr lang="en-IN" dirty="0" smtClean="0">
                <a:solidFill>
                  <a:srgbClr val="FF0000"/>
                </a:solidFill>
              </a:rPr>
              <a:t>r Order</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86384"/>
                <a:ext cx="10515600" cy="5961888"/>
              </a:xfrm>
            </p:spPr>
            <p:txBody>
              <a:bodyPr/>
              <a:lstStyle/>
              <a:p>
                <a:pPr marL="0" indent="0">
                  <a:buNone/>
                </a:pPr>
                <a:r>
                  <a:rPr lang="en-IN" sz="2400" dirty="0">
                    <a:solidFill>
                      <a:srgbClr val="00B0F0"/>
                    </a:solidFill>
                  </a:rPr>
                  <a:t>Quadrature Method Error Derivation</a:t>
                </a:r>
              </a:p>
              <a:p>
                <a:pPr marL="0" indent="0">
                  <a:buNone/>
                </a:pPr>
                <a:r>
                  <a:rPr lang="en-IN" sz="1600" dirty="0"/>
                  <a:t>In any quadrature method the integral </a:t>
                </a:r>
                <a14:m>
                  <m:oMath xmlns:m="http://schemas.openxmlformats.org/officeDocument/2006/math">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𝑓</m:t>
                        </m:r>
                        <m:d>
                          <m:dPr>
                            <m:ctrlPr>
                              <a:rPr lang="en-IN" sz="1600" i="1">
                                <a:latin typeface="Cambria Math" panose="02040503050406030204" pitchFamily="18" charset="0"/>
                              </a:rPr>
                            </m:ctrlPr>
                          </m:dPr>
                          <m:e>
                            <m:r>
                              <a:rPr lang="en-IN" sz="1600" i="1">
                                <a:latin typeface="Cambria Math" panose="02040503050406030204" pitchFamily="18" charset="0"/>
                              </a:rPr>
                              <m:t>𝑥</m:t>
                            </m:r>
                          </m:e>
                        </m:d>
                        <m:r>
                          <a:rPr lang="en-IN" sz="1600" i="1">
                            <a:latin typeface="Cambria Math" panose="02040503050406030204" pitchFamily="18" charset="0"/>
                          </a:rPr>
                          <m:t>𝑑𝑥</m:t>
                        </m:r>
                      </m:e>
                    </m:nary>
                  </m:oMath>
                </a14:m>
                <a:r>
                  <a:rPr lang="en-IN" sz="1600" dirty="0"/>
                  <a:t> is approximated as:</a:t>
                </a:r>
              </a:p>
              <a:p>
                <a:pPr marL="0" indent="0">
                  <a:buNone/>
                </a:pPr>
                <a:r>
                  <a:rPr lang="en-IN" sz="1600" dirty="0"/>
                  <a:t>I = </a:t>
                </a:r>
                <a14:m>
                  <m:oMath xmlns:m="http://schemas.openxmlformats.org/officeDocument/2006/math">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𝑓</m:t>
                        </m:r>
                        <m:d>
                          <m:dPr>
                            <m:ctrlPr>
                              <a:rPr lang="en-IN" sz="1600" i="1">
                                <a:latin typeface="Cambria Math" panose="02040503050406030204" pitchFamily="18" charset="0"/>
                              </a:rPr>
                            </m:ctrlPr>
                          </m:dPr>
                          <m:e>
                            <m:r>
                              <a:rPr lang="en-IN" sz="1600" i="1">
                                <a:latin typeface="Cambria Math" panose="02040503050406030204" pitchFamily="18" charset="0"/>
                              </a:rPr>
                              <m:t>𝑥</m:t>
                            </m:r>
                          </m:e>
                        </m:d>
                        <m:r>
                          <a:rPr lang="en-IN" sz="1600" i="1">
                            <a:latin typeface="Cambria Math" panose="02040503050406030204" pitchFamily="18" charset="0"/>
                          </a:rPr>
                          <m:t>𝑑𝑥</m:t>
                        </m:r>
                      </m:e>
                    </m:nary>
                  </m:oMath>
                </a14:m>
                <a:r>
                  <a:rPr lang="en-IN" sz="1600" dirty="0"/>
                  <a:t>  ≈  </a:t>
                </a:r>
                <a14:m>
                  <m:oMath xmlns:m="http://schemas.openxmlformats.org/officeDocument/2006/math">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smtClean="0">
                                <a:latin typeface="Cambria Math" panose="02040503050406030204" pitchFamily="18" charset="0"/>
                              </a:rPr>
                            </m:ctrlPr>
                          </m:sSubPr>
                          <m:e>
                            <m:r>
                              <m:rPr>
                                <m:sty m:val="p"/>
                              </m:rPr>
                              <a:rPr lang="el-GR" sz="1600" i="1" smtClean="0">
                                <a:latin typeface="Cambria Math" panose="02040503050406030204" pitchFamily="18" charset="0"/>
                              </a:rPr>
                              <m:t>λ</m:t>
                            </m:r>
                          </m:e>
                          <m:sub>
                            <m:r>
                              <a:rPr lang="en-IN" sz="1600" i="1">
                                <a:latin typeface="Cambria Math" panose="02040503050406030204" pitchFamily="18" charset="0"/>
                              </a:rPr>
                              <m:t>𝑘</m:t>
                            </m:r>
                          </m:sub>
                        </m:sSub>
                        <m:r>
                          <a:rPr lang="en-IN" sz="1600" i="1">
                            <a:latin typeface="Cambria Math" panose="02040503050406030204" pitchFamily="18" charset="0"/>
                          </a:rPr>
                          <m:t>𝑓</m:t>
                        </m:r>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𝑥</m:t>
                            </m:r>
                          </m:e>
                          <m:sub>
                            <m:r>
                              <a:rPr lang="en-IN" sz="1600" i="1">
                                <a:latin typeface="Cambria Math" panose="02040503050406030204" pitchFamily="18" charset="0"/>
                              </a:rPr>
                              <m:t>𝑘</m:t>
                            </m:r>
                          </m:sub>
                        </m:sSub>
                        <m:r>
                          <a:rPr lang="en-IN" sz="1600" i="1">
                            <a:latin typeface="Cambria Math" panose="02040503050406030204" pitchFamily="18" charset="0"/>
                          </a:rPr>
                          <m:t>)</m:t>
                        </m:r>
                      </m:e>
                    </m:nary>
                  </m:oMath>
                </a14:m>
                <a:endParaRPr lang="en-IN" sz="1600" dirty="0"/>
              </a:p>
              <a:p>
                <a:pPr marL="0" indent="0">
                  <a:buNone/>
                </a:pPr>
                <a:r>
                  <a:rPr lang="en-IN" sz="1600" dirty="0"/>
                  <a:t>The error is given as</a:t>
                </a:r>
                <a:r>
                  <a:rPr lang="en-IN" sz="1600" dirty="0" smtClean="0"/>
                  <a:t>:</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𝑓</m:t>
                        </m:r>
                        <m:d>
                          <m:dPr>
                            <m:ctrlPr>
                              <a:rPr lang="en-IN" sz="1600" i="1">
                                <a:latin typeface="Cambria Math" panose="02040503050406030204" pitchFamily="18" charset="0"/>
                              </a:rPr>
                            </m:ctrlPr>
                          </m:dPr>
                          <m:e>
                            <m:r>
                              <a:rPr lang="en-IN" sz="1600" i="1">
                                <a:latin typeface="Cambria Math" panose="02040503050406030204" pitchFamily="18" charset="0"/>
                              </a:rPr>
                              <m:t>𝑥</m:t>
                            </m:r>
                          </m:e>
                        </m:d>
                        <m:r>
                          <a:rPr lang="en-IN" sz="1600" i="1">
                            <a:latin typeface="Cambria Math" panose="02040503050406030204" pitchFamily="18" charset="0"/>
                          </a:rPr>
                          <m:t>𝑑𝑥</m:t>
                        </m:r>
                        <m:r>
                          <a:rPr lang="en-IN" sz="1600" i="1">
                            <a:latin typeface="Cambria Math" panose="02040503050406030204" pitchFamily="18" charset="0"/>
                          </a:rPr>
                          <m:t>−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r>
                              <a:rPr lang="en-IN" sz="1600" i="1">
                                <a:latin typeface="Cambria Math" panose="02040503050406030204" pitchFamily="18" charset="0"/>
                              </a:rPr>
                              <m:t>𝑓</m:t>
                            </m:r>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𝑥</m:t>
                                </m:r>
                              </m:e>
                              <m:sub>
                                <m:r>
                                  <a:rPr lang="en-IN" sz="1600" i="1">
                                    <a:latin typeface="Cambria Math" panose="02040503050406030204" pitchFamily="18" charset="0"/>
                                  </a:rPr>
                                  <m:t>𝑘</m:t>
                                </m:r>
                              </m:sub>
                            </m:sSub>
                            <m:r>
                              <a:rPr lang="en-IN" sz="1600" i="1">
                                <a:latin typeface="Cambria Math" panose="02040503050406030204" pitchFamily="18" charset="0"/>
                              </a:rPr>
                              <m:t>)</m:t>
                            </m:r>
                          </m:e>
                        </m:nary>
                      </m:e>
                    </m:nary>
                  </m:oMath>
                </a14:m>
                <a:r>
                  <a:rPr lang="en-IN" sz="1600" dirty="0" smtClean="0"/>
                  <a:t> </a:t>
                </a:r>
              </a:p>
              <a:p>
                <a:pPr marL="0" indent="0">
                  <a:buNone/>
                </a:pPr>
                <a:r>
                  <a:rPr lang="en-IN" sz="1600" dirty="0"/>
                  <a:t>Now expand f(x) and f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𝑥</m:t>
                        </m:r>
                      </m:e>
                      <m:sub>
                        <m:r>
                          <a:rPr lang="en-IN" sz="1600" i="1">
                            <a:latin typeface="Cambria Math" panose="02040503050406030204" pitchFamily="18" charset="0"/>
                          </a:rPr>
                          <m:t>𝑘</m:t>
                        </m:r>
                      </m:sub>
                    </m:sSub>
                  </m:oMath>
                </a14:m>
                <a:r>
                  <a:rPr lang="en-IN" sz="1600" dirty="0"/>
                  <a:t>) in Taylor series about </a:t>
                </a:r>
                <a:r>
                  <a:rPr lang="en-IN" sz="1600" dirty="0" smtClean="0"/>
                  <a:t>0</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rPr>
                          <m:t> </m:t>
                        </m:r>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𝑖𝑛𝑓</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𝑧</m:t>
                                    </m:r>
                                  </m:sup>
                                </m:sSup>
                              </m:num>
                              <m:den>
                                <m:r>
                                  <a:rPr lang="en-IN" sz="1600" i="1">
                                    <a:latin typeface="Cambria Math" panose="02040503050406030204" pitchFamily="18" charset="0"/>
                                  </a:rPr>
                                  <m:t>𝑧</m:t>
                                </m:r>
                                <m:r>
                                  <a:rPr lang="en-IN" sz="1600" i="1">
                                    <a:latin typeface="Cambria Math" panose="02040503050406030204" pitchFamily="18" charset="0"/>
                                  </a:rPr>
                                  <m:t>!</m:t>
                                </m:r>
                              </m:den>
                            </m:f>
                          </m:e>
                        </m:nary>
                        <m:r>
                          <a:rPr lang="en-IN" sz="1600" i="1">
                            <a:latin typeface="Cambria Math" panose="02040503050406030204" pitchFamily="18" charset="0"/>
                          </a:rPr>
                          <m:t>𝑑𝑥</m:t>
                        </m:r>
                        <m:r>
                          <a:rPr lang="en-IN" sz="1600" i="1">
                            <a:latin typeface="Cambria Math" panose="02040503050406030204" pitchFamily="18" charset="0"/>
                          </a:rPr>
                          <m:t>−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𝑖𝑛𝑓</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𝑧</m:t>
                                        </m:r>
                                      </m:sup>
                                    </m:sSubSup>
                                  </m:num>
                                  <m:den>
                                    <m:r>
                                      <a:rPr lang="en-IN" sz="1600" i="1">
                                        <a:latin typeface="Cambria Math" panose="02040503050406030204" pitchFamily="18" charset="0"/>
                                      </a:rPr>
                                      <m:t>𝑧</m:t>
                                    </m:r>
                                    <m:r>
                                      <a:rPr lang="en-IN" sz="1600" i="1">
                                        <a:latin typeface="Cambria Math" panose="02040503050406030204" pitchFamily="18" charset="0"/>
                                      </a:rPr>
                                      <m:t>!</m:t>
                                    </m:r>
                                  </m:den>
                                </m:f>
                              </m:e>
                            </m:nary>
                          </m:e>
                        </m:nary>
                      </m:e>
                    </m:nary>
                  </m:oMath>
                </a14:m>
                <a:r>
                  <a:rPr lang="en-IN" sz="1600" dirty="0" smtClean="0"/>
                  <a:t> </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sym typeface="Wingdings" panose="05000000000000000000" pitchFamily="2" charset="2"/>
                          </a:rPr>
                          <m:t></m:t>
                        </m:r>
                        <m:r>
                          <a:rPr lang="en-IN" sz="1600">
                            <a:latin typeface="Cambria Math" panose="02040503050406030204" pitchFamily="18" charset="0"/>
                          </a:rPr>
                          <m:t> </m:t>
                        </m:r>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d>
                          <m:dPr>
                            <m:begChr m:val="["/>
                            <m:endChr m:val="]"/>
                            <m:ctrlPr>
                              <a:rPr lang="en-IN" sz="1600" i="1">
                                <a:latin typeface="Cambria Math" panose="02040503050406030204" pitchFamily="18" charset="0"/>
                              </a:rPr>
                            </m:ctrlPr>
                          </m:dPr>
                          <m:e>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𝑧</m:t>
                                        </m:r>
                                      </m:sup>
                                    </m:sSup>
                                  </m:num>
                                  <m:den>
                                    <m:r>
                                      <a:rPr lang="en-IN" sz="1600" i="1">
                                        <a:latin typeface="Cambria Math" panose="02040503050406030204" pitchFamily="18" charset="0"/>
                                      </a:rPr>
                                      <m:t>𝑧</m:t>
                                    </m:r>
                                    <m:r>
                                      <a:rPr lang="en-IN" sz="1600" i="1">
                                        <a:latin typeface="Cambria Math" panose="02040503050406030204" pitchFamily="18" charset="0"/>
                                      </a:rPr>
                                      <m:t>!</m:t>
                                    </m:r>
                                  </m:den>
                                </m:f>
                                <m:r>
                                  <a:rPr lang="en-IN" sz="1600" i="1">
                                    <a:latin typeface="Cambria Math" panose="02040503050406030204" pitchFamily="18" charset="0"/>
                                  </a:rPr>
                                  <m:t> +  </m:t>
                                </m:r>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1</m:t>
                                        </m:r>
                                      </m:sub>
                                    </m:sSub>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𝑚</m:t>
                                    </m:r>
                                    <m:r>
                                      <a:rPr lang="en-IN" sz="1600" i="1">
                                        <a:latin typeface="Cambria Math" panose="02040503050406030204" pitchFamily="18" charset="0"/>
                                      </a:rPr>
                                      <m:t>+1</m:t>
                                    </m:r>
                                  </m:sup>
                                </m:sSup>
                              </m:e>
                            </m:nary>
                          </m:e>
                        </m:d>
                        <m:r>
                          <a:rPr lang="en-IN" sz="1600" i="1">
                            <a:latin typeface="Cambria Math" panose="02040503050406030204" pitchFamily="18" charset="0"/>
                          </a:rPr>
                          <m:t>𝑑𝑥</m:t>
                        </m:r>
                        <m:r>
                          <a:rPr lang="en-IN" sz="1600" i="1">
                            <a:latin typeface="Cambria Math" panose="02040503050406030204" pitchFamily="18" charset="0"/>
                          </a:rPr>
                          <m:t>−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d>
                              <m:dPr>
                                <m:begChr m:val="["/>
                                <m:endChr m:val="]"/>
                                <m:ctrlPr>
                                  <a:rPr lang="en-IN" sz="1600" i="1">
                                    <a:latin typeface="Cambria Math" panose="02040503050406030204" pitchFamily="18" charset="0"/>
                                  </a:rPr>
                                </m:ctrlPr>
                              </m:dPr>
                              <m:e>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𝑧</m:t>
                                            </m:r>
                                          </m:sup>
                                        </m:sSubSup>
                                      </m:num>
                                      <m:den>
                                        <m:r>
                                          <a:rPr lang="en-IN" sz="1600" i="1">
                                            <a:latin typeface="Cambria Math" panose="02040503050406030204" pitchFamily="18" charset="0"/>
                                          </a:rPr>
                                          <m:t>𝑧</m:t>
                                        </m:r>
                                        <m:r>
                                          <a:rPr lang="en-IN" sz="1600" i="1">
                                            <a:latin typeface="Cambria Math" panose="02040503050406030204" pitchFamily="18" charset="0"/>
                                          </a:rPr>
                                          <m:t>!</m:t>
                                        </m:r>
                                      </m:den>
                                    </m:f>
                                    <m:r>
                                      <a:rPr lang="en-IN" sz="1600" i="1">
                                        <a:latin typeface="Cambria Math" panose="02040503050406030204" pitchFamily="18" charset="0"/>
                                      </a:rPr>
                                      <m:t>+ </m:t>
                                    </m:r>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2</m:t>
                                            </m:r>
                                          </m:sub>
                                        </m:sSub>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𝑚</m:t>
                                        </m:r>
                                        <m:r>
                                          <a:rPr lang="en-IN" sz="1600" i="1">
                                            <a:latin typeface="Cambria Math" panose="02040503050406030204" pitchFamily="18" charset="0"/>
                                          </a:rPr>
                                          <m:t>+1</m:t>
                                        </m:r>
                                      </m:sup>
                                    </m:sSubSup>
                                  </m:e>
                                </m:nary>
                              </m:e>
                            </m:d>
                          </m:e>
                        </m:nary>
                      </m:e>
                    </m:nary>
                  </m:oMath>
                </a14:m>
                <a:r>
                  <a:rPr lang="en-IN" sz="1600" dirty="0"/>
                  <a:t> ; for some a &lt;</a:t>
                </a:r>
                <a14:m>
                  <m:oMath xmlns:m="http://schemas.openxmlformats.org/officeDocument/2006/math">
                    <m:r>
                      <a:rPr lang="en-IN" sz="1600" i="1">
                        <a:latin typeface="Cambria Math" panose="02040503050406030204" pitchFamily="18" charset="0"/>
                      </a:rPr>
                      <m:t> </m:t>
                    </m:r>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1</m:t>
                        </m:r>
                      </m:sub>
                    </m:sSub>
                    <m:r>
                      <a:rPr lang="en-IN" sz="1600" i="1">
                        <a:latin typeface="Cambria Math" panose="02040503050406030204" pitchFamily="18" charset="0"/>
                      </a:rPr>
                      <m:t>,</m:t>
                    </m:r>
                  </m:oMath>
                </a14:m>
                <a:r>
                  <a:rPr lang="en-IN" sz="1600" dirty="0"/>
                  <a:t>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2</m:t>
                        </m:r>
                      </m:sub>
                    </m:sSub>
                  </m:oMath>
                </a14:m>
                <a:r>
                  <a:rPr lang="en-IN" sz="1600" dirty="0"/>
                  <a:t> &lt; b</a:t>
                </a:r>
              </a:p>
              <a:p>
                <a:pPr marL="0" indent="0">
                  <a:buNone/>
                </a:pPr>
                <a:r>
                  <a:rPr lang="en-IN" sz="1600" dirty="0"/>
                  <a:t>Without loss of generality, we can write η in place of</a:t>
                </a:r>
                <a14:m>
                  <m:oMath xmlns:m="http://schemas.openxmlformats.org/officeDocument/2006/math">
                    <m:r>
                      <a:rPr lang="en-IN" sz="1600" i="1">
                        <a:latin typeface="Cambria Math" panose="02040503050406030204" pitchFamily="18" charset="0"/>
                      </a:rPr>
                      <m:t> </m:t>
                    </m:r>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1</m:t>
                        </m:r>
                      </m:sub>
                    </m:sSub>
                    <m:r>
                      <a:rPr lang="en-IN" sz="1600" i="1">
                        <a:latin typeface="Cambria Math" panose="02040503050406030204" pitchFamily="18" charset="0"/>
                      </a:rPr>
                      <m:t> </m:t>
                    </m:r>
                    <m:r>
                      <a:rPr lang="en-IN" sz="1600" i="1">
                        <a:latin typeface="Cambria Math" panose="02040503050406030204" pitchFamily="18" charset="0"/>
                      </a:rPr>
                      <m:t>𝑎𝑛𝑑</m:t>
                    </m:r>
                    <m:r>
                      <a:rPr lang="en-IN" sz="1600" i="1">
                        <a:latin typeface="Cambria Math" panose="02040503050406030204" pitchFamily="18" charset="0"/>
                      </a:rPr>
                      <m:t> </m:t>
                    </m:r>
                    <m:sSub>
                      <m:sSubPr>
                        <m:ctrlPr>
                          <a:rPr lang="en-IN" sz="1600" i="1">
                            <a:latin typeface="Cambria Math" panose="02040503050406030204" pitchFamily="18" charset="0"/>
                          </a:rPr>
                        </m:ctrlPr>
                      </m:sSubPr>
                      <m:e>
                        <m:r>
                          <a:rPr lang="en-IN" sz="1600" i="1">
                            <a:latin typeface="Cambria Math" panose="02040503050406030204" pitchFamily="18" charset="0"/>
                          </a:rPr>
                          <m:t>𝜂</m:t>
                        </m:r>
                      </m:e>
                      <m:sub>
                        <m:r>
                          <a:rPr lang="en-IN" sz="1600" i="1">
                            <a:latin typeface="Cambria Math" panose="02040503050406030204" pitchFamily="18" charset="0"/>
                          </a:rPr>
                          <m:t>2</m:t>
                        </m:r>
                      </m:sub>
                    </m:sSub>
                  </m:oMath>
                </a14:m>
                <a:r>
                  <a:rPr lang="en-IN" sz="1600" dirty="0"/>
                  <a:t>.</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sym typeface="Wingdings" panose="05000000000000000000" pitchFamily="2" charset="2"/>
                          </a:rPr>
                          <m:t></m:t>
                        </m:r>
                        <m:r>
                          <a:rPr lang="en-IN" sz="1600">
                            <a:latin typeface="Cambria Math" panose="02040503050406030204" pitchFamily="18" charset="0"/>
                          </a:rPr>
                          <m:t> </m:t>
                        </m:r>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d>
                          <m:dPr>
                            <m:ctrlPr>
                              <a:rPr lang="en-IN" sz="1600" i="1">
                                <a:latin typeface="Cambria Math" panose="02040503050406030204" pitchFamily="18" charset="0"/>
                              </a:rPr>
                            </m:ctrlPr>
                          </m:dPr>
                          <m:e>
                            <m:r>
                              <a:rPr lang="en-IN" sz="1600" i="1">
                                <a:latin typeface="Cambria Math" panose="02040503050406030204" pitchFamily="18" charset="0"/>
                              </a:rPr>
                              <m:t>𝑥</m:t>
                            </m:r>
                          </m:e>
                        </m:d>
                        <m:d>
                          <m:dPr>
                            <m:begChr m:val="["/>
                            <m:endChr m:val="]"/>
                            <m:ctrlPr>
                              <a:rPr lang="en-IN" sz="1600" i="1">
                                <a:latin typeface="Cambria Math" panose="02040503050406030204" pitchFamily="18" charset="0"/>
                              </a:rPr>
                            </m:ctrlPr>
                          </m:dPr>
                          <m:e>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d>
                                      <m:dPr>
                                        <m:ctrlPr>
                                          <a:rPr lang="en-IN" sz="1600" i="1">
                                            <a:latin typeface="Cambria Math" panose="02040503050406030204" pitchFamily="18" charset="0"/>
                                          </a:rPr>
                                        </m:ctrlPr>
                                      </m:dPr>
                                      <m:e>
                                        <m:r>
                                          <a:rPr lang="en-IN" sz="1600" i="1">
                                            <a:latin typeface="Cambria Math" panose="02040503050406030204" pitchFamily="18" charset="0"/>
                                          </a:rPr>
                                          <m:t>0</m:t>
                                        </m:r>
                                      </m:e>
                                    </m:d>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𝑧</m:t>
                                        </m:r>
                                      </m:sup>
                                    </m:sSup>
                                  </m:num>
                                  <m:den>
                                    <m:r>
                                      <a:rPr lang="en-IN" sz="1600" i="1">
                                        <a:latin typeface="Cambria Math" panose="02040503050406030204" pitchFamily="18" charset="0"/>
                                      </a:rPr>
                                      <m:t>𝑧</m:t>
                                    </m:r>
                                    <m:r>
                                      <a:rPr lang="en-IN" sz="1600" i="1">
                                        <a:latin typeface="Cambria Math" panose="02040503050406030204" pitchFamily="18" charset="0"/>
                                      </a:rPr>
                                      <m:t>!</m:t>
                                    </m:r>
                                  </m:den>
                                </m:f>
                              </m:e>
                            </m:nary>
                          </m:e>
                        </m:d>
                        <m:r>
                          <a:rPr lang="en-IN" sz="1600" i="1">
                            <a:latin typeface="Cambria Math" panose="02040503050406030204" pitchFamily="18" charset="0"/>
                          </a:rPr>
                          <m:t>𝑑𝑥</m:t>
                        </m:r>
                        <m:r>
                          <a:rPr lang="en-IN" sz="1600" i="1">
                            <a:latin typeface="Cambria Math" panose="02040503050406030204" pitchFamily="18" charset="0"/>
                          </a:rPr>
                          <m:t>+</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sSup>
                              <m:sSupPr>
                                <m:ctrlPr>
                                  <a:rPr lang="en-IN" sz="1600" i="1">
                                    <a:latin typeface="Cambria Math" panose="02040503050406030204" pitchFamily="18" charset="0"/>
                                  </a:rPr>
                                </m:ctrlPr>
                              </m:sSupPr>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𝜂</m:t>
                                    </m:r>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r>
                                  <a:rPr lang="en-IN" sz="1600" i="1">
                                    <a:latin typeface="Cambria Math" panose="02040503050406030204" pitchFamily="18" charset="0"/>
                                  </a:rPr>
                                  <m:t>𝑥</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𝑑𝑥</m:t>
                            </m:r>
                          </m:e>
                        </m:nary>
                        <m:r>
                          <a:rPr lang="en-IN" sz="1600" i="1">
                            <a:latin typeface="Cambria Math" panose="02040503050406030204" pitchFamily="18" charset="0"/>
                          </a:rPr>
                          <m:t> −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d>
                              <m:dPr>
                                <m:begChr m:val="["/>
                                <m:endChr m:val="]"/>
                                <m:ctrlPr>
                                  <a:rPr lang="en-IN" sz="1600" i="1">
                                    <a:latin typeface="Cambria Math" panose="02040503050406030204" pitchFamily="18" charset="0"/>
                                  </a:rPr>
                                </m:ctrlPr>
                              </m:dPr>
                              <m:e>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𝑧</m:t>
                                            </m:r>
                                          </m:sup>
                                        </m:sSubSup>
                                      </m:num>
                                      <m:den>
                                        <m:r>
                                          <a:rPr lang="en-IN" sz="1600" i="1">
                                            <a:latin typeface="Cambria Math" panose="02040503050406030204" pitchFamily="18" charset="0"/>
                                          </a:rPr>
                                          <m:t>𝑧</m:t>
                                        </m:r>
                                        <m:r>
                                          <a:rPr lang="en-IN" sz="1600" i="1">
                                            <a:latin typeface="Cambria Math" panose="02040503050406030204" pitchFamily="18" charset="0"/>
                                          </a:rPr>
                                          <m:t>!</m:t>
                                        </m:r>
                                      </m:den>
                                    </m:f>
                                  </m:e>
                                </m:nary>
                              </m:e>
                            </m:d>
                            <m:r>
                              <a:rPr lang="en-IN" sz="1600" i="1">
                                <a:latin typeface="Cambria Math" panose="02040503050406030204" pitchFamily="18" charset="0"/>
                              </a:rPr>
                              <m:t>+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𝜂</m:t>
                                    </m:r>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𝑚</m:t>
                                    </m:r>
                                    <m:r>
                                      <a:rPr lang="en-IN" sz="1600" i="1">
                                        <a:latin typeface="Cambria Math" panose="02040503050406030204" pitchFamily="18" charset="0"/>
                                      </a:rPr>
                                      <m:t>+1</m:t>
                                    </m:r>
                                  </m:sup>
                                </m:sSubSup>
                              </m:e>
                            </m:nary>
                          </m:e>
                        </m:nary>
                      </m:e>
                    </m:nary>
                  </m:oMath>
                </a14:m>
                <a:r>
                  <a:rPr lang="en-IN" sz="1600" dirty="0" smtClean="0"/>
                  <a:t> </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sym typeface="Wingdings" panose="05000000000000000000" pitchFamily="2" charset="2"/>
                          </a:rPr>
                          <m:t></m:t>
                        </m:r>
                        <m:r>
                          <a:rPr lang="en-IN" sz="1600">
                            <a:latin typeface="Cambria Math" panose="02040503050406030204" pitchFamily="18" charset="0"/>
                          </a:rPr>
                          <m:t> </m:t>
                        </m:r>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d>
                              <m:dPr>
                                <m:ctrlPr>
                                  <a:rPr lang="en-IN" sz="1600" i="1">
                                    <a:latin typeface="Cambria Math" panose="02040503050406030204" pitchFamily="18" charset="0"/>
                                  </a:rPr>
                                </m:ctrlPr>
                              </m:dPr>
                              <m:e>
                                <m:r>
                                  <a:rPr lang="en-IN" sz="1600" i="1">
                                    <a:latin typeface="Cambria Math" panose="02040503050406030204" pitchFamily="18" charset="0"/>
                                  </a:rPr>
                                  <m:t>0</m:t>
                                </m:r>
                              </m:e>
                            </m:d>
                          </m:num>
                          <m:den>
                            <m:r>
                              <a:rPr lang="en-IN" sz="1600" i="1">
                                <a:latin typeface="Cambria Math" panose="02040503050406030204" pitchFamily="18" charset="0"/>
                              </a:rPr>
                              <m:t>𝑧</m:t>
                            </m:r>
                            <m:r>
                              <a:rPr lang="en-IN" sz="1600" i="1">
                                <a:latin typeface="Cambria Math" panose="02040503050406030204" pitchFamily="18" charset="0"/>
                              </a:rPr>
                              <m:t>!</m:t>
                            </m:r>
                          </m:den>
                        </m:f>
                      </m:e>
                    </m:nary>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d>
                          <m:dPr>
                            <m:ctrlPr>
                              <a:rPr lang="en-IN" sz="1600" i="1">
                                <a:latin typeface="Cambria Math" panose="02040503050406030204" pitchFamily="18" charset="0"/>
                              </a:rPr>
                            </m:ctrlPr>
                          </m:dPr>
                          <m:e>
                            <m:r>
                              <a:rPr lang="en-IN" sz="1600" i="1">
                                <a:latin typeface="Cambria Math" panose="02040503050406030204" pitchFamily="18" charset="0"/>
                              </a:rPr>
                              <m:t>𝑥</m:t>
                            </m:r>
                          </m:e>
                        </m:d>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𝑧</m:t>
                            </m:r>
                          </m:sup>
                        </m:sSup>
                        <m:r>
                          <a:rPr lang="en-IN" sz="1600" i="1">
                            <a:latin typeface="Cambria Math" panose="02040503050406030204" pitchFamily="18" charset="0"/>
                          </a:rPr>
                          <m:t>𝑑𝑥</m:t>
                        </m:r>
                        <m:r>
                          <a:rPr lang="en-IN" sz="1600" i="1">
                            <a:latin typeface="Cambria Math" panose="02040503050406030204" pitchFamily="18" charset="0"/>
                          </a:rPr>
                          <m:t>− </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num>
                              <m:den>
                                <m:r>
                                  <a:rPr lang="en-IN" sz="1600" i="1">
                                    <a:latin typeface="Cambria Math" panose="02040503050406030204" pitchFamily="18" charset="0"/>
                                  </a:rPr>
                                  <m:t>𝑧</m:t>
                                </m:r>
                                <m:r>
                                  <a:rPr lang="en-IN" sz="1600" i="1">
                                    <a:latin typeface="Cambria Math" panose="02040503050406030204" pitchFamily="18" charset="0"/>
                                  </a:rPr>
                                  <m:t>!</m:t>
                                </m:r>
                              </m:den>
                            </m:f>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𝑧</m:t>
                                    </m:r>
                                  </m:sup>
                                </m:sSubSup>
                              </m:e>
                            </m:nary>
                          </m:e>
                        </m:nary>
                        <m:r>
                          <a:rPr lang="en-IN" sz="1600" i="1">
                            <a:latin typeface="Cambria Math" panose="02040503050406030204" pitchFamily="18" charset="0"/>
                          </a:rPr>
                          <m:t> </m:t>
                        </m:r>
                      </m:e>
                    </m:nary>
                    <m:r>
                      <a:rPr lang="en-IN" sz="1600" i="1">
                        <a:latin typeface="Cambria Math" panose="02040503050406030204" pitchFamily="18" charset="0"/>
                      </a:rPr>
                      <m:t>+ </m:t>
                    </m:r>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𝜂</m:t>
                        </m:r>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r>
                      <a:rPr lang="en-IN" sz="1600" i="1">
                        <a:latin typeface="Cambria Math" panose="02040503050406030204" pitchFamily="18" charset="0"/>
                      </a:rPr>
                      <m:t> </m:t>
                    </m:r>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e>
                    </m:nary>
                    <m:sSup>
                      <m:sSupPr>
                        <m:ctrlPr>
                          <a:rPr lang="en-IN" sz="1600" i="1">
                            <a:latin typeface="Cambria Math" panose="02040503050406030204" pitchFamily="18" charset="0"/>
                          </a:rPr>
                        </m:ctrlPr>
                      </m:sSupPr>
                      <m:e>
                        <m:r>
                          <a:rPr lang="en-IN" sz="1600" i="1">
                            <a:latin typeface="Cambria Math" panose="02040503050406030204" pitchFamily="18" charset="0"/>
                          </a:rPr>
                          <m:t>𝑥</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𝑑𝑥</m:t>
                    </m:r>
                    <m:r>
                      <a:rPr lang="en-IN" sz="1600" i="1">
                        <a:latin typeface="Cambria Math" panose="02040503050406030204" pitchFamily="18" charset="0"/>
                      </a:rPr>
                      <m:t>−  </m:t>
                    </m:r>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𝜂</m:t>
                        </m:r>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nary>
                      <m:naryPr>
                        <m:chr m:val="∑"/>
                        <m:limLoc m:val="subSup"/>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Sup>
                          <m:sSubSupPr>
                            <m:ctrlPr>
                              <a:rPr lang="en-IN" sz="1600" i="1">
                                <a:latin typeface="Cambria Math" panose="02040503050406030204" pitchFamily="18" charset="0"/>
                              </a:rPr>
                            </m:ctrlPr>
                          </m:sSubSupPr>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𝑚</m:t>
                            </m:r>
                            <m:r>
                              <a:rPr lang="en-IN" sz="1600" i="1">
                                <a:latin typeface="Cambria Math" panose="02040503050406030204" pitchFamily="18" charset="0"/>
                              </a:rPr>
                              <m:t>+1</m:t>
                            </m:r>
                          </m:sup>
                        </m:sSubSup>
                      </m:e>
                    </m:nary>
                  </m:oMath>
                </a14:m>
                <a:r>
                  <a:rPr lang="en-IN" sz="1600" dirty="0"/>
                  <a:t> </a:t>
                </a:r>
              </a:p>
              <a:p>
                <a:pPr marL="0" indent="0">
                  <a:buNone/>
                </a:pPr>
                <a14:m>
                  <m:oMath xmlns:m="http://schemas.openxmlformats.org/officeDocument/2006/math">
                    <m:sSub>
                      <m:sSubPr>
                        <m:ctrlPr>
                          <a:rPr lang="en-IN" sz="1600" i="1">
                            <a:latin typeface="Cambria Math" panose="02040503050406030204" pitchFamily="18" charset="0"/>
                          </a:rPr>
                        </m:ctrlPr>
                      </m:sSubPr>
                      <m:e>
                        <m:r>
                          <a:rPr lang="en-IN" sz="1600">
                            <a:latin typeface="Cambria Math" panose="02040503050406030204" pitchFamily="18" charset="0"/>
                            <a:sym typeface="Wingdings" panose="05000000000000000000" pitchFamily="2" charset="2"/>
                          </a:rPr>
                          <m:t></m:t>
                        </m:r>
                        <m:r>
                          <a:rPr lang="en-IN" sz="1600">
                            <a:latin typeface="Cambria Math" panose="02040503050406030204" pitchFamily="18" charset="0"/>
                          </a:rPr>
                          <m:t> </m:t>
                        </m:r>
                        <m:r>
                          <a:rPr lang="en-IN" sz="1600" i="1">
                            <a:latin typeface="Cambria Math" panose="02040503050406030204" pitchFamily="18" charset="0"/>
                          </a:rPr>
                          <m:t>𝑅</m:t>
                        </m:r>
                      </m:e>
                      <m:sub>
                        <m:r>
                          <a:rPr lang="en-IN" sz="1600" i="1">
                            <a:latin typeface="Cambria Math" panose="02040503050406030204" pitchFamily="18" charset="0"/>
                          </a:rPr>
                          <m:t>𝑛</m:t>
                        </m:r>
                      </m:sub>
                    </m:sSub>
                    <m:r>
                      <a:rPr lang="en-IN" sz="1600" i="1">
                        <a:latin typeface="Cambria Math" panose="02040503050406030204" pitchFamily="18" charset="0"/>
                      </a:rPr>
                      <m:t>=</m:t>
                    </m:r>
                  </m:oMath>
                </a14:m>
                <a:r>
                  <a:rPr lang="en-IN" sz="1600" dirty="0"/>
                  <a:t>  </a:t>
                </a:r>
                <a14:m>
                  <m:oMath xmlns:m="http://schemas.openxmlformats.org/officeDocument/2006/math">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𝑧</m:t>
                        </m:r>
                        <m:r>
                          <a:rPr lang="en-IN" sz="1600" i="1">
                            <a:latin typeface="Cambria Math" panose="02040503050406030204" pitchFamily="18" charset="0"/>
                          </a:rPr>
                          <m:t>=0</m:t>
                        </m:r>
                      </m:sub>
                      <m:sup>
                        <m:r>
                          <a:rPr lang="en-IN" sz="1600" i="1">
                            <a:latin typeface="Cambria Math" panose="02040503050406030204" pitchFamily="18" charset="0"/>
                          </a:rPr>
                          <m:t>𝑚</m:t>
                        </m:r>
                      </m:sup>
                      <m:e>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𝑧</m:t>
                                </m:r>
                              </m:sup>
                            </m:sSup>
                            <m:r>
                              <a:rPr lang="en-IN" sz="1600" i="1">
                                <a:latin typeface="Cambria Math" panose="02040503050406030204" pitchFamily="18" charset="0"/>
                              </a:rPr>
                              <m:t>(0)</m:t>
                            </m:r>
                          </m:num>
                          <m:den>
                            <m:r>
                              <a:rPr lang="en-IN" sz="1600" i="1">
                                <a:latin typeface="Cambria Math" panose="02040503050406030204" pitchFamily="18" charset="0"/>
                              </a:rPr>
                              <m:t>𝑧</m:t>
                            </m:r>
                            <m:r>
                              <a:rPr lang="en-IN" sz="1600" i="1">
                                <a:latin typeface="Cambria Math" panose="02040503050406030204" pitchFamily="18" charset="0"/>
                              </a:rPr>
                              <m:t>!</m:t>
                            </m:r>
                          </m:den>
                        </m:f>
                      </m:e>
                    </m:nary>
                    <m:d>
                      <m:dPr>
                        <m:begChr m:val="{"/>
                        <m:endChr m:val="}"/>
                        <m:ctrlPr>
                          <a:rPr lang="en-IN" sz="1600" i="1">
                            <a:latin typeface="Cambria Math" panose="02040503050406030204" pitchFamily="18" charset="0"/>
                          </a:rPr>
                        </m:ctrlPr>
                      </m:dPr>
                      <m:e>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sSup>
                              <m:sSupPr>
                                <m:ctrlPr>
                                  <a:rPr lang="en-IN" sz="1600" i="1">
                                    <a:latin typeface="Cambria Math" panose="02040503050406030204" pitchFamily="18" charset="0"/>
                                  </a:rPr>
                                </m:ctrlPr>
                              </m:sSupPr>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𝑥</m:t>
                                </m:r>
                              </m:e>
                              <m:sup>
                                <m:r>
                                  <a:rPr lang="en-IN" sz="1600" i="1">
                                    <a:latin typeface="Cambria Math" panose="02040503050406030204" pitchFamily="18" charset="0"/>
                                  </a:rPr>
                                  <m:t>𝑧</m:t>
                                </m:r>
                              </m:sup>
                            </m:sSup>
                            <m:r>
                              <a:rPr lang="en-IN" sz="1600" i="1">
                                <a:latin typeface="Cambria Math" panose="02040503050406030204" pitchFamily="18" charset="0"/>
                              </a:rPr>
                              <m:t>𝑑𝑥</m:t>
                            </m:r>
                            <m:r>
                              <a:rPr lang="en-IN" sz="1600" i="1">
                                <a:latin typeface="Cambria Math" panose="02040503050406030204" pitchFamily="18" charset="0"/>
                              </a:rPr>
                              <m:t>−</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e>
                            </m:nary>
                          </m:e>
                        </m:nary>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𝑧</m:t>
                            </m:r>
                          </m:sup>
                        </m:sSubSup>
                      </m:e>
                    </m:d>
                  </m:oMath>
                </a14:m>
                <a:r>
                  <a:rPr lang="en-IN" sz="1600" dirty="0"/>
                  <a:t> +  </a:t>
                </a:r>
                <a14:m>
                  <m:oMath xmlns:m="http://schemas.openxmlformats.org/officeDocument/2006/math">
                    <m:f>
                      <m:fPr>
                        <m:ctrlPr>
                          <a:rPr lang="en-IN" sz="1600" i="1">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panose="02040503050406030204" pitchFamily="18" charset="0"/>
                              </a:rPr>
                              <m:t>𝑓</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𝜂</m:t>
                        </m:r>
                        <m:r>
                          <a:rPr lang="en-IN" sz="1600" i="1">
                            <a:latin typeface="Cambria Math" panose="02040503050406030204" pitchFamily="18" charset="0"/>
                          </a:rPr>
                          <m:t>)</m:t>
                        </m:r>
                      </m:num>
                      <m:den>
                        <m:r>
                          <a:rPr lang="en-IN" sz="1600" i="1">
                            <a:latin typeface="Cambria Math" panose="02040503050406030204" pitchFamily="18" charset="0"/>
                          </a:rPr>
                          <m:t>(</m:t>
                        </m:r>
                        <m:r>
                          <a:rPr lang="en-IN" sz="1600" i="1">
                            <a:latin typeface="Cambria Math" panose="02040503050406030204" pitchFamily="18" charset="0"/>
                          </a:rPr>
                          <m:t>𝑚</m:t>
                        </m:r>
                        <m:r>
                          <a:rPr lang="en-IN" sz="1600" i="1">
                            <a:latin typeface="Cambria Math" panose="02040503050406030204" pitchFamily="18" charset="0"/>
                          </a:rPr>
                          <m:t>+1)!</m:t>
                        </m:r>
                      </m:den>
                    </m:f>
                  </m:oMath>
                </a14:m>
                <a:r>
                  <a:rPr lang="en-IN" sz="1600" dirty="0"/>
                  <a:t> </a:t>
                </a:r>
                <a14:m>
                  <m:oMath xmlns:m="http://schemas.openxmlformats.org/officeDocument/2006/math">
                    <m:d>
                      <m:dPr>
                        <m:begChr m:val="{"/>
                        <m:endChr m:val="}"/>
                        <m:ctrlPr>
                          <a:rPr lang="en-IN" sz="1600" i="1">
                            <a:latin typeface="Cambria Math" panose="02040503050406030204" pitchFamily="18" charset="0"/>
                          </a:rPr>
                        </m:ctrlPr>
                      </m:dPr>
                      <m:e>
                        <m:nary>
                          <m:naryPr>
                            <m:limLoc m:val="subSup"/>
                            <m:ctrlPr>
                              <a:rPr lang="en-IN" sz="1600" i="1">
                                <a:latin typeface="Cambria Math" panose="02040503050406030204" pitchFamily="18" charset="0"/>
                              </a:rPr>
                            </m:ctrlPr>
                          </m:naryPr>
                          <m:sub>
                            <m:r>
                              <a:rPr lang="en-IN" sz="1600" i="1">
                                <a:latin typeface="Cambria Math" panose="02040503050406030204" pitchFamily="18" charset="0"/>
                              </a:rPr>
                              <m:t>𝑎</m:t>
                            </m:r>
                          </m:sub>
                          <m:sup>
                            <m:r>
                              <a:rPr lang="en-IN" sz="1600" i="1">
                                <a:latin typeface="Cambria Math" panose="02040503050406030204" pitchFamily="18" charset="0"/>
                              </a:rPr>
                              <m:t>𝑏</m:t>
                            </m:r>
                          </m:sup>
                          <m:e>
                            <m:sSup>
                              <m:sSupPr>
                                <m:ctrlPr>
                                  <a:rPr lang="en-IN" sz="1600" i="1">
                                    <a:latin typeface="Cambria Math" panose="02040503050406030204" pitchFamily="18" charset="0"/>
                                  </a:rPr>
                                </m:ctrlPr>
                              </m:sSupPr>
                              <m:e>
                                <m:r>
                                  <a:rPr lang="en-IN" sz="1600" i="1">
                                    <a:latin typeface="Cambria Math" panose="02040503050406030204" pitchFamily="18" charset="0"/>
                                  </a:rPr>
                                  <m:t>𝑤</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𝑥</m:t>
                                </m:r>
                              </m:e>
                              <m:sup>
                                <m:r>
                                  <a:rPr lang="en-IN" sz="1600" i="1">
                                    <a:latin typeface="Cambria Math" panose="02040503050406030204" pitchFamily="18" charset="0"/>
                                  </a:rPr>
                                  <m:t>𝑚</m:t>
                                </m:r>
                                <m:r>
                                  <a:rPr lang="en-IN" sz="1600" i="1">
                                    <a:latin typeface="Cambria Math" panose="02040503050406030204" pitchFamily="18" charset="0"/>
                                  </a:rPr>
                                  <m:t>+1</m:t>
                                </m:r>
                              </m:sup>
                            </m:sSup>
                            <m:r>
                              <a:rPr lang="en-IN" sz="1600" i="1">
                                <a:latin typeface="Cambria Math" panose="02040503050406030204" pitchFamily="18" charset="0"/>
                              </a:rPr>
                              <m:t>𝑑𝑥</m:t>
                            </m:r>
                            <m:r>
                              <a:rPr lang="en-IN" sz="1600" i="1">
                                <a:latin typeface="Cambria Math" panose="02040503050406030204" pitchFamily="18" charset="0"/>
                              </a:rPr>
                              <m:t>−</m:t>
                            </m:r>
                            <m:nary>
                              <m:naryPr>
                                <m:chr m:val="∑"/>
                                <m:limLoc m:val="undOvr"/>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r>
                                  <a:rPr lang="en-IN" sz="1600" i="1">
                                    <a:latin typeface="Cambria Math" panose="02040503050406030204" pitchFamily="18" charset="0"/>
                                  </a:rPr>
                                  <m:t>𝑛</m:t>
                                </m:r>
                              </m:sup>
                              <m:e>
                                <m:sSub>
                                  <m:sSubPr>
                                    <m:ctrlPr>
                                      <a:rPr lang="en-IN" sz="1600" i="1">
                                        <a:latin typeface="Cambria Math" panose="02040503050406030204" pitchFamily="18" charset="0"/>
                                      </a:rPr>
                                    </m:ctrlPr>
                                  </m:sSubPr>
                                  <m:e>
                                    <m:r>
                                      <m:rPr>
                                        <m:sty m:val="p"/>
                                      </m:rPr>
                                      <a:rPr lang="el-GR" sz="1600" i="1">
                                        <a:latin typeface="Cambria Math" panose="02040503050406030204" pitchFamily="18" charset="0"/>
                                      </a:rPr>
                                      <m:t>λ</m:t>
                                    </m:r>
                                  </m:e>
                                  <m:sub>
                                    <m:r>
                                      <a:rPr lang="en-IN" sz="1600" i="1">
                                        <a:latin typeface="Cambria Math" panose="02040503050406030204" pitchFamily="18" charset="0"/>
                                      </a:rPr>
                                      <m:t>𝑘</m:t>
                                    </m:r>
                                  </m:sub>
                                </m:sSub>
                              </m:e>
                            </m:nary>
                          </m:e>
                        </m:nary>
                        <m:sSubSup>
                          <m:sSubSupPr>
                            <m:ctrlPr>
                              <a:rPr lang="en-IN" sz="1600" i="1">
                                <a:latin typeface="Cambria Math" panose="02040503050406030204" pitchFamily="18" charset="0"/>
                              </a:rPr>
                            </m:ctrlPr>
                          </m:sSubSupPr>
                          <m:e>
                            <m:r>
                              <a:rPr lang="en-IN" sz="1600" i="1">
                                <a:latin typeface="Cambria Math" panose="02040503050406030204" pitchFamily="18" charset="0"/>
                              </a:rPr>
                              <m:t>𝑥</m:t>
                            </m:r>
                          </m:e>
                          <m:sub>
                            <m:r>
                              <a:rPr lang="en-IN" sz="1600" i="1">
                                <a:latin typeface="Cambria Math" panose="02040503050406030204" pitchFamily="18" charset="0"/>
                              </a:rPr>
                              <m:t>𝑘</m:t>
                            </m:r>
                          </m:sub>
                          <m:sup>
                            <m:r>
                              <a:rPr lang="en-IN" sz="1600" i="1">
                                <a:latin typeface="Cambria Math" panose="02040503050406030204" pitchFamily="18" charset="0"/>
                              </a:rPr>
                              <m:t>𝑚</m:t>
                            </m:r>
                            <m:r>
                              <a:rPr lang="en-IN" sz="1600" i="1">
                                <a:latin typeface="Cambria Math" panose="02040503050406030204" pitchFamily="18" charset="0"/>
                              </a:rPr>
                              <m:t>+1</m:t>
                            </m:r>
                          </m:sup>
                        </m:sSubSup>
                      </m:e>
                    </m:d>
                  </m:oMath>
                </a14:m>
                <a:r>
                  <a:rPr lang="en-IN" sz="1600" dirty="0"/>
                  <a:t> ; for some a &lt; </a:t>
                </a:r>
                <a14:m>
                  <m:oMath xmlns:m="http://schemas.openxmlformats.org/officeDocument/2006/math">
                    <m:r>
                      <a:rPr lang="en-IN" sz="1600" i="1">
                        <a:latin typeface="Cambria Math" panose="02040503050406030204" pitchFamily="18" charset="0"/>
                      </a:rPr>
                      <m:t>𝜂</m:t>
                    </m:r>
                  </m:oMath>
                </a14:m>
                <a:r>
                  <a:rPr lang="en-IN" sz="1600" dirty="0"/>
                  <a:t> &lt; b</a:t>
                </a:r>
              </a:p>
              <a:p>
                <a:pPr marL="0" indent="0">
                  <a:buNone/>
                </a:pPr>
                <a:endParaRPr lang="en-IN"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86384"/>
                <a:ext cx="10515600" cy="5961888"/>
              </a:xfrm>
              <a:blipFill rotWithShape="0">
                <a:blip r:embed="rId2"/>
                <a:stretch>
                  <a:fillRect l="-1043" t="-1431"/>
                </a:stretch>
              </a:blipFill>
            </p:spPr>
            <p:txBody>
              <a:bodyPr/>
              <a:lstStyle/>
              <a:p>
                <a:r>
                  <a:rPr lang="en-IN">
                    <a:noFill/>
                  </a:rPr>
                  <a:t> </a:t>
                </a:r>
              </a:p>
            </p:txBody>
          </p:sp>
        </mc:Fallback>
      </mc:AlternateContent>
    </p:spTree>
    <p:extLst>
      <p:ext uri="{BB962C8B-B14F-4D97-AF65-F5344CB8AC3E}">
        <p14:creationId xmlns:p14="http://schemas.microsoft.com/office/powerpoint/2010/main" val="1437830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192025"/>
                <a:ext cx="10515600" cy="896111"/>
              </a:xfrm>
            </p:spPr>
            <p:txBody>
              <a:bodyPr>
                <a:noAutofit/>
              </a:bodyPr>
              <a:lstStyle/>
              <a:p>
                <a:r>
                  <a:rPr lang="en-IN" sz="2000" dirty="0">
                    <a:latin typeface="Times New Roman" panose="02020603050405020304" pitchFamily="18" charset="0"/>
                    <a:cs typeface="Times New Roman" panose="02020603050405020304" pitchFamily="18" charset="0"/>
                  </a:rPr>
                  <a:t>For a quadrature method of order m, we have </a:t>
                </a:r>
                <a14:m>
                  <m:oMath xmlns:m="http://schemas.openxmlformats.org/officeDocument/2006/math">
                    <m:nary>
                      <m:naryPr>
                        <m:limLoc m:val="subSup"/>
                        <m:ctrlPr>
                          <a:rPr lang="en-IN" sz="2000" i="1">
                            <a:latin typeface="Cambria Math" panose="02040503050406030204" pitchFamily="18" charset="0"/>
                          </a:rPr>
                        </m:ctrlPr>
                      </m:naryPr>
                      <m:sub>
                        <m:r>
                          <a:rPr lang="en-IN" sz="2000" i="1">
                            <a:latin typeface="Cambria Math" panose="02040503050406030204" pitchFamily="18" charset="0"/>
                          </a:rPr>
                          <m:t>𝑎</m:t>
                        </m:r>
                      </m:sub>
                      <m:sup>
                        <m:r>
                          <a:rPr lang="en-IN" sz="2000" i="1">
                            <a:latin typeface="Cambria Math" panose="02040503050406030204" pitchFamily="18" charset="0"/>
                          </a:rPr>
                          <m:t>𝑏</m:t>
                        </m:r>
                      </m:sup>
                      <m:e>
                        <m:sSup>
                          <m:sSupPr>
                            <m:ctrlPr>
                              <a:rPr lang="en-IN" sz="2000" i="1">
                                <a:latin typeface="Cambria Math" panose="02040503050406030204" pitchFamily="18" charset="0"/>
                              </a:rPr>
                            </m:ctrlPr>
                          </m:sSupPr>
                          <m:e>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𝑥</m:t>
                            </m:r>
                          </m:e>
                          <m:sup>
                            <m:r>
                              <a:rPr lang="en-IN" sz="2000" i="1">
                                <a:latin typeface="Cambria Math" panose="02040503050406030204" pitchFamily="18" charset="0"/>
                              </a:rPr>
                              <m:t>𝑧</m:t>
                            </m:r>
                          </m:sup>
                        </m:sSup>
                        <m:r>
                          <a:rPr lang="en-IN" sz="2000" i="1">
                            <a:latin typeface="Cambria Math" panose="02040503050406030204" pitchFamily="18" charset="0"/>
                          </a:rPr>
                          <m:t>𝑑𝑥</m:t>
                        </m:r>
                        <m:r>
                          <a:rPr lang="en-IN" sz="2000" i="1">
                            <a:latin typeface="Cambria Math" panose="02040503050406030204" pitchFamily="18" charset="0"/>
                          </a:rPr>
                          <m:t>−</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𝑘</m:t>
                            </m:r>
                            <m:r>
                              <a:rPr lang="en-IN" sz="2000" i="1">
                                <a:latin typeface="Cambria Math" panose="02040503050406030204" pitchFamily="18" charset="0"/>
                              </a:rPr>
                              <m:t>=0</m:t>
                            </m:r>
                          </m:sub>
                          <m:sup>
                            <m:r>
                              <a:rPr lang="en-IN" sz="2000" i="1">
                                <a:latin typeface="Cambria Math" panose="02040503050406030204" pitchFamily="18" charset="0"/>
                              </a:rPr>
                              <m:t>𝑛</m:t>
                            </m:r>
                          </m:sup>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λ</m:t>
                                </m:r>
                              </m:e>
                              <m:sub>
                                <m:r>
                                  <a:rPr lang="en-IN" sz="2000" i="1">
                                    <a:latin typeface="Cambria Math" panose="02040503050406030204" pitchFamily="18" charset="0"/>
                                  </a:rPr>
                                  <m:t>𝑘</m:t>
                                </m:r>
                              </m:sub>
                            </m:sSub>
                          </m:e>
                        </m:nary>
                      </m:e>
                    </m:nary>
                    <m:sSubSup>
                      <m:sSubSupPr>
                        <m:ctrlPr>
                          <a:rPr lang="en-IN" sz="2000" i="1">
                            <a:latin typeface="Cambria Math" panose="02040503050406030204" pitchFamily="18" charset="0"/>
                          </a:rPr>
                        </m:ctrlPr>
                      </m:sSubSupPr>
                      <m:e>
                        <m:r>
                          <a:rPr lang="en-IN" sz="2000" i="1">
                            <a:latin typeface="Cambria Math" panose="02040503050406030204" pitchFamily="18" charset="0"/>
                          </a:rPr>
                          <m:t>𝑥</m:t>
                        </m:r>
                      </m:e>
                      <m:sub>
                        <m:r>
                          <a:rPr lang="en-IN" sz="2000" i="1">
                            <a:latin typeface="Cambria Math" panose="02040503050406030204" pitchFamily="18" charset="0"/>
                          </a:rPr>
                          <m:t>𝑘</m:t>
                        </m:r>
                      </m:sub>
                      <m:sup>
                        <m:r>
                          <a:rPr lang="en-IN" sz="2000" i="1">
                            <a:latin typeface="Cambria Math" panose="02040503050406030204" pitchFamily="18" charset="0"/>
                          </a:rPr>
                          <m:t>𝑧</m:t>
                        </m:r>
                      </m:sup>
                    </m:sSubSup>
                  </m:oMath>
                </a14:m>
                <a:r>
                  <a:rPr lang="en-IN" sz="2000" dirty="0">
                    <a:latin typeface="Times New Roman" panose="02020603050405020304" pitchFamily="18" charset="0"/>
                    <a:cs typeface="Times New Roman" panose="02020603050405020304" pitchFamily="18" charset="0"/>
                  </a:rPr>
                  <a:t>  = 0, for z = 0, 1, 2 ..., m; because the integral is exact for polynomials of order up to m.</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192025"/>
                <a:ext cx="10515600" cy="896111"/>
              </a:xfrm>
              <a:blipFill rotWithShape="0">
                <a:blip r:embed="rId2"/>
                <a:stretch>
                  <a:fillRect l="-638" t="-680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2457"/>
                <a:ext cx="10600944" cy="4562855"/>
              </a:xfrm>
            </p:spPr>
            <p:txBody>
              <a:bodyPr>
                <a:normAutofit/>
              </a:bodyPr>
              <a:lstStyle/>
              <a:p>
                <a:pPr marL="0" indent="0">
                  <a:buNone/>
                </a:pPr>
                <a:r>
                  <a:rPr lang="en-IN" sz="1800" dirty="0" smtClean="0"/>
                  <a:t>Clearly</a:t>
                </a:r>
                <a:r>
                  <a:rPr lang="en-IN" sz="1800" dirty="0"/>
                  <a:t>, the first m+1 term from z = 0 to m, of the power series expansion of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IN" sz="1800" i="1">
                            <a:latin typeface="Cambria Math" panose="02040503050406030204" pitchFamily="18" charset="0"/>
                          </a:rPr>
                          <m:t>𝑛</m:t>
                        </m:r>
                      </m:sub>
                    </m:sSub>
                  </m:oMath>
                </a14:m>
                <a:r>
                  <a:rPr lang="en-IN" sz="1800" dirty="0"/>
                  <a:t> is zero</a:t>
                </a:r>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sym typeface="Wingdings" panose="05000000000000000000" pitchFamily="2" charset="2"/>
                          </a:rPr>
                          <m:t></m:t>
                        </m:r>
                        <m:r>
                          <a:rPr lang="en-IN" sz="1800">
                            <a:latin typeface="Cambria Math" panose="02040503050406030204" pitchFamily="18" charset="0"/>
                          </a:rPr>
                          <m:t> </m:t>
                        </m:r>
                        <m:r>
                          <a:rPr lang="en-IN" sz="1800" i="1">
                            <a:latin typeface="Cambria Math" panose="02040503050406030204" pitchFamily="18" charset="0"/>
                          </a:rPr>
                          <m:t>𝑅</m:t>
                        </m:r>
                      </m:e>
                      <m:sub>
                        <m:r>
                          <a:rPr lang="en-IN" sz="1800" i="1">
                            <a:latin typeface="Cambria Math" panose="02040503050406030204" pitchFamily="18" charset="0"/>
                          </a:rPr>
                          <m:t>𝑛</m:t>
                        </m:r>
                      </m:sub>
                    </m:sSub>
                    <m:r>
                      <a:rPr lang="en-IN"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𝑚</m:t>
                        </m:r>
                        <m:r>
                          <a:rPr lang="en-IN" sz="1800" i="1">
                            <a:latin typeface="Cambria Math" panose="02040503050406030204" pitchFamily="18" charset="0"/>
                          </a:rPr>
                          <m:t>+1)!</m:t>
                        </m:r>
                      </m:den>
                    </m:f>
                  </m:oMath>
                </a14:m>
                <a:r>
                  <a:rPr lang="en-IN" sz="1800" dirty="0"/>
                  <a:t> </a:t>
                </a:r>
                <a14:m>
                  <m:oMath xmlns:m="http://schemas.openxmlformats.org/officeDocument/2006/math">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a:rPr lang="en-IN" sz="1800" i="1">
                                <a:latin typeface="Cambria Math" panose="02040503050406030204" pitchFamily="18" charset="0"/>
                              </a:rPr>
                              <m:t>𝑎</m:t>
                            </m:r>
                          </m:sub>
                          <m:sup>
                            <m:r>
                              <a:rPr lang="en-IN" sz="1800" i="1">
                                <a:latin typeface="Cambria Math" panose="02040503050406030204" pitchFamily="18" charset="0"/>
                              </a:rPr>
                              <m:t>𝑏</m:t>
                            </m:r>
                          </m:sup>
                          <m:e>
                            <m:sSup>
                              <m:sSupPr>
                                <m:ctrlPr>
                                  <a:rPr lang="en-IN" sz="1800" i="1">
                                    <a:latin typeface="Cambria Math" panose="02040503050406030204" pitchFamily="18" charset="0"/>
                                  </a:rPr>
                                </m:ctrlPr>
                              </m:sSup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r>
                                  <a:rPr lang="en-IN" sz="1800" i="1">
                                    <a:latin typeface="Cambria Math" panose="02040503050406030204" pitchFamily="18" charset="0"/>
                                  </a:rPr>
                                  <m:t>𝑥</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𝑑𝑥</m:t>
                            </m:r>
                            <m:r>
                              <a:rPr lang="en-IN" sz="1800" i="1">
                                <a:latin typeface="Cambria Math" panose="02040503050406030204" pitchFamily="18" charset="0"/>
                              </a:rPr>
                              <m:t>−</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e>
                            </m:nary>
                          </m:e>
                        </m:nary>
                        <m:sSubSup>
                          <m:sSubSupPr>
                            <m:ctrlPr>
                              <a:rPr lang="en-IN" sz="1800" i="1">
                                <a:latin typeface="Cambria Math" panose="02040503050406030204" pitchFamily="18" charset="0"/>
                              </a:rPr>
                            </m:ctrlPr>
                          </m:sSubSupPr>
                          <m:e>
                            <m:r>
                              <a:rPr lang="en-IN" sz="1800" i="1">
                                <a:latin typeface="Cambria Math" panose="02040503050406030204" pitchFamily="18" charset="0"/>
                              </a:rPr>
                              <m:t>𝑥</m:t>
                            </m:r>
                          </m:e>
                          <m:sub>
                            <m:r>
                              <a:rPr lang="en-IN" sz="1800" i="1">
                                <a:latin typeface="Cambria Math" panose="02040503050406030204" pitchFamily="18" charset="0"/>
                              </a:rPr>
                              <m:t>𝑘</m:t>
                            </m:r>
                          </m:sub>
                          <m:sup>
                            <m:r>
                              <a:rPr lang="en-IN" sz="1800" i="1">
                                <a:latin typeface="Cambria Math" panose="02040503050406030204" pitchFamily="18" charset="0"/>
                              </a:rPr>
                              <m:t>𝑚</m:t>
                            </m:r>
                            <m:r>
                              <a:rPr lang="en-IN" sz="1800" i="1">
                                <a:latin typeface="Cambria Math" panose="02040503050406030204" pitchFamily="18" charset="0"/>
                              </a:rPr>
                              <m:t>+1</m:t>
                            </m:r>
                          </m:sup>
                        </m:sSubSup>
                      </m:e>
                    </m:d>
                  </m:oMath>
                </a14:m>
                <a:endParaRPr lang="en-IN" sz="1800" dirty="0"/>
              </a:p>
              <a:p>
                <a:pPr marL="0" indent="0">
                  <a:buNone/>
                </a:pPr>
                <a14:m>
                  <m:oMath xmlns:m="http://schemas.openxmlformats.org/officeDocument/2006/math">
                    <m:r>
                      <a:rPr lang="en-IN" sz="1800">
                        <a:latin typeface="Cambria Math" panose="02040503050406030204" pitchFamily="18" charset="0"/>
                        <a:sym typeface="Wingdings" panose="05000000000000000000" pitchFamily="2" charset="2"/>
                      </a:rPr>
                      <m:t></m:t>
                    </m:r>
                    <m:r>
                      <a:rPr lang="en-IN" sz="180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IN" sz="1800" i="1">
                            <a:latin typeface="Cambria Math" panose="02040503050406030204" pitchFamily="18" charset="0"/>
                          </a:rPr>
                          <m:t>𝑛</m:t>
                        </m:r>
                      </m:sub>
                    </m:sSub>
                    <m:r>
                      <a:rPr lang="en-IN" sz="1800" i="1">
                        <a:latin typeface="Cambria Math" panose="02040503050406030204" pitchFamily="18" charset="0"/>
                      </a:rPr>
                      <m:t>= </m:t>
                    </m:r>
                    <m:f>
                      <m:fPr>
                        <m:ctrlPr>
                          <a:rPr lang="en-IN" sz="1800" i="1">
                            <a:latin typeface="Cambria Math" panose="02040503050406030204" pitchFamily="18" charset="0"/>
                          </a:rPr>
                        </m:ctrlPr>
                      </m:fPr>
                      <m:num>
                        <m:r>
                          <a:rPr lang="en-IN" sz="1800" i="1">
                            <a:latin typeface="Cambria Math" panose="02040503050406030204" pitchFamily="18" charset="0"/>
                          </a:rPr>
                          <m:t>𝐶</m:t>
                        </m:r>
                      </m:num>
                      <m:den>
                        <m:r>
                          <a:rPr lang="en-IN" sz="1800" i="1">
                            <a:latin typeface="Cambria Math" panose="02040503050406030204" pitchFamily="18" charset="0"/>
                          </a:rPr>
                          <m:t>(</m:t>
                        </m:r>
                        <m:r>
                          <a:rPr lang="en-IN" sz="1800" i="1">
                            <a:latin typeface="Cambria Math" panose="02040503050406030204" pitchFamily="18" charset="0"/>
                          </a:rPr>
                          <m:t>𝑚</m:t>
                        </m:r>
                        <m:r>
                          <a:rPr lang="en-IN" sz="1800" i="1">
                            <a:latin typeface="Cambria Math" panose="02040503050406030204" pitchFamily="18" charset="0"/>
                          </a:rPr>
                          <m:t>+1)!</m:t>
                        </m:r>
                      </m:den>
                    </m:f>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oMath>
                </a14:m>
                <a:r>
                  <a:rPr lang="en-IN" sz="1800" dirty="0"/>
                  <a:t> , for some a &lt; </a:t>
                </a:r>
                <a14:m>
                  <m:oMath xmlns:m="http://schemas.openxmlformats.org/officeDocument/2006/math">
                    <m:r>
                      <a:rPr lang="en-IN" sz="1800" i="1">
                        <a:latin typeface="Cambria Math" panose="02040503050406030204" pitchFamily="18" charset="0"/>
                      </a:rPr>
                      <m:t>𝜂</m:t>
                    </m:r>
                  </m:oMath>
                </a14:m>
                <a:r>
                  <a:rPr lang="en-IN" sz="1800" dirty="0"/>
                  <a:t> &lt; b</a:t>
                </a:r>
              </a:p>
              <a:p>
                <a:pPr marL="0" indent="0">
                  <a:buNone/>
                </a:pPr>
                <a:r>
                  <a:rPr lang="en-IN" sz="1800" dirty="0"/>
                  <a:t>Where </a:t>
                </a:r>
                <a14:m>
                  <m:oMath xmlns:m="http://schemas.openxmlformats.org/officeDocument/2006/math">
                    <m:r>
                      <a:rPr lang="en-IN" sz="1800" i="1">
                        <a:latin typeface="Cambria Math" panose="02040503050406030204" pitchFamily="18" charset="0"/>
                      </a:rPr>
                      <m:t>𝐶</m:t>
                    </m:r>
                    <m:r>
                      <a:rPr lang="en-IN" sz="1800" i="1">
                        <a:latin typeface="Cambria Math" panose="02040503050406030204" pitchFamily="18" charset="0"/>
                      </a:rPr>
                      <m:t>=</m:t>
                    </m:r>
                  </m:oMath>
                </a14:m>
                <a:r>
                  <a:rPr lang="en-IN" sz="1800" dirty="0"/>
                  <a:t> </a:t>
                </a:r>
                <a14:m>
                  <m:oMath xmlns:m="http://schemas.openxmlformats.org/officeDocument/2006/math">
                    <m:nary>
                      <m:naryPr>
                        <m:limLoc m:val="subSup"/>
                        <m:ctrlPr>
                          <a:rPr lang="en-IN" sz="1800" i="1">
                            <a:latin typeface="Cambria Math" panose="02040503050406030204" pitchFamily="18" charset="0"/>
                          </a:rPr>
                        </m:ctrlPr>
                      </m:naryPr>
                      <m:sub>
                        <m:r>
                          <a:rPr lang="en-IN" sz="1800" i="1">
                            <a:latin typeface="Cambria Math" panose="02040503050406030204" pitchFamily="18" charset="0"/>
                          </a:rPr>
                          <m:t>𝑎</m:t>
                        </m:r>
                      </m:sub>
                      <m:sup>
                        <m:r>
                          <a:rPr lang="en-IN" sz="1800" i="1">
                            <a:latin typeface="Cambria Math" panose="02040503050406030204" pitchFamily="18" charset="0"/>
                          </a:rPr>
                          <m:t>𝑏</m:t>
                        </m:r>
                      </m:sup>
                      <m:e>
                        <m:sSup>
                          <m:sSupPr>
                            <m:ctrlPr>
                              <a:rPr lang="en-IN" sz="1800" i="1">
                                <a:latin typeface="Cambria Math" panose="02040503050406030204" pitchFamily="18" charset="0"/>
                              </a:rPr>
                            </m:ctrlPr>
                          </m:sSup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r>
                              <a:rPr lang="en-IN" sz="1800" i="1">
                                <a:latin typeface="Cambria Math" panose="02040503050406030204" pitchFamily="18" charset="0"/>
                              </a:rPr>
                              <m:t>𝑥</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𝑑𝑥</m:t>
                        </m:r>
                        <m:r>
                          <a:rPr lang="en-IN" sz="1800" i="1">
                            <a:latin typeface="Cambria Math" panose="02040503050406030204" pitchFamily="18" charset="0"/>
                          </a:rPr>
                          <m:t>−</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e>
                        </m:nary>
                      </m:e>
                    </m:nary>
                    <m:sSubSup>
                      <m:sSubSupPr>
                        <m:ctrlPr>
                          <a:rPr lang="en-IN" sz="1800" i="1">
                            <a:latin typeface="Cambria Math" panose="02040503050406030204" pitchFamily="18" charset="0"/>
                          </a:rPr>
                        </m:ctrlPr>
                      </m:sSubSupPr>
                      <m:e>
                        <m:r>
                          <a:rPr lang="en-IN" sz="1800" i="1">
                            <a:latin typeface="Cambria Math" panose="02040503050406030204" pitchFamily="18" charset="0"/>
                          </a:rPr>
                          <m:t>𝑥</m:t>
                        </m:r>
                      </m:e>
                      <m:sub>
                        <m:r>
                          <a:rPr lang="en-IN" sz="1800" i="1">
                            <a:latin typeface="Cambria Math" panose="02040503050406030204" pitchFamily="18" charset="0"/>
                          </a:rPr>
                          <m:t>𝑘</m:t>
                        </m:r>
                      </m:sub>
                      <m:sup>
                        <m:r>
                          <a:rPr lang="en-IN" sz="1800" i="1">
                            <a:latin typeface="Cambria Math" panose="02040503050406030204" pitchFamily="18" charset="0"/>
                          </a:rPr>
                          <m:t>𝑚</m:t>
                        </m:r>
                        <m:r>
                          <a:rPr lang="en-IN" sz="1800" i="1">
                            <a:latin typeface="Cambria Math" panose="02040503050406030204" pitchFamily="18" charset="0"/>
                          </a:rPr>
                          <m:t>+1</m:t>
                        </m:r>
                      </m:sup>
                    </m:sSubSup>
                  </m:oMath>
                </a14:m>
                <a:r>
                  <a:rPr lang="en-IN" sz="1800" dirty="0"/>
                  <a:t>  and ‘m’ is the order of integration method</a:t>
                </a:r>
                <a:r>
                  <a:rPr lang="en-IN" sz="1800" dirty="0" smtClean="0"/>
                  <a:t>.</a:t>
                </a: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2457"/>
                <a:ext cx="10600944" cy="4562855"/>
              </a:xfrm>
              <a:blipFill rotWithShape="0">
                <a:blip r:embed="rId3"/>
                <a:stretch>
                  <a:fillRect l="-518" t="-1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38200" y="3941064"/>
                <a:ext cx="3925824" cy="15819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14:m>
                  <m:oMath xmlns:m="http://schemas.openxmlformats.org/officeDocument/2006/math">
                    <m:sSub>
                      <m:sSubPr>
                        <m:ctrlPr>
                          <a:rPr lang="en-IN" sz="1600" i="1" smtClean="0">
                            <a:solidFill>
                              <a:srgbClr val="C00000"/>
                            </a:solidFill>
                            <a:latin typeface="Cambria Math" panose="02040503050406030204" pitchFamily="18" charset="0"/>
                          </a:rPr>
                        </m:ctrlPr>
                      </m:sSubPr>
                      <m:e>
                        <m:r>
                          <a:rPr lang="en-IN" sz="1600" i="1">
                            <a:solidFill>
                              <a:srgbClr val="C00000"/>
                            </a:solidFill>
                            <a:latin typeface="Cambria Math" panose="02040503050406030204" pitchFamily="18" charset="0"/>
                          </a:rPr>
                          <m:t>𝑅</m:t>
                        </m:r>
                      </m:e>
                      <m:sub>
                        <m:r>
                          <a:rPr lang="en-IN" sz="1600" i="1">
                            <a:solidFill>
                              <a:srgbClr val="C00000"/>
                            </a:solidFill>
                            <a:latin typeface="Cambria Math" panose="02040503050406030204" pitchFamily="18" charset="0"/>
                          </a:rPr>
                          <m:t>𝑛</m:t>
                        </m:r>
                      </m:sub>
                    </m:sSub>
                    <m:r>
                      <a:rPr lang="en-IN" sz="1600" i="1">
                        <a:solidFill>
                          <a:srgbClr val="C00000"/>
                        </a:solidFill>
                        <a:latin typeface="Cambria Math" panose="02040503050406030204" pitchFamily="18" charset="0"/>
                      </a:rPr>
                      <m:t>= </m:t>
                    </m:r>
                    <m:f>
                      <m:fPr>
                        <m:ctrlPr>
                          <a:rPr lang="en-IN" sz="1600" i="1">
                            <a:solidFill>
                              <a:srgbClr val="C00000"/>
                            </a:solidFill>
                            <a:latin typeface="Cambria Math" panose="02040503050406030204" pitchFamily="18" charset="0"/>
                          </a:rPr>
                        </m:ctrlPr>
                      </m:fPr>
                      <m:num>
                        <m:r>
                          <a:rPr lang="en-IN" sz="1600" i="1">
                            <a:solidFill>
                              <a:srgbClr val="C00000"/>
                            </a:solidFill>
                            <a:latin typeface="Cambria Math" panose="02040503050406030204" pitchFamily="18" charset="0"/>
                          </a:rPr>
                          <m:t>𝐶</m:t>
                        </m:r>
                      </m:num>
                      <m:den>
                        <m:r>
                          <a:rPr lang="en-IN" sz="1600" i="1">
                            <a:solidFill>
                              <a:srgbClr val="C00000"/>
                            </a:solidFill>
                            <a:latin typeface="Cambria Math" panose="02040503050406030204" pitchFamily="18" charset="0"/>
                          </a:rPr>
                          <m:t>(</m:t>
                        </m:r>
                        <m:r>
                          <a:rPr lang="en-IN" sz="1600" i="1">
                            <a:solidFill>
                              <a:srgbClr val="C00000"/>
                            </a:solidFill>
                            <a:latin typeface="Cambria Math" panose="02040503050406030204" pitchFamily="18" charset="0"/>
                          </a:rPr>
                          <m:t>𝑚</m:t>
                        </m:r>
                        <m:r>
                          <a:rPr lang="en-IN" sz="1600" i="1">
                            <a:solidFill>
                              <a:srgbClr val="C00000"/>
                            </a:solidFill>
                            <a:latin typeface="Cambria Math" panose="02040503050406030204" pitchFamily="18" charset="0"/>
                          </a:rPr>
                          <m:t>+1)!</m:t>
                        </m:r>
                      </m:den>
                    </m:f>
                    <m:sSup>
                      <m:sSupPr>
                        <m:ctrlPr>
                          <a:rPr lang="en-IN" sz="1600" i="1">
                            <a:solidFill>
                              <a:srgbClr val="C00000"/>
                            </a:solidFill>
                            <a:latin typeface="Cambria Math" panose="02040503050406030204" pitchFamily="18" charset="0"/>
                          </a:rPr>
                        </m:ctrlPr>
                      </m:sSupPr>
                      <m:e>
                        <m:r>
                          <a:rPr lang="en-IN" sz="1600" i="1">
                            <a:solidFill>
                              <a:srgbClr val="C00000"/>
                            </a:solidFill>
                            <a:latin typeface="Cambria Math" panose="02040503050406030204" pitchFamily="18" charset="0"/>
                          </a:rPr>
                          <m:t>𝑓</m:t>
                        </m:r>
                      </m:e>
                      <m:sup>
                        <m:r>
                          <a:rPr lang="en-IN" sz="1600" i="1">
                            <a:solidFill>
                              <a:srgbClr val="C00000"/>
                            </a:solidFill>
                            <a:latin typeface="Cambria Math" panose="02040503050406030204" pitchFamily="18" charset="0"/>
                          </a:rPr>
                          <m:t>𝑚</m:t>
                        </m:r>
                        <m:r>
                          <a:rPr lang="en-IN" sz="1600" i="1">
                            <a:solidFill>
                              <a:srgbClr val="C00000"/>
                            </a:solidFill>
                            <a:latin typeface="Cambria Math" panose="02040503050406030204" pitchFamily="18" charset="0"/>
                          </a:rPr>
                          <m:t>+1</m:t>
                        </m:r>
                      </m:sup>
                    </m:sSup>
                    <m:r>
                      <a:rPr lang="en-IN" sz="1600" i="1">
                        <a:solidFill>
                          <a:srgbClr val="C00000"/>
                        </a:solidFill>
                        <a:latin typeface="Cambria Math" panose="02040503050406030204" pitchFamily="18" charset="0"/>
                      </a:rPr>
                      <m:t>(</m:t>
                    </m:r>
                    <m:r>
                      <a:rPr lang="en-IN" sz="1600" i="1">
                        <a:solidFill>
                          <a:srgbClr val="C00000"/>
                        </a:solidFill>
                        <a:latin typeface="Cambria Math" panose="02040503050406030204" pitchFamily="18" charset="0"/>
                      </a:rPr>
                      <m:t>𝜂</m:t>
                    </m:r>
                    <m:r>
                      <a:rPr lang="en-IN" sz="1600" i="1">
                        <a:solidFill>
                          <a:srgbClr val="C00000"/>
                        </a:solidFill>
                        <a:latin typeface="Cambria Math" panose="02040503050406030204" pitchFamily="18" charset="0"/>
                      </a:rPr>
                      <m:t>)</m:t>
                    </m:r>
                  </m:oMath>
                </a14:m>
                <a:r>
                  <a:rPr lang="en-IN" sz="1600" dirty="0">
                    <a:solidFill>
                      <a:srgbClr val="C00000"/>
                    </a:solidFill>
                  </a:rPr>
                  <a:t> , for some a &lt; </a:t>
                </a:r>
                <a14:m>
                  <m:oMath xmlns:m="http://schemas.openxmlformats.org/officeDocument/2006/math">
                    <m:r>
                      <a:rPr lang="en-IN" sz="1600" i="1">
                        <a:solidFill>
                          <a:srgbClr val="C00000"/>
                        </a:solidFill>
                        <a:latin typeface="Cambria Math" panose="02040503050406030204" pitchFamily="18" charset="0"/>
                      </a:rPr>
                      <m:t>𝜂</m:t>
                    </m:r>
                  </m:oMath>
                </a14:m>
                <a:r>
                  <a:rPr lang="en-IN" sz="1600" dirty="0">
                    <a:solidFill>
                      <a:srgbClr val="C00000"/>
                    </a:solidFill>
                  </a:rPr>
                  <a:t> &lt; </a:t>
                </a:r>
                <a:r>
                  <a:rPr lang="en-IN" sz="1600" dirty="0" smtClean="0">
                    <a:solidFill>
                      <a:srgbClr val="C00000"/>
                    </a:solidFill>
                  </a:rPr>
                  <a:t>b</a:t>
                </a:r>
              </a:p>
              <a:p>
                <a:endParaRPr lang="en-IN" sz="1600" dirty="0">
                  <a:solidFill>
                    <a:srgbClr val="C00000"/>
                  </a:solidFill>
                </a:endParaRPr>
              </a:p>
              <a:p>
                <a14:m>
                  <m:oMath xmlns:m="http://schemas.openxmlformats.org/officeDocument/2006/math">
                    <m:r>
                      <a:rPr lang="en-IN" sz="1600" i="1">
                        <a:solidFill>
                          <a:srgbClr val="C00000"/>
                        </a:solidFill>
                        <a:latin typeface="Cambria Math" panose="02040503050406030204" pitchFamily="18" charset="0"/>
                      </a:rPr>
                      <m:t>𝐶</m:t>
                    </m:r>
                    <m:r>
                      <a:rPr lang="en-IN" sz="1600" i="1">
                        <a:solidFill>
                          <a:srgbClr val="C00000"/>
                        </a:solidFill>
                        <a:latin typeface="Cambria Math" panose="02040503050406030204" pitchFamily="18" charset="0"/>
                      </a:rPr>
                      <m:t>=</m:t>
                    </m:r>
                  </m:oMath>
                </a14:m>
                <a:r>
                  <a:rPr lang="en-IN" sz="1600" dirty="0">
                    <a:solidFill>
                      <a:srgbClr val="C00000"/>
                    </a:solidFill>
                  </a:rPr>
                  <a:t> </a:t>
                </a:r>
                <a14:m>
                  <m:oMath xmlns:m="http://schemas.openxmlformats.org/officeDocument/2006/math">
                    <m:nary>
                      <m:naryPr>
                        <m:limLoc m:val="subSup"/>
                        <m:ctrlPr>
                          <a:rPr lang="en-IN" sz="1600" i="1">
                            <a:solidFill>
                              <a:srgbClr val="C00000"/>
                            </a:solidFill>
                            <a:latin typeface="Cambria Math" panose="02040503050406030204" pitchFamily="18" charset="0"/>
                          </a:rPr>
                        </m:ctrlPr>
                      </m:naryPr>
                      <m:sub>
                        <m:r>
                          <a:rPr lang="en-IN" sz="1600" i="1">
                            <a:solidFill>
                              <a:srgbClr val="C00000"/>
                            </a:solidFill>
                            <a:latin typeface="Cambria Math" panose="02040503050406030204" pitchFamily="18" charset="0"/>
                          </a:rPr>
                          <m:t>𝑎</m:t>
                        </m:r>
                      </m:sub>
                      <m:sup>
                        <m:r>
                          <a:rPr lang="en-IN" sz="1600" i="1">
                            <a:solidFill>
                              <a:srgbClr val="C00000"/>
                            </a:solidFill>
                            <a:latin typeface="Cambria Math" panose="02040503050406030204" pitchFamily="18" charset="0"/>
                          </a:rPr>
                          <m:t>𝑏</m:t>
                        </m:r>
                      </m:sup>
                      <m:e>
                        <m:sSup>
                          <m:sSupPr>
                            <m:ctrlPr>
                              <a:rPr lang="en-IN" sz="1600" i="1">
                                <a:solidFill>
                                  <a:srgbClr val="C00000"/>
                                </a:solidFill>
                                <a:latin typeface="Cambria Math" panose="02040503050406030204" pitchFamily="18" charset="0"/>
                              </a:rPr>
                            </m:ctrlPr>
                          </m:sSupPr>
                          <m:e>
                            <m:r>
                              <a:rPr lang="en-IN" sz="1600" i="1">
                                <a:solidFill>
                                  <a:srgbClr val="C00000"/>
                                </a:solidFill>
                                <a:latin typeface="Cambria Math" panose="02040503050406030204" pitchFamily="18" charset="0"/>
                              </a:rPr>
                              <m:t>𝑤</m:t>
                            </m:r>
                            <m:d>
                              <m:dPr>
                                <m:ctrlPr>
                                  <a:rPr lang="en-IN" sz="1600" i="1">
                                    <a:solidFill>
                                      <a:srgbClr val="C00000"/>
                                    </a:solidFill>
                                    <a:latin typeface="Cambria Math" panose="02040503050406030204" pitchFamily="18" charset="0"/>
                                  </a:rPr>
                                </m:ctrlPr>
                              </m:dPr>
                              <m:e>
                                <m:r>
                                  <a:rPr lang="en-IN" sz="1600" i="1">
                                    <a:solidFill>
                                      <a:srgbClr val="C00000"/>
                                    </a:solidFill>
                                    <a:latin typeface="Cambria Math" panose="02040503050406030204" pitchFamily="18" charset="0"/>
                                  </a:rPr>
                                  <m:t>𝑥</m:t>
                                </m:r>
                              </m:e>
                            </m:d>
                            <m:r>
                              <a:rPr lang="en-IN" sz="1600" i="1">
                                <a:solidFill>
                                  <a:srgbClr val="C00000"/>
                                </a:solidFill>
                                <a:latin typeface="Cambria Math" panose="02040503050406030204" pitchFamily="18" charset="0"/>
                              </a:rPr>
                              <m:t>𝑥</m:t>
                            </m:r>
                          </m:e>
                          <m:sup>
                            <m:r>
                              <a:rPr lang="en-IN" sz="1600" i="1">
                                <a:solidFill>
                                  <a:srgbClr val="C00000"/>
                                </a:solidFill>
                                <a:latin typeface="Cambria Math" panose="02040503050406030204" pitchFamily="18" charset="0"/>
                              </a:rPr>
                              <m:t>𝑚</m:t>
                            </m:r>
                            <m:r>
                              <a:rPr lang="en-IN" sz="1600" i="1">
                                <a:solidFill>
                                  <a:srgbClr val="C00000"/>
                                </a:solidFill>
                                <a:latin typeface="Cambria Math" panose="02040503050406030204" pitchFamily="18" charset="0"/>
                              </a:rPr>
                              <m:t>+1</m:t>
                            </m:r>
                          </m:sup>
                        </m:sSup>
                        <m:r>
                          <a:rPr lang="en-IN" sz="1600" i="1">
                            <a:solidFill>
                              <a:srgbClr val="C00000"/>
                            </a:solidFill>
                            <a:latin typeface="Cambria Math" panose="02040503050406030204" pitchFamily="18" charset="0"/>
                          </a:rPr>
                          <m:t>𝑑𝑥</m:t>
                        </m:r>
                        <m:r>
                          <a:rPr lang="en-IN" sz="1600" i="1">
                            <a:solidFill>
                              <a:srgbClr val="C00000"/>
                            </a:solidFill>
                            <a:latin typeface="Cambria Math" panose="02040503050406030204" pitchFamily="18" charset="0"/>
                          </a:rPr>
                          <m:t>−</m:t>
                        </m:r>
                        <m:nary>
                          <m:naryPr>
                            <m:chr m:val="∑"/>
                            <m:limLoc m:val="undOvr"/>
                            <m:ctrlPr>
                              <a:rPr lang="en-IN" sz="1600" i="1">
                                <a:solidFill>
                                  <a:srgbClr val="C00000"/>
                                </a:solidFill>
                                <a:latin typeface="Cambria Math" panose="02040503050406030204" pitchFamily="18" charset="0"/>
                              </a:rPr>
                            </m:ctrlPr>
                          </m:naryPr>
                          <m:sub>
                            <m:r>
                              <a:rPr lang="en-IN" sz="1600" i="1">
                                <a:solidFill>
                                  <a:srgbClr val="C00000"/>
                                </a:solidFill>
                                <a:latin typeface="Cambria Math" panose="02040503050406030204" pitchFamily="18" charset="0"/>
                              </a:rPr>
                              <m:t>𝑘</m:t>
                            </m:r>
                            <m:r>
                              <a:rPr lang="en-IN" sz="1600" i="1">
                                <a:solidFill>
                                  <a:srgbClr val="C00000"/>
                                </a:solidFill>
                                <a:latin typeface="Cambria Math" panose="02040503050406030204" pitchFamily="18" charset="0"/>
                              </a:rPr>
                              <m:t>=0</m:t>
                            </m:r>
                          </m:sub>
                          <m:sup>
                            <m:r>
                              <a:rPr lang="en-IN" sz="1600" i="1">
                                <a:solidFill>
                                  <a:srgbClr val="C00000"/>
                                </a:solidFill>
                                <a:latin typeface="Cambria Math" panose="02040503050406030204" pitchFamily="18" charset="0"/>
                              </a:rPr>
                              <m:t>𝑛</m:t>
                            </m:r>
                          </m:sup>
                          <m:e>
                            <m:sSub>
                              <m:sSubPr>
                                <m:ctrlPr>
                                  <a:rPr lang="en-IN" sz="1600" i="1" smtClean="0">
                                    <a:solidFill>
                                      <a:srgbClr val="C00000"/>
                                    </a:solidFill>
                                    <a:latin typeface="Cambria Math" panose="02040503050406030204" pitchFamily="18" charset="0"/>
                                  </a:rPr>
                                </m:ctrlPr>
                              </m:sSubPr>
                              <m:e>
                                <m:r>
                                  <m:rPr>
                                    <m:sty m:val="p"/>
                                  </m:rPr>
                                  <a:rPr lang="el-GR" sz="1600" i="1">
                                    <a:solidFill>
                                      <a:srgbClr val="C00000"/>
                                    </a:solidFill>
                                    <a:latin typeface="Cambria Math" panose="02040503050406030204" pitchFamily="18" charset="0"/>
                                  </a:rPr>
                                  <m:t>λ</m:t>
                                </m:r>
                              </m:e>
                              <m:sub>
                                <m:r>
                                  <a:rPr lang="en-IN" sz="1600" i="1">
                                    <a:solidFill>
                                      <a:srgbClr val="C00000"/>
                                    </a:solidFill>
                                    <a:latin typeface="Cambria Math" panose="02040503050406030204" pitchFamily="18" charset="0"/>
                                  </a:rPr>
                                  <m:t>𝑘</m:t>
                                </m:r>
                              </m:sub>
                            </m:sSub>
                          </m:e>
                        </m:nary>
                      </m:e>
                    </m:nary>
                    <m:sSubSup>
                      <m:sSubSupPr>
                        <m:ctrlPr>
                          <a:rPr lang="en-IN" sz="1600" i="1">
                            <a:solidFill>
                              <a:srgbClr val="C00000"/>
                            </a:solidFill>
                            <a:latin typeface="Cambria Math" panose="02040503050406030204" pitchFamily="18" charset="0"/>
                          </a:rPr>
                        </m:ctrlPr>
                      </m:sSubSupPr>
                      <m:e>
                        <m:r>
                          <a:rPr lang="en-IN" sz="1600" i="1">
                            <a:solidFill>
                              <a:srgbClr val="C00000"/>
                            </a:solidFill>
                            <a:latin typeface="Cambria Math" panose="02040503050406030204" pitchFamily="18" charset="0"/>
                          </a:rPr>
                          <m:t>𝑥</m:t>
                        </m:r>
                      </m:e>
                      <m:sub>
                        <m:r>
                          <a:rPr lang="en-IN" sz="1600" i="1">
                            <a:solidFill>
                              <a:srgbClr val="C00000"/>
                            </a:solidFill>
                            <a:latin typeface="Cambria Math" panose="02040503050406030204" pitchFamily="18" charset="0"/>
                          </a:rPr>
                          <m:t>𝑘</m:t>
                        </m:r>
                      </m:sub>
                      <m:sup>
                        <m:r>
                          <a:rPr lang="en-IN" sz="1600" i="1">
                            <a:solidFill>
                              <a:srgbClr val="C00000"/>
                            </a:solidFill>
                            <a:latin typeface="Cambria Math" panose="02040503050406030204" pitchFamily="18" charset="0"/>
                          </a:rPr>
                          <m:t>𝑚</m:t>
                        </m:r>
                        <m:r>
                          <a:rPr lang="en-IN" sz="1600" i="1">
                            <a:solidFill>
                              <a:srgbClr val="C00000"/>
                            </a:solidFill>
                            <a:latin typeface="Cambria Math" panose="02040503050406030204" pitchFamily="18" charset="0"/>
                          </a:rPr>
                          <m:t>+1</m:t>
                        </m:r>
                      </m:sup>
                    </m:sSubSup>
                  </m:oMath>
                </a14:m>
                <a:r>
                  <a:rPr lang="en-IN" sz="1600" dirty="0">
                    <a:solidFill>
                      <a:srgbClr val="C00000"/>
                    </a:solidFill>
                  </a:rPr>
                  <a:t>       </a:t>
                </a:r>
                <a:endParaRPr lang="en-IN" sz="1600" dirty="0" smtClean="0">
                  <a:solidFill>
                    <a:srgbClr val="C00000"/>
                  </a:solidFill>
                </a:endParaRPr>
              </a:p>
              <a:p>
                <a:endParaRPr lang="en-IN" sz="1600" dirty="0">
                  <a:solidFill>
                    <a:srgbClr val="C00000"/>
                  </a:solidFill>
                </a:endParaRPr>
              </a:p>
              <a:p>
                <a:r>
                  <a:rPr lang="en-IN" sz="1600" dirty="0">
                    <a:solidFill>
                      <a:srgbClr val="C00000"/>
                    </a:solidFill>
                  </a:rPr>
                  <a:t>Where ‘m’ is the order of integration method</a:t>
                </a:r>
              </a:p>
            </p:txBody>
          </p:sp>
        </mc:Choice>
        <mc:Fallback xmlns="">
          <p:sp>
            <p:nvSpPr>
              <p:cNvPr id="4" name="Rectangle 3"/>
              <p:cNvSpPr>
                <a:spLocks noRot="1" noChangeAspect="1" noMove="1" noResize="1" noEditPoints="1" noAdjustHandles="1" noChangeArrowheads="1" noChangeShapeType="1" noTextEdit="1"/>
              </p:cNvSpPr>
              <p:nvPr/>
            </p:nvSpPr>
            <p:spPr>
              <a:xfrm>
                <a:off x="838200" y="3941064"/>
                <a:ext cx="3925824" cy="1581912"/>
              </a:xfrm>
              <a:prstGeom prst="rect">
                <a:avLst/>
              </a:prstGeom>
              <a:blipFill rotWithShape="0">
                <a:blip r:embed="rId4"/>
                <a:stretch>
                  <a:fillRect l="-774" b="-11111"/>
                </a:stretch>
              </a:blipFill>
            </p:spPr>
            <p:txBody>
              <a:bodyPr/>
              <a:lstStyle/>
              <a:p>
                <a:r>
                  <a:rPr lang="en-IN">
                    <a:noFill/>
                  </a:rPr>
                  <a:t> </a:t>
                </a:r>
              </a:p>
            </p:txBody>
          </p:sp>
        </mc:Fallback>
      </mc:AlternateContent>
      <p:sp>
        <p:nvSpPr>
          <p:cNvPr id="8" name="TextBox 7"/>
          <p:cNvSpPr txBox="1"/>
          <p:nvPr/>
        </p:nvSpPr>
        <p:spPr>
          <a:xfrm>
            <a:off x="4956048" y="3941064"/>
            <a:ext cx="676656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error formula is applicable for all type of methods wherever  the integral is calculated using weighted sum. Like,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impson’s rule,</a:t>
            </a:r>
          </a:p>
          <a:p>
            <a:r>
              <a:rPr lang="en-US" dirty="0" smtClean="0">
                <a:latin typeface="Times New Roman" panose="02020603050405020304" pitchFamily="18" charset="0"/>
                <a:cs typeface="Times New Roman" panose="02020603050405020304" pitchFamily="18" charset="0"/>
              </a:rPr>
              <a:t>Trapezoidal rule, Newton Cotes formula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8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solidFill>
                  <a:srgbClr val="FF0000"/>
                </a:solidFill>
              </a:rPr>
              <a:t>Information</a:t>
            </a:r>
            <a:r>
              <a:rPr lang="en-IN" sz="4000" dirty="0" smtClean="0"/>
              <a:t/>
            </a:r>
            <a:br>
              <a:rPr lang="en-IN" sz="4000" dirty="0" smtClean="0"/>
            </a:br>
            <a:endParaRPr lang="en-IN" sz="4000" dirty="0"/>
          </a:p>
        </p:txBody>
      </p:sp>
      <p:sp>
        <p:nvSpPr>
          <p:cNvPr id="3" name="Content Placeholder 2"/>
          <p:cNvSpPr>
            <a:spLocks noGrp="1"/>
          </p:cNvSpPr>
          <p:nvPr>
            <p:ph idx="1"/>
          </p:nvPr>
        </p:nvSpPr>
        <p:spPr/>
        <p:txBody>
          <a:bodyPr/>
          <a:lstStyle/>
          <a:p>
            <a:pPr marL="0" indent="0">
              <a:buNone/>
            </a:pPr>
            <a:r>
              <a:rPr lang="en-IN" sz="2000" dirty="0"/>
              <a:t>End Semester Project </a:t>
            </a:r>
            <a:r>
              <a:rPr lang="en-IN" sz="2000" dirty="0" smtClean="0"/>
              <a:t>Report</a:t>
            </a:r>
            <a:endParaRPr lang="en-IN" sz="2000" dirty="0"/>
          </a:p>
          <a:p>
            <a:pPr marL="0" indent="0">
              <a:buNone/>
            </a:pPr>
            <a:r>
              <a:rPr lang="en-IN" sz="2000" dirty="0" smtClean="0"/>
              <a:t>Course : Computing Lab (MA205)</a:t>
            </a:r>
          </a:p>
          <a:p>
            <a:pPr marL="0" indent="0">
              <a:buNone/>
            </a:pPr>
            <a:r>
              <a:rPr lang="en-IN" sz="2000" dirty="0" smtClean="0"/>
              <a:t>Session : 2021-W</a:t>
            </a:r>
          </a:p>
          <a:p>
            <a:pPr marL="0" indent="0">
              <a:buNone/>
            </a:pPr>
            <a:endParaRPr lang="en-IN" sz="2000" dirty="0"/>
          </a:p>
          <a:p>
            <a:pPr marL="0" indent="0">
              <a:buNone/>
            </a:pPr>
            <a:r>
              <a:rPr lang="en-IN" sz="2000" dirty="0" smtClean="0">
                <a:solidFill>
                  <a:schemeClr val="accent5">
                    <a:lumMod val="75000"/>
                  </a:schemeClr>
                </a:solidFill>
              </a:rPr>
              <a:t>Submitted by:</a:t>
            </a:r>
            <a:endParaRPr lang="en-IN" sz="2000" dirty="0">
              <a:solidFill>
                <a:schemeClr val="accent5">
                  <a:lumMod val="75000"/>
                </a:schemeClr>
              </a:solidFill>
            </a:endParaRPr>
          </a:p>
          <a:p>
            <a:pPr marL="0" indent="0">
              <a:buNone/>
            </a:pPr>
            <a:r>
              <a:rPr lang="en-IN" sz="2000" dirty="0" smtClean="0"/>
              <a:t>Name - Niraj Kumar</a:t>
            </a:r>
          </a:p>
          <a:p>
            <a:pPr marL="0" indent="0">
              <a:buNone/>
            </a:pPr>
            <a:r>
              <a:rPr lang="en-IN" sz="2000" dirty="0" smtClean="0"/>
              <a:t>Entry number – 2020MCB1243</a:t>
            </a:r>
          </a:p>
          <a:p>
            <a:pPr marL="0" indent="0">
              <a:buNone/>
            </a:pPr>
            <a:r>
              <a:rPr lang="en-IN" sz="2000" dirty="0" smtClean="0"/>
              <a:t>Branch – Mathematics and Computing</a:t>
            </a:r>
            <a:endParaRPr lang="en-IN" sz="2000" dirty="0"/>
          </a:p>
        </p:txBody>
      </p:sp>
      <p:sp>
        <p:nvSpPr>
          <p:cNvPr id="7" name="TextBox 6"/>
          <p:cNvSpPr txBox="1"/>
          <p:nvPr/>
        </p:nvSpPr>
        <p:spPr>
          <a:xfrm>
            <a:off x="6976872" y="1755648"/>
            <a:ext cx="3867912" cy="1508105"/>
          </a:xfrm>
          <a:prstGeom prst="rect">
            <a:avLst/>
          </a:prstGeom>
          <a:noFill/>
        </p:spPr>
        <p:txBody>
          <a:bodyPr wrap="square" rtlCol="0">
            <a:spAutoFit/>
          </a:bodyPr>
          <a:lstStyle/>
          <a:p>
            <a:r>
              <a:rPr lang="en-IN" dirty="0" smtClean="0">
                <a:solidFill>
                  <a:srgbClr val="0070C0"/>
                </a:solidFill>
              </a:rPr>
              <a:t>Course Instructor</a:t>
            </a:r>
          </a:p>
          <a:p>
            <a:r>
              <a:rPr lang="en-IN" sz="2000" dirty="0" smtClean="0"/>
              <a:t>Prof. Manoranjan Mishra</a:t>
            </a:r>
          </a:p>
          <a:p>
            <a:r>
              <a:rPr lang="en-IN" dirty="0" smtClean="0"/>
              <a:t>Department of Mathematics</a:t>
            </a:r>
          </a:p>
          <a:p>
            <a:r>
              <a:rPr lang="en-US" dirty="0" smtClean="0"/>
              <a:t>Indian </a:t>
            </a:r>
            <a:r>
              <a:rPr lang="en-US" dirty="0"/>
              <a:t>Institute of Technology, Ropar</a:t>
            </a:r>
          </a:p>
          <a:p>
            <a:r>
              <a:rPr lang="en-US" dirty="0"/>
              <a:t>Rupnagar, Punjab - 140001 </a:t>
            </a:r>
            <a:endParaRPr lang="en-IN" dirty="0" smtClean="0"/>
          </a:p>
        </p:txBody>
      </p:sp>
    </p:spTree>
    <p:extLst>
      <p:ext uri="{BB962C8B-B14F-4D97-AF65-F5344CB8AC3E}">
        <p14:creationId xmlns:p14="http://schemas.microsoft.com/office/powerpoint/2010/main" val="4105363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9"/>
            <a:ext cx="10515600" cy="868679"/>
          </a:xfrm>
        </p:spPr>
        <p:txBody>
          <a:bodyPr>
            <a:normAutofit/>
          </a:bodyPr>
          <a:lstStyle/>
          <a:p>
            <a:r>
              <a:rPr lang="en-US" sz="2800" dirty="0" smtClean="0">
                <a:solidFill>
                  <a:srgbClr val="92D050"/>
                </a:solidFill>
              </a:rPr>
              <a:t>(4.A) Error Order of Gauss Legendre Quadrature Rule</a:t>
            </a:r>
            <a:endParaRPr lang="en-IN" sz="2800" dirty="0">
              <a:solidFill>
                <a:srgbClr val="92D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05256"/>
                <a:ext cx="10107168" cy="5724144"/>
              </a:xfrm>
            </p:spPr>
            <p:txBody>
              <a:bodyPr/>
              <a:lstStyle/>
              <a:p>
                <a:pPr marL="0" indent="0">
                  <a:buNone/>
                </a:pPr>
                <a:r>
                  <a:rPr lang="en-IN" sz="2400" dirty="0" smtClean="0"/>
                  <a:t>I = </a:t>
                </a:r>
                <a14:m>
                  <m:oMath xmlns:m="http://schemas.openxmlformats.org/officeDocument/2006/math">
                    <m:nary>
                      <m:naryPr>
                        <m:limLoc m:val="subSup"/>
                        <m:ctrlPr>
                          <a:rPr lang="en-IN" sz="2400" i="1">
                            <a:latin typeface="Cambria Math" panose="02040503050406030204" pitchFamily="18" charset="0"/>
                          </a:rPr>
                        </m:ctrlPr>
                      </m:naryPr>
                      <m:sub>
                        <m:r>
                          <m:rPr>
                            <m:brk m:alnAt="1"/>
                          </m:rPr>
                          <a:rPr lang="en-IN" sz="2400" i="1">
                            <a:latin typeface="Cambria Math" panose="02040503050406030204" pitchFamily="18" charset="0"/>
                          </a:rPr>
                          <m:t>−</m:t>
                        </m:r>
                        <m:r>
                          <a:rPr lang="en-IN" sz="2400" i="1">
                            <a:latin typeface="Cambria Math" panose="02040503050406030204" pitchFamily="18" charset="0"/>
                          </a:rPr>
                          <m:t>1</m:t>
                        </m:r>
                      </m:sub>
                      <m:sup>
                        <m:r>
                          <a:rPr lang="en-IN" sz="2400" i="1">
                            <a:latin typeface="Cambria Math" panose="02040503050406030204" pitchFamily="18" charset="0"/>
                          </a:rPr>
                          <m:t>1</m:t>
                        </m:r>
                      </m:sup>
                      <m:e>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𝑑𝑥</m:t>
                        </m:r>
                      </m:e>
                    </m:nary>
                  </m:oMath>
                </a14:m>
                <a:r>
                  <a:rPr lang="en-IN" sz="2400" dirty="0"/>
                  <a:t>  ≈  </a:t>
                </a:r>
                <a14:m>
                  <m:oMath xmlns:m="http://schemas.openxmlformats.org/officeDocument/2006/math">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𝑘</m:t>
                        </m:r>
                        <m:r>
                          <a:rPr lang="en-IN" sz="2400" i="1">
                            <a:latin typeface="Cambria Math" panose="02040503050406030204" pitchFamily="18" charset="0"/>
                          </a:rPr>
                          <m:t>=0</m:t>
                        </m:r>
                      </m:sub>
                      <m:sup>
                        <m:r>
                          <a:rPr lang="en-IN" sz="2400" i="1">
                            <a:latin typeface="Cambria Math" panose="02040503050406030204" pitchFamily="18" charset="0"/>
                          </a:rPr>
                          <m:t>𝑛</m:t>
                        </m:r>
                      </m:sup>
                      <m:e>
                        <m:sSub>
                          <m:sSubPr>
                            <m:ctrlPr>
                              <a:rPr lang="en-IN" sz="2400" i="1">
                                <a:latin typeface="Cambria Math" panose="02040503050406030204" pitchFamily="18" charset="0"/>
                              </a:rPr>
                            </m:ctrlPr>
                          </m:sSubPr>
                          <m:e>
                            <m:r>
                              <m:rPr>
                                <m:sty m:val="p"/>
                              </m:rPr>
                              <a:rPr lang="el-GR" sz="2400" i="1">
                                <a:latin typeface="Cambria Math" panose="02040503050406030204" pitchFamily="18" charset="0"/>
                              </a:rPr>
                              <m:t>λ</m:t>
                            </m:r>
                          </m:e>
                          <m:sub>
                            <m:r>
                              <a:rPr lang="en-IN" sz="2400" i="1">
                                <a:latin typeface="Cambria Math" panose="02040503050406030204" pitchFamily="18" charset="0"/>
                              </a:rPr>
                              <m:t>𝑘</m:t>
                            </m:r>
                          </m:sub>
                        </m:sSub>
                        <m:r>
                          <a:rPr lang="en-IN" sz="2400" i="1">
                            <a:latin typeface="Cambria Math" panose="02040503050406030204" pitchFamily="18" charset="0"/>
                          </a:rPr>
                          <m:t>𝑓</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𝑘</m:t>
                            </m:r>
                          </m:sub>
                        </m:sSub>
                        <m:r>
                          <a:rPr lang="en-IN" sz="2400" i="1">
                            <a:latin typeface="Cambria Math" panose="02040503050406030204" pitchFamily="18" charset="0"/>
                          </a:rPr>
                          <m:t>)</m:t>
                        </m:r>
                      </m:e>
                    </m:nary>
                  </m:oMath>
                </a14:m>
                <a:endParaRPr lang="en-IN" sz="2400" dirty="0" smtClean="0"/>
              </a:p>
              <a:p>
                <a:pPr marL="0" indent="0">
                  <a:buNone/>
                </a:pPr>
                <a:r>
                  <a:rPr lang="en-US" sz="1800" dirty="0" smtClean="0"/>
                  <a:t>In this method, we have total 2n+2 unknowns (n+1 each of </a:t>
                </a:r>
                <a14:m>
                  <m:oMath xmlns:m="http://schemas.openxmlformats.org/officeDocument/2006/math">
                    <m:r>
                      <m:rPr>
                        <m:sty m:val="p"/>
                      </m:rPr>
                      <a:rPr lang="el-GR" sz="1600" i="1">
                        <a:latin typeface="Cambria Math" panose="02040503050406030204" pitchFamily="18" charset="0"/>
                      </a:rPr>
                      <m:t>λ</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and</m:t>
                    </m:r>
                    <m:r>
                      <a:rPr lang="en-US" sz="1600" b="0" i="1" smtClean="0">
                        <a:latin typeface="Cambria Math" panose="02040503050406030204" pitchFamily="18" charset="0"/>
                      </a:rPr>
                      <m:t> </m:t>
                    </m:r>
                    <m:r>
                      <a:rPr lang="en-IN" sz="1600" i="1">
                        <a:latin typeface="Cambria Math" panose="02040503050406030204" pitchFamily="18" charset="0"/>
                      </a:rPr>
                      <m:t>𝑥</m:t>
                    </m:r>
                  </m:oMath>
                </a14:m>
                <a:r>
                  <a:rPr lang="en-US" sz="1800" dirty="0" smtClean="0"/>
                  <a:t>). So we can make the Integral exact for polynomials of order up to 2n+1 (1,</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US" sz="1800" b="0" i="1" smtClean="0">
                            <a:latin typeface="Cambria Math" panose="02040503050406030204" pitchFamily="18" charset="0"/>
                          </a:rPr>
                          <m:t>+1</m:t>
                        </m:r>
                      </m:sup>
                    </m:sSup>
                  </m:oMath>
                </a14:m>
                <a:r>
                  <a:rPr lang="en-US" sz="1800" dirty="0" smtClean="0"/>
                  <a:t>)</a:t>
                </a:r>
                <a:endParaRPr lang="en-IN"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IN" sz="1800" i="1">
                            <a:latin typeface="Cambria Math" panose="02040503050406030204" pitchFamily="18" charset="0"/>
                          </a:rPr>
                          <m:t>𝑛</m:t>
                        </m:r>
                      </m:sub>
                    </m:sSub>
                    <m:r>
                      <a:rPr lang="en-IN"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𝑚</m:t>
                        </m:r>
                        <m:r>
                          <a:rPr lang="en-IN" sz="1800" i="1">
                            <a:latin typeface="Cambria Math" panose="02040503050406030204" pitchFamily="18" charset="0"/>
                          </a:rPr>
                          <m:t>+1)!</m:t>
                        </m:r>
                      </m:den>
                    </m:f>
                  </m:oMath>
                </a14:m>
                <a:r>
                  <a:rPr lang="en-IN" sz="1800" dirty="0"/>
                  <a:t> </a:t>
                </a:r>
                <a14:m>
                  <m:oMath xmlns:m="http://schemas.openxmlformats.org/officeDocument/2006/math">
                    <m:d>
                      <m:dPr>
                        <m:begChr m:val="{"/>
                        <m:endChr m:val="}"/>
                        <m:ctrlPr>
                          <a:rPr lang="en-IN" sz="2000" i="1">
                            <a:latin typeface="Cambria Math" panose="02040503050406030204" pitchFamily="18" charset="0"/>
                          </a:rPr>
                        </m:ctrlPr>
                      </m:dPr>
                      <m:e>
                        <m:nary>
                          <m:naryPr>
                            <m:limLoc m:val="subSup"/>
                            <m:ctrlPr>
                              <a:rPr lang="en-IN" sz="2000" i="1">
                                <a:latin typeface="Cambria Math" panose="02040503050406030204" pitchFamily="18" charset="0"/>
                              </a:rPr>
                            </m:ctrlPr>
                          </m:naryPr>
                          <m:sub>
                            <m:r>
                              <m:rPr>
                                <m:brk m:alnAt="1"/>
                              </m:rP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1</m:t>
                            </m:r>
                          </m:sup>
                          <m:e>
                            <m:sSup>
                              <m:sSupPr>
                                <m:ctrlPr>
                                  <a:rPr lang="en-IN" sz="2000" i="1">
                                    <a:latin typeface="Cambria Math" panose="02040503050406030204" pitchFamily="18" charset="0"/>
                                  </a:rPr>
                                </m:ctrlPr>
                              </m:sSupPr>
                              <m:e>
                                <m:r>
                                  <a:rPr lang="en-IN" sz="2000" i="1">
                                    <a:latin typeface="Cambria Math" panose="02040503050406030204" pitchFamily="18" charset="0"/>
                                  </a:rPr>
                                  <m:t>𝑥</m:t>
                                </m:r>
                              </m:e>
                              <m:sup>
                                <m:r>
                                  <a:rPr lang="en-IN" sz="2000" i="1">
                                    <a:latin typeface="Cambria Math" panose="02040503050406030204" pitchFamily="18" charset="0"/>
                                  </a:rPr>
                                  <m:t>𝑚</m:t>
                                </m:r>
                                <m:r>
                                  <a:rPr lang="en-IN" sz="2000" i="1">
                                    <a:latin typeface="Cambria Math" panose="02040503050406030204" pitchFamily="18" charset="0"/>
                                  </a:rPr>
                                  <m:t>+1</m:t>
                                </m:r>
                              </m:sup>
                            </m:sSup>
                            <m:r>
                              <a:rPr lang="en-IN" sz="2000" i="1">
                                <a:latin typeface="Cambria Math" panose="02040503050406030204" pitchFamily="18" charset="0"/>
                              </a:rPr>
                              <m:t>𝑑𝑥</m:t>
                            </m:r>
                            <m:r>
                              <a:rPr lang="en-IN" sz="2000" i="1">
                                <a:latin typeface="Cambria Math" panose="02040503050406030204" pitchFamily="18" charset="0"/>
                              </a:rPr>
                              <m:t>−</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𝑘</m:t>
                                </m:r>
                                <m:r>
                                  <a:rPr lang="en-IN" sz="2000" i="1">
                                    <a:latin typeface="Cambria Math" panose="02040503050406030204" pitchFamily="18" charset="0"/>
                                  </a:rPr>
                                  <m:t>=0</m:t>
                                </m:r>
                              </m:sub>
                              <m:sup>
                                <m:r>
                                  <a:rPr lang="en-IN" sz="20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e>
                            </m:nary>
                          </m:e>
                        </m:nary>
                        <m:sSubSup>
                          <m:sSubSupPr>
                            <m:ctrlPr>
                              <a:rPr lang="en-IN" sz="2000" i="1">
                                <a:latin typeface="Cambria Math" panose="02040503050406030204" pitchFamily="18" charset="0"/>
                              </a:rPr>
                            </m:ctrlPr>
                          </m:sSubSupPr>
                          <m:e>
                            <m:r>
                              <a:rPr lang="en-IN" sz="2000" i="1">
                                <a:latin typeface="Cambria Math" panose="02040503050406030204" pitchFamily="18" charset="0"/>
                              </a:rPr>
                              <m:t>𝑥</m:t>
                            </m:r>
                          </m:e>
                          <m:sub>
                            <m:r>
                              <a:rPr lang="en-IN" sz="2000" i="1">
                                <a:latin typeface="Cambria Math" panose="02040503050406030204" pitchFamily="18" charset="0"/>
                              </a:rPr>
                              <m:t>𝑘</m:t>
                            </m:r>
                          </m:sub>
                          <m:sup>
                            <m:r>
                              <a:rPr lang="en-IN" sz="2000" i="1">
                                <a:latin typeface="Cambria Math" panose="02040503050406030204" pitchFamily="18" charset="0"/>
                              </a:rPr>
                              <m:t>𝑚</m:t>
                            </m:r>
                            <m:r>
                              <a:rPr lang="en-IN" sz="2000" i="1">
                                <a:latin typeface="Cambria Math" panose="02040503050406030204" pitchFamily="18" charset="0"/>
                              </a:rPr>
                              <m:t>+1</m:t>
                            </m:r>
                          </m:sup>
                        </m:sSubSup>
                      </m:e>
                    </m:d>
                  </m:oMath>
                </a14:m>
                <a:r>
                  <a:rPr lang="en-IN" sz="1800" dirty="0" smtClean="0"/>
                  <a:t>, where m = order = 2n+1</a:t>
                </a:r>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sym typeface="Wingdings" panose="05000000000000000000" pitchFamily="2" charset="2"/>
                          </a:rPr>
                          <m:t></m:t>
                        </m:r>
                        <m:r>
                          <a:rPr lang="en-IN" sz="1800">
                            <a:latin typeface="Cambria Math" panose="02040503050406030204" pitchFamily="18" charset="0"/>
                          </a:rPr>
                          <m:t> </m:t>
                        </m:r>
                        <m:r>
                          <a:rPr lang="en-IN" sz="1800" i="1">
                            <a:latin typeface="Cambria Math" panose="02040503050406030204" pitchFamily="18" charset="0"/>
                          </a:rPr>
                          <m:t>𝑅</m:t>
                        </m:r>
                      </m:e>
                      <m:sub>
                        <m:r>
                          <a:rPr lang="en-IN" sz="1800" i="1">
                            <a:latin typeface="Cambria Math" panose="02040503050406030204" pitchFamily="18" charset="0"/>
                          </a:rPr>
                          <m:t>𝑛</m:t>
                        </m:r>
                      </m:sub>
                    </m:sSub>
                    <m:r>
                      <a:rPr lang="en-IN"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r>
                          <a:rPr lang="en-IN" sz="1800" i="1">
                            <a:latin typeface="Cambria Math" panose="02040503050406030204" pitchFamily="18" charset="0"/>
                          </a:rPr>
                          <m:t>)!</m:t>
                        </m:r>
                      </m:den>
                    </m:f>
                  </m:oMath>
                </a14:m>
                <a:r>
                  <a:rPr lang="en-IN" sz="1800" dirty="0"/>
                  <a:t> </a:t>
                </a:r>
                <a14:m>
                  <m:oMath xmlns:m="http://schemas.openxmlformats.org/officeDocument/2006/math">
                    <m:d>
                      <m:dPr>
                        <m:begChr m:val="{"/>
                        <m:endChr m:val="}"/>
                        <m:ctrlPr>
                          <a:rPr lang="en-IN" sz="2000" i="1">
                            <a:latin typeface="Cambria Math" panose="02040503050406030204" pitchFamily="18" charset="0"/>
                          </a:rPr>
                        </m:ctrlPr>
                      </m:dPr>
                      <m:e>
                        <m:nary>
                          <m:naryPr>
                            <m:limLoc m:val="subSup"/>
                            <m:ctrlPr>
                              <a:rPr lang="en-IN" sz="2000" i="1">
                                <a:latin typeface="Cambria Math" panose="02040503050406030204" pitchFamily="18" charset="0"/>
                              </a:rPr>
                            </m:ctrlPr>
                          </m:naryPr>
                          <m:sub>
                            <m:r>
                              <m:rPr>
                                <m:brk m:alnAt="1"/>
                              </m:rP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1</m:t>
                            </m:r>
                          </m:sup>
                          <m:e>
                            <m:sSup>
                              <m:sSupPr>
                                <m:ctrlPr>
                                  <a:rPr lang="en-IN" sz="2000" i="1">
                                    <a:latin typeface="Cambria Math" panose="02040503050406030204" pitchFamily="18" charset="0"/>
                                  </a:rPr>
                                </m:ctrlPr>
                              </m:sSupPr>
                              <m:e>
                                <m:r>
                                  <a:rPr lang="en-IN" sz="2000" i="1">
                                    <a:latin typeface="Cambria Math" panose="02040503050406030204" pitchFamily="18" charset="0"/>
                                  </a:rPr>
                                  <m:t>𝑥</m:t>
                                </m:r>
                              </m:e>
                              <m:sup>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IN" sz="2000" i="1">
                                    <a:latin typeface="Cambria Math" panose="02040503050406030204" pitchFamily="18" charset="0"/>
                                  </a:rPr>
                                  <m:t>+</m:t>
                                </m:r>
                                <m:r>
                                  <a:rPr lang="en-US" sz="2000" b="0" i="1" smtClean="0">
                                    <a:latin typeface="Cambria Math" panose="02040503050406030204" pitchFamily="18" charset="0"/>
                                  </a:rPr>
                                  <m:t>2</m:t>
                                </m:r>
                              </m:sup>
                            </m:sSup>
                            <m:r>
                              <a:rPr lang="en-IN" sz="2000" i="1">
                                <a:latin typeface="Cambria Math" panose="02040503050406030204" pitchFamily="18" charset="0"/>
                              </a:rPr>
                              <m:t>𝑑𝑥</m:t>
                            </m:r>
                            <m:r>
                              <a:rPr lang="en-IN" sz="2000" i="1">
                                <a:latin typeface="Cambria Math" panose="02040503050406030204" pitchFamily="18" charset="0"/>
                              </a:rPr>
                              <m:t>−</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𝑘</m:t>
                                </m:r>
                                <m:r>
                                  <a:rPr lang="en-IN" sz="2000" i="1">
                                    <a:latin typeface="Cambria Math" panose="02040503050406030204" pitchFamily="18" charset="0"/>
                                  </a:rPr>
                                  <m:t>=0</m:t>
                                </m:r>
                              </m:sub>
                              <m:sup>
                                <m:r>
                                  <a:rPr lang="en-IN" sz="20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e>
                            </m:nary>
                          </m:e>
                        </m:nary>
                        <m:sSubSup>
                          <m:sSubSupPr>
                            <m:ctrlPr>
                              <a:rPr lang="en-IN" sz="2000" i="1">
                                <a:latin typeface="Cambria Math" panose="02040503050406030204" pitchFamily="18" charset="0"/>
                              </a:rPr>
                            </m:ctrlPr>
                          </m:sSubSupPr>
                          <m:e>
                            <m:r>
                              <a:rPr lang="en-IN" sz="2000" i="1">
                                <a:latin typeface="Cambria Math" panose="02040503050406030204" pitchFamily="18" charset="0"/>
                              </a:rPr>
                              <m:t>𝑥</m:t>
                            </m:r>
                          </m:e>
                          <m:sub>
                            <m:r>
                              <a:rPr lang="en-IN" sz="2000" i="1">
                                <a:latin typeface="Cambria Math" panose="02040503050406030204" pitchFamily="18" charset="0"/>
                              </a:rPr>
                              <m:t>𝑘</m:t>
                            </m:r>
                          </m:sub>
                          <m:sup>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IN" sz="2000" i="1">
                                <a:latin typeface="Cambria Math" panose="02040503050406030204" pitchFamily="18" charset="0"/>
                              </a:rPr>
                              <m:t>+</m:t>
                            </m:r>
                            <m:r>
                              <a:rPr lang="en-US" sz="2000" b="0" i="1" smtClean="0">
                                <a:latin typeface="Cambria Math" panose="02040503050406030204" pitchFamily="18" charset="0"/>
                              </a:rPr>
                              <m:t>2</m:t>
                            </m:r>
                          </m:sup>
                        </m:sSubSup>
                      </m:e>
                    </m:d>
                  </m:oMath>
                </a14:m>
                <a:endParaRPr lang="en-IN" sz="1800" dirty="0" smtClean="0"/>
              </a:p>
              <a:p>
                <a:r>
                  <a:rPr lang="en-US" sz="1800" dirty="0" smtClean="0">
                    <a:solidFill>
                      <a:srgbClr val="0070C0"/>
                    </a:solidFill>
                  </a:rPr>
                  <a:t>For  one point formula</a:t>
                </a:r>
                <a:r>
                  <a:rPr lang="en-US" sz="1800" dirty="0" smtClean="0"/>
                  <a:t> n = 0,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=2 </m:t>
                    </m:r>
                    <m:r>
                      <a:rPr lang="en-US" sz="1800" b="0" i="1" smtClean="0">
                        <a:latin typeface="Cambria Math" panose="02040503050406030204" pitchFamily="18" charset="0"/>
                      </a:rPr>
                      <m:t>𝑎𝑛𝑑</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=0</m:t>
                    </m:r>
                  </m:oMath>
                </a14:m>
                <a:endParaRPr lang="en-US" sz="1800" b="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US" sz="1800" b="0" i="1" smtClean="0">
                            <a:latin typeface="Cambria Math" panose="02040503050406030204" pitchFamily="18" charset="0"/>
                          </a:rPr>
                          <m:t>0</m:t>
                        </m:r>
                      </m:sub>
                    </m:sSub>
                    <m:r>
                      <a:rPr lang="en-IN" sz="1800" i="1">
                        <a:latin typeface="Cambria Math" panose="02040503050406030204" pitchFamily="18" charset="0"/>
                      </a:rPr>
                      <m:t>=</m:t>
                    </m:r>
                    <m:r>
                      <a:rPr lang="en-US" sz="1800" b="0" i="1" smtClean="0">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US" sz="1800" i="1">
                            <a:latin typeface="Cambria Math" panose="02040503050406030204" pitchFamily="18" charset="0"/>
                          </a:rPr>
                          <m:t>2</m:t>
                        </m:r>
                        <m:r>
                          <a:rPr lang="en-IN" sz="1800" i="1">
                            <a:latin typeface="Cambria Math" panose="02040503050406030204" pitchFamily="18" charset="0"/>
                          </a:rPr>
                          <m:t>)!</m:t>
                        </m:r>
                      </m:den>
                    </m:f>
                    <m:d>
                      <m:dPr>
                        <m:begChr m:val="{"/>
                        <m:endChr m:val="}"/>
                        <m:ctrlPr>
                          <a:rPr lang="en-IN" sz="1800" i="1">
                            <a:latin typeface="Cambria Math" panose="02040503050406030204" pitchFamily="18" charset="0"/>
                          </a:rPr>
                        </m:ctrlPr>
                      </m:dPr>
                      <m:e>
                        <m:nary>
                          <m:naryPr>
                            <m:limLoc m:val="subSup"/>
                            <m:ctrlPr>
                              <a:rPr lang="en-IN" sz="1800" i="1" smtClean="0">
                                <a:latin typeface="Cambria Math" panose="02040503050406030204" pitchFamily="18" charset="0"/>
                              </a:rPr>
                            </m:ctrlPr>
                          </m:naryPr>
                          <m:sub>
                            <m:r>
                              <m:rPr>
                                <m:brk m:alnAt="1"/>
                              </m:rP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1</m:t>
                            </m:r>
                          </m:sup>
                          <m:e>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i="1">
                                    <a:latin typeface="Cambria Math" panose="02040503050406030204" pitchFamily="18" charset="0"/>
                                  </a:rPr>
                                  <m:t>2</m:t>
                                </m:r>
                              </m:sup>
                            </m:sSup>
                            <m:r>
                              <a:rPr lang="en-IN" sz="1800" i="1">
                                <a:latin typeface="Cambria Math" panose="02040503050406030204" pitchFamily="18" charset="0"/>
                              </a:rPr>
                              <m:t>𝑑𝑥</m:t>
                            </m:r>
                            <m:r>
                              <a:rPr lang="en-IN" sz="1800" i="1">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sSubSup>
                              <m:sSubSupPr>
                                <m:ctrlPr>
                                  <a:rPr lang="en-US" sz="1800" i="1" smtClean="0">
                                    <a:latin typeface="Cambria Math" panose="02040503050406030204" pitchFamily="18" charset="0"/>
                                  </a:rPr>
                                </m:ctrlPr>
                              </m:sSubSup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up>
                                <m:r>
                                  <a:rPr lang="en-US" sz="1800" b="0" i="1" smtClean="0">
                                    <a:latin typeface="Cambria Math" panose="02040503050406030204" pitchFamily="18" charset="0"/>
                                  </a:rPr>
                                  <m:t>2</m:t>
                                </m:r>
                              </m:sup>
                            </m:sSubSup>
                          </m:e>
                        </m:nary>
                      </m:e>
                    </m:d>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b="0" i="1" smtClean="0">
                            <a:latin typeface="Cambria Math" panose="02040503050406030204" pitchFamily="18" charset="0"/>
                          </a:rPr>
                          <m:t>3</m:t>
                        </m:r>
                      </m:den>
                    </m:f>
                  </m:oMath>
                </a14:m>
                <a:r>
                  <a:rPr lang="en-US" sz="1800" dirty="0" smtClean="0"/>
                  <a:t>  where -1 &lt; </a:t>
                </a:r>
                <a14:m>
                  <m:oMath xmlns:m="http://schemas.openxmlformats.org/officeDocument/2006/math">
                    <m:r>
                      <a:rPr lang="en-IN" sz="1800" i="1">
                        <a:latin typeface="Cambria Math" panose="02040503050406030204" pitchFamily="18" charset="0"/>
                      </a:rPr>
                      <m:t>𝜂</m:t>
                    </m:r>
                  </m:oMath>
                </a14:m>
                <a:r>
                  <a:rPr lang="en-US" sz="1800" dirty="0" smtClean="0"/>
                  <a:t> &lt; 1 and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oMath>
                </a14:m>
                <a:r>
                  <a:rPr lang="en-US" sz="1800" dirty="0" smtClean="0"/>
                  <a:t> represents second derivative.</a:t>
                </a:r>
              </a:p>
              <a:p>
                <a:r>
                  <a:rPr lang="en-US" sz="1800" dirty="0" smtClean="0">
                    <a:solidFill>
                      <a:srgbClr val="0070C0"/>
                    </a:solidFill>
                  </a:rPr>
                  <a:t> </a:t>
                </a:r>
                <a:r>
                  <a:rPr lang="en-US" sz="1800" dirty="0">
                    <a:solidFill>
                      <a:srgbClr val="0070C0"/>
                    </a:solidFill>
                  </a:rPr>
                  <a:t>For </a:t>
                </a:r>
                <a:r>
                  <a:rPr lang="en-US" sz="1800" dirty="0" smtClean="0">
                    <a:solidFill>
                      <a:srgbClr val="0070C0"/>
                    </a:solidFill>
                  </a:rPr>
                  <a:t>two point </a:t>
                </a:r>
                <a:r>
                  <a:rPr lang="en-US" sz="1800" dirty="0">
                    <a:solidFill>
                      <a:srgbClr val="0070C0"/>
                    </a:solidFill>
                  </a:rPr>
                  <a:t>formula </a:t>
                </a:r>
                <a:r>
                  <a:rPr lang="en-US" sz="1800" dirty="0"/>
                  <a:t>n = </a:t>
                </a:r>
                <a:r>
                  <a:rPr lang="en-US" sz="1800" dirty="0" smtClean="0"/>
                  <a:t>1,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 </m:t>
                    </m:r>
                    <m:r>
                      <a:rPr lang="en-US" sz="1800" i="1">
                        <a:latin typeface="Cambria Math" panose="02040503050406030204" pitchFamily="18" charset="0"/>
                      </a:rPr>
                      <m:t>𝑎𝑛𝑑</m:t>
                    </m:r>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𝑥</m:t>
                        </m:r>
                      </m:e>
                      <m:sub>
                        <m:r>
                          <a:rPr lang="en-US" sz="1800" i="1">
                            <a:latin typeface="Cambria Math" panose="02040503050406030204" pitchFamily="18" charset="0"/>
                          </a:rPr>
                          <m:t>0</m:t>
                        </m:r>
                      </m:sub>
                    </m:sSub>
                    <m:r>
                      <a:rPr lang="en-US" sz="1800" i="1">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3</m:t>
                            </m:r>
                          </m:e>
                        </m:rad>
                      </m:den>
                    </m:f>
                  </m:oMath>
                </a14:m>
                <a:r>
                  <a:rPr lang="en-US" sz="1800" dirty="0" smtClean="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3</m:t>
                            </m:r>
                          </m:e>
                        </m:rad>
                      </m:den>
                    </m:f>
                  </m:oMath>
                </a14:m>
                <a:endParaRPr lang="en-US"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US" sz="1800" b="0" i="1" smtClean="0">
                            <a:latin typeface="Cambria Math" panose="02040503050406030204" pitchFamily="18" charset="0"/>
                          </a:rPr>
                          <m:t>1</m:t>
                        </m:r>
                      </m:sub>
                    </m:sSub>
                    <m:r>
                      <a:rPr lang="en-IN" sz="1800" i="1">
                        <a:latin typeface="Cambria Math" panose="02040503050406030204" pitchFamily="18" charset="0"/>
                      </a:rPr>
                      <m:t>=</m:t>
                    </m:r>
                    <m:r>
                      <a:rPr lang="en-US"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b="0" i="1" smtClean="0">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4</m:t>
                        </m:r>
                        <m:r>
                          <a:rPr lang="en-IN" sz="1800" i="1">
                            <a:latin typeface="Cambria Math" panose="02040503050406030204" pitchFamily="18" charset="0"/>
                          </a:rPr>
                          <m:t>)!</m:t>
                        </m:r>
                      </m:den>
                    </m:f>
                  </m:oMath>
                </a14:m>
                <a:r>
                  <a:rPr lang="en-US" sz="1800" dirty="0" smtClean="0"/>
                  <a:t> </a:t>
                </a:r>
                <a14:m>
                  <m:oMath xmlns:m="http://schemas.openxmlformats.org/officeDocument/2006/math">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1</m:t>
                            </m:r>
                          </m:sup>
                          <m:e>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b="0" i="1" smtClean="0">
                                    <a:latin typeface="Cambria Math" panose="02040503050406030204" pitchFamily="18" charset="0"/>
                                  </a:rPr>
                                  <m:t>4</m:t>
                                </m:r>
                              </m:sup>
                            </m:sSup>
                            <m:r>
                              <a:rPr lang="en-IN" sz="1800" i="1">
                                <a:latin typeface="Cambria Math" panose="02040503050406030204" pitchFamily="18" charset="0"/>
                              </a:rPr>
                              <m:t>𝑑𝑥</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m:t>
                                </m:r>
                                <m:r>
                                  <a:rPr lang="el-GR" sz="1800" i="1">
                                    <a:latin typeface="Cambria Math" panose="02040503050406030204" pitchFamily="18" charset="0"/>
                                  </a:rPr>
                                  <m:t>𝜆</m:t>
                                </m:r>
                              </m:e>
                              <m:sub>
                                <m:r>
                                  <a:rPr lang="en-US" sz="1800" i="1">
                                    <a:latin typeface="Cambria Math" panose="02040503050406030204" pitchFamily="18" charset="0"/>
                                  </a:rPr>
                                  <m:t>0</m:t>
                                </m:r>
                              </m:sub>
                            </m:sSub>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i="1">
                                    <a:latin typeface="Cambria Math" panose="02040503050406030204" pitchFamily="18" charset="0"/>
                                  </a:rPr>
                                  <m:t>0</m:t>
                                </m:r>
                              </m:sub>
                              <m:sup>
                                <m:r>
                                  <a:rPr lang="en-US" sz="1800" b="0" i="1" smtClean="0">
                                    <a:latin typeface="Cambria Math" panose="02040503050406030204" pitchFamily="18" charset="0"/>
                                  </a:rPr>
                                  <m:t>4</m:t>
                                </m:r>
                              </m:sup>
                            </m:sSubSup>
                            <m:r>
                              <a:rPr lang="en-US" sz="1800" b="0" i="1" smtClean="0">
                                <a:latin typeface="Cambria Math" panose="02040503050406030204" pitchFamily="18" charset="0"/>
                              </a:rPr>
                              <m:t>+</m:t>
                            </m:r>
                          </m:e>
                        </m:nary>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US" sz="1800" b="0" i="1" smtClean="0">
                                <a:latin typeface="Cambria Math" panose="02040503050406030204" pitchFamily="18" charset="0"/>
                              </a:rPr>
                              <m:t>1</m:t>
                            </m:r>
                          </m:sub>
                        </m:sSub>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b="0" i="1" smtClean="0">
                                <a:latin typeface="Cambria Math" panose="02040503050406030204" pitchFamily="18" charset="0"/>
                              </a:rPr>
                              <m:t>1</m:t>
                            </m:r>
                          </m:sub>
                          <m:sup>
                            <m:r>
                              <a:rPr lang="en-US" sz="1800" i="1">
                                <a:latin typeface="Cambria Math" panose="02040503050406030204" pitchFamily="18" charset="0"/>
                              </a:rPr>
                              <m:t>4</m:t>
                            </m:r>
                          </m:sup>
                        </m:sSubSup>
                        <m:r>
                          <a:rPr lang="en-US" sz="1800" b="0" i="1" smtClean="0">
                            <a:latin typeface="Cambria Math" panose="02040503050406030204" pitchFamily="18" charset="0"/>
                          </a:rPr>
                          <m:t>)</m:t>
                        </m:r>
                      </m:e>
                    </m:d>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b="0" i="1" smtClean="0">
                            <a:latin typeface="Cambria Math" panose="02040503050406030204" pitchFamily="18" charset="0"/>
                          </a:rPr>
                          <m:t>2</m:t>
                        </m:r>
                        <m:r>
                          <a:rPr lang="en-US" sz="1800" i="1">
                            <a:latin typeface="Cambria Math" panose="02040503050406030204" pitchFamily="18" charset="0"/>
                          </a:rPr>
                          <m:t>4</m:t>
                        </m:r>
                      </m:den>
                    </m:f>
                    <m:d>
                      <m:dPr>
                        <m:begChr m:val="{"/>
                        <m:endChr m:val="}"/>
                        <m:ctrlPr>
                          <a:rPr lang="en-IN" sz="1800" i="1" smtClean="0">
                            <a:latin typeface="Cambria Math" panose="02040503050406030204" pitchFamily="18" charset="0"/>
                          </a:rPr>
                        </m:ctrlPr>
                      </m:dPr>
                      <m:e>
                        <m:f>
                          <m:fPr>
                            <m:ctrlPr>
                              <a:rPr lang="en-IN" sz="1800" i="1">
                                <a:latin typeface="Cambria Math" panose="02040503050406030204" pitchFamily="18" charset="0"/>
                              </a:rPr>
                            </m:ctrlPr>
                          </m:fPr>
                          <m:num>
                            <m:r>
                              <a:rPr lang="en-US" sz="1800" i="1">
                                <a:latin typeface="Cambria Math" panose="02040503050406030204" pitchFamily="18" charset="0"/>
                              </a:rPr>
                              <m:t>2</m:t>
                            </m:r>
                          </m:num>
                          <m:den>
                            <m:r>
                              <a:rPr lang="en-US" sz="1800" i="1">
                                <a:latin typeface="Cambria Math" panose="02040503050406030204" pitchFamily="18" charset="0"/>
                              </a:rPr>
                              <m:t>5</m:t>
                            </m:r>
                          </m:den>
                        </m:f>
                        <m:r>
                          <a:rPr lang="en-US" sz="1800" b="0" i="1" smtClean="0">
                            <a:latin typeface="Cambria Math" panose="02040503050406030204" pitchFamily="18" charset="0"/>
                          </a:rPr>
                          <m:t> −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9</m:t>
                            </m:r>
                          </m:den>
                        </m:f>
                      </m:e>
                    </m:d>
                  </m:oMath>
                </a14:m>
                <a:r>
                  <a:rPr lang="en-IN"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b="0" i="1" smtClean="0">
                            <a:latin typeface="Cambria Math" panose="02040503050406030204" pitchFamily="18" charset="0"/>
                          </a:rPr>
                          <m:t>135</m:t>
                        </m:r>
                      </m:den>
                    </m:f>
                  </m:oMath>
                </a14:m>
                <a:r>
                  <a:rPr lang="en-IN" sz="1800" dirty="0" smtClean="0"/>
                  <a:t> ; </a:t>
                </a:r>
                <a:r>
                  <a:rPr lang="en-US" sz="1800" dirty="0"/>
                  <a:t>-1 &lt; </a:t>
                </a:r>
                <a14:m>
                  <m:oMath xmlns:m="http://schemas.openxmlformats.org/officeDocument/2006/math">
                    <m:r>
                      <a:rPr lang="en-IN" sz="1800" i="1">
                        <a:latin typeface="Cambria Math" panose="02040503050406030204" pitchFamily="18" charset="0"/>
                      </a:rPr>
                      <m:t>𝜂</m:t>
                    </m:r>
                  </m:oMath>
                </a14:m>
                <a:r>
                  <a:rPr lang="en-US" sz="1800" dirty="0"/>
                  <a:t> &lt; 1 </a:t>
                </a:r>
                <a:endParaRPr lang="en-US" sz="1800" dirty="0" smtClean="0"/>
              </a:p>
              <a:p>
                <a:r>
                  <a:rPr lang="en-US" sz="1800" dirty="0">
                    <a:solidFill>
                      <a:srgbClr val="0070C0"/>
                    </a:solidFill>
                  </a:rPr>
                  <a:t>For </a:t>
                </a:r>
                <a:r>
                  <a:rPr lang="en-US" sz="1800" dirty="0" smtClean="0">
                    <a:solidFill>
                      <a:srgbClr val="0070C0"/>
                    </a:solidFill>
                  </a:rPr>
                  <a:t>three point </a:t>
                </a:r>
                <a:r>
                  <a:rPr lang="en-US" sz="1800" dirty="0">
                    <a:solidFill>
                      <a:srgbClr val="0070C0"/>
                    </a:solidFill>
                  </a:rPr>
                  <a:t>formula </a:t>
                </a:r>
                <a:r>
                  <a:rPr lang="en-US" sz="1800" dirty="0"/>
                  <a:t>n = </a:t>
                </a:r>
                <a:r>
                  <a:rPr lang="en-US" sz="1800" dirty="0" smtClean="0"/>
                  <a:t>2,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b="0" i="1" smtClean="0">
                            <a:latin typeface="Cambria Math" panose="02040503050406030204" pitchFamily="18" charset="0"/>
                          </a:rPr>
                          <m:t>2</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IN" sz="1800" b="0" i="1" smtClean="0">
                            <a:latin typeface="Cambria Math" panose="02040503050406030204" pitchFamily="18" charset="0"/>
                          </a:rPr>
                          <m:t>5</m:t>
                        </m:r>
                      </m:num>
                      <m:den>
                        <m:r>
                          <a:rPr lang="en-IN" sz="1800" b="0" i="1" smtClean="0">
                            <a:latin typeface="Cambria Math" panose="02040503050406030204" pitchFamily="18" charset="0"/>
                          </a:rPr>
                          <m:t>9</m:t>
                        </m:r>
                      </m:den>
                    </m:f>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f>
                      <m:fPr>
                        <m:ctrlPr>
                          <a:rPr lang="en-US" sz="1800" i="1">
                            <a:latin typeface="Cambria Math" panose="02040503050406030204" pitchFamily="18" charset="0"/>
                          </a:rPr>
                        </m:ctrlPr>
                      </m:fPr>
                      <m:num>
                        <m:r>
                          <a:rPr lang="en-IN" sz="1800" b="0" i="1" smtClean="0">
                            <a:latin typeface="Cambria Math" panose="02040503050406030204" pitchFamily="18" charset="0"/>
                          </a:rPr>
                          <m:t>8</m:t>
                        </m:r>
                      </m:num>
                      <m:den>
                        <m:r>
                          <a:rPr lang="en-IN" sz="1800" i="1">
                            <a:latin typeface="Cambria Math" panose="02040503050406030204" pitchFamily="18" charset="0"/>
                          </a:rPr>
                          <m:t>9</m:t>
                        </m:r>
                      </m:den>
                    </m:f>
                    <m:r>
                      <a:rPr lang="en-US" sz="1800" i="1">
                        <a:latin typeface="Cambria Math" panose="02040503050406030204" pitchFamily="18" charset="0"/>
                      </a:rPr>
                      <m:t>𝑎𝑛𝑑</m:t>
                    </m:r>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𝑥</m:t>
                        </m:r>
                      </m:e>
                      <m:sub>
                        <m:r>
                          <a:rPr lang="en-US" sz="1800" i="1">
                            <a:latin typeface="Cambria Math" panose="02040503050406030204" pitchFamily="18" charset="0"/>
                          </a:rPr>
                          <m:t>0</m:t>
                        </m:r>
                      </m:sub>
                    </m:sSub>
                    <m:r>
                      <a:rPr lang="en-US" sz="1800" i="1">
                        <a:latin typeface="Cambria Math" panose="02040503050406030204" pitchFamily="18" charset="0"/>
                      </a:rPr>
                      <m:t>=</m:t>
                    </m:r>
                    <m:r>
                      <a:rPr lang="en-IN" sz="1800" b="0" i="1" smtClean="0">
                        <a:latin typeface="Cambria Math" panose="02040503050406030204" pitchFamily="18" charset="0"/>
                      </a:rPr>
                      <m:t>−</m:t>
                    </m:r>
                    <m:rad>
                      <m:radPr>
                        <m:degHide m:val="on"/>
                        <m:ctrlPr>
                          <a:rPr lang="en-US" sz="1800" i="1" smtClean="0">
                            <a:latin typeface="Cambria Math" panose="02040503050406030204" pitchFamily="18" charset="0"/>
                          </a:rPr>
                        </m:ctrlPr>
                      </m:radPr>
                      <m:deg/>
                      <m:e>
                        <m:f>
                          <m:fPr>
                            <m:ctrlPr>
                              <a:rPr lang="en-US" sz="1800" i="1" smtClean="0">
                                <a:latin typeface="Cambria Math" panose="02040503050406030204" pitchFamily="18" charset="0"/>
                              </a:rPr>
                            </m:ctrlPr>
                          </m:fPr>
                          <m:num>
                            <m:r>
                              <a:rPr lang="en-IN" sz="1800" b="0" i="1" smtClean="0">
                                <a:latin typeface="Cambria Math" panose="02040503050406030204" pitchFamily="18" charset="0"/>
                              </a:rPr>
                              <m:t>3</m:t>
                            </m:r>
                          </m:num>
                          <m:den>
                            <m:r>
                              <a:rPr lang="en-IN" sz="1800" b="0" i="1" smtClean="0">
                                <a:latin typeface="Cambria Math" panose="02040503050406030204" pitchFamily="18" charset="0"/>
                              </a:rPr>
                              <m:t>5</m:t>
                            </m:r>
                          </m:den>
                        </m:f>
                      </m:e>
                    </m:rad>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IN" sz="1800" b="0" i="1" smtClean="0">
                        <a:latin typeface="Cambria Math" panose="02040503050406030204" pitchFamily="18" charset="0"/>
                      </a:rPr>
                      <m:t>0</m:t>
                    </m:r>
                  </m:oMath>
                </a14:m>
                <a:r>
                  <a:rPr lang="en-IN" sz="1800" dirty="0" smtClean="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𝑥</m:t>
                        </m:r>
                      </m:e>
                      <m:sub>
                        <m:r>
                          <a:rPr lang="en-IN" sz="1800" b="0" i="1" smtClean="0">
                            <a:latin typeface="Cambria Math" panose="02040503050406030204" pitchFamily="18" charset="0"/>
                          </a:rPr>
                          <m:t>2</m:t>
                        </m:r>
                      </m:sub>
                    </m:sSub>
                    <m:r>
                      <a:rPr lang="en-US" sz="1800" i="1">
                        <a:latin typeface="Cambria Math" panose="02040503050406030204" pitchFamily="18" charset="0"/>
                      </a:rPr>
                      <m:t>=</m:t>
                    </m:r>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r>
                              <a:rPr lang="en-IN" sz="1800" i="1">
                                <a:latin typeface="Cambria Math" panose="02040503050406030204" pitchFamily="18" charset="0"/>
                              </a:rPr>
                              <m:t>3</m:t>
                            </m:r>
                          </m:num>
                          <m:den>
                            <m:r>
                              <a:rPr lang="en-IN" sz="1800" i="1">
                                <a:latin typeface="Cambria Math" panose="02040503050406030204" pitchFamily="18" charset="0"/>
                              </a:rPr>
                              <m:t>5</m:t>
                            </m:r>
                          </m:den>
                        </m:f>
                      </m:e>
                    </m:rad>
                  </m:oMath>
                </a14:m>
                <a:endParaRPr lang="en-IN"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IN" sz="1800" b="0" i="1" smtClean="0">
                            <a:latin typeface="Cambria Math" panose="02040503050406030204" pitchFamily="18" charset="0"/>
                          </a:rPr>
                          <m:t>2</m:t>
                        </m:r>
                      </m:sub>
                    </m:sSub>
                    <m:r>
                      <a:rPr lang="en-IN" sz="1800" i="1">
                        <a:latin typeface="Cambria Math" panose="02040503050406030204" pitchFamily="18" charset="0"/>
                      </a:rPr>
                      <m:t>=</m:t>
                    </m:r>
                    <m:r>
                      <a:rPr lang="en-US"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b="0" i="1" smtClean="0">
                                <a:latin typeface="Cambria Math" panose="02040503050406030204" pitchFamily="18" charset="0"/>
                              </a:rPr>
                              <m:t>6</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IN" sz="1800" b="0" i="1" smtClean="0">
                            <a:latin typeface="Cambria Math" panose="02040503050406030204" pitchFamily="18" charset="0"/>
                          </a:rPr>
                          <m:t>6</m:t>
                        </m:r>
                        <m:r>
                          <a:rPr lang="en-IN" sz="1800" i="1">
                            <a:latin typeface="Cambria Math" panose="02040503050406030204" pitchFamily="18" charset="0"/>
                          </a:rPr>
                          <m:t>)!</m:t>
                        </m:r>
                      </m:den>
                    </m:f>
                  </m:oMath>
                </a14:m>
                <a:r>
                  <a:rPr lang="en-US" sz="1800" dirty="0"/>
                  <a:t> </a:t>
                </a:r>
                <a14:m>
                  <m:oMath xmlns:m="http://schemas.openxmlformats.org/officeDocument/2006/math">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1</m:t>
                            </m:r>
                          </m:sup>
                          <m:e>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b="0" i="1" smtClean="0">
                                    <a:latin typeface="Cambria Math" panose="02040503050406030204" pitchFamily="18" charset="0"/>
                                  </a:rPr>
                                  <m:t>6</m:t>
                                </m:r>
                              </m:sup>
                            </m:sSup>
                            <m:r>
                              <a:rPr lang="en-IN" sz="1800" i="1">
                                <a:latin typeface="Cambria Math" panose="02040503050406030204" pitchFamily="18" charset="0"/>
                              </a:rPr>
                              <m:t>𝑑𝑥</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US" sz="1800" i="1">
                                    <a:latin typeface="Cambria Math" panose="02040503050406030204" pitchFamily="18" charset="0"/>
                                  </a:rPr>
                                  <m:t>(</m:t>
                                </m:r>
                                <m:r>
                                  <a:rPr lang="el-GR" sz="1800" i="1">
                                    <a:latin typeface="Cambria Math" panose="02040503050406030204" pitchFamily="18" charset="0"/>
                                  </a:rPr>
                                  <m:t>𝜆</m:t>
                                </m:r>
                              </m:e>
                              <m:sub>
                                <m:r>
                                  <a:rPr lang="en-US" sz="1800" i="1">
                                    <a:latin typeface="Cambria Math" panose="02040503050406030204" pitchFamily="18" charset="0"/>
                                  </a:rPr>
                                  <m:t>0</m:t>
                                </m:r>
                              </m:sub>
                            </m:sSub>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i="1">
                                    <a:latin typeface="Cambria Math" panose="02040503050406030204" pitchFamily="18" charset="0"/>
                                  </a:rPr>
                                  <m:t>0</m:t>
                                </m:r>
                              </m:sub>
                              <m:sup>
                                <m:r>
                                  <a:rPr lang="en-IN" sz="1800" b="0" i="1" smtClean="0">
                                    <a:latin typeface="Cambria Math" panose="02040503050406030204" pitchFamily="18" charset="0"/>
                                  </a:rPr>
                                  <m:t>6</m:t>
                                </m:r>
                              </m:sup>
                            </m:sSubSup>
                            <m:r>
                              <a:rPr lang="en-US" sz="1800" i="1">
                                <a:latin typeface="Cambria Math" panose="02040503050406030204" pitchFamily="18" charset="0"/>
                              </a:rPr>
                              <m:t>+</m:t>
                            </m:r>
                          </m:e>
                        </m:nary>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US" sz="1800" i="1">
                                <a:latin typeface="Cambria Math" panose="02040503050406030204" pitchFamily="18" charset="0"/>
                              </a:rPr>
                              <m:t>1</m:t>
                            </m:r>
                          </m:sub>
                        </m:sSub>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i="1">
                                <a:latin typeface="Cambria Math" panose="02040503050406030204" pitchFamily="18" charset="0"/>
                              </a:rPr>
                              <m:t>1</m:t>
                            </m:r>
                          </m:sub>
                          <m:sup>
                            <m:r>
                              <a:rPr lang="en-IN" sz="1800" b="0" i="1" smtClean="0">
                                <a:latin typeface="Cambria Math" panose="02040503050406030204" pitchFamily="18" charset="0"/>
                              </a:rPr>
                              <m:t>6</m:t>
                            </m:r>
                          </m:sup>
                        </m:sSubSup>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US" sz="1800" i="1">
                                <a:latin typeface="Cambria Math" panose="02040503050406030204" pitchFamily="18" charset="0"/>
                              </a:rPr>
                              <m:t>1</m:t>
                            </m:r>
                          </m:sub>
                        </m:sSub>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i="1">
                                <a:latin typeface="Cambria Math" panose="02040503050406030204" pitchFamily="18" charset="0"/>
                              </a:rPr>
                              <m:t>1</m:t>
                            </m:r>
                          </m:sub>
                          <m:sup>
                            <m:r>
                              <a:rPr lang="en-IN" sz="1800" i="1">
                                <a:latin typeface="Cambria Math" panose="02040503050406030204" pitchFamily="18" charset="0"/>
                              </a:rPr>
                              <m:t>6</m:t>
                            </m:r>
                          </m:sup>
                        </m:sSubSup>
                        <m:r>
                          <a:rPr lang="en-US" sz="1800" i="1">
                            <a:latin typeface="Cambria Math" panose="02040503050406030204" pitchFamily="18" charset="0"/>
                          </a:rPr>
                          <m:t>)</m:t>
                        </m:r>
                      </m:e>
                    </m:d>
                    <m:r>
                      <a:rPr lang="en-IN" sz="1800" b="0" i="0" smtClean="0">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6</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(6)!</m:t>
                        </m:r>
                      </m:den>
                    </m:f>
                  </m:oMath>
                </a14:m>
                <a:r>
                  <a:rPr lang="en-US" sz="1800" dirty="0"/>
                  <a:t> </a:t>
                </a:r>
                <a14:m>
                  <m:oMath xmlns:m="http://schemas.openxmlformats.org/officeDocument/2006/math">
                    <m:d>
                      <m:dPr>
                        <m:begChr m:val="{"/>
                        <m:endChr m:val="}"/>
                        <m:ctrlPr>
                          <a:rPr lang="en-IN" sz="1800" i="1">
                            <a:latin typeface="Cambria Math" panose="02040503050406030204" pitchFamily="18" charset="0"/>
                          </a:rPr>
                        </m:ctrlPr>
                      </m:dPr>
                      <m:e>
                        <m:f>
                          <m:fPr>
                            <m:ctrlPr>
                              <a:rPr lang="en-IN" sz="1800" i="1" smtClean="0">
                                <a:latin typeface="Cambria Math" panose="02040503050406030204" pitchFamily="18" charset="0"/>
                              </a:rPr>
                            </m:ctrlPr>
                          </m:fPr>
                          <m:num>
                            <m:r>
                              <a:rPr lang="en-IN" sz="1800" b="0" i="1" smtClean="0">
                                <a:latin typeface="Cambria Math" panose="02040503050406030204" pitchFamily="18" charset="0"/>
                              </a:rPr>
                              <m:t>2</m:t>
                            </m:r>
                          </m:num>
                          <m:den>
                            <m:r>
                              <a:rPr lang="en-IN" sz="1800" b="0" i="1" smtClean="0">
                                <a:latin typeface="Cambria Math" panose="02040503050406030204" pitchFamily="18" charset="0"/>
                              </a:rPr>
                              <m:t>7</m:t>
                            </m:r>
                          </m:den>
                        </m:f>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5∗27</m:t>
                            </m:r>
                          </m:num>
                          <m:den>
                            <m:r>
                              <a:rPr lang="en-IN" sz="1800" b="0" i="1" smtClean="0">
                                <a:latin typeface="Cambria Math" panose="02040503050406030204" pitchFamily="18" charset="0"/>
                              </a:rPr>
                              <m:t>9∗125</m:t>
                            </m:r>
                          </m:den>
                        </m:f>
                        <m:r>
                          <a:rPr lang="en-IN" sz="1800" b="0" i="1" smtClean="0">
                            <a:latin typeface="Cambria Math" panose="02040503050406030204" pitchFamily="18" charset="0"/>
                          </a:rPr>
                          <m:t>+0+</m:t>
                        </m:r>
                        <m:f>
                          <m:fPr>
                            <m:ctrlPr>
                              <a:rPr lang="en-IN" sz="1800" b="0" i="1" smtClean="0">
                                <a:latin typeface="Cambria Math" panose="02040503050406030204" pitchFamily="18" charset="0"/>
                              </a:rPr>
                            </m:ctrlPr>
                          </m:fPr>
                          <m:num>
                            <m:r>
                              <a:rPr lang="en-IN" sz="1800" i="1">
                                <a:latin typeface="Cambria Math" panose="02040503050406030204" pitchFamily="18" charset="0"/>
                              </a:rPr>
                              <m:t>5∗27</m:t>
                            </m:r>
                          </m:num>
                          <m:den>
                            <m:r>
                              <a:rPr lang="en-IN" sz="1800" i="1">
                                <a:latin typeface="Cambria Math" panose="02040503050406030204" pitchFamily="18" charset="0"/>
                              </a:rPr>
                              <m:t>9∗125</m:t>
                            </m:r>
                          </m:den>
                        </m:f>
                        <m:r>
                          <a:rPr lang="en-US" sz="1800" i="1">
                            <a:latin typeface="Cambria Math" panose="02040503050406030204" pitchFamily="18" charset="0"/>
                          </a:rPr>
                          <m:t>)</m:t>
                        </m:r>
                      </m:e>
                    </m:d>
                  </m:oMath>
                </a14:m>
                <a:r>
                  <a:rPr lang="en-IN"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6</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b="0" i="1" smtClean="0">
                            <a:latin typeface="Cambria Math" panose="02040503050406030204" pitchFamily="18" charset="0"/>
                          </a:rPr>
                          <m:t>15750</m:t>
                        </m:r>
                      </m:den>
                    </m:f>
                  </m:oMath>
                </a14:m>
                <a:r>
                  <a:rPr lang="en-IN" sz="1800" dirty="0" smtClean="0"/>
                  <a:t> ; </a:t>
                </a:r>
                <a:r>
                  <a:rPr lang="en-US" sz="1800" dirty="0"/>
                  <a:t>-1 &lt; </a:t>
                </a:r>
                <a14:m>
                  <m:oMath xmlns:m="http://schemas.openxmlformats.org/officeDocument/2006/math">
                    <m:r>
                      <a:rPr lang="en-IN" sz="1800" i="1">
                        <a:latin typeface="Cambria Math" panose="02040503050406030204" pitchFamily="18" charset="0"/>
                      </a:rPr>
                      <m:t>𝜂</m:t>
                    </m:r>
                  </m:oMath>
                </a14:m>
                <a:r>
                  <a:rPr lang="en-US" sz="1800" dirty="0"/>
                  <a:t> &lt; 1 </a:t>
                </a:r>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05256"/>
                <a:ext cx="10107168" cy="5724144"/>
              </a:xfrm>
              <a:blipFill rotWithShape="0">
                <a:blip r:embed="rId2"/>
                <a:stretch>
                  <a:fillRect l="-965" t="-106"/>
                </a:stretch>
              </a:blipFill>
            </p:spPr>
            <p:txBody>
              <a:bodyPr/>
              <a:lstStyle/>
              <a:p>
                <a:r>
                  <a:rPr lang="en-IN">
                    <a:noFill/>
                  </a:rPr>
                  <a:t> </a:t>
                </a:r>
              </a:p>
            </p:txBody>
          </p:sp>
        </mc:Fallback>
      </mc:AlternateContent>
    </p:spTree>
    <p:extLst>
      <p:ext uri="{BB962C8B-B14F-4D97-AF65-F5344CB8AC3E}">
        <p14:creationId xmlns:p14="http://schemas.microsoft.com/office/powerpoint/2010/main" val="1332904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05"/>
            <a:ext cx="10515600" cy="1042415"/>
          </a:xfrm>
        </p:spPr>
        <p:txBody>
          <a:bodyPr>
            <a:normAutofit/>
          </a:bodyPr>
          <a:lstStyle/>
          <a:p>
            <a:r>
              <a:rPr lang="en-US" sz="2800" dirty="0">
                <a:solidFill>
                  <a:srgbClr val="92D050"/>
                </a:solidFill>
              </a:rPr>
              <a:t>(</a:t>
            </a:r>
            <a:r>
              <a:rPr lang="en-US" sz="2800" dirty="0" smtClean="0">
                <a:solidFill>
                  <a:srgbClr val="92D050"/>
                </a:solidFill>
              </a:rPr>
              <a:t>4.B) </a:t>
            </a:r>
            <a:r>
              <a:rPr lang="en-US" sz="2800" dirty="0">
                <a:solidFill>
                  <a:srgbClr val="92D050"/>
                </a:solidFill>
              </a:rPr>
              <a:t>Error Order of Gauss </a:t>
            </a:r>
            <a:r>
              <a:rPr lang="en-US" sz="2800" dirty="0" smtClean="0">
                <a:solidFill>
                  <a:srgbClr val="92D050"/>
                </a:solidFill>
              </a:rPr>
              <a:t>Hermite Quadrature </a:t>
            </a:r>
            <a:r>
              <a:rPr lang="en-US" sz="2800" dirty="0">
                <a:solidFill>
                  <a:srgbClr val="92D050"/>
                </a:solidFill>
              </a:rPr>
              <a:t>Rule</a:t>
            </a:r>
            <a:endParaRPr lang="en-IN" sz="2800" dirty="0">
              <a:solidFill>
                <a:srgbClr val="92D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88721"/>
                <a:ext cx="9777984" cy="5477256"/>
              </a:xfrm>
            </p:spPr>
            <p:txBody>
              <a:bodyPr>
                <a:normAutofit/>
              </a:bodyPr>
              <a:lstStyle/>
              <a:p>
                <a:pPr marL="0" indent="0">
                  <a:buNone/>
                </a:pPr>
                <a:r>
                  <a:rPr lang="en-IN" sz="1800" dirty="0" smtClean="0"/>
                  <a:t>I = </a:t>
                </a:r>
                <a14:m>
                  <m:oMath xmlns:m="http://schemas.openxmlformats.org/officeDocument/2006/math">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r>
                          <a:rPr lang="en-IN" sz="1800" i="1">
                            <a:latin typeface="Cambria Math" panose="02040503050406030204" pitchFamily="18" charset="0"/>
                          </a:rPr>
                          <m:t>𝑓</m:t>
                        </m:r>
                        <m:d>
                          <m:dPr>
                            <m:ctrlPr>
                              <a:rPr lang="en-IN" sz="1800" i="1">
                                <a:latin typeface="Cambria Math" panose="02040503050406030204" pitchFamily="18" charset="0"/>
                              </a:rPr>
                            </m:ctrlPr>
                          </m:dPr>
                          <m:e>
                            <m:r>
                              <a:rPr lang="en-IN" sz="1800" i="1">
                                <a:latin typeface="Cambria Math" panose="02040503050406030204" pitchFamily="18" charset="0"/>
                              </a:rPr>
                              <m:t>𝑥</m:t>
                            </m:r>
                          </m:e>
                        </m:d>
                        <m:r>
                          <a:rPr lang="en-IN" sz="1800" i="1">
                            <a:latin typeface="Cambria Math" panose="02040503050406030204" pitchFamily="18" charset="0"/>
                          </a:rPr>
                          <m:t>𝑑𝑥</m:t>
                        </m:r>
                      </m:e>
                    </m:nary>
                  </m:oMath>
                </a14:m>
                <a:r>
                  <a:rPr lang="en-IN" sz="1800" dirty="0"/>
                  <a:t>  ≈  </a:t>
                </a:r>
                <a14:m>
                  <m:oMath xmlns:m="http://schemas.openxmlformats.org/officeDocument/2006/math">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r>
                          <a:rPr lang="en-IN" sz="1800" i="1">
                            <a:latin typeface="Cambria Math" panose="02040503050406030204" pitchFamily="18" charset="0"/>
                          </a:rPr>
                          <m:t>𝑓</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𝑘</m:t>
                            </m:r>
                          </m:sub>
                        </m:sSub>
                        <m:r>
                          <a:rPr lang="en-IN" sz="1800" i="1">
                            <a:latin typeface="Cambria Math" panose="02040503050406030204" pitchFamily="18" charset="0"/>
                          </a:rPr>
                          <m:t>)</m:t>
                        </m:r>
                      </m:e>
                    </m:nary>
                  </m:oMath>
                </a14:m>
                <a:endParaRPr lang="en-IN"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IN" sz="1800" i="1">
                            <a:latin typeface="Cambria Math" panose="02040503050406030204" pitchFamily="18" charset="0"/>
                          </a:rPr>
                          <m:t>𝑛</m:t>
                        </m:r>
                      </m:sub>
                    </m:sSub>
                    <m:r>
                      <a:rPr lang="en-IN" sz="1800" i="1">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𝑚</m:t>
                        </m:r>
                        <m:r>
                          <a:rPr lang="en-IN" sz="1800" i="1">
                            <a:latin typeface="Cambria Math" panose="02040503050406030204" pitchFamily="18" charset="0"/>
                          </a:rPr>
                          <m:t>+1)!</m:t>
                        </m:r>
                      </m:den>
                    </m:f>
                  </m:oMath>
                </a14:m>
                <a:r>
                  <a:rPr lang="en-IN" sz="1800" dirty="0"/>
                  <a:t> </a:t>
                </a:r>
                <a14:m>
                  <m:oMath xmlns:m="http://schemas.openxmlformats.org/officeDocument/2006/math">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i="1">
                                    <a:latin typeface="Cambria Math" panose="02040503050406030204" pitchFamily="18" charset="0"/>
                                  </a:rPr>
                                  <m:t>𝑚</m:t>
                                </m:r>
                                <m:r>
                                  <a:rPr lang="en-IN" sz="1800" i="1">
                                    <a:latin typeface="Cambria Math" panose="02040503050406030204" pitchFamily="18" charset="0"/>
                                  </a:rPr>
                                  <m:t>+1</m:t>
                                </m:r>
                              </m:sup>
                            </m:sSup>
                            <m:r>
                              <a:rPr lang="en-IN" sz="1800" i="1">
                                <a:latin typeface="Cambria Math" panose="02040503050406030204" pitchFamily="18" charset="0"/>
                              </a:rPr>
                              <m:t>𝑑𝑥</m:t>
                            </m:r>
                            <m:r>
                              <a:rPr lang="en-US" sz="1800" b="0" i="1" smtClean="0">
                                <a:latin typeface="Cambria Math" panose="02040503050406030204" pitchFamily="18" charset="0"/>
                              </a:rPr>
                              <m:t>−</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sSubSup>
                                  <m:sSubSupPr>
                                    <m:ctrlPr>
                                      <a:rPr lang="en-IN" sz="1800" i="1">
                                        <a:latin typeface="Cambria Math" panose="02040503050406030204" pitchFamily="18" charset="0"/>
                                      </a:rPr>
                                    </m:ctrlPr>
                                  </m:sSubSupPr>
                                  <m:e>
                                    <m:r>
                                      <a:rPr lang="en-IN" sz="1800" i="1">
                                        <a:latin typeface="Cambria Math" panose="02040503050406030204" pitchFamily="18" charset="0"/>
                                      </a:rPr>
                                      <m:t>𝑥</m:t>
                                    </m:r>
                                  </m:e>
                                  <m:sub>
                                    <m:r>
                                      <a:rPr lang="en-IN" sz="1800" i="1">
                                        <a:latin typeface="Cambria Math" panose="02040503050406030204" pitchFamily="18" charset="0"/>
                                      </a:rPr>
                                      <m:t>𝑘</m:t>
                                    </m:r>
                                  </m:sub>
                                  <m:sup>
                                    <m:r>
                                      <a:rPr lang="en-IN" sz="1800" i="1">
                                        <a:latin typeface="Cambria Math" panose="02040503050406030204" pitchFamily="18" charset="0"/>
                                      </a:rPr>
                                      <m:t>𝑚</m:t>
                                    </m:r>
                                    <m:r>
                                      <a:rPr lang="en-IN" sz="1800" i="1">
                                        <a:latin typeface="Cambria Math" panose="02040503050406030204" pitchFamily="18" charset="0"/>
                                      </a:rPr>
                                      <m:t>+1</m:t>
                                    </m:r>
                                  </m:sup>
                                </m:sSubSup>
                              </m:e>
                            </m:nary>
                          </m:e>
                        </m:nary>
                      </m:e>
                    </m:d>
                  </m:oMath>
                </a14:m>
                <a:r>
                  <a:rPr lang="en-IN" sz="1800" dirty="0"/>
                  <a:t>, where m = order = </a:t>
                </a:r>
                <a:r>
                  <a:rPr lang="en-IN" sz="1800" dirty="0" smtClean="0"/>
                  <a:t>2n+1</a:t>
                </a:r>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a:latin typeface="Cambria Math" panose="02040503050406030204" pitchFamily="18" charset="0"/>
                            <a:sym typeface="Wingdings" panose="05000000000000000000" pitchFamily="2" charset="2"/>
                          </a:rPr>
                          <m:t></m:t>
                        </m:r>
                        <m:r>
                          <a:rPr lang="en-IN" sz="1800">
                            <a:latin typeface="Cambria Math" panose="02040503050406030204" pitchFamily="18" charset="0"/>
                          </a:rPr>
                          <m:t> </m:t>
                        </m:r>
                        <m:r>
                          <a:rPr lang="en-IN" sz="1800" i="1">
                            <a:latin typeface="Cambria Math" panose="02040503050406030204" pitchFamily="18" charset="0"/>
                          </a:rPr>
                          <m:t>𝑅</m:t>
                        </m:r>
                      </m:e>
                      <m:sub>
                        <m:r>
                          <a:rPr lang="en-IN" sz="1800" i="1">
                            <a:latin typeface="Cambria Math" panose="02040503050406030204" pitchFamily="18" charset="0"/>
                          </a:rPr>
                          <m:t>𝑛</m:t>
                        </m:r>
                      </m:sub>
                    </m:sSub>
                  </m:oMath>
                </a14:m>
                <a:r>
                  <a:rPr lang="en-IN"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r>
                          <a:rPr lang="en-IN" sz="1800" i="1">
                            <a:latin typeface="Cambria Math" panose="02040503050406030204" pitchFamily="18" charset="0"/>
                          </a:rPr>
                          <m:t>)!</m:t>
                        </m:r>
                      </m:den>
                    </m:f>
                  </m:oMath>
                </a14:m>
                <a:r>
                  <a:rPr lang="en-IN" sz="1800" dirty="0"/>
                  <a:t> </a:t>
                </a:r>
                <a14:m>
                  <m:oMath xmlns:m="http://schemas.openxmlformats.org/officeDocument/2006/math">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sup>
                            </m:sSup>
                            <m:r>
                              <a:rPr lang="en-IN" sz="1800" i="1">
                                <a:latin typeface="Cambria Math" panose="02040503050406030204" pitchFamily="18" charset="0"/>
                              </a:rPr>
                              <m:t>𝑑𝑥</m:t>
                            </m:r>
                            <m:r>
                              <a:rPr lang="en-US" sz="1800" i="1">
                                <a:latin typeface="Cambria Math" panose="02040503050406030204" pitchFamily="18" charset="0"/>
                              </a:rPr>
                              <m:t>−</m:t>
                            </m:r>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sSubSup>
                                  <m:sSubSupPr>
                                    <m:ctrlPr>
                                      <a:rPr lang="en-IN" sz="1800" i="1">
                                        <a:latin typeface="Cambria Math" panose="02040503050406030204" pitchFamily="18" charset="0"/>
                                      </a:rPr>
                                    </m:ctrlPr>
                                  </m:sSubSupPr>
                                  <m:e>
                                    <m:r>
                                      <a:rPr lang="en-IN" sz="1800" i="1">
                                        <a:latin typeface="Cambria Math" panose="02040503050406030204" pitchFamily="18" charset="0"/>
                                      </a:rPr>
                                      <m:t>𝑥</m:t>
                                    </m:r>
                                  </m:e>
                                  <m:sub>
                                    <m:r>
                                      <a:rPr lang="en-IN" sz="1800" i="1">
                                        <a:latin typeface="Cambria Math" panose="02040503050406030204" pitchFamily="18" charset="0"/>
                                      </a:rPr>
                                      <m:t>𝑘</m:t>
                                    </m:r>
                                  </m:sub>
                                  <m:sup>
                                    <m:r>
                                      <a:rPr lang="en-US" sz="1800" b="0" i="1" smtClean="0">
                                        <a:latin typeface="Cambria Math" panose="02040503050406030204" pitchFamily="18" charset="0"/>
                                      </a:rPr>
                                      <m:t>2</m:t>
                                    </m:r>
                                    <m:r>
                                      <a:rPr lang="en-US" sz="1800" b="0" i="1" smtClean="0">
                                        <a:latin typeface="Cambria Math" panose="02040503050406030204" pitchFamily="18" charset="0"/>
                                      </a:rPr>
                                      <m:t>𝑛</m:t>
                                    </m:r>
                                    <m:r>
                                      <a:rPr lang="en-IN" sz="1800" i="1">
                                        <a:latin typeface="Cambria Math" panose="02040503050406030204" pitchFamily="18" charset="0"/>
                                      </a:rPr>
                                      <m:t>+</m:t>
                                    </m:r>
                                    <m:r>
                                      <a:rPr lang="en-US" sz="1800" b="0" i="1" smtClean="0">
                                        <a:latin typeface="Cambria Math" panose="02040503050406030204" pitchFamily="18" charset="0"/>
                                      </a:rPr>
                                      <m:t>2</m:t>
                                    </m:r>
                                  </m:sup>
                                </m:sSubSup>
                              </m:e>
                            </m:nary>
                          </m:e>
                        </m:nary>
                      </m:e>
                    </m:d>
                  </m:oMath>
                </a14:m>
                <a:r>
                  <a:rPr lang="en-IN" sz="1800" dirty="0" smtClean="0"/>
                  <a:t> ; </a:t>
                </a:r>
                <a:r>
                  <a:rPr lang="en-US" sz="1800" dirty="0" smtClean="0"/>
                  <a:t>-</a:t>
                </a:r>
                <a14:m>
                  <m:oMath xmlns:m="http://schemas.openxmlformats.org/officeDocument/2006/math">
                    <m:r>
                      <a:rPr lang="en-IN" sz="1800" i="1">
                        <a:latin typeface="Cambria Math" panose="02040503050406030204" pitchFamily="18" charset="0"/>
                      </a:rPr>
                      <m:t>∞</m:t>
                    </m:r>
                  </m:oMath>
                </a14:m>
                <a:r>
                  <a:rPr lang="en-US" sz="1800" dirty="0" smtClean="0"/>
                  <a:t> </a:t>
                </a:r>
                <a:r>
                  <a:rPr lang="en-US" sz="1800" dirty="0"/>
                  <a:t>&lt; </a:t>
                </a:r>
                <a14:m>
                  <m:oMath xmlns:m="http://schemas.openxmlformats.org/officeDocument/2006/math">
                    <m:r>
                      <a:rPr lang="en-IN" sz="1800" i="1">
                        <a:latin typeface="Cambria Math" panose="02040503050406030204" pitchFamily="18" charset="0"/>
                      </a:rPr>
                      <m:t>𝜂</m:t>
                    </m:r>
                  </m:oMath>
                </a14:m>
                <a:r>
                  <a:rPr lang="en-US" sz="1800" dirty="0"/>
                  <a:t> &lt; </a:t>
                </a:r>
                <a14:m>
                  <m:oMath xmlns:m="http://schemas.openxmlformats.org/officeDocument/2006/math">
                    <m:r>
                      <a:rPr lang="en-IN" sz="1800" i="1">
                        <a:latin typeface="Cambria Math" panose="02040503050406030204" pitchFamily="18" charset="0"/>
                      </a:rPr>
                      <m:t>∞</m:t>
                    </m:r>
                  </m:oMath>
                </a14:m>
                <a:endParaRPr lang="en-IN" sz="1800" dirty="0" smtClean="0"/>
              </a:p>
              <a:p>
                <a:r>
                  <a:rPr lang="en-US" sz="1800" dirty="0">
                    <a:solidFill>
                      <a:srgbClr val="0070C0"/>
                    </a:solidFill>
                  </a:rPr>
                  <a:t>For  one point formula</a:t>
                </a:r>
                <a:r>
                  <a:rPr lang="en-US" sz="1800" dirty="0"/>
                  <a:t> n = 0,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r>
                      <a:rPr lang="en-US" sz="1800" i="1">
                        <a:latin typeface="Cambria Math" panose="02040503050406030204" pitchFamily="18" charset="0"/>
                      </a:rPr>
                      <m:t>=</m:t>
                    </m:r>
                    <m:rad>
                      <m:radPr>
                        <m:degHide m:val="on"/>
                        <m:ctrlPr>
                          <a:rPr lang="en-US" sz="1800" i="1" smtClean="0">
                            <a:latin typeface="Cambria Math" panose="02040503050406030204" pitchFamily="18" charset="0"/>
                          </a:rPr>
                        </m:ctrlPr>
                      </m:radPr>
                      <m:deg/>
                      <m:e>
                        <m:r>
                          <m:rPr>
                            <m:sty m:val="p"/>
                          </m:rPr>
                          <a:rPr lang="el-GR" sz="1800" i="1">
                            <a:latin typeface="Cambria Math" panose="02040503050406030204" pitchFamily="18" charset="0"/>
                          </a:rPr>
                          <m:t>π</m:t>
                        </m:r>
                      </m:e>
                    </m:rad>
                    <m:r>
                      <a:rPr lang="en-US" sz="1800" i="1">
                        <a:latin typeface="Cambria Math" panose="02040503050406030204" pitchFamily="18" charset="0"/>
                      </a:rPr>
                      <m:t> </m:t>
                    </m:r>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r>
                      <a:rPr lang="en-US" sz="1800" i="1">
                        <a:latin typeface="Cambria Math" panose="02040503050406030204" pitchFamily="18" charset="0"/>
                      </a:rPr>
                      <m:t>=0</m:t>
                    </m:r>
                  </m:oMath>
                </a14:m>
                <a:endParaRPr lang="en-US"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US" sz="1800" b="0" i="1" smtClean="0">
                            <a:latin typeface="Cambria Math" panose="02040503050406030204" pitchFamily="18" charset="0"/>
                          </a:rPr>
                          <m:t>0</m:t>
                        </m:r>
                      </m:sub>
                    </m:sSub>
                  </m:oMath>
                </a14:m>
                <a:r>
                  <a:rPr lang="en-IN" sz="1800" dirty="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b="0" i="1" smtClean="0">
                            <a:latin typeface="Cambria Math" panose="02040503050406030204" pitchFamily="18" charset="0"/>
                          </a:rPr>
                          <m:t>(</m:t>
                        </m:r>
                        <m:r>
                          <a:rPr lang="en-US" sz="1800" i="1">
                            <a:latin typeface="Cambria Math" panose="02040503050406030204" pitchFamily="18" charset="0"/>
                          </a:rPr>
                          <m:t>2</m:t>
                        </m:r>
                        <m:r>
                          <a:rPr lang="en-IN" sz="1800" i="1">
                            <a:latin typeface="Cambria Math" panose="02040503050406030204" pitchFamily="18" charset="0"/>
                          </a:rPr>
                          <m:t>)!</m:t>
                        </m:r>
                      </m:den>
                    </m:f>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i="1">
                                    <a:latin typeface="Cambria Math" panose="02040503050406030204" pitchFamily="18" charset="0"/>
                                  </a:rPr>
                                  <m:t>2</m:t>
                                </m:r>
                              </m:sup>
                            </m:sSup>
                            <m:r>
                              <a:rPr lang="en-IN" sz="1800" i="1">
                                <a:latin typeface="Cambria Math" panose="02040503050406030204" pitchFamily="18" charset="0"/>
                              </a:rPr>
                              <m:t>𝑑𝑥</m:t>
                            </m:r>
                            <m:r>
                              <a:rPr lang="en-US" sz="1800" i="1">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sSup>
                              <m:sSupPr>
                                <m:ctrlPr>
                                  <a:rPr lang="en-US" sz="1800" i="1" smtClean="0">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sup>
                                <m:r>
                                  <a:rPr lang="en-US" sz="1800" b="0" i="1" smtClean="0">
                                    <a:latin typeface="Cambria Math" panose="02040503050406030204" pitchFamily="18" charset="0"/>
                                  </a:rPr>
                                  <m:t>2</m:t>
                                </m:r>
                              </m:sup>
                            </m:sSup>
                          </m:e>
                        </m:nary>
                      </m:e>
                    </m:d>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i="1">
                            <a:latin typeface="Cambria Math" panose="02040503050406030204" pitchFamily="18" charset="0"/>
                          </a:rPr>
                          <m:t>(2</m:t>
                        </m:r>
                        <m:r>
                          <a:rPr lang="en-IN" sz="1800" i="1">
                            <a:latin typeface="Cambria Math" panose="02040503050406030204" pitchFamily="18" charset="0"/>
                          </a:rPr>
                          <m:t>)!</m:t>
                        </m:r>
                      </m:den>
                    </m:f>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i="1">
                                    <a:latin typeface="Cambria Math" panose="02040503050406030204" pitchFamily="18" charset="0"/>
                                  </a:rPr>
                                  <m:t>2</m:t>
                                </m:r>
                              </m:sup>
                            </m:sSup>
                            <m:r>
                              <a:rPr lang="en-IN" sz="1800" i="1">
                                <a:latin typeface="Cambria Math" panose="02040503050406030204" pitchFamily="18" charset="0"/>
                              </a:rPr>
                              <m:t>𝑑𝑥</m:t>
                            </m:r>
                            <m:r>
                              <a:rPr lang="en-US" sz="1800" i="1">
                                <a:latin typeface="Cambria Math" panose="02040503050406030204" pitchFamily="18" charset="0"/>
                              </a:rPr>
                              <m:t>−</m:t>
                            </m:r>
                            <m:r>
                              <a:rPr lang="en-US" sz="1800" b="0" i="1" smtClean="0">
                                <a:latin typeface="Cambria Math" panose="02040503050406030204" pitchFamily="18" charset="0"/>
                              </a:rPr>
                              <m:t>0</m:t>
                            </m:r>
                          </m:e>
                        </m:nary>
                      </m:e>
                    </m:d>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i="1">
                            <a:latin typeface="Cambria Math" panose="02040503050406030204" pitchFamily="18" charset="0"/>
                          </a:rPr>
                          <m:t>(2</m:t>
                        </m:r>
                        <m:r>
                          <a:rPr lang="en-IN" sz="1800" i="1">
                            <a:latin typeface="Cambria Math" panose="02040503050406030204" pitchFamily="18" charset="0"/>
                          </a:rPr>
                          <m:t>)!</m:t>
                        </m:r>
                      </m:den>
                    </m:f>
                    <m:f>
                      <m:fPr>
                        <m:ctrlPr>
                          <a:rPr lang="en-IN" sz="1800" i="1" smtClean="0">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b="0" i="1" smtClean="0">
                            <a:latin typeface="Cambria Math" panose="02040503050406030204" pitchFamily="18" charset="0"/>
                          </a:rPr>
                          <m:t>2</m:t>
                        </m:r>
                      </m:den>
                    </m:f>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2</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b="0" i="1" smtClean="0">
                            <a:latin typeface="Cambria Math" panose="02040503050406030204" pitchFamily="18" charset="0"/>
                          </a:rPr>
                          <m:t>4</m:t>
                        </m:r>
                      </m:den>
                    </m:f>
                  </m:oMath>
                </a14:m>
                <a:r>
                  <a:rPr lang="en-US" sz="1800" dirty="0" smtClean="0"/>
                  <a:t> ; </a:t>
                </a:r>
                <a:r>
                  <a:rPr lang="en-US" sz="1800" dirty="0"/>
                  <a:t>-</a:t>
                </a:r>
                <a14:m>
                  <m:oMath xmlns:m="http://schemas.openxmlformats.org/officeDocument/2006/math">
                    <m:r>
                      <a:rPr lang="en-IN" sz="1800" i="1">
                        <a:latin typeface="Cambria Math" panose="02040503050406030204" pitchFamily="18" charset="0"/>
                      </a:rPr>
                      <m:t>∞</m:t>
                    </m:r>
                  </m:oMath>
                </a14:m>
                <a:r>
                  <a:rPr lang="en-US" sz="1800" dirty="0"/>
                  <a:t> &lt; </a:t>
                </a:r>
                <a14:m>
                  <m:oMath xmlns:m="http://schemas.openxmlformats.org/officeDocument/2006/math">
                    <m:r>
                      <a:rPr lang="en-IN" sz="1800" i="1">
                        <a:latin typeface="Cambria Math" panose="02040503050406030204" pitchFamily="18" charset="0"/>
                      </a:rPr>
                      <m:t>𝜂</m:t>
                    </m:r>
                  </m:oMath>
                </a14:m>
                <a:r>
                  <a:rPr lang="en-US" sz="1800" dirty="0"/>
                  <a:t> &lt; </a:t>
                </a:r>
                <a14:m>
                  <m:oMath xmlns:m="http://schemas.openxmlformats.org/officeDocument/2006/math">
                    <m:r>
                      <a:rPr lang="en-IN" sz="1800" i="1">
                        <a:latin typeface="Cambria Math" panose="02040503050406030204" pitchFamily="18" charset="0"/>
                      </a:rPr>
                      <m:t>∞</m:t>
                    </m:r>
                  </m:oMath>
                </a14:m>
                <a:endParaRPr lang="en-IN" sz="1800" dirty="0" smtClean="0"/>
              </a:p>
              <a:p>
                <a:r>
                  <a:rPr lang="en-US" sz="1800" dirty="0" smtClean="0">
                    <a:solidFill>
                      <a:srgbClr val="0070C0"/>
                    </a:solidFill>
                  </a:rPr>
                  <a:t>For  two point </a:t>
                </a:r>
                <a:r>
                  <a:rPr lang="en-US" sz="1800" dirty="0">
                    <a:solidFill>
                      <a:srgbClr val="0070C0"/>
                    </a:solidFill>
                  </a:rPr>
                  <a:t>formula</a:t>
                </a:r>
                <a:r>
                  <a:rPr lang="en-US" sz="1800" dirty="0"/>
                  <a:t> n = </a:t>
                </a:r>
                <a:r>
                  <a:rPr lang="en-US" sz="1800" dirty="0" smtClean="0"/>
                  <a:t>1,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r>
                      <a:rPr lang="en-US" sz="1800" i="1">
                        <a:latin typeface="Cambria Math" panose="02040503050406030204" pitchFamily="18" charset="0"/>
                      </a:rPr>
                      <m:t>=</m:t>
                    </m:r>
                    <m:f>
                      <m:fPr>
                        <m:ctrlPr>
                          <a:rPr lang="en-US" sz="1800" i="1" smtClean="0">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b="0" i="1" smtClean="0">
                            <a:latin typeface="Cambria Math" panose="02040503050406030204" pitchFamily="18" charset="0"/>
                          </a:rPr>
                          <m:t>2</m:t>
                        </m:r>
                      </m:den>
                    </m:f>
                    <m:r>
                      <a:rPr lang="en-US" sz="1800" i="1">
                        <a:latin typeface="Cambria Math" panose="02040503050406030204" pitchFamily="18" charset="0"/>
                      </a:rPr>
                      <m:t> </m:t>
                    </m:r>
                    <m:r>
                      <a:rPr lang="en-US" sz="1800" b="0" i="1" smtClean="0">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b="0" i="1" smtClean="0">
                            <a:latin typeface="Cambria Math" panose="02040503050406030204" pitchFamily="18" charset="0"/>
                          </a:rPr>
                          <m:t>1</m:t>
                        </m:r>
                      </m:sub>
                    </m:sSub>
                    <m:r>
                      <a:rPr lang="en-US" sz="1800" i="1">
                        <a:latin typeface="Cambria Math" panose="02040503050406030204" pitchFamily="18" charset="0"/>
                      </a:rPr>
                      <m:t>=</m:t>
                    </m:r>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i="1">
                            <a:latin typeface="Cambria Math" panose="02040503050406030204" pitchFamily="18" charset="0"/>
                          </a:rPr>
                          <m:t>2</m:t>
                        </m:r>
                      </m:den>
                    </m:f>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m:t>
                        </m:r>
                        <m:r>
                          <a:rPr lang="en-US" sz="1800" i="1">
                            <a:latin typeface="Cambria Math" panose="02040503050406030204" pitchFamily="18" charset="0"/>
                          </a:rPr>
                          <m:t>1</m:t>
                        </m:r>
                      </m:num>
                      <m:den>
                        <m:rad>
                          <m:radPr>
                            <m:degHide m:val="on"/>
                            <m:ctrlPr>
                              <a:rPr lang="en-US" sz="1800" i="1">
                                <a:latin typeface="Cambria Math" panose="02040503050406030204" pitchFamily="18" charset="0"/>
                              </a:rPr>
                            </m:ctrlPr>
                          </m:radPr>
                          <m:deg/>
                          <m:e>
                            <m:r>
                              <a:rPr lang="en-US" sz="1800" b="0" i="1" smtClean="0">
                                <a:latin typeface="Cambria Math" panose="02040503050406030204" pitchFamily="18" charset="0"/>
                              </a:rPr>
                              <m:t>2</m:t>
                            </m:r>
                          </m:e>
                        </m:rad>
                      </m:den>
                    </m:f>
                  </m:oMath>
                </a14:m>
                <a:r>
                  <a:rPr lang="en-US" sz="1800" dirty="0" smtClean="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2</m:t>
                            </m:r>
                          </m:e>
                        </m:rad>
                      </m:den>
                    </m:f>
                  </m:oMath>
                </a14:m>
                <a:endParaRPr lang="en-US" sz="1800" dirty="0" smtClean="0"/>
              </a:p>
              <a:p>
                <a:pPr marL="0" indent="0">
                  <a:buNone/>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𝑅</m:t>
                        </m:r>
                      </m:e>
                      <m:sub>
                        <m:r>
                          <a:rPr lang="en-US" sz="1800" i="1">
                            <a:latin typeface="Cambria Math" panose="02040503050406030204" pitchFamily="18" charset="0"/>
                          </a:rPr>
                          <m:t>1</m:t>
                        </m:r>
                      </m:sub>
                    </m:sSub>
                  </m:oMath>
                </a14:m>
                <a:r>
                  <a:rPr lang="en-IN" sz="1800" dirty="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b="0" i="1" smtClean="0">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i="1">
                            <a:latin typeface="Cambria Math" panose="02040503050406030204" pitchFamily="18" charset="0"/>
                          </a:rPr>
                          <m:t>(</m:t>
                        </m:r>
                        <m:r>
                          <a:rPr lang="en-US" sz="1800" b="0" i="1" smtClean="0">
                            <a:latin typeface="Cambria Math" panose="02040503050406030204" pitchFamily="18" charset="0"/>
                          </a:rPr>
                          <m:t>4</m:t>
                        </m:r>
                        <m:r>
                          <a:rPr lang="en-IN" sz="1800" i="1">
                            <a:latin typeface="Cambria Math" panose="02040503050406030204" pitchFamily="18" charset="0"/>
                          </a:rPr>
                          <m:t>)!</m:t>
                        </m:r>
                      </m:den>
                    </m:f>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US" sz="1800" b="0" i="1" smtClean="0">
                                    <a:latin typeface="Cambria Math" panose="02040503050406030204" pitchFamily="18" charset="0"/>
                                  </a:rPr>
                                  <m:t>4</m:t>
                                </m:r>
                              </m:sup>
                            </m:sSup>
                            <m:r>
                              <a:rPr lang="en-IN" sz="1800" i="1">
                                <a:latin typeface="Cambria Math" panose="02040503050406030204" pitchFamily="18" charset="0"/>
                              </a:rPr>
                              <m:t>𝑑𝑥</m:t>
                            </m:r>
                            <m:r>
                              <a:rPr lang="en-US" sz="1800" i="1">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m:t>
                                </m:r>
                                <m:r>
                                  <a:rPr lang="el-GR" sz="1800" i="1">
                                    <a:latin typeface="Cambria Math" panose="02040503050406030204" pitchFamily="18" charset="0"/>
                                  </a:rPr>
                                  <m:t>𝜆</m:t>
                                </m:r>
                              </m:e>
                              <m:sub>
                                <m:r>
                                  <a:rPr lang="en-US" sz="1800" i="1">
                                    <a:latin typeface="Cambria Math" panose="02040503050406030204" pitchFamily="18" charset="0"/>
                                  </a:rPr>
                                  <m:t>0</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sup>
                                <m:r>
                                  <a:rPr lang="en-US" sz="1800" b="0" i="1" smtClean="0">
                                    <a:latin typeface="Cambria Math" panose="02040503050406030204" pitchFamily="18" charset="0"/>
                                  </a:rPr>
                                  <m:t>4</m:t>
                                </m:r>
                              </m:sup>
                            </m:sSup>
                            <m:r>
                              <a:rPr lang="en-US" sz="1800" b="0" i="1" smtClean="0">
                                <a:latin typeface="Cambria Math" panose="02040503050406030204" pitchFamily="18" charset="0"/>
                              </a:rPr>
                              <m:t>+</m:t>
                            </m:r>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US" sz="1800" b="0" i="1" smtClean="0">
                                    <a:latin typeface="Cambria Math" panose="02040503050406030204" pitchFamily="18" charset="0"/>
                                  </a:rPr>
                                  <m:t>1</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1</m:t>
                                    </m:r>
                                  </m:sub>
                                </m:sSub>
                              </m:e>
                              <m:sup>
                                <m:r>
                                  <a:rPr lang="en-US" sz="1800" i="1">
                                    <a:latin typeface="Cambria Math" panose="02040503050406030204" pitchFamily="18" charset="0"/>
                                  </a:rPr>
                                  <m:t>4</m:t>
                                </m:r>
                              </m:sup>
                            </m:sSup>
                            <m:r>
                              <a:rPr lang="en-US" sz="1800" b="0" i="1" smtClean="0">
                                <a:latin typeface="Cambria Math" panose="02040503050406030204" pitchFamily="18" charset="0"/>
                              </a:rPr>
                              <m:t>)</m:t>
                            </m:r>
                          </m:e>
                        </m:nary>
                      </m:e>
                    </m:d>
                    <m:r>
                      <a:rPr lang="en-US" sz="1800" b="0" i="0" smtClean="0">
                        <a:latin typeface="Cambria Math" panose="02040503050406030204" pitchFamily="18" charset="0"/>
                      </a:rPr>
                      <m:t>= </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i="1">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i="1">
                            <a:latin typeface="Cambria Math" panose="02040503050406030204" pitchFamily="18" charset="0"/>
                          </a:rPr>
                          <m:t>(4</m:t>
                        </m:r>
                        <m:r>
                          <a:rPr lang="en-IN" sz="1800" i="1">
                            <a:latin typeface="Cambria Math" panose="02040503050406030204" pitchFamily="18" charset="0"/>
                          </a:rPr>
                          <m:t>)!</m:t>
                        </m:r>
                      </m:den>
                    </m:f>
                    <m:d>
                      <m:dPr>
                        <m:begChr m:val="{"/>
                        <m:endChr m:val="}"/>
                        <m:ctrlPr>
                          <a:rPr lang="en-IN" sz="1800" i="1" smtClean="0">
                            <a:latin typeface="Cambria Math" panose="02040503050406030204" pitchFamily="18" charset="0"/>
                          </a:rPr>
                        </m:ctrlPr>
                      </m:dPr>
                      <m:e>
                        <m:f>
                          <m:fPr>
                            <m:ctrlPr>
                              <a:rPr lang="en-IN" sz="1800" i="1">
                                <a:latin typeface="Cambria Math" panose="02040503050406030204" pitchFamily="18" charset="0"/>
                              </a:rPr>
                            </m:ctrlPr>
                          </m:fPr>
                          <m:num>
                            <m:r>
                              <a:rPr lang="en-US" sz="1800" i="1">
                                <a:latin typeface="Cambria Math" panose="02040503050406030204" pitchFamily="18" charset="0"/>
                              </a:rPr>
                              <m:t>3</m:t>
                            </m:r>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i="1">
                                <a:latin typeface="Cambria Math" panose="02040503050406030204" pitchFamily="18" charset="0"/>
                              </a:rPr>
                              <m:t>4</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US" sz="1800" i="1">
                                <a:latin typeface="Cambria Math" panose="02040503050406030204" pitchFamily="18" charset="0"/>
                              </a:rPr>
                              <m:t>2</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4</m:t>
                            </m:r>
                          </m:den>
                        </m:f>
                        <m:r>
                          <a:rPr lang="en-US" sz="1800" b="0" i="1" smtClean="0">
                            <a:latin typeface="Cambria Math" panose="02040503050406030204" pitchFamily="18" charset="0"/>
                          </a:rPr>
                          <m:t>)</m:t>
                        </m:r>
                      </m:e>
                    </m:d>
                  </m:oMath>
                </a14:m>
                <a:r>
                  <a:rPr lang="en-US" sz="1800" dirty="0" smtClean="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r>
                              <a:rPr lang="en-IN" sz="1800" i="1">
                                <a:latin typeface="Cambria Math" panose="02040503050406030204" pitchFamily="18" charset="0"/>
                              </a:rPr>
                              <m:t>𝑓</m:t>
                            </m:r>
                          </m:e>
                          <m:sup>
                            <m:r>
                              <a:rPr lang="en-US" sz="1800" i="1">
                                <a:latin typeface="Cambria Math" panose="02040503050406030204" pitchFamily="18" charset="0"/>
                              </a:rPr>
                              <m:t>4</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b="0" i="1" smtClean="0">
                            <a:latin typeface="Cambria Math" panose="02040503050406030204" pitchFamily="18" charset="0"/>
                          </a:rPr>
                          <m:t>48</m:t>
                        </m:r>
                      </m:den>
                    </m:f>
                  </m:oMath>
                </a14:m>
                <a:r>
                  <a:rPr lang="en-US" sz="1800" dirty="0" smtClean="0"/>
                  <a:t> ; </a:t>
                </a:r>
                <a:r>
                  <a:rPr lang="en-US" sz="1800" dirty="0"/>
                  <a:t>-</a:t>
                </a:r>
                <a14:m>
                  <m:oMath xmlns:m="http://schemas.openxmlformats.org/officeDocument/2006/math">
                    <m:r>
                      <a:rPr lang="en-IN" sz="1800" i="1">
                        <a:latin typeface="Cambria Math" panose="02040503050406030204" pitchFamily="18" charset="0"/>
                      </a:rPr>
                      <m:t>∞</m:t>
                    </m:r>
                  </m:oMath>
                </a14:m>
                <a:r>
                  <a:rPr lang="en-US" sz="1800" dirty="0"/>
                  <a:t> &lt; </a:t>
                </a:r>
                <a14:m>
                  <m:oMath xmlns:m="http://schemas.openxmlformats.org/officeDocument/2006/math">
                    <m:r>
                      <a:rPr lang="en-IN" sz="1800" i="1">
                        <a:latin typeface="Cambria Math" panose="02040503050406030204" pitchFamily="18" charset="0"/>
                      </a:rPr>
                      <m:t>𝜂</m:t>
                    </m:r>
                  </m:oMath>
                </a14:m>
                <a:r>
                  <a:rPr lang="en-US" sz="1800" dirty="0"/>
                  <a:t> &lt; </a:t>
                </a:r>
                <a14:m>
                  <m:oMath xmlns:m="http://schemas.openxmlformats.org/officeDocument/2006/math">
                    <m:r>
                      <a:rPr lang="en-IN" sz="1800" i="1">
                        <a:latin typeface="Cambria Math" panose="02040503050406030204" pitchFamily="18" charset="0"/>
                      </a:rPr>
                      <m:t>∞</m:t>
                    </m:r>
                  </m:oMath>
                </a14:m>
                <a:endParaRPr lang="en-IN" sz="1800" dirty="0" smtClean="0"/>
              </a:p>
              <a:p>
                <a:r>
                  <a:rPr lang="en-US" sz="1800" dirty="0">
                    <a:solidFill>
                      <a:srgbClr val="0070C0"/>
                    </a:solidFill>
                  </a:rPr>
                  <a:t>For  </a:t>
                </a:r>
                <a:r>
                  <a:rPr lang="en-US" sz="1800" dirty="0" smtClean="0">
                    <a:solidFill>
                      <a:srgbClr val="0070C0"/>
                    </a:solidFill>
                  </a:rPr>
                  <a:t>three point </a:t>
                </a:r>
                <a:r>
                  <a:rPr lang="en-US" sz="1800" dirty="0">
                    <a:solidFill>
                      <a:srgbClr val="0070C0"/>
                    </a:solidFill>
                  </a:rPr>
                  <a:t>formula</a:t>
                </a:r>
                <a:r>
                  <a:rPr lang="en-US" sz="1800" dirty="0"/>
                  <a:t> n = </a:t>
                </a:r>
                <a:r>
                  <a:rPr lang="en-US" sz="1800" dirty="0" smtClean="0"/>
                  <a:t>2,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0</m:t>
                        </m:r>
                      </m:sub>
                    </m:sSub>
                    <m:r>
                      <a:rPr lang="en-US" sz="1800" i="1">
                        <a:latin typeface="Cambria Math" panose="02040503050406030204" pitchFamily="18" charset="0"/>
                      </a:rPr>
                      <m:t>=</m:t>
                    </m:r>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1800" b="0" i="1" smtClean="0">
                            <a:latin typeface="Cambria Math" panose="02040503050406030204" pitchFamily="18" charset="0"/>
                          </a:rPr>
                          <m:t>6</m:t>
                        </m:r>
                      </m:den>
                    </m:f>
                    <m:r>
                      <a:rPr lang="en-US" sz="1800" i="1">
                        <a:latin typeface="Cambria Math" panose="02040503050406030204" pitchFamily="18" charset="0"/>
                      </a:rPr>
                      <m:t> ,</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US" sz="1800" i="1">
                            <a:latin typeface="Cambria Math" panose="02040503050406030204" pitchFamily="18" charset="0"/>
                          </a:rPr>
                          <m:t>1</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IN" sz="1800" b="0" i="1" smtClean="0">
                            <a:latin typeface="Cambria Math" panose="02040503050406030204" pitchFamily="18" charset="0"/>
                          </a:rPr>
                          <m:t>4</m:t>
                        </m:r>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1800" b="0" i="1" smtClean="0">
                            <a:latin typeface="Cambria Math" panose="02040503050406030204" pitchFamily="18" charset="0"/>
                          </a:rPr>
                          <m:t>6</m:t>
                        </m:r>
                      </m:den>
                    </m:f>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b="0" i="1" smtClean="0">
                            <a:latin typeface="Cambria Math" panose="02040503050406030204" pitchFamily="18" charset="0"/>
                          </a:rPr>
                          <m:t>2</m:t>
                        </m:r>
                      </m:sub>
                    </m:sSub>
                    <m:r>
                      <a:rPr lang="en-US" sz="1800" i="1">
                        <a:latin typeface="Cambria Math" panose="02040503050406030204" pitchFamily="18" charset="0"/>
                      </a:rPr>
                      <m:t>=</m:t>
                    </m:r>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1800" i="1">
                            <a:latin typeface="Cambria Math" panose="02040503050406030204" pitchFamily="18" charset="0"/>
                          </a:rPr>
                          <m:t>6</m:t>
                        </m:r>
                      </m:den>
                    </m:f>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m:t>
                        </m:r>
                        <m:rad>
                          <m:radPr>
                            <m:degHide m:val="on"/>
                            <m:ctrlPr>
                              <a:rPr lang="en-US" sz="1800" i="1">
                                <a:latin typeface="Cambria Math" panose="02040503050406030204" pitchFamily="18" charset="0"/>
                              </a:rPr>
                            </m:ctrlPr>
                          </m:radPr>
                          <m:deg/>
                          <m:e>
                            <m:r>
                              <a:rPr lang="en-IN" sz="1800" b="0" i="1" smtClean="0">
                                <a:latin typeface="Cambria Math" panose="02040503050406030204" pitchFamily="18" charset="0"/>
                              </a:rPr>
                              <m:t>6</m:t>
                            </m:r>
                          </m:e>
                        </m:rad>
                      </m:num>
                      <m:den>
                        <m:r>
                          <a:rPr lang="en-IN" sz="1800" b="0" i="1" smtClean="0">
                            <a:latin typeface="Cambria Math" panose="02040503050406030204" pitchFamily="18" charset="0"/>
                          </a:rPr>
                          <m:t>2</m:t>
                        </m:r>
                      </m:den>
                    </m:f>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IN" sz="1800" b="0" i="1" smtClean="0">
                        <a:latin typeface="Cambria Math" panose="02040503050406030204" pitchFamily="18" charset="0"/>
                      </a:rPr>
                      <m:t>0</m:t>
                    </m:r>
                  </m:oMath>
                </a14:m>
                <a:r>
                  <a:rPr lang="en-IN" sz="1800" dirty="0" smtClean="0"/>
                  <a:t>,</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IN" sz="1800" b="0" i="1" smtClean="0">
                            <a:latin typeface="Cambria Math" panose="02040503050406030204" pitchFamily="18" charset="0"/>
                          </a:rPr>
                          <m:t>2</m:t>
                        </m:r>
                      </m:sub>
                    </m:sSub>
                    <m:r>
                      <a:rPr lang="en-US" sz="1800" i="1">
                        <a:latin typeface="Cambria Math" panose="02040503050406030204" pitchFamily="18" charset="0"/>
                      </a:rPr>
                      <m:t>=</m:t>
                    </m:r>
                  </m:oMath>
                </a14:m>
                <a:r>
                  <a:rPr lang="en-IN" sz="1800" dirty="0" smtClean="0"/>
                  <a:t> </a:t>
                </a:r>
                <a14:m>
                  <m:oMath xmlns:m="http://schemas.openxmlformats.org/officeDocument/2006/math">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a:rPr lang="en-IN" sz="1800" i="1">
                                <a:latin typeface="Cambria Math" panose="02040503050406030204" pitchFamily="18" charset="0"/>
                              </a:rPr>
                              <m:t>6</m:t>
                            </m:r>
                          </m:e>
                        </m:rad>
                      </m:num>
                      <m:den>
                        <m:r>
                          <a:rPr lang="en-IN" sz="1800" i="1">
                            <a:latin typeface="Cambria Math" panose="02040503050406030204" pitchFamily="18" charset="0"/>
                          </a:rPr>
                          <m:t>2</m:t>
                        </m:r>
                      </m:den>
                    </m:f>
                  </m:oMath>
                </a14:m>
                <a:endParaRPr lang="en-IN" sz="1800" dirty="0" smtClean="0"/>
              </a:p>
              <a:p>
                <a:pPr marL="0" indent="0">
                  <a:buNone/>
                </a:pPr>
                <a14:m>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𝑅</m:t>
                        </m:r>
                      </m:e>
                      <m:sub>
                        <m:r>
                          <a:rPr lang="en-IN" sz="1800" b="0" i="1" smtClean="0">
                            <a:latin typeface="Cambria Math" panose="02040503050406030204" pitchFamily="18" charset="0"/>
                          </a:rPr>
                          <m:t>2</m:t>
                        </m:r>
                      </m:sub>
                    </m:sSub>
                  </m:oMath>
                </a14:m>
                <a:r>
                  <a:rPr lang="en-IN" sz="1800" dirty="0"/>
                  <a:t> =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IN" sz="1800" b="0" i="1" smtClean="0">
                                <a:latin typeface="Cambria Math" panose="02040503050406030204" pitchFamily="18" charset="0"/>
                              </a:rPr>
                              <m:t>6</m:t>
                            </m:r>
                          </m:sup>
                        </m:sSup>
                        <m:r>
                          <a:rPr lang="en-IN" sz="1800" i="1">
                            <a:latin typeface="Cambria Math" panose="02040503050406030204" pitchFamily="18" charset="0"/>
                          </a:rPr>
                          <m:t>(</m:t>
                        </m:r>
                        <m:r>
                          <a:rPr lang="en-IN" sz="1800" i="1">
                            <a:latin typeface="Cambria Math" panose="02040503050406030204" pitchFamily="18" charset="0"/>
                          </a:rPr>
                          <m:t>𝜂</m:t>
                        </m:r>
                        <m:r>
                          <a:rPr lang="en-IN" sz="1800" i="1">
                            <a:latin typeface="Cambria Math" panose="02040503050406030204" pitchFamily="18" charset="0"/>
                          </a:rPr>
                          <m:t>)</m:t>
                        </m:r>
                      </m:num>
                      <m:den>
                        <m:r>
                          <a:rPr lang="en-US" sz="1800" i="1">
                            <a:latin typeface="Cambria Math" panose="02040503050406030204" pitchFamily="18" charset="0"/>
                          </a:rPr>
                          <m:t>(</m:t>
                        </m:r>
                        <m:r>
                          <a:rPr lang="en-IN" sz="1800" b="0" i="1" smtClean="0">
                            <a:latin typeface="Cambria Math" panose="02040503050406030204" pitchFamily="18" charset="0"/>
                          </a:rPr>
                          <m:t>6</m:t>
                        </m:r>
                        <m:r>
                          <a:rPr lang="en-IN" sz="1800" i="1">
                            <a:latin typeface="Cambria Math" panose="02040503050406030204" pitchFamily="18" charset="0"/>
                          </a:rPr>
                          <m:t>)!</m:t>
                        </m:r>
                      </m:den>
                    </m:f>
                    <m:d>
                      <m:dPr>
                        <m:begChr m:val="{"/>
                        <m:endChr m:val="}"/>
                        <m:ctrlPr>
                          <a:rPr lang="en-IN" sz="1800" i="1">
                            <a:latin typeface="Cambria Math" panose="02040503050406030204" pitchFamily="18" charset="0"/>
                          </a:rPr>
                        </m:ctrlPr>
                      </m:dPr>
                      <m:e>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sSup>
                              <m:sSupPr>
                                <m:ctrlPr>
                                  <a:rPr lang="en-IN" sz="1800" i="1">
                                    <a:latin typeface="Cambria Math" panose="02040503050406030204" pitchFamily="18" charset="0"/>
                                  </a:rPr>
                                </m:ctrlPr>
                              </m:sSupPr>
                              <m:e>
                                <m:r>
                                  <a:rPr lang="en-IN" sz="1800" i="1">
                                    <a:latin typeface="Cambria Math" panose="02040503050406030204" pitchFamily="18" charset="0"/>
                                  </a:rPr>
                                  <m:t>𝑥</m:t>
                                </m:r>
                              </m:e>
                              <m:sup>
                                <m:r>
                                  <a:rPr lang="en-IN" sz="1800" b="0" i="1" smtClean="0">
                                    <a:latin typeface="Cambria Math" panose="02040503050406030204" pitchFamily="18" charset="0"/>
                                  </a:rPr>
                                  <m:t>6</m:t>
                                </m:r>
                              </m:sup>
                            </m:sSup>
                            <m:r>
                              <a:rPr lang="en-IN" sz="1800" i="1">
                                <a:latin typeface="Cambria Math" panose="02040503050406030204" pitchFamily="18" charset="0"/>
                              </a:rPr>
                              <m:t>𝑑𝑥</m:t>
                            </m:r>
                            <m:r>
                              <a:rPr lang="en-US" sz="1800" i="1">
                                <a:latin typeface="Cambria Math" panose="02040503050406030204" pitchFamily="18" charset="0"/>
                              </a:rPr>
                              <m:t>−</m:t>
                            </m:r>
                            <m:sSub>
                              <m:sSubPr>
                                <m:ctrlPr>
                                  <a:rPr lang="en-IN" sz="1800" i="1">
                                    <a:latin typeface="Cambria Math" panose="02040503050406030204" pitchFamily="18" charset="0"/>
                                  </a:rPr>
                                </m:ctrlPr>
                              </m:sSubPr>
                              <m:e>
                                <m:r>
                                  <a:rPr lang="en-US" sz="1800" i="1">
                                    <a:latin typeface="Cambria Math" panose="02040503050406030204" pitchFamily="18" charset="0"/>
                                  </a:rPr>
                                  <m:t>(</m:t>
                                </m:r>
                                <m:r>
                                  <a:rPr lang="el-GR" sz="1800" i="1">
                                    <a:latin typeface="Cambria Math" panose="02040503050406030204" pitchFamily="18" charset="0"/>
                                  </a:rPr>
                                  <m:t>𝜆</m:t>
                                </m:r>
                              </m:e>
                              <m:sub>
                                <m:r>
                                  <a:rPr lang="en-US" sz="1800" i="1">
                                    <a:latin typeface="Cambria Math" panose="02040503050406030204" pitchFamily="18" charset="0"/>
                                  </a:rPr>
                                  <m:t>0</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sup>
                                <m:r>
                                  <a:rPr lang="en-IN" sz="1800" b="0" i="1" smtClean="0">
                                    <a:latin typeface="Cambria Math" panose="02040503050406030204" pitchFamily="18" charset="0"/>
                                  </a:rPr>
                                  <m:t>6</m:t>
                                </m:r>
                              </m:sup>
                            </m:sSup>
                            <m:r>
                              <a:rPr lang="en-US" sz="1800" i="1">
                                <a:latin typeface="Cambria Math" panose="02040503050406030204" pitchFamily="18" charset="0"/>
                              </a:rPr>
                              <m:t>+</m:t>
                            </m:r>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US" sz="1800" i="1">
                                    <a:latin typeface="Cambria Math" panose="02040503050406030204" pitchFamily="18" charset="0"/>
                                  </a:rPr>
                                  <m:t>1</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e>
                              <m:sup>
                                <m:r>
                                  <a:rPr lang="en-IN" sz="1800" b="0" i="1" smtClean="0">
                                    <a:latin typeface="Cambria Math" panose="02040503050406030204" pitchFamily="18" charset="0"/>
                                  </a:rPr>
                                  <m:t>6</m:t>
                                </m:r>
                              </m:sup>
                            </m:sSup>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l-GR" sz="1800" i="1">
                                    <a:latin typeface="Cambria Math" panose="02040503050406030204" pitchFamily="18" charset="0"/>
                                  </a:rPr>
                                  <m:t>𝜆</m:t>
                                </m:r>
                              </m:e>
                              <m:sub>
                                <m:r>
                                  <a:rPr lang="en-IN" sz="1800" b="0" i="1" smtClean="0">
                                    <a:latin typeface="Cambria Math" panose="02040503050406030204" pitchFamily="18" charset="0"/>
                                  </a:rPr>
                                  <m:t>2</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IN" sz="1800" b="0" i="1" smtClean="0">
                                        <a:latin typeface="Cambria Math" panose="02040503050406030204" pitchFamily="18" charset="0"/>
                                      </a:rPr>
                                      <m:t>2</m:t>
                                    </m:r>
                                  </m:sub>
                                </m:sSub>
                              </m:e>
                              <m:sup>
                                <m:r>
                                  <a:rPr lang="en-IN" sz="1800" i="1">
                                    <a:latin typeface="Cambria Math" panose="02040503050406030204" pitchFamily="18" charset="0"/>
                                  </a:rPr>
                                  <m:t>6</m:t>
                                </m:r>
                              </m:sup>
                            </m:sSup>
                            <m:r>
                              <a:rPr lang="en-US" sz="1800" i="1">
                                <a:latin typeface="Cambria Math" panose="02040503050406030204" pitchFamily="18" charset="0"/>
                              </a:rPr>
                              <m:t>)</m:t>
                            </m:r>
                          </m:e>
                        </m:nary>
                      </m:e>
                    </m:d>
                  </m:oMath>
                </a14:m>
                <a:r>
                  <a:rPr lang="en-IN" sz="1800" dirty="0" smtClean="0"/>
                  <a:t> = </a:t>
                </a:r>
                <a14:m>
                  <m:oMath xmlns:m="http://schemas.openxmlformats.org/officeDocument/2006/math">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r>
                              <a:rPr lang="en-IN" sz="2000" i="1">
                                <a:latin typeface="Cambria Math" panose="02040503050406030204" pitchFamily="18" charset="0"/>
                              </a:rPr>
                              <m:t>𝑓</m:t>
                            </m:r>
                          </m:e>
                          <m:sup>
                            <m:r>
                              <a:rPr lang="en-IN" sz="2000" i="1">
                                <a:latin typeface="Cambria Math" panose="02040503050406030204" pitchFamily="18" charset="0"/>
                              </a:rPr>
                              <m:t>6</m:t>
                            </m:r>
                          </m:sup>
                        </m:sSup>
                        <m:r>
                          <a:rPr lang="en-IN" sz="2000" i="1">
                            <a:latin typeface="Cambria Math" panose="02040503050406030204" pitchFamily="18" charset="0"/>
                          </a:rPr>
                          <m:t>(</m:t>
                        </m:r>
                        <m:r>
                          <a:rPr lang="en-IN" sz="2000" i="1">
                            <a:latin typeface="Cambria Math" panose="02040503050406030204" pitchFamily="18" charset="0"/>
                          </a:rPr>
                          <m:t>𝜂</m:t>
                        </m:r>
                        <m:r>
                          <a:rPr lang="en-IN" sz="2000" i="1">
                            <a:latin typeface="Cambria Math" panose="02040503050406030204" pitchFamily="18" charset="0"/>
                          </a:rPr>
                          <m:t>)</m:t>
                        </m:r>
                      </m:num>
                      <m:den>
                        <m:r>
                          <a:rPr lang="en-US" sz="2000" i="1">
                            <a:latin typeface="Cambria Math" panose="02040503050406030204" pitchFamily="18" charset="0"/>
                          </a:rPr>
                          <m:t>(</m:t>
                        </m:r>
                        <m:r>
                          <a:rPr lang="en-IN" sz="2000" i="1">
                            <a:latin typeface="Cambria Math" panose="02040503050406030204" pitchFamily="18" charset="0"/>
                          </a:rPr>
                          <m:t>6)!</m:t>
                        </m:r>
                      </m:den>
                    </m:f>
                    <m:d>
                      <m:dPr>
                        <m:begChr m:val="{"/>
                        <m:endChr m:val="}"/>
                        <m:ctrlPr>
                          <a:rPr lang="en-IN" sz="1800" i="1">
                            <a:latin typeface="Cambria Math" panose="02040503050406030204" pitchFamily="18" charset="0"/>
                          </a:rPr>
                        </m:ctrlPr>
                      </m:dPr>
                      <m:e>
                        <m:f>
                          <m:fPr>
                            <m:ctrlPr>
                              <a:rPr lang="en-IN" sz="1800" i="1">
                                <a:latin typeface="Cambria Math" panose="02040503050406030204" pitchFamily="18" charset="0"/>
                              </a:rPr>
                            </m:ctrlPr>
                          </m:fPr>
                          <m:num>
                            <m:r>
                              <a:rPr lang="en-IN" sz="1800" b="0" i="1" smtClean="0">
                                <a:latin typeface="Cambria Math" panose="02040503050406030204" pitchFamily="18" charset="0"/>
                              </a:rPr>
                              <m:t>15</m:t>
                            </m:r>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1800" b="0" i="1" smtClean="0">
                                <a:latin typeface="Cambria Math" panose="02040503050406030204" pitchFamily="18" charset="0"/>
                              </a:rPr>
                              <m:t>8</m:t>
                            </m:r>
                          </m:den>
                        </m:f>
                        <m:r>
                          <a:rPr lang="en-US" sz="1800" i="1">
                            <a:latin typeface="Cambria Math" panose="02040503050406030204" pitchFamily="18" charset="0"/>
                          </a:rPr>
                          <m:t>−</m:t>
                        </m:r>
                        <m:f>
                          <m:fPr>
                            <m:ctrlPr>
                              <a:rPr lang="en-US" sz="1800" i="1">
                                <a:latin typeface="Cambria Math" panose="02040503050406030204" pitchFamily="18" charset="0"/>
                              </a:rPr>
                            </m:ctrlPr>
                          </m:fPr>
                          <m:num>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1800" b="0" i="1" smtClean="0">
                                <a:latin typeface="Cambria Math" panose="02040503050406030204" pitchFamily="18" charset="0"/>
                              </a:rPr>
                              <m:t>6</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IN" sz="1800" b="0" i="1" smtClean="0">
                                <a:latin typeface="Cambria Math" panose="02040503050406030204" pitchFamily="18" charset="0"/>
                              </a:rPr>
                              <m:t>216</m:t>
                            </m:r>
                          </m:num>
                          <m:den>
                            <m:r>
                              <a:rPr lang="en-IN" sz="1800" b="0" i="1" smtClean="0">
                                <a:latin typeface="Cambria Math" panose="02040503050406030204" pitchFamily="18" charset="0"/>
                              </a:rPr>
                              <m:t>64</m:t>
                            </m:r>
                          </m:den>
                        </m:f>
                        <m:r>
                          <a:rPr lang="en-US" sz="1800" i="1">
                            <a:latin typeface="Cambria Math" panose="02040503050406030204" pitchFamily="18" charset="0"/>
                          </a:rPr>
                          <m:t>+</m:t>
                        </m:r>
                        <m:r>
                          <a:rPr lang="en-IN" sz="1800" b="0" i="1" smtClean="0">
                            <a:latin typeface="Cambria Math" panose="02040503050406030204" pitchFamily="18" charset="0"/>
                          </a:rPr>
                          <m:t>0+</m:t>
                        </m:r>
                        <m:f>
                          <m:fPr>
                            <m:ctrlPr>
                              <a:rPr lang="en-US" sz="1800" i="1">
                                <a:latin typeface="Cambria Math" panose="02040503050406030204" pitchFamily="18" charset="0"/>
                              </a:rPr>
                            </m:ctrlPr>
                          </m:fPr>
                          <m:num>
                            <m:r>
                              <a:rPr lang="en-IN" sz="1800" b="0" i="1" smtClean="0">
                                <a:latin typeface="Cambria Math" panose="02040503050406030204" pitchFamily="18" charset="0"/>
                              </a:rPr>
                              <m:t>2</m:t>
                            </m:r>
                            <m:r>
                              <a:rPr lang="en-US" sz="1800" i="1">
                                <a:latin typeface="Cambria Math" panose="02040503050406030204" pitchFamily="18" charset="0"/>
                              </a:rPr>
                              <m:t>1</m:t>
                            </m:r>
                            <m:r>
                              <a:rPr lang="en-IN" sz="1800" b="0" i="1" smtClean="0">
                                <a:latin typeface="Cambria Math" panose="02040503050406030204" pitchFamily="18" charset="0"/>
                              </a:rPr>
                              <m:t>6</m:t>
                            </m:r>
                          </m:num>
                          <m:den>
                            <m:r>
                              <a:rPr lang="en-IN" sz="1800" b="0" i="1" smtClean="0">
                                <a:latin typeface="Cambria Math" panose="02040503050406030204" pitchFamily="18" charset="0"/>
                              </a:rPr>
                              <m:t>64</m:t>
                            </m:r>
                          </m:den>
                        </m:f>
                        <m:r>
                          <a:rPr lang="en-US" sz="1800" i="1">
                            <a:latin typeface="Cambria Math" panose="02040503050406030204" pitchFamily="18" charset="0"/>
                          </a:rPr>
                          <m:t>)</m:t>
                        </m:r>
                      </m:e>
                    </m:d>
                  </m:oMath>
                </a14:m>
                <a:r>
                  <a:rPr lang="en-IN" sz="1800" dirty="0" smtClean="0"/>
                  <a:t> = </a:t>
                </a:r>
                <a14:m>
                  <m:oMath xmlns:m="http://schemas.openxmlformats.org/officeDocument/2006/math">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r>
                              <a:rPr lang="en-IN" sz="2000" i="1">
                                <a:latin typeface="Cambria Math" panose="02040503050406030204" pitchFamily="18" charset="0"/>
                              </a:rPr>
                              <m:t>𝑓</m:t>
                            </m:r>
                          </m:e>
                          <m:sup>
                            <m:r>
                              <a:rPr lang="en-IN" sz="2000" i="1">
                                <a:latin typeface="Cambria Math" panose="02040503050406030204" pitchFamily="18" charset="0"/>
                              </a:rPr>
                              <m:t>6</m:t>
                            </m:r>
                          </m:sup>
                        </m:sSup>
                        <m:r>
                          <a:rPr lang="en-IN" sz="2000" i="1">
                            <a:latin typeface="Cambria Math" panose="02040503050406030204" pitchFamily="18" charset="0"/>
                          </a:rPr>
                          <m:t>(</m:t>
                        </m:r>
                        <m:r>
                          <a:rPr lang="en-IN" sz="2000" i="1">
                            <a:latin typeface="Cambria Math" panose="02040503050406030204" pitchFamily="18" charset="0"/>
                          </a:rPr>
                          <m:t>𝜂</m:t>
                        </m:r>
                        <m:r>
                          <a:rPr lang="en-IN" sz="2000" i="1">
                            <a:latin typeface="Cambria Math" panose="02040503050406030204" pitchFamily="18" charset="0"/>
                          </a:rPr>
                          <m:t>)</m:t>
                        </m:r>
                        <m:rad>
                          <m:radPr>
                            <m:degHide m:val="on"/>
                            <m:ctrlPr>
                              <a:rPr lang="en-US" sz="1800" i="1">
                                <a:latin typeface="Cambria Math" panose="02040503050406030204" pitchFamily="18" charset="0"/>
                              </a:rPr>
                            </m:ctrlPr>
                          </m:radPr>
                          <m:deg/>
                          <m:e>
                            <m:r>
                              <m:rPr>
                                <m:sty m:val="p"/>
                              </m:rPr>
                              <a:rPr lang="el-GR" sz="1800" i="1">
                                <a:latin typeface="Cambria Math" panose="02040503050406030204" pitchFamily="18" charset="0"/>
                              </a:rPr>
                              <m:t>π</m:t>
                            </m:r>
                          </m:e>
                        </m:rad>
                      </m:num>
                      <m:den>
                        <m:r>
                          <a:rPr lang="en-IN" sz="2000" b="0" i="1" smtClean="0">
                            <a:latin typeface="Cambria Math" panose="02040503050406030204" pitchFamily="18" charset="0"/>
                          </a:rPr>
                          <m:t>960</m:t>
                        </m:r>
                      </m:den>
                    </m:f>
                  </m:oMath>
                </a14:m>
                <a:endParaRPr lang="en-IN" sz="1800" dirty="0" smtClean="0"/>
              </a:p>
              <a:p>
                <a:pPr marL="0" indent="0">
                  <a:buNone/>
                </a:pPr>
                <a:r>
                  <a:rPr lang="en-US" sz="1800" dirty="0" smtClean="0"/>
                  <a:t>NOTE: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𝑓</m:t>
                        </m:r>
                      </m:e>
                      <m:sup>
                        <m:r>
                          <a:rPr lang="en-US" sz="1800" b="0" i="1" smtClean="0">
                            <a:latin typeface="Cambria Math" panose="02040503050406030204" pitchFamily="18" charset="0"/>
                          </a:rPr>
                          <m:t>𝑘</m:t>
                        </m:r>
                      </m:sup>
                    </m:sSup>
                    <m:d>
                      <m:dPr>
                        <m:ctrlPr>
                          <a:rPr lang="en-IN" sz="1800" i="1">
                            <a:latin typeface="Cambria Math" panose="02040503050406030204" pitchFamily="18" charset="0"/>
                          </a:rPr>
                        </m:ctrlPr>
                      </m:dPr>
                      <m:e>
                        <m:r>
                          <a:rPr lang="en-IN" sz="1800" i="1">
                            <a:latin typeface="Cambria Math" panose="02040503050406030204" pitchFamily="18" charset="0"/>
                          </a:rPr>
                          <m:t>𝜂</m:t>
                        </m:r>
                      </m:e>
                    </m:d>
                    <m:r>
                      <a:rPr lang="en-US" sz="1800" b="0" i="1" smtClean="0">
                        <a:latin typeface="Cambria Math" panose="02040503050406030204" pitchFamily="18" charset="0"/>
                      </a:rPr>
                      <m:t> </m:t>
                    </m:r>
                    <m:r>
                      <a:rPr lang="en-US" sz="1800" b="0" i="1" smtClean="0">
                        <a:latin typeface="Cambria Math" panose="02040503050406030204" pitchFamily="18" charset="0"/>
                      </a:rPr>
                      <m:t>𝑟𝑒𝑝𝑟𝑒𝑠𝑒𝑛𝑡𝑠</m:t>
                    </m:r>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𝑘</m:t>
                        </m:r>
                      </m:e>
                      <m:sup>
                        <m:r>
                          <a:rPr lang="en-US" sz="1800" b="0" i="1" smtClean="0">
                            <a:latin typeface="Cambria Math" panose="02040503050406030204" pitchFamily="18" charset="0"/>
                          </a:rPr>
                          <m:t>𝑡h</m:t>
                        </m:r>
                      </m:sup>
                    </m:sSup>
                    <m:r>
                      <a:rPr lang="en-US" sz="1800" b="0" i="1" smtClean="0">
                        <a:latin typeface="Cambria Math" panose="02040503050406030204" pitchFamily="18" charset="0"/>
                      </a:rPr>
                      <m:t> </m:t>
                    </m:r>
                    <m:r>
                      <a:rPr lang="en-US" sz="1800" b="0" i="1" smtClean="0">
                        <a:latin typeface="Cambria Math" panose="02040503050406030204" pitchFamily="18" charset="0"/>
                      </a:rPr>
                      <m:t>𝑑𝑒𝑟𝑖𝑣𝑎𝑡𝑖𝑣𝑒</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r>
                      <a:rPr lang="en-US" sz="1800" b="0" i="1" smtClean="0">
                        <a:latin typeface="Cambria Math" panose="02040503050406030204" pitchFamily="18" charset="0"/>
                      </a:rPr>
                      <m:t>𝑎𝑡</m:t>
                    </m:r>
                    <m:r>
                      <a:rPr lang="en-US" sz="1800" b="0" i="1" smtClean="0">
                        <a:latin typeface="Cambria Math" panose="02040503050406030204" pitchFamily="18" charset="0"/>
                      </a:rPr>
                      <m:t> </m:t>
                    </m:r>
                    <m:r>
                      <m:rPr>
                        <m:sty m:val="p"/>
                      </m:rPr>
                      <a:rPr lang="en-US" sz="1800" b="0" i="0" smtClean="0">
                        <a:latin typeface="Cambria Math" panose="02040503050406030204" pitchFamily="18" charset="0"/>
                      </a:rPr>
                      <m:t>x</m:t>
                    </m:r>
                    <m:r>
                      <a:rPr lang="en-US" sz="1800" b="0" i="0" smtClean="0">
                        <a:latin typeface="Cambria Math" panose="02040503050406030204" pitchFamily="18" charset="0"/>
                      </a:rPr>
                      <m:t>= </m:t>
                    </m:r>
                    <m:r>
                      <a:rPr lang="en-IN" sz="1800" i="1">
                        <a:latin typeface="Cambria Math" panose="02040503050406030204" pitchFamily="18" charset="0"/>
                      </a:rPr>
                      <m:t>𝜂</m:t>
                    </m:r>
                  </m:oMath>
                </a14:m>
                <a:r>
                  <a:rPr lang="en-US" sz="1800" dirty="0" smtClean="0"/>
                  <a:t>.</a:t>
                </a:r>
                <a:endParaRPr lang="en-US" sz="18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IN" sz="2400" dirty="0" smtClean="0"/>
              </a:p>
              <a:p>
                <a:pPr marL="0" indent="0">
                  <a:buNone/>
                </a:pP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88721"/>
                <a:ext cx="9777984" cy="5477256"/>
              </a:xfrm>
              <a:blipFill rotWithShape="0">
                <a:blip r:embed="rId2"/>
                <a:stretch>
                  <a:fillRect l="-1434" t="-9789"/>
                </a:stretch>
              </a:blipFill>
            </p:spPr>
            <p:txBody>
              <a:bodyPr/>
              <a:lstStyle/>
              <a:p>
                <a:r>
                  <a:rPr lang="en-IN">
                    <a:noFill/>
                  </a:rPr>
                  <a:t> </a:t>
                </a:r>
              </a:p>
            </p:txBody>
          </p:sp>
        </mc:Fallback>
      </mc:AlternateContent>
    </p:spTree>
    <p:extLst>
      <p:ext uri="{BB962C8B-B14F-4D97-AF65-F5344CB8AC3E}">
        <p14:creationId xmlns:p14="http://schemas.microsoft.com/office/powerpoint/2010/main" val="2968278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FF0000"/>
                </a:solidFill>
              </a:rPr>
              <a:t>(5)Computational Costs</a:t>
            </a:r>
            <a:endParaRPr lang="en-IN" sz="40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solidFill>
                      <a:srgbClr val="92D050"/>
                    </a:solidFill>
                  </a:rPr>
                  <a:t>(5.A) Computational Costs of Gauss </a:t>
                </a:r>
                <a:r>
                  <a:rPr lang="en-US" dirty="0">
                    <a:solidFill>
                      <a:srgbClr val="92D050"/>
                    </a:solidFill>
                  </a:rPr>
                  <a:t>Legendre Quadrature </a:t>
                </a:r>
                <a:r>
                  <a:rPr lang="en-US" dirty="0" smtClean="0">
                    <a:solidFill>
                      <a:srgbClr val="92D050"/>
                    </a:solidFill>
                  </a:rPr>
                  <a:t>Rule</a:t>
                </a:r>
              </a:p>
              <a:p>
                <a:pPr marL="0" indent="0">
                  <a:buNone/>
                </a:pPr>
                <a:r>
                  <a:rPr lang="en-US" sz="1800" dirty="0" smtClean="0"/>
                  <a:t>If it is assumed that the nodes and weights are already known ,then the time complexity is O(n</a:t>
                </a:r>
                <a:r>
                  <a:rPr lang="en-US" sz="2000" dirty="0" smtClean="0"/>
                  <a:t>) and space complexity is also O(n). Otherwise if nodes and corresponding weights are not known, then they need to be calculated and time complexity is </a:t>
                </a:r>
                <a:r>
                  <a:rPr lang="el-GR" sz="2000" dirty="0" smtClean="0"/>
                  <a:t>α</a:t>
                </a:r>
                <a:r>
                  <a:rPr lang="en-US" sz="2000" dirty="0" smtClean="0"/>
                  <a:t>  + O(n) where </a:t>
                </a:r>
                <a:r>
                  <a:rPr lang="el-GR" sz="2000" dirty="0" smtClean="0"/>
                  <a:t>α</a:t>
                </a:r>
                <a:r>
                  <a:rPr lang="en-US" sz="2000" dirty="0" smtClean="0"/>
                  <a:t> is the time for calculating all n+1 roots of </a:t>
                </a:r>
                <a14:m>
                  <m:oMath xmlns:m="http://schemas.openxmlformats.org/officeDocument/2006/math">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+1)</m:t>
                        </m:r>
                        <m:r>
                          <m:rPr>
                            <m:nor/>
                          </m:rPr>
                          <a:rPr lang="en-US" sz="2000" dirty="0"/>
                          <m:t> </m:t>
                        </m:r>
                      </m:e>
                      <m:sup>
                        <m:r>
                          <a:rPr lang="en-US" sz="2000" b="0" i="1" dirty="0" smtClean="0">
                            <a:latin typeface="Cambria Math" panose="02040503050406030204" pitchFamily="18" charset="0"/>
                          </a:rPr>
                          <m:t>𝑡h</m:t>
                        </m:r>
                      </m:sup>
                    </m:sSup>
                  </m:oMath>
                </a14:m>
                <a:r>
                  <a:rPr lang="en-IN" sz="2000" dirty="0" smtClean="0"/>
                  <a:t> </a:t>
                </a:r>
                <a:r>
                  <a:rPr lang="en-IN" sz="2000" dirty="0"/>
                  <a:t>L</a:t>
                </a:r>
                <a:r>
                  <a:rPr lang="en-IN" sz="2000" dirty="0" smtClean="0"/>
                  <a:t>egendre polynomial. Space complexity still remains same as O(n)+O(n) = O(n).</a:t>
                </a:r>
              </a:p>
              <a:p>
                <a:pPr marL="0" indent="0">
                  <a:buNone/>
                </a:pPr>
                <a:endParaRPr lang="en-US" sz="2000" dirty="0"/>
              </a:p>
              <a:p>
                <a:pPr marL="0" indent="0">
                  <a:buNone/>
                </a:pPr>
                <a:r>
                  <a:rPr lang="en-US" dirty="0">
                    <a:solidFill>
                      <a:srgbClr val="92D050"/>
                    </a:solidFill>
                  </a:rPr>
                  <a:t>(</a:t>
                </a:r>
                <a:r>
                  <a:rPr lang="en-US" dirty="0" smtClean="0">
                    <a:solidFill>
                      <a:srgbClr val="92D050"/>
                    </a:solidFill>
                  </a:rPr>
                  <a:t>5.B) </a:t>
                </a:r>
                <a:r>
                  <a:rPr lang="en-US" dirty="0">
                    <a:solidFill>
                      <a:srgbClr val="92D050"/>
                    </a:solidFill>
                  </a:rPr>
                  <a:t>Computational Costs of Gauss </a:t>
                </a:r>
                <a:r>
                  <a:rPr lang="en-US" dirty="0" smtClean="0">
                    <a:solidFill>
                      <a:srgbClr val="92D050"/>
                    </a:solidFill>
                  </a:rPr>
                  <a:t>Hermite Quadrature Rule</a:t>
                </a:r>
              </a:p>
              <a:p>
                <a:pPr marL="0" indent="0">
                  <a:buNone/>
                </a:pPr>
                <a:r>
                  <a:rPr lang="en-US" sz="1800" dirty="0" smtClean="0"/>
                  <a:t>If the nodes are known then the time and space complexity both equals </a:t>
                </a:r>
                <a:r>
                  <a:rPr lang="en-US" sz="1800" dirty="0"/>
                  <a:t>O(n</a:t>
                </a:r>
                <a:r>
                  <a:rPr lang="en-US" sz="2000" dirty="0" smtClean="0"/>
                  <a:t>). If the nodes are not known then, the space complexity remains the same but time complexity increases by the same time which is required to get all the roots of  </a:t>
                </a:r>
                <a14:m>
                  <m:oMath xmlns:m="http://schemas.openxmlformats.org/officeDocument/2006/math">
                    <m:sSup>
                      <m:sSupPr>
                        <m:ctrlPr>
                          <a:rPr lang="en-US" sz="1800" i="1" dirty="0">
                            <a:latin typeface="Cambria Math" panose="02040503050406030204" pitchFamily="18" charset="0"/>
                          </a:rPr>
                        </m:ctrlPr>
                      </m:sSupPr>
                      <m:e>
                        <m:r>
                          <a:rPr lang="en-US" sz="1800" i="1" dirty="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+1)</m:t>
                        </m:r>
                        <m:r>
                          <m:rPr>
                            <m:nor/>
                          </m:rPr>
                          <a:rPr lang="en-US" sz="1800" dirty="0"/>
                          <m:t> </m:t>
                        </m:r>
                      </m:e>
                      <m:sup>
                        <m:r>
                          <a:rPr lang="en-US" sz="1800" i="1" dirty="0">
                            <a:latin typeface="Cambria Math" panose="02040503050406030204" pitchFamily="18" charset="0"/>
                          </a:rPr>
                          <m:t>𝑡h</m:t>
                        </m:r>
                      </m:sup>
                    </m:sSup>
                  </m:oMath>
                </a14:m>
                <a:r>
                  <a:rPr lang="en-IN" sz="1800" dirty="0"/>
                  <a:t> </a:t>
                </a:r>
                <a:r>
                  <a:rPr lang="en-IN" sz="1800" dirty="0" smtClean="0"/>
                  <a:t>Hermite polynomial.</a:t>
                </a:r>
                <a:endParaRPr lang="en-US" sz="1800" dirty="0"/>
              </a:p>
              <a:p>
                <a:pPr marL="0" indent="0">
                  <a:buNone/>
                </a:pP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577531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rgbClr val="FF0000"/>
                </a:solidFill>
              </a:rPr>
              <a:t>(6) Advantages and </a:t>
            </a:r>
            <a:r>
              <a:rPr lang="en-IN" sz="2800" dirty="0" smtClean="0">
                <a:solidFill>
                  <a:srgbClr val="FF0000"/>
                </a:solidFill>
              </a:rPr>
              <a:t>Disadvantages of Gauss Quadrature Methods</a:t>
            </a:r>
            <a:endParaRPr lang="en-IN" sz="2800"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IN" sz="2400" dirty="0" smtClean="0">
                <a:solidFill>
                  <a:srgbClr val="92D050"/>
                </a:solidFill>
              </a:rPr>
              <a:t>(6.A) Advantages:</a:t>
            </a:r>
          </a:p>
          <a:p>
            <a:r>
              <a:rPr lang="en-IN" sz="1800" dirty="0" smtClean="0"/>
              <a:t>Gauss Quadrature Methods are very accurate.</a:t>
            </a:r>
          </a:p>
          <a:p>
            <a:r>
              <a:rPr lang="en-IN" sz="1800" dirty="0" smtClean="0"/>
              <a:t>It uses less number of nodal points for similar accuracy compared to other methods like Newton Cotes. And due to this, there is less number of calculations and hence the propagation of round-off error is less in Gauss Quadrature Methods compared to other methods.</a:t>
            </a:r>
          </a:p>
          <a:p>
            <a:r>
              <a:rPr lang="en-IN" sz="1800" dirty="0" smtClean="0"/>
              <a:t>The order of convergence is much better for same number of nodes compared to Newton Cotes formula.</a:t>
            </a:r>
          </a:p>
          <a:p>
            <a:pPr marL="0" indent="0">
              <a:buNone/>
            </a:pPr>
            <a:r>
              <a:rPr lang="en-IN" sz="2400" dirty="0">
                <a:solidFill>
                  <a:srgbClr val="92D050"/>
                </a:solidFill>
              </a:rPr>
              <a:t>(</a:t>
            </a:r>
            <a:r>
              <a:rPr lang="en-IN" sz="2400" dirty="0" smtClean="0">
                <a:solidFill>
                  <a:srgbClr val="92D050"/>
                </a:solidFill>
              </a:rPr>
              <a:t>6.B) Disadvantages:</a:t>
            </a:r>
          </a:p>
          <a:p>
            <a:r>
              <a:rPr lang="en-IN" sz="1800" dirty="0" smtClean="0">
                <a:solidFill>
                  <a:schemeClr val="tx1">
                    <a:lumMod val="95000"/>
                    <a:lumOff val="5000"/>
                  </a:schemeClr>
                </a:solidFill>
              </a:rPr>
              <a:t>Node points and the weights are to be calculated.</a:t>
            </a:r>
          </a:p>
          <a:p>
            <a:r>
              <a:rPr lang="en-IN" sz="1800" dirty="0" smtClean="0">
                <a:solidFill>
                  <a:schemeClr val="tx1">
                    <a:lumMod val="95000"/>
                    <a:lumOff val="5000"/>
                  </a:schemeClr>
                </a:solidFill>
              </a:rPr>
              <a:t>If we want to have large number of nodes (like 20 or more), then the calculation of nodes and weights become so expensive that overall performance of Gauss Quadrature becomes very bad compared to other methods like, Composite Simpson’s Rule. </a:t>
            </a:r>
          </a:p>
          <a:p>
            <a:endParaRPr lang="en-IN" sz="1800" dirty="0">
              <a:solidFill>
                <a:schemeClr val="tx1">
                  <a:lumMod val="95000"/>
                  <a:lumOff val="5000"/>
                </a:schemeClr>
              </a:solidFill>
            </a:endParaRPr>
          </a:p>
          <a:p>
            <a:pPr marL="0" indent="0">
              <a:buNone/>
            </a:pPr>
            <a:endParaRPr lang="en-IN" sz="1800" dirty="0"/>
          </a:p>
        </p:txBody>
      </p:sp>
    </p:spTree>
    <p:extLst>
      <p:ext uri="{BB962C8B-B14F-4D97-AF65-F5344CB8AC3E}">
        <p14:creationId xmlns:p14="http://schemas.microsoft.com/office/powerpoint/2010/main" val="121341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rPr>
              <a:t>(7)</a:t>
            </a:r>
            <a:r>
              <a:rPr lang="en-US" sz="4000" dirty="0" smtClean="0">
                <a:solidFill>
                  <a:srgbClr val="FF0000"/>
                </a:solidFill>
              </a:rPr>
              <a:t>Real </a:t>
            </a:r>
            <a:r>
              <a:rPr lang="en-US" sz="4000" dirty="0">
                <a:solidFill>
                  <a:srgbClr val="FF0000"/>
                </a:solidFill>
              </a:rPr>
              <a:t>life model example</a:t>
            </a:r>
            <a:endParaRPr lang="en-IN" sz="4000" dirty="0">
              <a:solidFill>
                <a:srgbClr val="FF0000"/>
              </a:solidFill>
            </a:endParaRPr>
          </a:p>
        </p:txBody>
      </p:sp>
      <p:sp>
        <p:nvSpPr>
          <p:cNvPr id="3" name="Content Placeholder 2"/>
          <p:cNvSpPr>
            <a:spLocks noGrp="1"/>
          </p:cNvSpPr>
          <p:nvPr>
            <p:ph idx="1"/>
          </p:nvPr>
        </p:nvSpPr>
        <p:spPr>
          <a:xfrm>
            <a:off x="838200" y="1472184"/>
            <a:ext cx="10515600" cy="4704779"/>
          </a:xfrm>
        </p:spPr>
        <p:txBody>
          <a:bodyPr>
            <a:normAutofit/>
          </a:bodyPr>
          <a:lstStyle/>
          <a:p>
            <a:r>
              <a:rPr lang="en-IN" dirty="0" smtClean="0">
                <a:latin typeface="Times New Roman" panose="02020603050405020304" pitchFamily="18" charset="0"/>
                <a:cs typeface="Times New Roman" panose="02020603050405020304" pitchFamily="18" charset="0"/>
              </a:rPr>
              <a:t>Gauss Hermite Quadrature is used in the determination of the molecular weight distribution of Linear Polymers by </a:t>
            </a:r>
            <a:r>
              <a:rPr lang="en-IN" dirty="0">
                <a:latin typeface="Times New Roman" panose="02020603050405020304" pitchFamily="18" charset="0"/>
                <a:cs typeface="Times New Roman" panose="02020603050405020304" pitchFamily="18" charset="0"/>
              </a:rPr>
              <a:t>r</a:t>
            </a:r>
            <a:r>
              <a:rPr lang="en-IN" dirty="0" smtClean="0">
                <a:latin typeface="Times New Roman" panose="02020603050405020304" pitchFamily="18" charset="0"/>
                <a:cs typeface="Times New Roman" panose="02020603050405020304" pitchFamily="18" charset="0"/>
              </a:rPr>
              <a:t>heometry. (</a:t>
            </a:r>
            <a:r>
              <a:rPr lang="en-IN" dirty="0" smtClean="0">
                <a:latin typeface="Times New Roman" panose="02020603050405020304" pitchFamily="18" charset="0"/>
                <a:cs typeface="Times New Roman" panose="02020603050405020304" pitchFamily="18" charset="0"/>
                <a:hlinkClick r:id="rId2"/>
              </a:rPr>
              <a:t>Link</a:t>
            </a:r>
            <a:r>
              <a:rPr lang="en-IN" dirty="0" smtClean="0">
                <a:latin typeface="Times New Roman" panose="02020603050405020304" pitchFamily="18" charset="0"/>
                <a:cs typeface="Times New Roman" panose="02020603050405020304" pitchFamily="18" charset="0"/>
              </a:rPr>
              <a:t> to research paper)</a:t>
            </a:r>
          </a:p>
          <a:p>
            <a:r>
              <a:rPr lang="en-IN" dirty="0" smtClean="0">
                <a:latin typeface="Times New Roman" panose="02020603050405020304" pitchFamily="18" charset="0"/>
                <a:cs typeface="Times New Roman" panose="02020603050405020304" pitchFamily="18" charset="0"/>
              </a:rPr>
              <a:t>Numerical Quadrature method is used in solving Reverse Osmosis Model.(</a:t>
            </a:r>
            <a:r>
              <a:rPr lang="en-IN" dirty="0" smtClean="0">
                <a:latin typeface="Times New Roman" panose="02020603050405020304" pitchFamily="18" charset="0"/>
                <a:cs typeface="Times New Roman" panose="02020603050405020304" pitchFamily="18" charset="0"/>
                <a:hlinkClick r:id="rId3"/>
              </a:rPr>
              <a:t>Link</a:t>
            </a:r>
            <a:r>
              <a:rPr lang="en-IN" dirty="0" smtClean="0">
                <a:latin typeface="Times New Roman" panose="02020603050405020304" pitchFamily="18" charset="0"/>
                <a:cs typeface="Times New Roman" panose="02020603050405020304" pitchFamily="18" charset="0"/>
              </a:rPr>
              <a:t> to research paper)</a:t>
            </a:r>
          </a:p>
          <a:p>
            <a:r>
              <a:rPr lang="en-IN" dirty="0" smtClean="0">
                <a:latin typeface="Times New Roman" panose="02020603050405020304" pitchFamily="18" charset="0"/>
                <a:cs typeface="Times New Roman" panose="02020603050405020304" pitchFamily="18" charset="0"/>
              </a:rPr>
              <a:t>Numerical Quadrature method is used to determine the volume of the required reactor in the nitration of benzene mixed with acid. (</a:t>
            </a:r>
            <a:r>
              <a:rPr lang="en-IN" dirty="0" smtClean="0">
                <a:solidFill>
                  <a:schemeClr val="tx2"/>
                </a:solidFill>
                <a:latin typeface="Times New Roman" panose="02020603050405020304" pitchFamily="18" charset="0"/>
                <a:cs typeface="Times New Roman" panose="02020603050405020304" pitchFamily="18" charset="0"/>
              </a:rPr>
              <a:t>Reference</a:t>
            </a:r>
            <a:r>
              <a:rPr lang="en-IN" dirty="0" smtClean="0">
                <a:latin typeface="Times New Roman" panose="02020603050405020304" pitchFamily="18" charset="0"/>
                <a:cs typeface="Times New Roman" panose="02020603050405020304" pitchFamily="18" charset="0"/>
              </a:rPr>
              <a:t> : </a:t>
            </a:r>
            <a:r>
              <a:rPr lang="en-US" dirty="0"/>
              <a:t>Hougen and Watson’s “Chemical Process Principles,” Part 3, Kinetics and Catalysis, Illustration l.3</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550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References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Lectures of Numerical Analysis, Prof. Manoranjan Mishra, IIT Ropar, session: 2021-W</a:t>
            </a:r>
          </a:p>
          <a:p>
            <a:pPr marL="0" indent="0">
              <a:buNone/>
            </a:pPr>
            <a:endParaRPr lang="en-IN" dirty="0" smtClean="0"/>
          </a:p>
          <a:p>
            <a:r>
              <a:rPr lang="en-US" dirty="0"/>
              <a:t>Numerical Methods By M.K.Jain,S.R.K.Iyengar &amp; </a:t>
            </a:r>
            <a:r>
              <a:rPr lang="en-US" dirty="0" smtClean="0"/>
              <a:t>R.K.Jain</a:t>
            </a:r>
          </a:p>
          <a:p>
            <a:pPr marL="0" indent="0">
              <a:buNone/>
            </a:pPr>
            <a:endParaRPr lang="en-US" dirty="0" smtClean="0"/>
          </a:p>
          <a:p>
            <a:r>
              <a:rPr lang="en-US" dirty="0"/>
              <a:t>R. L. Burden, J. D. Faires_numerical_analysis_9th</a:t>
            </a:r>
            <a:endParaRPr lang="en-IN" dirty="0"/>
          </a:p>
        </p:txBody>
      </p:sp>
    </p:spTree>
    <p:extLst>
      <p:ext uri="{BB962C8B-B14F-4D97-AF65-F5344CB8AC3E}">
        <p14:creationId xmlns:p14="http://schemas.microsoft.com/office/powerpoint/2010/main" val="305551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016"/>
            <a:ext cx="9144000" cy="512064"/>
          </a:xfrm>
        </p:spPr>
        <p:txBody>
          <a:bodyPr>
            <a:noAutofit/>
          </a:bodyPr>
          <a:lstStyle/>
          <a:p>
            <a:r>
              <a:rPr lang="en-US" sz="3200" dirty="0" smtClean="0">
                <a:solidFill>
                  <a:srgbClr val="FF0000"/>
                </a:solidFill>
                <a:latin typeface="Times New Roman" panose="02020603050405020304" pitchFamily="18" charset="0"/>
                <a:cs typeface="Times New Roman" panose="02020603050405020304" pitchFamily="18" charset="0"/>
              </a:rPr>
              <a:t>(1)Motivation behind the designing of the method</a:t>
            </a:r>
            <a:endParaRPr lang="en-IN" sz="3200"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69264" y="987552"/>
                <a:ext cx="9698736" cy="4489704"/>
              </a:xfrm>
            </p:spPr>
            <p:txBody>
              <a:bodyPr>
                <a:normAutofit/>
              </a:bodyPr>
              <a:lstStyle/>
              <a:p>
                <a:pPr algn="l"/>
                <a:r>
                  <a:rPr lang="en-IN" dirty="0" smtClean="0">
                    <a:latin typeface="Times New Roman" panose="02020603050405020304" pitchFamily="18" charset="0"/>
                    <a:cs typeface="Times New Roman" panose="02020603050405020304" pitchFamily="18" charset="0"/>
                  </a:rPr>
                  <a:t>Integration is one of the most important mathematical operation used very frequently in analysis of  scientific phenomena. In scientific experiments, most of the time we do not have the exact function to be integrated, instead the value of function at certain points are known. Hence, in these situations numerical integration methods are very suitable. The definite integral is approximated by taking weighted sum of function at certain nodal points        </a:t>
                </a:r>
                <a:r>
                  <a:rPr lang="en-IN" dirty="0" smtClean="0"/>
                  <a:t>I </a:t>
                </a:r>
                <a:r>
                  <a:rPr lang="en-IN" dirty="0"/>
                  <a:t>= </a:t>
                </a:r>
                <a14:m>
                  <m:oMath xmlns:m="http://schemas.openxmlformats.org/officeDocument/2006/math">
                    <m:nary>
                      <m:naryPr>
                        <m:limLoc m:val="subSup"/>
                        <m:ctrlPr>
                          <a:rPr lang="en-IN" i="1">
                            <a:latin typeface="Cambria Math" panose="02040503050406030204" pitchFamily="18" charset="0"/>
                          </a:rPr>
                        </m:ctrlPr>
                      </m:naryPr>
                      <m:sub>
                        <m:r>
                          <a:rPr lang="en-IN" i="1">
                            <a:latin typeface="Cambria Math" panose="02040503050406030204" pitchFamily="18" charset="0"/>
                          </a:rPr>
                          <m:t>𝑎</m:t>
                        </m:r>
                      </m:sub>
                      <m:sup>
                        <m:r>
                          <a:rPr lang="en-IN" i="1">
                            <a:latin typeface="Cambria Math" panose="02040503050406030204" pitchFamily="18" charset="0"/>
                          </a:rPr>
                          <m:t>𝑏</m:t>
                        </m:r>
                      </m:sup>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𝑑𝑥</m:t>
                        </m:r>
                      </m:e>
                    </m:nary>
                  </m:oMath>
                </a14:m>
                <a:r>
                  <a:rPr lang="en-IN" dirty="0"/>
                  <a:t>  ≈  </a:t>
                </a:r>
                <a14:m>
                  <m:oMath xmlns:m="http://schemas.openxmlformats.org/officeDocument/2006/math">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=0</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𝑘</m:t>
                            </m:r>
                          </m:sub>
                        </m:sSub>
                        <m:r>
                          <a:rPr lang="en-IN" i="1">
                            <a:latin typeface="Cambria Math" panose="02040503050406030204" pitchFamily="18" charset="0"/>
                          </a:rPr>
                          <m:t>𝑓</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𝑘</m:t>
                            </m:r>
                          </m:sub>
                        </m:sSub>
                        <m:r>
                          <a:rPr lang="en-IN" i="1">
                            <a:latin typeface="Cambria Math" panose="02040503050406030204" pitchFamily="18" charset="0"/>
                          </a:rPr>
                          <m:t>)</m:t>
                        </m:r>
                      </m:e>
                    </m:nary>
                  </m:oMath>
                </a14:m>
                <a:endParaRPr lang="en-IN" dirty="0" smtClean="0">
                  <a:latin typeface="Times New Roman" panose="02020603050405020304" pitchFamily="18" charset="0"/>
                  <a:cs typeface="Times New Roman" panose="02020603050405020304" pitchFamily="18" charset="0"/>
                </a:endParaRPr>
              </a:p>
              <a:p>
                <a:pPr algn="l"/>
                <a:r>
                  <a:rPr lang="en-IN" dirty="0" smtClean="0">
                    <a:latin typeface="Times New Roman" panose="02020603050405020304" pitchFamily="18" charset="0"/>
                    <a:cs typeface="Times New Roman" panose="02020603050405020304" pitchFamily="18" charset="0"/>
                  </a:rPr>
                  <a:t>In order to approximate this type of integrals, the </a:t>
                </a:r>
                <a:r>
                  <a:rPr lang="en-IN" b="1" dirty="0" smtClean="0">
                    <a:latin typeface="Times New Roman" panose="02020603050405020304" pitchFamily="18" charset="0"/>
                    <a:cs typeface="Times New Roman" panose="02020603050405020304" pitchFamily="18" charset="0"/>
                  </a:rPr>
                  <a:t>Gaussian Quadrature </a:t>
                </a:r>
                <a:r>
                  <a:rPr lang="en-IN" dirty="0" smtClean="0">
                    <a:latin typeface="Times New Roman" panose="02020603050405020304" pitchFamily="18" charset="0"/>
                    <a:cs typeface="Times New Roman" panose="02020603050405020304" pitchFamily="18" charset="0"/>
                  </a:rPr>
                  <a:t>method is most accurate because both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𝑘</m:t>
                        </m:r>
                      </m:sub>
                    </m:sSub>
                    <m:r>
                      <m:rPr>
                        <m:sty m:val="p"/>
                      </m:rPr>
                      <a:rPr lang="en-IN" b="0" i="0" smtClean="0">
                        <a:latin typeface="Cambria Math" panose="02040503050406030204" pitchFamily="18" charset="0"/>
                      </a:rPr>
                      <m:t>s</m:t>
                    </m:r>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IN"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𝑘</m:t>
                        </m:r>
                      </m:sub>
                    </m:sSub>
                  </m:oMath>
                </a14:m>
                <a:r>
                  <a:rPr lang="en-IN" dirty="0" smtClean="0">
                    <a:latin typeface="Times New Roman" panose="02020603050405020304" pitchFamily="18" charset="0"/>
                    <a:cs typeface="Times New Roman" panose="02020603050405020304" pitchFamily="18" charset="0"/>
                  </a:rPr>
                  <a:t>s are considered unknown and method is made exact for polynomials of as high degree as possible. In case of newton cotes formula,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𝑘</m:t>
                        </m:r>
                      </m:sub>
                    </m:sSub>
                  </m:oMath>
                </a14:m>
                <a:r>
                  <a:rPr lang="en-IN" dirty="0" smtClean="0">
                    <a:latin typeface="Times New Roman" panose="02020603050405020304" pitchFamily="18" charset="0"/>
                    <a:cs typeface="Times New Roman" panose="02020603050405020304" pitchFamily="18" charset="0"/>
                  </a:rPr>
                  <a:t>s are known and only </a:t>
                </a:r>
                <a14:m>
                  <m:oMath xmlns:m="http://schemas.openxmlformats.org/officeDocument/2006/math">
                    <m:sSub>
                      <m:sSubPr>
                        <m:ctrlPr>
                          <a:rPr lang="en-IN"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𝑘</m:t>
                        </m:r>
                      </m:sub>
                    </m:sSub>
                  </m:oMath>
                </a14:m>
                <a:r>
                  <a:rPr lang="en-IN" dirty="0" smtClean="0">
                    <a:latin typeface="Times New Roman" panose="02020603050405020304" pitchFamily="18" charset="0"/>
                    <a:cs typeface="Times New Roman" panose="02020603050405020304" pitchFamily="18" charset="0"/>
                  </a:rPr>
                  <a:t>s are unknown, hence it is not as accurate as Gaussian Quadrature methods.</a:t>
                </a:r>
              </a:p>
              <a:p>
                <a:pPr algn="l"/>
                <a:endParaRPr lang="en-IN" sz="1800" dirty="0">
                  <a:latin typeface="Times New Roman" panose="02020603050405020304" pitchFamily="18" charset="0"/>
                  <a:cs typeface="Times New Roman" panose="020206030504050203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69264" y="987552"/>
                <a:ext cx="9698736" cy="4489704"/>
              </a:xfrm>
              <a:blipFill rotWithShape="0">
                <a:blip r:embed="rId2"/>
                <a:stretch>
                  <a:fillRect l="-943" t="-1900" r="-440"/>
                </a:stretch>
              </a:blipFill>
            </p:spPr>
            <p:txBody>
              <a:bodyPr/>
              <a:lstStyle/>
              <a:p>
                <a:r>
                  <a:rPr lang="en-IN">
                    <a:noFill/>
                  </a:rPr>
                  <a:t> </a:t>
                </a:r>
              </a:p>
            </p:txBody>
          </p:sp>
        </mc:Fallback>
      </mc:AlternateContent>
    </p:spTree>
    <p:extLst>
      <p:ext uri="{BB962C8B-B14F-4D97-AF65-F5344CB8AC3E}">
        <p14:creationId xmlns:p14="http://schemas.microsoft.com/office/powerpoint/2010/main" val="495586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672" y="155448"/>
            <a:ext cx="9863328" cy="804672"/>
          </a:xfrm>
        </p:spPr>
        <p:txBody>
          <a:bodyPr>
            <a:noAutofit/>
          </a:bodyPr>
          <a:lstStyle/>
          <a:p>
            <a:r>
              <a:rPr lang="en-IN" sz="4000" dirty="0" smtClean="0">
                <a:solidFill>
                  <a:srgbClr val="FF0000"/>
                </a:solidFill>
              </a:rPr>
              <a:t>(2)Algorithms</a:t>
            </a:r>
            <a:endParaRPr lang="en-IN" sz="4000" dirty="0">
              <a:solidFill>
                <a:srgbClr val="FF0000"/>
              </a:solidFill>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804672" y="1033272"/>
                <a:ext cx="9491472" cy="5660136"/>
              </a:xfrm>
            </p:spPr>
            <p:txBody>
              <a:bodyPr>
                <a:normAutofit fontScale="70000" lnSpcReduction="20000"/>
              </a:bodyPr>
              <a:lstStyle/>
              <a:p>
                <a:pPr algn="l"/>
                <a:r>
                  <a:rPr lang="en-IN" sz="2000" dirty="0" smtClean="0">
                    <a:solidFill>
                      <a:schemeClr val="accent6"/>
                    </a:solidFill>
                    <a:latin typeface="Times New Roman" panose="02020603050405020304" pitchFamily="18" charset="0"/>
                    <a:cs typeface="Times New Roman" panose="02020603050405020304" pitchFamily="18" charset="0"/>
                  </a:rPr>
                  <a:t>(2.A) Gauss Legendre Quadrature Method</a:t>
                </a:r>
              </a:p>
              <a:p>
                <a:pPr algn="l"/>
                <a:r>
                  <a:rPr lang="en-IN" sz="2000" dirty="0"/>
                  <a:t>I = </a:t>
                </a:r>
                <a14:m>
                  <m:oMath xmlns:m="http://schemas.openxmlformats.org/officeDocument/2006/math">
                    <m:nary>
                      <m:naryPr>
                        <m:limLoc m:val="subSup"/>
                        <m:ctrlPr>
                          <a:rPr lang="en-IN" sz="2000" i="1">
                            <a:latin typeface="Cambria Math" panose="02040503050406030204" pitchFamily="18" charset="0"/>
                          </a:rPr>
                        </m:ctrlPr>
                      </m:naryPr>
                      <m:sub>
                        <m:r>
                          <m:rPr>
                            <m:brk m:alnAt="1"/>
                          </m:rPr>
                          <a:rPr lang="en-IN" sz="2000" i="1">
                            <a:latin typeface="Cambria Math" panose="02040503050406030204" pitchFamily="18" charset="0"/>
                          </a:rPr>
                          <m:t>−</m:t>
                        </m:r>
                        <m:r>
                          <a:rPr lang="en-IN" sz="2000" i="1">
                            <a:latin typeface="Cambria Math" panose="02040503050406030204" pitchFamily="18" charset="0"/>
                          </a:rPr>
                          <m:t>1</m:t>
                        </m:r>
                      </m:sub>
                      <m:sup>
                        <m:r>
                          <a:rPr lang="en-IN" sz="2000" i="1">
                            <a:latin typeface="Cambria Math" panose="02040503050406030204" pitchFamily="18" charset="0"/>
                          </a:rPr>
                          <m:t>1</m:t>
                        </m:r>
                      </m:sup>
                      <m:e>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𝑑𝑥</m:t>
                        </m:r>
                      </m:e>
                    </m:nary>
                  </m:oMath>
                </a14:m>
                <a:r>
                  <a:rPr lang="en-IN" sz="2000" dirty="0"/>
                  <a:t>  ≈  </a:t>
                </a:r>
                <a14:m>
                  <m:oMath xmlns:m="http://schemas.openxmlformats.org/officeDocument/2006/math">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𝑘</m:t>
                        </m:r>
                        <m:r>
                          <a:rPr lang="en-IN" sz="2000" i="1">
                            <a:latin typeface="Cambria Math" panose="02040503050406030204" pitchFamily="18" charset="0"/>
                          </a:rPr>
                          <m:t>=0</m:t>
                        </m:r>
                      </m:sub>
                      <m:sup>
                        <m:r>
                          <a:rPr lang="en-IN" sz="2000" i="1">
                            <a:latin typeface="Cambria Math" panose="02040503050406030204" pitchFamily="18" charset="0"/>
                          </a:rPr>
                          <m:t>𝑛</m:t>
                        </m:r>
                      </m:sup>
                      <m:e>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λ</m:t>
                            </m:r>
                          </m:e>
                          <m:sub>
                            <m:r>
                              <a:rPr lang="en-IN" sz="2000" i="1">
                                <a:latin typeface="Cambria Math" panose="02040503050406030204" pitchFamily="18" charset="0"/>
                              </a:rPr>
                              <m:t>𝑘</m:t>
                            </m:r>
                          </m:sub>
                        </m:sSub>
                        <m:r>
                          <a:rPr lang="en-IN" sz="2000" i="1">
                            <a:latin typeface="Cambria Math" panose="02040503050406030204" pitchFamily="18" charset="0"/>
                          </a:rPr>
                          <m:t>𝑓</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𝑘</m:t>
                            </m:r>
                          </m:sub>
                        </m:sSub>
                        <m:r>
                          <a:rPr lang="en-IN" sz="2000" i="1">
                            <a:latin typeface="Cambria Math" panose="02040503050406030204" pitchFamily="18" charset="0"/>
                          </a:rPr>
                          <m:t>)</m:t>
                        </m:r>
                      </m:e>
                    </m:nary>
                  </m:oMath>
                </a14:m>
                <a:endParaRPr lang="en-IN" sz="2000" dirty="0" smtClean="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𝑘</m:t>
                        </m:r>
                      </m:sub>
                    </m:sSub>
                  </m:oMath>
                </a14:m>
                <a:r>
                  <a:rPr lang="en-IN" sz="2000" dirty="0" smtClean="0">
                    <a:latin typeface="Times New Roman" panose="02020603050405020304" pitchFamily="18" charset="0"/>
                    <a:cs typeface="Times New Roman" panose="02020603050405020304" pitchFamily="18" charset="0"/>
                  </a:rPr>
                  <a:t>s are the roots of </a:t>
                </a:r>
                <a14:m>
                  <m:oMath xmlns:m="http://schemas.openxmlformats.org/officeDocument/2006/math">
                    <m:sSup>
                      <m:sSupPr>
                        <m:ctrlPr>
                          <a:rPr lang="en-IN" sz="2000" i="1" smtClean="0">
                            <a:latin typeface="Cambria Math" panose="02040503050406030204" pitchFamily="18" charset="0"/>
                            <a:cs typeface="Times New Roman" panose="02020603050405020304" pitchFamily="18" charset="0"/>
                          </a:rPr>
                        </m:ctrlPr>
                      </m:sSupPr>
                      <m:e>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𝑛</m:t>
                        </m:r>
                        <m:r>
                          <a:rPr lang="en-IN" sz="2000" b="0" i="1" smtClean="0">
                            <a:latin typeface="Cambria Math" panose="02040503050406030204" pitchFamily="18" charset="0"/>
                            <a:cs typeface="Times New Roman" panose="02020603050405020304" pitchFamily="18" charset="0"/>
                          </a:rPr>
                          <m:t>+1)</m:t>
                        </m:r>
                      </m:e>
                      <m:sup>
                        <m:r>
                          <a:rPr lang="en-IN" sz="2000" b="0" i="1" smtClean="0">
                            <a:latin typeface="Cambria Math" panose="02040503050406030204" pitchFamily="18" charset="0"/>
                            <a:cs typeface="Times New Roman" panose="02020603050405020304" pitchFamily="18" charset="0"/>
                          </a:rPr>
                          <m:t>𝑡h</m:t>
                        </m:r>
                      </m:sup>
                    </m:sSup>
                    <m:r>
                      <a:rPr lang="en-IN" sz="2000" b="0" i="1"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𝑙𝑒𝑔𝑒𝑛𝑑𝑟𝑒</m:t>
                    </m:r>
                    <m:r>
                      <a:rPr lang="en-IN" sz="2000" b="0" i="1"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𝑝𝑜𝑙𝑦𝑛𝑜𝑚𝑖𝑎𝑙</m:t>
                    </m:r>
                  </m:oMath>
                </a14:m>
                <a:r>
                  <a:rPr lang="en-IN" sz="2000" b="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λ</m:t>
                        </m:r>
                      </m:e>
                      <m:sub>
                        <m:r>
                          <a:rPr lang="en-IN" sz="2000" i="1">
                            <a:latin typeface="Cambria Math" panose="02040503050406030204" pitchFamily="18" charset="0"/>
                          </a:rPr>
                          <m:t>𝑘</m:t>
                        </m:r>
                      </m:sub>
                    </m:sSub>
                  </m:oMath>
                </a14:m>
                <a:r>
                  <a:rPr lang="en-IN" sz="2000" b="0" dirty="0" smtClean="0">
                    <a:latin typeface="Times New Roman" panose="02020603050405020304" pitchFamily="18" charset="0"/>
                    <a:cs typeface="Times New Roman" panose="02020603050405020304" pitchFamily="18" charset="0"/>
                  </a:rPr>
                  <a:t>s are given by the formula </a:t>
                </a:r>
              </a:p>
              <a:p>
                <a:pPr algn="l"/>
                <a14:m>
                  <m:oMath xmlns:m="http://schemas.openxmlformats.org/officeDocument/2006/math">
                    <m:sSub>
                      <m:sSubPr>
                        <m:ctrlPr>
                          <a:rPr lang="en-IN" sz="2000" i="1">
                            <a:latin typeface="Cambria Math" panose="02040503050406030204" pitchFamily="18" charset="0"/>
                          </a:rPr>
                        </m:ctrlPr>
                      </m:sSubPr>
                      <m:e>
                        <m:r>
                          <m:rPr>
                            <m:sty m:val="p"/>
                          </m:rPr>
                          <a:rPr lang="el-GR" sz="2000" i="1">
                            <a:latin typeface="Cambria Math" panose="02040503050406030204" pitchFamily="18" charset="0"/>
                          </a:rPr>
                          <m:t>λ</m:t>
                        </m:r>
                      </m:e>
                      <m:sub>
                        <m:r>
                          <a:rPr lang="en-IN" sz="2000" i="1">
                            <a:latin typeface="Cambria Math" panose="02040503050406030204" pitchFamily="18" charset="0"/>
                          </a:rPr>
                          <m:t>𝑘</m:t>
                        </m:r>
                      </m:sub>
                    </m:sSub>
                  </m:oMath>
                </a14:m>
                <a:r>
                  <a:rPr lang="en-IN" sz="2000" b="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2(1−</m:t>
                        </m:r>
                        <m:sSubSup>
                          <m:sSubSupPr>
                            <m:ctrlPr>
                              <a:rPr lang="en-IN" sz="2000" i="1">
                                <a:latin typeface="Cambria Math" panose="02040503050406030204" pitchFamily="18" charset="0"/>
                                <a:cs typeface="Times New Roman" panose="02020603050405020304" pitchFamily="18" charset="0"/>
                              </a:rPr>
                            </m:ctrlPr>
                          </m:sSubSupPr>
                          <m:e>
                            <m:r>
                              <a:rPr lang="en-IN" sz="2000" i="1">
                                <a:latin typeface="Cambria Math" panose="02040503050406030204" pitchFamily="18" charset="0"/>
                                <a:cs typeface="Times New Roman" panose="02020603050405020304" pitchFamily="18" charset="0"/>
                              </a:rPr>
                              <m:t>𝑥</m:t>
                            </m:r>
                          </m:e>
                          <m:sub>
                            <m:r>
                              <a:rPr lang="en-IN" sz="2000" b="0" i="1" smtClean="0">
                                <a:latin typeface="Cambria Math" panose="02040503050406030204" pitchFamily="18" charset="0"/>
                                <a:cs typeface="Times New Roman" panose="02020603050405020304" pitchFamily="18" charset="0"/>
                              </a:rPr>
                              <m:t>𝑘</m:t>
                            </m:r>
                          </m:sub>
                          <m:sup>
                            <m:r>
                              <a:rPr lang="en-IN" sz="2000" i="1">
                                <a:latin typeface="Cambria Math" panose="02040503050406030204" pitchFamily="18" charset="0"/>
                                <a:cs typeface="Times New Roman" panose="02020603050405020304" pitchFamily="18" charset="0"/>
                              </a:rPr>
                              <m:t>2</m:t>
                            </m:r>
                          </m:sup>
                        </m:sSubSup>
                        <m:r>
                          <a:rPr lang="en-IN" sz="2000" i="1">
                            <a:latin typeface="Cambria Math" panose="02040503050406030204" pitchFamily="18" charset="0"/>
                            <a:cs typeface="Times New Roman" panose="02020603050405020304" pitchFamily="18" charset="0"/>
                          </a:rPr>
                          <m:t>)</m:t>
                        </m:r>
                      </m:num>
                      <m:den>
                        <m:sSup>
                          <m:sSupPr>
                            <m:ctrlPr>
                              <a:rPr lang="en-IN" sz="2000" i="1">
                                <a:latin typeface="Cambria Math" panose="02040503050406030204" pitchFamily="18" charset="0"/>
                                <a:cs typeface="Times New Roman" panose="02020603050405020304" pitchFamily="18" charset="0"/>
                              </a:rPr>
                            </m:ctrlPr>
                          </m:sSupPr>
                          <m:e>
                            <m:r>
                              <a:rPr lang="en-IN" sz="2000" i="1">
                                <a:latin typeface="Cambria Math" panose="02040503050406030204" pitchFamily="18" charset="0"/>
                                <a:cs typeface="Times New Roman" panose="02020603050405020304" pitchFamily="18" charset="0"/>
                              </a:rPr>
                              <m:t>(</m:t>
                            </m:r>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e>
                          <m:sup>
                            <m:r>
                              <a:rPr lang="en-IN" sz="2000" i="1">
                                <a:latin typeface="Cambria Math" panose="02040503050406030204" pitchFamily="18" charset="0"/>
                                <a:cs typeface="Times New Roman" panose="02020603050405020304" pitchFamily="18" charset="0"/>
                              </a:rPr>
                              <m:t>2</m:t>
                            </m:r>
                          </m:sup>
                        </m:sSup>
                        <m:sSup>
                          <m:sSupPr>
                            <m:ctrlPr>
                              <a:rPr lang="en-IN" sz="2000" i="1">
                                <a:latin typeface="Cambria Math" panose="02040503050406030204" pitchFamily="18" charset="0"/>
                                <a:cs typeface="Times New Roman" panose="02020603050405020304" pitchFamily="18" charset="0"/>
                              </a:rPr>
                            </m:ctrlPr>
                          </m:sSupPr>
                          <m:e>
                            <m:r>
                              <a:rPr lang="en-IN" sz="2000" i="1">
                                <a:latin typeface="Cambria Math" panose="02040503050406030204" pitchFamily="18" charset="0"/>
                                <a:cs typeface="Times New Roman" panose="02020603050405020304" pitchFamily="18" charset="0"/>
                              </a:rPr>
                              <m:t>[</m:t>
                            </m:r>
                            <m:r>
                              <a:rPr lang="en-IN" sz="2000" i="1">
                                <a:latin typeface="Cambria Math" panose="02040503050406030204" pitchFamily="18" charset="0"/>
                                <a:cs typeface="Times New Roman" panose="02020603050405020304" pitchFamily="18" charset="0"/>
                              </a:rPr>
                              <m:t>𝑃</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𝑥</m:t>
                                    </m:r>
                                  </m:e>
                                  <m:sub>
                                    <m:r>
                                      <a:rPr lang="en-IN" sz="2000" b="0" i="1" smtClean="0">
                                        <a:latin typeface="Cambria Math" panose="02040503050406030204" pitchFamily="18" charset="0"/>
                                        <a:cs typeface="Times New Roman" panose="02020603050405020304" pitchFamily="18" charset="0"/>
                                      </a:rPr>
                                      <m:t>𝑘</m:t>
                                    </m:r>
                                  </m:sub>
                                </m:sSub>
                              </m:e>
                            </m:d>
                            <m:r>
                              <a:rPr lang="en-IN" sz="2000" i="1">
                                <a:latin typeface="Cambria Math" panose="02040503050406030204" pitchFamily="18" charset="0"/>
                                <a:cs typeface="Times New Roman" panose="02020603050405020304" pitchFamily="18" charset="0"/>
                              </a:rPr>
                              <m:t>]</m:t>
                            </m:r>
                          </m:e>
                          <m:sup>
                            <m:r>
                              <a:rPr lang="en-IN" sz="2000" i="1">
                                <a:latin typeface="Cambria Math" panose="02040503050406030204" pitchFamily="18" charset="0"/>
                                <a:cs typeface="Times New Roman" panose="02020603050405020304" pitchFamily="18" charset="0"/>
                              </a:rPr>
                              <m:t>2</m:t>
                            </m:r>
                          </m:sup>
                        </m:sSup>
                      </m:den>
                    </m:f>
                  </m:oMath>
                </a14:m>
                <a:endParaRPr lang="en-IN" sz="2000" b="0" dirty="0" smtClean="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NOTE : </a:t>
                </a:r>
                <a:r>
                  <a:rPr lang="en-IN" sz="2000" dirty="0">
                    <a:solidFill>
                      <a:srgbClr val="FF9933"/>
                    </a:solidFill>
                    <a:latin typeface="Times New Roman" panose="02020603050405020304" pitchFamily="18" charset="0"/>
                    <a:cs typeface="Times New Roman" panose="02020603050405020304" pitchFamily="18" charset="0"/>
                  </a:rPr>
                  <a:t>Any general definite integral of the form </a:t>
                </a:r>
                <a:r>
                  <a:rPr lang="en-IN" sz="2000" dirty="0">
                    <a:solidFill>
                      <a:srgbClr val="FF9933"/>
                    </a:solidFill>
                  </a:rPr>
                  <a:t>I = </a:t>
                </a:r>
                <a14:m>
                  <m:oMath xmlns:m="http://schemas.openxmlformats.org/officeDocument/2006/math">
                    <m:nary>
                      <m:naryPr>
                        <m:limLoc m:val="subSup"/>
                        <m:ctrlPr>
                          <a:rPr lang="en-IN" sz="2000" i="1">
                            <a:solidFill>
                              <a:srgbClr val="FF9933"/>
                            </a:solidFill>
                            <a:latin typeface="Cambria Math" panose="02040503050406030204" pitchFamily="18" charset="0"/>
                          </a:rPr>
                        </m:ctrlPr>
                      </m:naryPr>
                      <m:sub>
                        <m:r>
                          <m:rPr>
                            <m:brk m:alnAt="1"/>
                          </m:rPr>
                          <a:rPr lang="en-IN" sz="2000" i="1">
                            <a:solidFill>
                              <a:srgbClr val="FF9933"/>
                            </a:solidFill>
                            <a:latin typeface="Cambria Math" panose="02040503050406030204" pitchFamily="18" charset="0"/>
                          </a:rPr>
                          <m:t>𝑎</m:t>
                        </m:r>
                      </m:sub>
                      <m:sup>
                        <m:r>
                          <a:rPr lang="en-IN" sz="2000" i="1">
                            <a:solidFill>
                              <a:srgbClr val="FF9933"/>
                            </a:solidFill>
                            <a:latin typeface="Cambria Math" panose="02040503050406030204" pitchFamily="18" charset="0"/>
                          </a:rPr>
                          <m:t>𝑏</m:t>
                        </m:r>
                      </m:sup>
                      <m:e>
                        <m:r>
                          <a:rPr lang="en-IN" sz="2000" i="1">
                            <a:solidFill>
                              <a:srgbClr val="FF9933"/>
                            </a:solidFill>
                            <a:latin typeface="Cambria Math" panose="02040503050406030204" pitchFamily="18" charset="0"/>
                          </a:rPr>
                          <m:t>𝑓</m:t>
                        </m:r>
                        <m:d>
                          <m:dPr>
                            <m:ctrlPr>
                              <a:rPr lang="en-IN" sz="2000" i="1">
                                <a:solidFill>
                                  <a:srgbClr val="FF9933"/>
                                </a:solidFill>
                                <a:latin typeface="Cambria Math" panose="02040503050406030204" pitchFamily="18" charset="0"/>
                              </a:rPr>
                            </m:ctrlPr>
                          </m:dPr>
                          <m:e>
                            <m:r>
                              <a:rPr lang="en-IN" sz="2000" i="1">
                                <a:solidFill>
                                  <a:srgbClr val="FF9933"/>
                                </a:solidFill>
                                <a:latin typeface="Cambria Math" panose="02040503050406030204" pitchFamily="18" charset="0"/>
                              </a:rPr>
                              <m:t>𝑥</m:t>
                            </m:r>
                          </m:e>
                        </m:d>
                        <m:r>
                          <a:rPr lang="en-IN" sz="2000" i="1">
                            <a:solidFill>
                              <a:srgbClr val="FF9933"/>
                            </a:solidFill>
                            <a:latin typeface="Cambria Math" panose="02040503050406030204" pitchFamily="18" charset="0"/>
                          </a:rPr>
                          <m:t>𝑑𝑥</m:t>
                        </m:r>
                      </m:e>
                    </m:nary>
                  </m:oMath>
                </a14:m>
                <a:r>
                  <a:rPr lang="en-IN" sz="2000" dirty="0">
                    <a:solidFill>
                      <a:srgbClr val="FF9933"/>
                    </a:solidFill>
                    <a:latin typeface="Times New Roman" panose="02020603050405020304" pitchFamily="18" charset="0"/>
                    <a:cs typeface="Times New Roman" panose="02020603050405020304" pitchFamily="18" charset="0"/>
                  </a:rPr>
                  <a:t> can be converted to general Gauss </a:t>
                </a:r>
                <a:r>
                  <a:rPr lang="en-IN" sz="2000" dirty="0" smtClean="0">
                    <a:solidFill>
                      <a:srgbClr val="FF9933"/>
                    </a:solidFill>
                    <a:latin typeface="Times New Roman" panose="02020603050405020304" pitchFamily="18" charset="0"/>
                    <a:cs typeface="Times New Roman" panose="02020603050405020304" pitchFamily="18" charset="0"/>
                  </a:rPr>
                  <a:t>Legendre form </a:t>
                </a:r>
                <a:r>
                  <a:rPr lang="en-IN" sz="2000" dirty="0">
                    <a:solidFill>
                      <a:srgbClr val="FF9933"/>
                    </a:solidFill>
                    <a:latin typeface="Times New Roman" panose="02020603050405020304" pitchFamily="18" charset="0"/>
                    <a:cs typeface="Times New Roman" panose="02020603050405020304" pitchFamily="18" charset="0"/>
                  </a:rPr>
                  <a:t>by using the transformation x </a:t>
                </a:r>
                <a:r>
                  <a:rPr lang="en-IN" sz="2000" dirty="0" smtClean="0">
                    <a:solidFill>
                      <a:srgbClr val="FF9933"/>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smtClean="0">
                            <a:solidFill>
                              <a:srgbClr val="FF9933"/>
                            </a:solidFill>
                            <a:latin typeface="Cambria Math" panose="02040503050406030204" pitchFamily="18" charset="0"/>
                            <a:cs typeface="Times New Roman" panose="02020603050405020304" pitchFamily="18" charset="0"/>
                          </a:rPr>
                        </m:ctrlPr>
                      </m:fPr>
                      <m:num>
                        <m:r>
                          <a:rPr lang="en-IN" sz="2000" b="0" i="1" smtClean="0">
                            <a:solidFill>
                              <a:srgbClr val="FF9933"/>
                            </a:solidFill>
                            <a:latin typeface="Cambria Math" panose="02040503050406030204" pitchFamily="18" charset="0"/>
                            <a:cs typeface="Times New Roman" panose="02020603050405020304" pitchFamily="18" charset="0"/>
                          </a:rPr>
                          <m:t>𝑏</m:t>
                        </m:r>
                        <m:r>
                          <a:rPr lang="en-IN" sz="2000" b="0" i="1" smtClean="0">
                            <a:solidFill>
                              <a:srgbClr val="FF9933"/>
                            </a:solidFill>
                            <a:latin typeface="Cambria Math" panose="02040503050406030204" pitchFamily="18" charset="0"/>
                            <a:cs typeface="Times New Roman" panose="02020603050405020304" pitchFamily="18" charset="0"/>
                          </a:rPr>
                          <m:t>−</m:t>
                        </m:r>
                        <m:r>
                          <a:rPr lang="en-IN" sz="2000" b="0" i="1" smtClean="0">
                            <a:solidFill>
                              <a:srgbClr val="FF9933"/>
                            </a:solidFill>
                            <a:latin typeface="Cambria Math" panose="02040503050406030204" pitchFamily="18" charset="0"/>
                            <a:cs typeface="Times New Roman" panose="02020603050405020304" pitchFamily="18" charset="0"/>
                          </a:rPr>
                          <m:t>𝑎</m:t>
                        </m:r>
                      </m:num>
                      <m:den>
                        <m:r>
                          <a:rPr lang="en-IN" sz="2000" b="0" i="1" smtClean="0">
                            <a:solidFill>
                              <a:srgbClr val="FF9933"/>
                            </a:solidFill>
                            <a:latin typeface="Cambria Math" panose="02040503050406030204" pitchFamily="18" charset="0"/>
                            <a:cs typeface="Times New Roman" panose="02020603050405020304" pitchFamily="18" charset="0"/>
                          </a:rPr>
                          <m:t>2</m:t>
                        </m:r>
                      </m:den>
                    </m:f>
                    <m:r>
                      <a:rPr lang="en-IN" sz="2000" b="0" i="1" smtClean="0">
                        <a:solidFill>
                          <a:srgbClr val="FF9933"/>
                        </a:solidFill>
                        <a:latin typeface="Cambria Math" panose="02040503050406030204" pitchFamily="18" charset="0"/>
                        <a:cs typeface="Times New Roman" panose="02020603050405020304" pitchFamily="18" charset="0"/>
                      </a:rPr>
                      <m:t>𝑡</m:t>
                    </m:r>
                    <m:r>
                      <a:rPr lang="en-IN" sz="2000" b="0" i="1" smtClean="0">
                        <a:solidFill>
                          <a:srgbClr val="FF9933"/>
                        </a:solidFill>
                        <a:latin typeface="Cambria Math" panose="02040503050406030204" pitchFamily="18" charset="0"/>
                        <a:cs typeface="Times New Roman" panose="02020603050405020304" pitchFamily="18" charset="0"/>
                      </a:rPr>
                      <m:t>+ </m:t>
                    </m:r>
                    <m:f>
                      <m:fPr>
                        <m:ctrlPr>
                          <a:rPr lang="en-IN" sz="2000" i="1">
                            <a:solidFill>
                              <a:srgbClr val="FF9933"/>
                            </a:solidFill>
                            <a:latin typeface="Cambria Math" panose="02040503050406030204" pitchFamily="18" charset="0"/>
                            <a:cs typeface="Times New Roman" panose="02020603050405020304" pitchFamily="18" charset="0"/>
                          </a:rPr>
                        </m:ctrlPr>
                      </m:fPr>
                      <m:num>
                        <m:r>
                          <a:rPr lang="en-IN" sz="2000" i="1">
                            <a:solidFill>
                              <a:srgbClr val="FF9933"/>
                            </a:solidFill>
                            <a:latin typeface="Cambria Math" panose="02040503050406030204" pitchFamily="18" charset="0"/>
                            <a:cs typeface="Times New Roman" panose="02020603050405020304" pitchFamily="18" charset="0"/>
                          </a:rPr>
                          <m:t>𝑏</m:t>
                        </m:r>
                        <m:r>
                          <a:rPr lang="en-IN" sz="2000" b="0" i="1" smtClean="0">
                            <a:solidFill>
                              <a:srgbClr val="FF9933"/>
                            </a:solidFill>
                            <a:latin typeface="Cambria Math" panose="02040503050406030204" pitchFamily="18" charset="0"/>
                            <a:cs typeface="Times New Roman" panose="02020603050405020304" pitchFamily="18" charset="0"/>
                          </a:rPr>
                          <m:t>+</m:t>
                        </m:r>
                        <m:r>
                          <a:rPr lang="en-IN" sz="2000" i="1">
                            <a:solidFill>
                              <a:srgbClr val="FF9933"/>
                            </a:solidFill>
                            <a:latin typeface="Cambria Math" panose="02040503050406030204" pitchFamily="18" charset="0"/>
                            <a:cs typeface="Times New Roman" panose="02020603050405020304" pitchFamily="18" charset="0"/>
                          </a:rPr>
                          <m:t>𝑎</m:t>
                        </m:r>
                      </m:num>
                      <m:den>
                        <m:r>
                          <a:rPr lang="en-IN" sz="2000" i="1">
                            <a:solidFill>
                              <a:srgbClr val="FF9933"/>
                            </a:solidFill>
                            <a:latin typeface="Cambria Math" panose="02040503050406030204" pitchFamily="18" charset="0"/>
                            <a:cs typeface="Times New Roman" panose="02020603050405020304" pitchFamily="18" charset="0"/>
                          </a:rPr>
                          <m:t>2</m:t>
                        </m:r>
                      </m:den>
                    </m:f>
                    <m:r>
                      <a:rPr lang="en-IN" sz="2000" b="0" i="0" smtClean="0">
                        <a:solidFill>
                          <a:srgbClr val="FF9933"/>
                        </a:solidFill>
                        <a:latin typeface="Cambria Math" panose="02040503050406030204" pitchFamily="18" charset="0"/>
                        <a:cs typeface="Times New Roman" panose="02020603050405020304" pitchFamily="18" charset="0"/>
                      </a:rPr>
                      <m:t> ,</m:t>
                    </m:r>
                  </m:oMath>
                </a14:m>
                <a:r>
                  <a:rPr lang="en-IN" sz="2000" b="0" dirty="0" smtClean="0">
                    <a:latin typeface="Times New Roman" panose="02020603050405020304" pitchFamily="18" charset="0"/>
                    <a:cs typeface="Times New Roman" panose="02020603050405020304" pitchFamily="18" charset="0"/>
                  </a:rPr>
                  <a:t> </a:t>
                </a:r>
                <a:r>
                  <a:rPr lang="en-IN" sz="2000" b="0" dirty="0" smtClean="0">
                    <a:solidFill>
                      <a:srgbClr val="FF9933"/>
                    </a:solidFill>
                    <a:latin typeface="Times New Roman" panose="02020603050405020304" pitchFamily="18" charset="0"/>
                    <a:cs typeface="Times New Roman" panose="02020603050405020304" pitchFamily="18" charset="0"/>
                  </a:rPr>
                  <a:t>also this method of transformation is equally good for calculations </a:t>
                </a:r>
                <a:r>
                  <a:rPr lang="en-IN" sz="2000" b="0" dirty="0" smtClean="0">
                    <a:solidFill>
                      <a:srgbClr val="FF9933"/>
                    </a:solidFill>
                    <a:latin typeface="Times New Roman" panose="02020603050405020304" pitchFamily="18" charset="0"/>
                    <a:cs typeface="Times New Roman" panose="02020603050405020304" pitchFamily="18" charset="0"/>
                  </a:rPr>
                  <a:t>as </a:t>
                </a:r>
                <a:r>
                  <a:rPr lang="en-IN" sz="2000" b="0" dirty="0" smtClean="0">
                    <a:solidFill>
                      <a:srgbClr val="FF9933"/>
                    </a:solidFill>
                    <a:latin typeface="Times New Roman" panose="02020603050405020304" pitchFamily="18" charset="0"/>
                    <a:cs typeface="Times New Roman" panose="02020603050405020304" pitchFamily="18" charset="0"/>
                  </a:rPr>
                  <a:t>we will see in MATLAB.</a:t>
                </a:r>
              </a:p>
              <a:p>
                <a:pPr algn="l"/>
                <a:endParaRPr lang="en-IN" sz="2000" b="0" dirty="0" smtClean="0">
                  <a:solidFill>
                    <a:srgbClr val="FF9933"/>
                  </a:solidFill>
                  <a:latin typeface="Times New Roman" panose="02020603050405020304" pitchFamily="18" charset="0"/>
                  <a:cs typeface="Times New Roman" panose="02020603050405020304" pitchFamily="18" charset="0"/>
                </a:endParaRPr>
              </a:p>
              <a:p>
                <a:pPr algn="l"/>
                <a:r>
                  <a:rPr lang="en-IN" sz="2300" dirty="0" smtClean="0">
                    <a:solidFill>
                      <a:schemeClr val="accent1">
                        <a:lumMod val="75000"/>
                      </a:schemeClr>
                    </a:solidFill>
                  </a:rPr>
                  <a:t>Legendre Polynomial calculation</a:t>
                </a:r>
                <a:endParaRPr lang="en-IN" sz="2300" dirty="0" smtClean="0">
                  <a:latin typeface="Times New Roman" panose="02020603050405020304" pitchFamily="18" charset="0"/>
                  <a:cs typeface="Times New Roman" panose="02020603050405020304" pitchFamily="18" charset="0"/>
                </a:endParaRPr>
              </a:p>
              <a:p>
                <a:pPr algn="l"/>
                <a:r>
                  <a:rPr lang="en-IN" sz="2300" dirty="0" smtClean="0">
                    <a:latin typeface="Times New Roman" panose="02020603050405020304" pitchFamily="18" charset="0"/>
                    <a:cs typeface="Times New Roman" panose="02020603050405020304" pitchFamily="18" charset="0"/>
                  </a:rPr>
                  <a:t>Legendre_poly(n){</a:t>
                </a:r>
              </a:p>
              <a:p>
                <a:pPr algn="l"/>
                <a:r>
                  <a:rPr lang="en-IN" sz="2300" dirty="0">
                    <a:latin typeface="Times New Roman" panose="02020603050405020304" pitchFamily="18" charset="0"/>
                    <a:cs typeface="Times New Roman" panose="02020603050405020304" pitchFamily="18" charset="0"/>
                  </a:rPr>
                  <a:t>        P(x) = </a:t>
                </a:r>
                <a14:m>
                  <m:oMath xmlns:m="http://schemas.openxmlformats.org/officeDocument/2006/math">
                    <m:f>
                      <m:fPr>
                        <m:ctrlPr>
                          <a:rPr lang="en-IN" sz="2300" i="1">
                            <a:latin typeface="Cambria Math" panose="02040503050406030204" pitchFamily="18" charset="0"/>
                            <a:cs typeface="Times New Roman" panose="02020603050405020304" pitchFamily="18" charset="0"/>
                          </a:rPr>
                        </m:ctrlPr>
                      </m:fPr>
                      <m:num>
                        <m:r>
                          <a:rPr lang="en-IN" sz="2300" i="1">
                            <a:latin typeface="Cambria Math" panose="02040503050406030204" pitchFamily="18" charset="0"/>
                            <a:cs typeface="Times New Roman" panose="02020603050405020304" pitchFamily="18" charset="0"/>
                          </a:rPr>
                          <m:t>1</m:t>
                        </m:r>
                      </m:num>
                      <m:den>
                        <m:sSup>
                          <m:sSupPr>
                            <m:ctrlPr>
                              <a:rPr lang="en-IN" sz="2300" i="1">
                                <a:latin typeface="Cambria Math" panose="02040503050406030204" pitchFamily="18" charset="0"/>
                                <a:cs typeface="Times New Roman" panose="02020603050405020304" pitchFamily="18" charset="0"/>
                              </a:rPr>
                            </m:ctrlPr>
                          </m:sSupPr>
                          <m:e>
                            <m:r>
                              <a:rPr lang="en-IN" sz="2300" i="1">
                                <a:latin typeface="Cambria Math" panose="02040503050406030204" pitchFamily="18" charset="0"/>
                                <a:cs typeface="Times New Roman" panose="02020603050405020304" pitchFamily="18" charset="0"/>
                              </a:rPr>
                              <m:t>2</m:t>
                            </m:r>
                          </m:e>
                          <m:sup>
                            <m:r>
                              <a:rPr lang="en-IN" sz="2300" i="1">
                                <a:latin typeface="Cambria Math" panose="02040503050406030204" pitchFamily="18" charset="0"/>
                                <a:cs typeface="Times New Roman" panose="02020603050405020304" pitchFamily="18" charset="0"/>
                              </a:rPr>
                              <m:t>𝑛</m:t>
                            </m:r>
                          </m:sup>
                        </m:sSup>
                        <m:r>
                          <a:rPr lang="en-IN" sz="2300" i="1">
                            <a:latin typeface="Cambria Math" panose="02040503050406030204" pitchFamily="18" charset="0"/>
                            <a:cs typeface="Times New Roman" panose="02020603050405020304" pitchFamily="18" charset="0"/>
                          </a:rPr>
                          <m:t>𝑛</m:t>
                        </m:r>
                        <m:r>
                          <a:rPr lang="en-IN" sz="2300" i="1">
                            <a:latin typeface="Cambria Math" panose="02040503050406030204" pitchFamily="18" charset="0"/>
                            <a:cs typeface="Times New Roman" panose="02020603050405020304" pitchFamily="18" charset="0"/>
                          </a:rPr>
                          <m:t>!</m:t>
                        </m:r>
                      </m:den>
                    </m:f>
                    <m:sSup>
                      <m:sSupPr>
                        <m:ctrlPr>
                          <a:rPr lang="en-IN" sz="2300" i="1">
                            <a:latin typeface="Cambria Math" panose="02040503050406030204" pitchFamily="18" charset="0"/>
                            <a:cs typeface="Times New Roman" panose="02020603050405020304" pitchFamily="18" charset="0"/>
                          </a:rPr>
                        </m:ctrlPr>
                      </m:sSupPr>
                      <m:e>
                        <m:f>
                          <m:fPr>
                            <m:ctrlPr>
                              <a:rPr lang="en-IN" sz="2300" i="1">
                                <a:latin typeface="Cambria Math" panose="02040503050406030204" pitchFamily="18" charset="0"/>
                                <a:cs typeface="Times New Roman" panose="02020603050405020304" pitchFamily="18" charset="0"/>
                              </a:rPr>
                            </m:ctrlPr>
                          </m:fPr>
                          <m:num>
                            <m:sSup>
                              <m:sSupPr>
                                <m:ctrlPr>
                                  <a:rPr lang="en-IN" sz="2300" i="1">
                                    <a:latin typeface="Cambria Math" panose="02040503050406030204" pitchFamily="18" charset="0"/>
                                    <a:cs typeface="Times New Roman" panose="02020603050405020304" pitchFamily="18" charset="0"/>
                                  </a:rPr>
                                </m:ctrlPr>
                              </m:sSupPr>
                              <m:e>
                                <m:r>
                                  <a:rPr lang="en-IN" sz="2300" i="1">
                                    <a:latin typeface="Cambria Math" panose="02040503050406030204" pitchFamily="18" charset="0"/>
                                    <a:cs typeface="Times New Roman" panose="02020603050405020304" pitchFamily="18" charset="0"/>
                                  </a:rPr>
                                  <m:t>𝑑</m:t>
                                </m:r>
                              </m:e>
                              <m:sup>
                                <m:r>
                                  <a:rPr lang="en-IN" sz="2300" i="1">
                                    <a:latin typeface="Cambria Math" panose="02040503050406030204" pitchFamily="18" charset="0"/>
                                    <a:cs typeface="Times New Roman" panose="02020603050405020304" pitchFamily="18" charset="0"/>
                                  </a:rPr>
                                  <m:t>𝑛</m:t>
                                </m:r>
                              </m:sup>
                            </m:sSup>
                          </m:num>
                          <m:den>
                            <m:r>
                              <a:rPr lang="en-IN" sz="2300" i="1">
                                <a:latin typeface="Cambria Math" panose="02040503050406030204" pitchFamily="18" charset="0"/>
                                <a:cs typeface="Times New Roman" panose="02020603050405020304" pitchFamily="18" charset="0"/>
                              </a:rPr>
                              <m:t>𝑑</m:t>
                            </m:r>
                            <m:sSup>
                              <m:sSupPr>
                                <m:ctrlPr>
                                  <a:rPr lang="en-IN" sz="2300" i="1">
                                    <a:latin typeface="Cambria Math" panose="02040503050406030204" pitchFamily="18" charset="0"/>
                                    <a:cs typeface="Times New Roman" panose="02020603050405020304" pitchFamily="18" charset="0"/>
                                  </a:rPr>
                                </m:ctrlPr>
                              </m:sSupPr>
                              <m:e>
                                <m:r>
                                  <a:rPr lang="en-IN" sz="2300" i="1">
                                    <a:latin typeface="Cambria Math" panose="02040503050406030204" pitchFamily="18" charset="0"/>
                                    <a:cs typeface="Times New Roman" panose="02020603050405020304" pitchFamily="18" charset="0"/>
                                  </a:rPr>
                                  <m:t>𝑥</m:t>
                                </m:r>
                              </m:e>
                              <m:sup>
                                <m:r>
                                  <a:rPr lang="en-IN" sz="2300" i="1">
                                    <a:latin typeface="Cambria Math" panose="02040503050406030204" pitchFamily="18" charset="0"/>
                                    <a:cs typeface="Times New Roman" panose="02020603050405020304" pitchFamily="18" charset="0"/>
                                  </a:rPr>
                                  <m:t>𝑛</m:t>
                                </m:r>
                              </m:sup>
                            </m:sSup>
                          </m:den>
                        </m:f>
                        <m:r>
                          <a:rPr lang="en-IN" sz="2300" i="1">
                            <a:latin typeface="Cambria Math" panose="02040503050406030204" pitchFamily="18" charset="0"/>
                            <a:cs typeface="Times New Roman" panose="02020603050405020304" pitchFamily="18" charset="0"/>
                          </a:rPr>
                          <m:t>(</m:t>
                        </m:r>
                        <m:sSup>
                          <m:sSupPr>
                            <m:ctrlPr>
                              <a:rPr lang="en-IN" sz="2300" i="1">
                                <a:latin typeface="Cambria Math" panose="02040503050406030204" pitchFamily="18" charset="0"/>
                                <a:cs typeface="Times New Roman" panose="02020603050405020304" pitchFamily="18" charset="0"/>
                              </a:rPr>
                            </m:ctrlPr>
                          </m:sSupPr>
                          <m:e>
                            <m:r>
                              <a:rPr lang="en-IN" sz="2300" i="1">
                                <a:latin typeface="Cambria Math" panose="02040503050406030204" pitchFamily="18" charset="0"/>
                                <a:cs typeface="Times New Roman" panose="02020603050405020304" pitchFamily="18" charset="0"/>
                              </a:rPr>
                              <m:t>𝑥</m:t>
                            </m:r>
                          </m:e>
                          <m:sup>
                            <m:r>
                              <a:rPr lang="en-IN" sz="2300" i="1">
                                <a:latin typeface="Cambria Math" panose="02040503050406030204" pitchFamily="18" charset="0"/>
                                <a:cs typeface="Times New Roman" panose="02020603050405020304" pitchFamily="18" charset="0"/>
                              </a:rPr>
                              <m:t>2</m:t>
                            </m:r>
                          </m:sup>
                        </m:sSup>
                        <m:r>
                          <a:rPr lang="en-IN" sz="2300" i="1">
                            <a:latin typeface="Cambria Math" panose="02040503050406030204" pitchFamily="18" charset="0"/>
                            <a:cs typeface="Times New Roman" panose="02020603050405020304" pitchFamily="18" charset="0"/>
                          </a:rPr>
                          <m:t>−1)</m:t>
                        </m:r>
                      </m:e>
                      <m:sup>
                        <m:r>
                          <a:rPr lang="en-IN" sz="2300" i="1">
                            <a:latin typeface="Cambria Math" panose="02040503050406030204" pitchFamily="18" charset="0"/>
                            <a:cs typeface="Times New Roman" panose="02020603050405020304" pitchFamily="18" charset="0"/>
                          </a:rPr>
                          <m:t>𝑛</m:t>
                        </m:r>
                      </m:sup>
                    </m:sSup>
                  </m:oMath>
                </a14:m>
                <a:r>
                  <a:rPr lang="en-IN" sz="2300" dirty="0">
                    <a:latin typeface="Times New Roman" panose="02020603050405020304" pitchFamily="18" charset="0"/>
                    <a:cs typeface="Times New Roman" panose="02020603050405020304" pitchFamily="18" charset="0"/>
                  </a:rPr>
                  <a:t>;</a:t>
                </a:r>
              </a:p>
              <a:p>
                <a:pPr algn="l"/>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return P(x);</a:t>
                </a:r>
              </a:p>
              <a:p>
                <a:pPr algn="l"/>
                <a:r>
                  <a:rPr lang="en-IN" sz="2300" dirty="0" smtClean="0">
                    <a:latin typeface="Times New Roman" panose="02020603050405020304" pitchFamily="18" charset="0"/>
                    <a:cs typeface="Times New Roman" panose="02020603050405020304" pitchFamily="18" charset="0"/>
                  </a:rPr>
                  <a:t>}</a:t>
                </a:r>
              </a:p>
              <a:p>
                <a:pPr algn="l"/>
                <a:endParaRPr lang="en-IN" sz="2300" dirty="0" smtClean="0">
                  <a:latin typeface="Times New Roman" panose="02020603050405020304" pitchFamily="18" charset="0"/>
                  <a:cs typeface="Times New Roman" panose="02020603050405020304" pitchFamily="18" charset="0"/>
                </a:endParaRPr>
              </a:p>
              <a:p>
                <a:pPr algn="l"/>
                <a:r>
                  <a:rPr lang="en-IN" sz="2300" dirty="0">
                    <a:solidFill>
                      <a:schemeClr val="accent1">
                        <a:lumMod val="75000"/>
                      </a:schemeClr>
                    </a:solidFill>
                  </a:rPr>
                  <a:t>Gauss Legendre </a:t>
                </a:r>
                <a:r>
                  <a:rPr lang="en-IN" sz="2300" dirty="0" smtClean="0">
                    <a:solidFill>
                      <a:schemeClr val="accent1">
                        <a:lumMod val="75000"/>
                      </a:schemeClr>
                    </a:solidFill>
                  </a:rPr>
                  <a:t>nodes (</a:t>
                </a:r>
                <a14:m>
                  <m:oMath xmlns:m="http://schemas.openxmlformats.org/officeDocument/2006/math">
                    <m:sSub>
                      <m:sSubPr>
                        <m:ctrlPr>
                          <a:rPr lang="en-IN" sz="2300" i="1">
                            <a:solidFill>
                              <a:schemeClr val="accent1">
                                <a:lumMod val="75000"/>
                              </a:schemeClr>
                            </a:solidFill>
                            <a:latin typeface="Cambria Math" panose="02040503050406030204" pitchFamily="18" charset="0"/>
                          </a:rPr>
                        </m:ctrlPr>
                      </m:sSubPr>
                      <m:e>
                        <m:r>
                          <m:rPr>
                            <m:nor/>
                          </m:rPr>
                          <a:rPr lang="en-IN" sz="2300" b="0" i="0" smtClean="0">
                            <a:solidFill>
                              <a:schemeClr val="accent1">
                                <a:lumMod val="75000"/>
                              </a:schemeClr>
                            </a:solidFill>
                            <a:latin typeface="Cambria Math" panose="02040503050406030204" pitchFamily="18" charset="0"/>
                          </a:rPr>
                          <m:t>x</m:t>
                        </m:r>
                      </m:e>
                      <m:sub>
                        <m:r>
                          <a:rPr lang="en-IN" sz="2300" i="1">
                            <a:solidFill>
                              <a:schemeClr val="accent1">
                                <a:lumMod val="75000"/>
                              </a:schemeClr>
                            </a:solidFill>
                            <a:latin typeface="Cambria Math" panose="02040503050406030204" pitchFamily="18" charset="0"/>
                          </a:rPr>
                          <m:t>𝑖</m:t>
                        </m:r>
                      </m:sub>
                    </m:sSub>
                  </m:oMath>
                </a14:m>
                <a:r>
                  <a:rPr lang="en-IN" sz="2300" dirty="0">
                    <a:solidFill>
                      <a:schemeClr val="accent1">
                        <a:lumMod val="75000"/>
                      </a:schemeClr>
                    </a:solidFill>
                  </a:rPr>
                  <a:t>) c</a:t>
                </a:r>
                <a:r>
                  <a:rPr lang="en-IN" sz="2300" dirty="0" smtClean="0">
                    <a:solidFill>
                      <a:schemeClr val="accent1">
                        <a:lumMod val="75000"/>
                      </a:schemeClr>
                    </a:solidFill>
                  </a:rPr>
                  <a:t>alculation</a:t>
                </a:r>
                <a:endParaRPr lang="en-IN" sz="2300" dirty="0" smtClean="0">
                  <a:latin typeface="Times New Roman" panose="02020603050405020304" pitchFamily="18" charset="0"/>
                  <a:cs typeface="Times New Roman" panose="02020603050405020304" pitchFamily="18" charset="0"/>
                </a:endParaRPr>
              </a:p>
              <a:p>
                <a:pPr algn="l"/>
                <a:r>
                  <a:rPr lang="en-IN" sz="2300" dirty="0" smtClean="0">
                    <a:latin typeface="Times New Roman" panose="02020603050405020304" pitchFamily="18" charset="0"/>
                    <a:cs typeface="Times New Roman" panose="02020603050405020304" pitchFamily="18" charset="0"/>
                  </a:rPr>
                  <a:t>Gauss_Legendre_nodes(n){</a:t>
                </a:r>
              </a:p>
              <a:p>
                <a:pPr algn="l"/>
                <a:r>
                  <a:rPr lang="en-IN" sz="2300" dirty="0" smtClean="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x</a:t>
                </a:r>
                <a:r>
                  <a:rPr lang="en-IN" sz="2300" dirty="0" smtClean="0">
                    <a:latin typeface="Times New Roman" panose="02020603050405020304" pitchFamily="18" charset="0"/>
                    <a:cs typeface="Times New Roman" panose="02020603050405020304" pitchFamily="18" charset="0"/>
                  </a:rPr>
                  <a:t>(1:n+1) = vpasolve(legendreP (n+1 , x));	%Inbuilt matlab fun for </a:t>
                </a:r>
                <a:r>
                  <a:rPr lang="en-IN" sz="2300" dirty="0">
                    <a:latin typeface="Times New Roman" panose="02020603050405020304" pitchFamily="18" charset="0"/>
                    <a:cs typeface="Times New Roman" panose="02020603050405020304" pitchFamily="18" charset="0"/>
                  </a:rPr>
                  <a:t>roots of </a:t>
                </a:r>
                <a:r>
                  <a:rPr lang="en-IN" sz="2300" dirty="0" smtClean="0">
                    <a:latin typeface="Times New Roman" panose="02020603050405020304" pitchFamily="18" charset="0"/>
                    <a:cs typeface="Times New Roman" panose="02020603050405020304" pitchFamily="18" charset="0"/>
                  </a:rPr>
                  <a:t>Legendre </a:t>
                </a:r>
                <a:r>
                  <a:rPr lang="en-IN" sz="2300" dirty="0">
                    <a:latin typeface="Times New Roman" panose="02020603050405020304" pitchFamily="18" charset="0"/>
                    <a:cs typeface="Times New Roman" panose="02020603050405020304" pitchFamily="18" charset="0"/>
                  </a:rPr>
                  <a:t>polynomial </a:t>
                </a:r>
                <a:r>
                  <a:rPr lang="en-IN" sz="2300" dirty="0" smtClean="0">
                    <a:latin typeface="Times New Roman" panose="02020603050405020304" pitchFamily="18" charset="0"/>
                    <a:cs typeface="Times New Roman" panose="02020603050405020304" pitchFamily="18" charset="0"/>
                  </a:rPr>
                  <a:t>							</a:t>
                </a:r>
              </a:p>
              <a:p>
                <a:pPr algn="l"/>
                <a:r>
                  <a:rPr lang="en-IN" sz="2300" dirty="0" smtClean="0">
                    <a:latin typeface="Times New Roman" panose="02020603050405020304" pitchFamily="18" charset="0"/>
                    <a:cs typeface="Times New Roman" panose="02020603050405020304" pitchFamily="18" charset="0"/>
                  </a:rPr>
                  <a:t>          return x;</a:t>
                </a:r>
              </a:p>
              <a:p>
                <a:pPr algn="l"/>
                <a:r>
                  <a:rPr lang="en-IN" sz="2300" dirty="0" smtClean="0">
                    <a:latin typeface="Times New Roman" panose="02020603050405020304" pitchFamily="18" charset="0"/>
                    <a:cs typeface="Times New Roman" panose="02020603050405020304" pitchFamily="18" charset="0"/>
                  </a:rPr>
                  <a:t>}</a:t>
                </a:r>
              </a:p>
              <a:p>
                <a:pPr algn="l"/>
                <a:endParaRPr lang="en-IN" sz="2000" dirty="0" smtClean="0"/>
              </a:p>
              <a:p>
                <a:pPr algn="l"/>
                <a:endParaRPr lang="en-IN" sz="2000"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804672" y="1033272"/>
                <a:ext cx="9491472" cy="5660136"/>
              </a:xfrm>
              <a:blipFill rotWithShape="0">
                <a:blip r:embed="rId2"/>
                <a:stretch>
                  <a:fillRect l="-771" t="-2478" b="-216"/>
                </a:stretch>
              </a:blipFill>
            </p:spPr>
            <p:txBody>
              <a:bodyPr/>
              <a:lstStyle/>
              <a:p>
                <a:r>
                  <a:rPr lang="en-IN">
                    <a:noFill/>
                  </a:rPr>
                  <a:t> </a:t>
                </a:r>
              </a:p>
            </p:txBody>
          </p:sp>
        </mc:Fallback>
      </mc:AlternateContent>
    </p:spTree>
    <p:extLst>
      <p:ext uri="{BB962C8B-B14F-4D97-AF65-F5344CB8AC3E}">
        <p14:creationId xmlns:p14="http://schemas.microsoft.com/office/powerpoint/2010/main" val="3966996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65125"/>
                <a:ext cx="10515600" cy="1043051"/>
              </a:xfrm>
            </p:spPr>
            <p:txBody>
              <a:bodyPr>
                <a:normAutofit/>
              </a:bodyPr>
              <a:lstStyle/>
              <a:p>
                <a:r>
                  <a:rPr lang="en-IN" sz="3200" dirty="0" smtClean="0">
                    <a:solidFill>
                      <a:schemeClr val="accent1">
                        <a:lumMod val="75000"/>
                      </a:schemeClr>
                    </a:solidFill>
                  </a:rPr>
                  <a:t>Gauss Legendre Weights (</a:t>
                </a:r>
                <a14:m>
                  <m:oMath xmlns:m="http://schemas.openxmlformats.org/officeDocument/2006/math">
                    <m:sSub>
                      <m:sSubPr>
                        <m:ctrlPr>
                          <a:rPr lang="en-IN" sz="3200" i="1" smtClean="0">
                            <a:solidFill>
                              <a:schemeClr val="accent1">
                                <a:lumMod val="75000"/>
                              </a:schemeClr>
                            </a:solidFill>
                            <a:latin typeface="Cambria Math" panose="02040503050406030204" pitchFamily="18" charset="0"/>
                          </a:rPr>
                        </m:ctrlPr>
                      </m:sSubPr>
                      <m:e>
                        <m:r>
                          <m:rPr>
                            <m:nor/>
                          </m:rPr>
                          <a:rPr lang="el-GR" sz="3200" dirty="0" smtClean="0">
                            <a:solidFill>
                              <a:schemeClr val="accent1">
                                <a:lumMod val="75000"/>
                              </a:schemeClr>
                            </a:solidFill>
                            <a:latin typeface="Times New Roman" panose="02020603050405020304" pitchFamily="18" charset="0"/>
                            <a:cs typeface="Times New Roman" panose="02020603050405020304" pitchFamily="18" charset="0"/>
                          </a:rPr>
                          <m:t>λ</m:t>
                        </m:r>
                      </m:e>
                      <m:sub>
                        <m:r>
                          <a:rPr lang="en-IN" sz="3200" b="0" i="1" smtClean="0">
                            <a:solidFill>
                              <a:schemeClr val="accent1">
                                <a:lumMod val="75000"/>
                              </a:schemeClr>
                            </a:solidFill>
                            <a:latin typeface="Cambria Math" panose="02040503050406030204" pitchFamily="18" charset="0"/>
                          </a:rPr>
                          <m:t>𝑖</m:t>
                        </m:r>
                      </m:sub>
                    </m:sSub>
                  </m:oMath>
                </a14:m>
                <a:r>
                  <a:rPr lang="en-IN" sz="3200" dirty="0" smtClean="0">
                    <a:solidFill>
                      <a:schemeClr val="accent1">
                        <a:lumMod val="75000"/>
                      </a:schemeClr>
                    </a:solidFill>
                  </a:rPr>
                  <a:t>) Calculation</a:t>
                </a:r>
                <a:endParaRPr lang="en-IN" sz="3200" dirty="0">
                  <a:solidFill>
                    <a:schemeClr val="accent1">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65125"/>
                <a:ext cx="10515600" cy="1043051"/>
              </a:xfrm>
              <a:blipFill rotWithShape="0">
                <a:blip r:embed="rId2"/>
                <a:stretch>
                  <a:fillRect l="-15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8176"/>
                <a:ext cx="10308336" cy="5166360"/>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Gauss_Legendre_weights (n , x){</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P(n+1,x</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Legendre_poly(n+1);</a:t>
                </a:r>
                <a:endParaRPr lang="en-IN" sz="2400" dirty="0">
                  <a:latin typeface="Times New Roman" panose="02020603050405020304" pitchFamily="18" charset="0"/>
                  <a:cs typeface="Times New Roman" panose="02020603050405020304" pitchFamily="18" charset="0"/>
                </a:endParaRPr>
              </a:p>
              <a:p>
                <a:pPr marL="0" lvl="1" indent="0">
                  <a:spcBef>
                    <a:spcPts val="1000"/>
                  </a:spcBef>
                  <a:buNone/>
                </a:pPr>
                <a:r>
                  <a:rPr lang="en-IN" dirty="0">
                    <a:latin typeface="Times New Roman" panose="02020603050405020304" pitchFamily="18" charset="0"/>
                    <a:cs typeface="Times New Roman" panose="02020603050405020304" pitchFamily="18" charset="0"/>
                  </a:rPr>
                  <a:t>        for i = 0 to </a:t>
                </a:r>
                <a:r>
                  <a:rPr lang="en-IN" dirty="0" smtClean="0">
                    <a:latin typeface="Times New Roman" panose="02020603050405020304" pitchFamily="18" charset="0"/>
                    <a:cs typeface="Times New Roman" panose="02020603050405020304" pitchFamily="18" charset="0"/>
                  </a:rPr>
                  <a:t>n</a:t>
                </a:r>
              </a:p>
              <a:p>
                <a:pPr marL="0" lvl="1" indent="0">
                  <a:spcBef>
                    <a:spcPts val="1000"/>
                  </a:spcBef>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oMath>
                </a14:m>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x(i+1</a:t>
                </a:r>
                <a:r>
                  <a:rPr lang="en-IN" dirty="0">
                    <a:latin typeface="Times New Roman" panose="02020603050405020304" pitchFamily="18" charset="0"/>
                    <a:cs typeface="Times New Roman" panose="02020603050405020304" pitchFamily="18" charset="0"/>
                  </a:rPr>
                  <a:t>);</a:t>
                </a:r>
              </a:p>
              <a:p>
                <a:pPr marL="0" lvl="1" indent="0">
                  <a:spcBef>
                    <a:spcPts val="1000"/>
                  </a:spcBef>
                  <a:buNone/>
                </a:pPr>
                <a:r>
                  <a:rPr lang="en-IN"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 λ</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 =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2</m:t>
                        </m:r>
                        <m:r>
                          <a:rPr lang="en-IN" b="0" i="1" smtClean="0">
                            <a:latin typeface="Cambria Math" panose="02040503050406030204" pitchFamily="18" charset="0"/>
                            <a:cs typeface="Times New Roman" panose="02020603050405020304" pitchFamily="18" charset="0"/>
                          </a:rPr>
                          <m:t>(1−</m:t>
                        </m:r>
                        <m:sSubSup>
                          <m:sSubSupPr>
                            <m:ctrlPr>
                              <a:rPr lang="en-IN" b="0" i="1" smtClean="0">
                                <a:latin typeface="Cambria Math" panose="02040503050406030204" pitchFamily="18" charset="0"/>
                                <a:cs typeface="Times New Roman" panose="02020603050405020304" pitchFamily="18" charset="0"/>
                              </a:rPr>
                            </m:ctrlPr>
                          </m:sSubSup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𝑖</m:t>
                            </m:r>
                          </m:sub>
                          <m:sup>
                            <m:r>
                              <a:rPr lang="en-IN" b="0" i="1" smtClean="0">
                                <a:latin typeface="Cambria Math" panose="02040503050406030204" pitchFamily="18" charset="0"/>
                                <a:cs typeface="Times New Roman" panose="02020603050405020304" pitchFamily="18" charset="0"/>
                              </a:rPr>
                              <m:t>2</m:t>
                            </m:r>
                          </m:sup>
                        </m:sSubSup>
                        <m:r>
                          <a:rPr lang="en-IN" b="0" i="1" smtClean="0">
                            <a:latin typeface="Cambria Math" panose="02040503050406030204" pitchFamily="18" charset="0"/>
                            <a:cs typeface="Times New Roman" panose="02020603050405020304" pitchFamily="18" charset="0"/>
                          </a:rPr>
                          <m:t>)</m:t>
                        </m:r>
                      </m:num>
                      <m:den>
                        <m:sSup>
                          <m:sSupPr>
                            <m:ctrlPr>
                              <a:rPr lang="en-IN" i="1" smtClean="0">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𝑛</m:t>
                            </m:r>
                            <m:r>
                              <a:rPr lang="en-IN" i="1">
                                <a:latin typeface="Cambria Math" panose="02040503050406030204" pitchFamily="18" charset="0"/>
                                <a:cs typeface="Times New Roman" panose="02020603050405020304" pitchFamily="18" charset="0"/>
                              </a:rPr>
                              <m:t>+1)</m:t>
                            </m:r>
                          </m:e>
                          <m:sup>
                            <m:r>
                              <a:rPr lang="en-IN" b="0" i="1" smtClean="0">
                                <a:latin typeface="Cambria Math" panose="02040503050406030204" pitchFamily="18" charset="0"/>
                                <a:cs typeface="Times New Roman" panose="02020603050405020304" pitchFamily="18" charset="0"/>
                              </a:rPr>
                              <m:t>2</m:t>
                            </m:r>
                          </m:sup>
                        </m:sSup>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𝑛</m:t>
                                </m:r>
                                <m:r>
                                  <a:rPr lang="en-IN" i="1">
                                    <a:latin typeface="Cambria Math" panose="02040503050406030204" pitchFamily="18" charset="0"/>
                                    <a:cs typeface="Times New Roman" panose="02020603050405020304" pitchFamily="18" charset="0"/>
                                  </a:rPr>
                                  <m:t>+1,</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d>
                            <m:r>
                              <a:rPr lang="en-IN" b="0" i="1" smtClean="0">
                                <a:latin typeface="Cambria Math" panose="02040503050406030204" pitchFamily="18" charset="0"/>
                                <a:cs typeface="Times New Roman" panose="02020603050405020304" pitchFamily="18" charset="0"/>
                              </a:rPr>
                              <m:t>]</m:t>
                            </m:r>
                          </m:e>
                          <m:sup>
                            <m:r>
                              <a:rPr lang="en-IN" b="0" i="1" smtClean="0">
                                <a:latin typeface="Cambria Math" panose="02040503050406030204" pitchFamily="18" charset="0"/>
                                <a:cs typeface="Times New Roman" panose="02020603050405020304" pitchFamily="18" charset="0"/>
                              </a:rPr>
                              <m:t>2</m:t>
                            </m:r>
                          </m:sup>
                        </m:sSup>
                      </m:den>
                    </m:f>
                  </m:oMath>
                </a14:m>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formula reference L.V Fausett page no. 463</a:t>
                </a:r>
                <a:endParaRPr lang="en-IN" dirty="0">
                  <a:latin typeface="Times New Roman" panose="02020603050405020304" pitchFamily="18" charset="0"/>
                  <a:cs typeface="Times New Roman" panose="02020603050405020304" pitchFamily="18" charset="0"/>
                </a:endParaRPr>
              </a:p>
              <a:p>
                <a:pPr marL="0" lvl="1" indent="0">
                  <a:spcBef>
                    <a:spcPts val="1000"/>
                  </a:spcBef>
                  <a:buNone/>
                </a:pPr>
                <a:r>
                  <a:rPr lang="en-IN" dirty="0">
                    <a:latin typeface="Times New Roman" panose="02020603050405020304" pitchFamily="18" charset="0"/>
                    <a:cs typeface="Times New Roman" panose="02020603050405020304" pitchFamily="18" charset="0"/>
                  </a:rPr>
                  <a:t>        end</a:t>
                </a:r>
              </a:p>
              <a:p>
                <a:pPr marL="0" lvl="1" indent="0">
                  <a:spcBef>
                    <a:spcPts val="1000"/>
                  </a:spcBef>
                  <a:buNone/>
                </a:pPr>
                <a:r>
                  <a:rPr lang="en-IN" dirty="0">
                    <a:latin typeface="Times New Roman" panose="02020603050405020304" pitchFamily="18" charset="0"/>
                    <a:cs typeface="Times New Roman" panose="02020603050405020304" pitchFamily="18" charset="0"/>
                  </a:rPr>
                  <a:t>        return </a:t>
                </a:r>
                <a:r>
                  <a:rPr lang="el-GR" dirty="0">
                    <a:latin typeface="Times New Roman" panose="02020603050405020304" pitchFamily="18" charset="0"/>
                    <a:cs typeface="Times New Roman" panose="02020603050405020304" pitchFamily="18" charset="0"/>
                  </a:rPr>
                  <a:t>λ</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8176"/>
                <a:ext cx="10308336" cy="5166360"/>
              </a:xfrm>
              <a:blipFill rotWithShape="0">
                <a:blip r:embed="rId3"/>
                <a:stretch>
                  <a:fillRect l="-946" t="-1651"/>
                </a:stretch>
              </a:blipFill>
            </p:spPr>
            <p:txBody>
              <a:bodyPr/>
              <a:lstStyle/>
              <a:p>
                <a:r>
                  <a:rPr lang="en-IN">
                    <a:noFill/>
                  </a:rPr>
                  <a:t> </a:t>
                </a:r>
              </a:p>
            </p:txBody>
          </p:sp>
        </mc:Fallback>
      </mc:AlternateContent>
    </p:spTree>
    <p:extLst>
      <p:ext uri="{BB962C8B-B14F-4D97-AF65-F5344CB8AC3E}">
        <p14:creationId xmlns:p14="http://schemas.microsoft.com/office/powerpoint/2010/main" val="4125401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680" y="612649"/>
            <a:ext cx="9799320" cy="521207"/>
          </a:xfrm>
        </p:spPr>
        <p:txBody>
          <a:bodyPr>
            <a:noAutofit/>
          </a:bodyPr>
          <a:lstStyle/>
          <a:p>
            <a:pPr algn="l"/>
            <a:r>
              <a:rPr lang="en-IN" sz="3200" dirty="0" smtClean="0">
                <a:solidFill>
                  <a:schemeClr val="accent1">
                    <a:lumMod val="75000"/>
                  </a:schemeClr>
                </a:solidFill>
              </a:rPr>
              <a:t>Gauss Legendre Quadrature final calculation</a:t>
            </a:r>
            <a:endParaRPr lang="en-IN" sz="32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68680" y="1481328"/>
                <a:ext cx="9799320" cy="5129784"/>
              </a:xfrm>
            </p:spPr>
            <p:txBody>
              <a:bodyPr>
                <a:normAutofit/>
              </a:bodyPr>
              <a:lstStyle/>
              <a:p>
                <a:pPr algn="l"/>
                <a:r>
                  <a:rPr lang="en-IN" sz="2800" dirty="0" smtClean="0">
                    <a:latin typeface="Times New Roman" panose="02020603050405020304" pitchFamily="18" charset="0"/>
                    <a:cs typeface="Times New Roman" panose="02020603050405020304" pitchFamily="18" charset="0"/>
                  </a:rPr>
                  <a:t>Gauss_legendre( f, a, b, n){</a:t>
                </a:r>
              </a:p>
              <a:p>
                <a:pPr lvl="1" algn="l"/>
                <a:r>
                  <a:rPr lang="en-IN" sz="2800" dirty="0">
                    <a:latin typeface="Times New Roman" panose="02020603050405020304" pitchFamily="18" charset="0"/>
                    <a:cs typeface="Times New Roman" panose="02020603050405020304" pitchFamily="18" charset="0"/>
                  </a:rPr>
                  <a:t>I = 0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initialize integral value with 0</a:t>
                </a:r>
              </a:p>
              <a:p>
                <a:pPr lvl="1" algn="l"/>
                <a:r>
                  <a:rPr lang="en-IN" sz="2800" dirty="0">
                    <a:latin typeface="Times New Roman" panose="02020603050405020304" pitchFamily="18" charset="0"/>
                    <a:cs typeface="Times New Roman" panose="02020603050405020304" pitchFamily="18" charset="0"/>
                  </a:rPr>
                  <a:t>x = </a:t>
                </a:r>
                <a:r>
                  <a:rPr lang="en-IN" sz="2800" dirty="0" smtClean="0">
                    <a:latin typeface="Times New Roman" panose="02020603050405020304" pitchFamily="18" charset="0"/>
                    <a:cs typeface="Times New Roman" panose="02020603050405020304" pitchFamily="18" charset="0"/>
                  </a:rPr>
                  <a:t>Gauss_Legendre_nodes(n);	    % getting nodes</a:t>
                </a:r>
              </a:p>
              <a:p>
                <a:pPr lvl="1" algn="l"/>
                <a:r>
                  <a:rPr lang="el-GR" sz="2800" dirty="0" smtClean="0">
                    <a:latin typeface="Times New Roman" panose="02020603050405020304" pitchFamily="18" charset="0"/>
                    <a:cs typeface="Times New Roman" panose="02020603050405020304" pitchFamily="18" charset="0"/>
                  </a:rPr>
                  <a:t>λ</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Gauss_Legendre_weights (n , x</a:t>
                </a:r>
                <a:r>
                  <a:rPr lang="en-IN" sz="2800" dirty="0" smtClean="0">
                    <a:latin typeface="Times New Roman" panose="02020603050405020304" pitchFamily="18" charset="0"/>
                    <a:cs typeface="Times New Roman" panose="02020603050405020304" pitchFamily="18" charset="0"/>
                  </a:rPr>
                  <a:t>)     % getting weights </a:t>
                </a:r>
                <a:endParaRPr lang="en-IN" sz="2800" dirty="0">
                  <a:latin typeface="Times New Roman" panose="02020603050405020304" pitchFamily="18" charset="0"/>
                  <a:cs typeface="Times New Roman" panose="02020603050405020304" pitchFamily="18" charset="0"/>
                </a:endParaRPr>
              </a:p>
              <a:p>
                <a:pPr lvl="1" algn="l"/>
                <a:r>
                  <a:rPr lang="en-IN" sz="2800" dirty="0">
                    <a:latin typeface="Times New Roman" panose="02020603050405020304" pitchFamily="18" charset="0"/>
                    <a:cs typeface="Times New Roman" panose="02020603050405020304" pitchFamily="18" charset="0"/>
                  </a:rPr>
                  <a:t>for i=0 to </a:t>
                </a:r>
                <a:r>
                  <a:rPr lang="en-IN" sz="2800" dirty="0" smtClean="0">
                    <a:latin typeface="Times New Roman" panose="02020603050405020304" pitchFamily="18" charset="0"/>
                    <a:cs typeface="Times New Roman" panose="02020603050405020304" pitchFamily="18" charset="0"/>
                  </a:rPr>
                  <a:t>n		           % Calculating</a:t>
                </a:r>
                <a:r>
                  <a:rPr lang="en-IN" sz="2800" dirty="0" smtClean="0"/>
                  <a:t>  </a:t>
                </a:r>
                <a14:m>
                  <m:oMath xmlns:m="http://schemas.openxmlformats.org/officeDocument/2006/math">
                    <m:nary>
                      <m:naryPr>
                        <m:chr m:val="∑"/>
                        <m:limLoc m:val="undOvr"/>
                        <m:ctrlPr>
                          <a:rPr lang="en-IN" sz="2800" i="1">
                            <a:latin typeface="Cambria Math" panose="02040503050406030204" pitchFamily="18" charset="0"/>
                          </a:rPr>
                        </m:ctrlPr>
                      </m:naryPr>
                      <m:sub>
                        <m:r>
                          <m:rPr>
                            <m:brk/>
                          </m:rPr>
                          <a:rPr lang="en-IN" sz="2800" b="0" i="1" smtClean="0">
                            <a:latin typeface="Cambria Math" panose="02040503050406030204" pitchFamily="18" charset="0"/>
                          </a:rPr>
                          <m:t>𝑖</m:t>
                        </m:r>
                        <m:r>
                          <a:rPr lang="en-IN" sz="2800" i="1">
                            <a:latin typeface="Cambria Math" panose="02040503050406030204" pitchFamily="18" charset="0"/>
                          </a:rPr>
                          <m:t>=0</m:t>
                        </m:r>
                      </m:sub>
                      <m:sup>
                        <m:r>
                          <a:rPr lang="en-IN" sz="2800" i="1">
                            <a:latin typeface="Cambria Math" panose="02040503050406030204" pitchFamily="18" charset="0"/>
                          </a:rPr>
                          <m:t>𝑛</m:t>
                        </m:r>
                      </m:sup>
                      <m:e>
                        <m:sSub>
                          <m:sSubPr>
                            <m:ctrlPr>
                              <a:rPr lang="en-IN" sz="2800" i="1">
                                <a:latin typeface="Cambria Math" panose="020405030504060302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b="0" i="1" smtClean="0">
                                <a:latin typeface="Cambria Math" panose="02040503050406030204" pitchFamily="18" charset="0"/>
                              </a:rPr>
                              <m:t>𝑖</m:t>
                            </m:r>
                          </m:sub>
                        </m:sSub>
                        <m:r>
                          <a:rPr lang="en-IN" sz="2800" i="1">
                            <a:latin typeface="Cambria Math" panose="02040503050406030204" pitchFamily="18" charset="0"/>
                          </a:rPr>
                          <m:t>𝑓</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b="0" i="1" smtClean="0">
                                <a:latin typeface="Cambria Math" panose="02040503050406030204" pitchFamily="18" charset="0"/>
                              </a:rPr>
                              <m:t>𝑖</m:t>
                            </m:r>
                          </m:sub>
                        </m:sSub>
                        <m:r>
                          <a:rPr lang="en-IN" sz="2800" i="1">
                            <a:latin typeface="Cambria Math" panose="02040503050406030204" pitchFamily="18" charset="0"/>
                          </a:rPr>
                          <m:t>)</m:t>
                        </m:r>
                      </m:e>
                    </m:nary>
                  </m:oMath>
                </a14:m>
                <a:endParaRPr lang="en-IN" sz="2800" dirty="0">
                  <a:latin typeface="Times New Roman" panose="02020603050405020304" pitchFamily="18" charset="0"/>
                  <a:cs typeface="Times New Roman" panose="02020603050405020304" pitchFamily="18" charset="0"/>
                </a:endParaRPr>
              </a:p>
              <a:p>
                <a:pPr lvl="1" algn="l"/>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 = x(i-1</a:t>
                </a:r>
                <a:r>
                  <a:rPr lang="en-IN" sz="2800" dirty="0" smtClean="0">
                    <a:latin typeface="Times New Roman" panose="02020603050405020304" pitchFamily="18" charset="0"/>
                    <a:cs typeface="Times New Roman" panose="02020603050405020304" pitchFamily="18" charset="0"/>
                  </a:rPr>
                  <a:t>);</a:t>
                </a:r>
              </a:p>
              <a:p>
                <a:pPr lvl="1" algn="l"/>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i="1">
                            <a:latin typeface="Cambria Math" panose="02040503050406030204" pitchFamily="18" charset="0"/>
                            <a:cs typeface="Times New Roman" panose="02020603050405020304" pitchFamily="18" charset="0"/>
                          </a:rPr>
                          <m:t>𝑖</m:t>
                        </m:r>
                      </m:sub>
                    </m:sSub>
                  </m:oMath>
                </a14:m>
                <a:r>
                  <a:rPr lang="en-IN" sz="2800" dirty="0" smtClean="0">
                    <a:latin typeface="Times New Roman" panose="02020603050405020304" pitchFamily="18" charset="0"/>
                    <a:cs typeface="Times New Roman" panose="02020603050405020304" pitchFamily="18" charset="0"/>
                  </a:rPr>
                  <a:t> = </a:t>
                </a:r>
                <a:r>
                  <a:rPr lang="el-GR" sz="2800" dirty="0">
                    <a:latin typeface="Times New Roman" panose="02020603050405020304" pitchFamily="18" charset="0"/>
                    <a:cs typeface="Times New Roman" panose="02020603050405020304" pitchFamily="18" charset="0"/>
                  </a:rPr>
                  <a:t> λ</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(i-1);</a:t>
                </a:r>
                <a:endParaRPr lang="en-IN" sz="2800" dirty="0">
                  <a:latin typeface="Times New Roman" panose="02020603050405020304" pitchFamily="18" charset="0"/>
                  <a:cs typeface="Times New Roman" panose="02020603050405020304" pitchFamily="18" charset="0"/>
                </a:endParaRPr>
              </a:p>
              <a:p>
                <a:pPr lvl="1" algn="l"/>
                <a:r>
                  <a:rPr lang="en-IN" sz="2800" dirty="0">
                    <a:latin typeface="Times New Roman" panose="02020603050405020304" pitchFamily="18" charset="0"/>
                    <a:cs typeface="Times New Roman" panose="02020603050405020304" pitchFamily="18" charset="0"/>
                  </a:rPr>
                  <a:t>	I = I +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i="1">
                            <a:latin typeface="Cambria Math" panose="02040503050406030204" pitchFamily="18" charset="0"/>
                            <a:cs typeface="Times New Roman" panose="02020603050405020304" pitchFamily="18" charset="0"/>
                          </a:rPr>
                          <m:t>𝑖</m:t>
                        </m:r>
                      </m:sub>
                    </m:sSub>
                  </m:oMath>
                </a14:m>
                <a:r>
                  <a:rPr lang="en-IN" sz="2800" dirty="0" smtClean="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 </a:t>
                </a:r>
                <a:endParaRPr lang="en-IN" sz="2800" dirty="0" smtClean="0">
                  <a:latin typeface="Times New Roman" panose="02020603050405020304" pitchFamily="18" charset="0"/>
                  <a:cs typeface="Times New Roman" panose="02020603050405020304" pitchFamily="18" charset="0"/>
                </a:endParaRPr>
              </a:p>
              <a:p>
                <a:pPr lvl="1" algn="l"/>
                <a:r>
                  <a:rPr lang="en-IN" sz="2800" dirty="0" smtClean="0">
                    <a:latin typeface="Times New Roman" panose="02020603050405020304" pitchFamily="18" charset="0"/>
                    <a:cs typeface="Times New Roman" panose="02020603050405020304" pitchFamily="18" charset="0"/>
                  </a:rPr>
                  <a:t>end</a:t>
                </a:r>
              </a:p>
              <a:p>
                <a:pPr lvl="1" algn="l"/>
                <a:r>
                  <a:rPr lang="en-IN" sz="2800" dirty="0" smtClean="0">
                    <a:latin typeface="Times New Roman" panose="02020603050405020304" pitchFamily="18" charset="0"/>
                    <a:cs typeface="Times New Roman" panose="02020603050405020304" pitchFamily="18" charset="0"/>
                  </a:rPr>
                  <a:t>return I;</a:t>
                </a:r>
              </a:p>
              <a:p>
                <a:pPr algn="l"/>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68680" y="1481328"/>
                <a:ext cx="9799320" cy="5129784"/>
              </a:xfrm>
              <a:blipFill rotWithShape="0">
                <a:blip r:embed="rId2"/>
                <a:stretch>
                  <a:fillRect l="-1307" t="-2019" b="-1069"/>
                </a:stretch>
              </a:blipFill>
            </p:spPr>
            <p:txBody>
              <a:bodyPr/>
              <a:lstStyle/>
              <a:p>
                <a:r>
                  <a:rPr lang="en-IN">
                    <a:noFill/>
                  </a:rPr>
                  <a:t> </a:t>
                </a:r>
              </a:p>
            </p:txBody>
          </p:sp>
        </mc:Fallback>
      </mc:AlternateContent>
    </p:spTree>
    <p:extLst>
      <p:ext uri="{BB962C8B-B14F-4D97-AF65-F5344CB8AC3E}">
        <p14:creationId xmlns:p14="http://schemas.microsoft.com/office/powerpoint/2010/main" val="610179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96"/>
            <a:ext cx="10515600" cy="521208"/>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96696"/>
                <a:ext cx="10515600" cy="5605271"/>
              </a:xfrm>
            </p:spPr>
            <p:txBody>
              <a:bodyPr>
                <a:normAutofit fontScale="85000" lnSpcReduction="20000"/>
              </a:bodyPr>
              <a:lstStyle/>
              <a:p>
                <a:pPr marL="0" indent="0">
                  <a:buNone/>
                </a:pPr>
                <a:r>
                  <a:rPr lang="en-IN" sz="1800" dirty="0" smtClean="0"/>
                  <a:t>I = </a:t>
                </a:r>
                <a14:m>
                  <m:oMath xmlns:m="http://schemas.openxmlformats.org/officeDocument/2006/math">
                    <m:nary>
                      <m:naryPr>
                        <m:limLoc m:val="subSup"/>
                        <m:ctrlPr>
                          <a:rPr lang="en-IN" sz="1800" i="1">
                            <a:latin typeface="Cambria Math" panose="02040503050406030204" pitchFamily="18" charset="0"/>
                          </a:rPr>
                        </m:ctrlPr>
                      </m:naryPr>
                      <m:sub>
                        <m:r>
                          <m:rPr>
                            <m:brk m:alnAt="1"/>
                          </m:rPr>
                          <a:rPr lang="en-IN" sz="1800" i="1">
                            <a:latin typeface="Cambria Math" panose="02040503050406030204" pitchFamily="18" charset="0"/>
                          </a:rPr>
                          <m:t>−</m:t>
                        </m:r>
                        <m:r>
                          <a:rPr lang="en-IN" sz="1800" i="1">
                            <a:latin typeface="Cambria Math" panose="02040503050406030204" pitchFamily="18" charset="0"/>
                          </a:rPr>
                          <m:t>∞</m:t>
                        </m:r>
                      </m:sub>
                      <m:sup>
                        <m:r>
                          <a:rPr lang="en-IN" sz="1800" i="1">
                            <a:latin typeface="Cambria Math" panose="02040503050406030204" pitchFamily="18" charset="0"/>
                          </a:rPr>
                          <m:t>∞</m:t>
                        </m:r>
                      </m:sup>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r>
                          <a:rPr lang="en-IN" sz="1800" i="1">
                            <a:latin typeface="Cambria Math" panose="02040503050406030204" pitchFamily="18" charset="0"/>
                          </a:rPr>
                          <m:t>𝑓</m:t>
                        </m:r>
                        <m:d>
                          <m:dPr>
                            <m:ctrlPr>
                              <a:rPr lang="en-IN" sz="1800" i="1">
                                <a:latin typeface="Cambria Math" panose="02040503050406030204" pitchFamily="18" charset="0"/>
                              </a:rPr>
                            </m:ctrlPr>
                          </m:dPr>
                          <m:e>
                            <m:r>
                              <a:rPr lang="en-IN" sz="1800" i="1">
                                <a:latin typeface="Cambria Math" panose="02040503050406030204" pitchFamily="18" charset="0"/>
                              </a:rPr>
                              <m:t>𝑥</m:t>
                            </m:r>
                          </m:e>
                        </m:d>
                        <m:r>
                          <a:rPr lang="en-IN" sz="1800" i="1">
                            <a:latin typeface="Cambria Math" panose="02040503050406030204" pitchFamily="18" charset="0"/>
                          </a:rPr>
                          <m:t>𝑑𝑥</m:t>
                        </m:r>
                      </m:e>
                    </m:nary>
                  </m:oMath>
                </a14:m>
                <a:r>
                  <a:rPr lang="en-IN" sz="1800" dirty="0"/>
                  <a:t>  ≈  </a:t>
                </a:r>
                <a14:m>
                  <m:oMath xmlns:m="http://schemas.openxmlformats.org/officeDocument/2006/math">
                    <m:nary>
                      <m:naryPr>
                        <m:chr m:val="∑"/>
                        <m:limLoc m:val="undOvr"/>
                        <m:ctrlPr>
                          <a:rPr lang="en-IN" sz="1800" i="1">
                            <a:latin typeface="Cambria Math" panose="02040503050406030204" pitchFamily="18" charset="0"/>
                          </a:rPr>
                        </m:ctrlPr>
                      </m:naryPr>
                      <m:sub>
                        <m:r>
                          <a:rPr lang="en-IN" sz="1800" i="1">
                            <a:latin typeface="Cambria Math" panose="02040503050406030204" pitchFamily="18" charset="0"/>
                          </a:rPr>
                          <m:t>𝑘</m:t>
                        </m:r>
                        <m:r>
                          <a:rPr lang="en-IN" sz="1800" i="1">
                            <a:latin typeface="Cambria Math" panose="02040503050406030204" pitchFamily="18" charset="0"/>
                          </a:rPr>
                          <m:t>=0</m:t>
                        </m:r>
                      </m:sub>
                      <m:sup>
                        <m:r>
                          <a:rPr lang="en-IN" sz="1800" i="1">
                            <a:latin typeface="Cambria Math" panose="02040503050406030204" pitchFamily="18" charset="0"/>
                          </a:rPr>
                          <m:t>𝑛</m:t>
                        </m:r>
                      </m:sup>
                      <m:e>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r>
                          <a:rPr lang="en-IN" sz="1800" i="1">
                            <a:latin typeface="Cambria Math" panose="02040503050406030204" pitchFamily="18" charset="0"/>
                          </a:rPr>
                          <m:t>𝑓</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𝑘</m:t>
                            </m:r>
                          </m:sub>
                        </m:sSub>
                        <m:r>
                          <a:rPr lang="en-IN" sz="1800" i="1">
                            <a:latin typeface="Cambria Math" panose="02040503050406030204" pitchFamily="18" charset="0"/>
                          </a:rPr>
                          <m:t>)</m:t>
                        </m:r>
                      </m:e>
                    </m:nary>
                  </m:oMath>
                </a14:m>
                <a:r>
                  <a:rPr lang="en-IN" sz="1800" dirty="0" smtClean="0">
                    <a:latin typeface="Times New Roman" panose="02020603050405020304" pitchFamily="18" charset="0"/>
                    <a:cs typeface="Times New Roman" panose="02020603050405020304" pitchFamily="18" charset="0"/>
                  </a:rPr>
                  <a:t> </a:t>
                </a:r>
              </a:p>
              <a:p>
                <a:pPr marL="0" indent="0">
                  <a:buNone/>
                </a:pPr>
                <a:r>
                  <a:rPr lang="en-IN" sz="18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𝑘</m:t>
                        </m:r>
                      </m:sub>
                    </m:sSub>
                  </m:oMath>
                </a14:m>
                <a:r>
                  <a:rPr lang="en-IN" sz="1800" dirty="0" smtClean="0">
                    <a:latin typeface="Times New Roman" panose="02020603050405020304" pitchFamily="18" charset="0"/>
                    <a:cs typeface="Times New Roman" panose="02020603050405020304" pitchFamily="18" charset="0"/>
                  </a:rPr>
                  <a:t>s are the roots of the </a:t>
                </a:r>
                <a14:m>
                  <m:oMath xmlns:m="http://schemas.openxmlformats.org/officeDocument/2006/math">
                    <m:sSup>
                      <m:sSupPr>
                        <m:ctrlPr>
                          <a:rPr lang="en-IN" sz="1800" i="1" smtClean="0">
                            <a:latin typeface="Cambria Math" panose="02040503050406030204" pitchFamily="18" charset="0"/>
                            <a:cs typeface="Times New Roman" panose="02020603050405020304" pitchFamily="18" charset="0"/>
                          </a:rPr>
                        </m:ctrlPr>
                      </m:sSupPr>
                      <m:e>
                        <m:d>
                          <m:dPr>
                            <m:ctrlPr>
                              <a:rPr lang="en-IN" sz="1800" b="0" i="1" smtClean="0">
                                <a:latin typeface="Cambria Math" panose="02040503050406030204" pitchFamily="18" charset="0"/>
                                <a:cs typeface="Times New Roman" panose="02020603050405020304" pitchFamily="18" charset="0"/>
                              </a:rPr>
                            </m:ctrlPr>
                          </m:dPr>
                          <m:e>
                            <m:r>
                              <a:rPr lang="en-IN" sz="1800" b="0" i="1" smtClean="0">
                                <a:latin typeface="Cambria Math" panose="02040503050406030204" pitchFamily="18" charset="0"/>
                                <a:cs typeface="Times New Roman" panose="02020603050405020304" pitchFamily="18" charset="0"/>
                              </a:rPr>
                              <m:t>𝑛</m:t>
                            </m:r>
                            <m:r>
                              <a:rPr lang="en-IN" sz="1800" b="0" i="1" smtClean="0">
                                <a:latin typeface="Cambria Math" panose="02040503050406030204" pitchFamily="18" charset="0"/>
                                <a:cs typeface="Times New Roman" panose="02020603050405020304" pitchFamily="18" charset="0"/>
                              </a:rPr>
                              <m:t>+1</m:t>
                            </m:r>
                          </m:e>
                        </m:d>
                      </m:e>
                      <m:sup>
                        <m:r>
                          <a:rPr lang="en-IN" sz="1800" b="0" i="1" smtClean="0">
                            <a:latin typeface="Cambria Math" panose="02040503050406030204" pitchFamily="18" charset="0"/>
                            <a:cs typeface="Times New Roman" panose="02020603050405020304" pitchFamily="18" charset="0"/>
                          </a:rPr>
                          <m:t>𝑡h</m:t>
                        </m:r>
                      </m:sup>
                    </m:sSup>
                  </m:oMath>
                </a14:m>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a:t>
                </a:r>
                <a:r>
                  <a:rPr lang="en-IN" sz="1800" dirty="0" smtClean="0">
                    <a:latin typeface="Times New Roman" panose="02020603050405020304" pitchFamily="18" charset="0"/>
                    <a:cs typeface="Times New Roman" panose="02020603050405020304" pitchFamily="18" charset="0"/>
                  </a:rPr>
                  <a:t>ermite polynomial and </a:t>
                </a: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sub>
                    </m:sSub>
                    <m:r>
                      <m:rPr>
                        <m:sty m:val="p"/>
                      </m:rPr>
                      <a:rPr lang="en-IN" sz="1800" b="0" i="0" smtClean="0">
                        <a:latin typeface="Cambria Math" panose="02040503050406030204" pitchFamily="18" charset="0"/>
                      </a:rPr>
                      <m:t>s</m:t>
                    </m:r>
                  </m:oMath>
                </a14:m>
                <a:r>
                  <a:rPr lang="en-IN" sz="1800" dirty="0" smtClean="0">
                    <a:latin typeface="Times New Roman" panose="02020603050405020304" pitchFamily="18" charset="0"/>
                    <a:cs typeface="Times New Roman" panose="02020603050405020304" pitchFamily="18" charset="0"/>
                  </a:rPr>
                  <a:t> are given by the formula,</a:t>
                </a:r>
              </a:p>
              <a:p>
                <a:pPr marL="0" indent="0">
                  <a:buNone/>
                </a:pPr>
                <a14:m>
                  <m:oMath xmlns:m="http://schemas.openxmlformats.org/officeDocument/2006/math">
                    <m:sSub>
                      <m:sSubPr>
                        <m:ctrlPr>
                          <a:rPr lang="en-IN" sz="1800" i="1">
                            <a:latin typeface="Cambria Math" panose="02040503050406030204" pitchFamily="18" charset="0"/>
                          </a:rPr>
                        </m:ctrlPr>
                      </m:sSubPr>
                      <m:e>
                        <m:r>
                          <m:rPr>
                            <m:sty m:val="p"/>
                          </m:rPr>
                          <a:rPr lang="el-GR" sz="1800" i="1">
                            <a:latin typeface="Cambria Math" panose="02040503050406030204" pitchFamily="18" charset="0"/>
                          </a:rPr>
                          <m:t>λ</m:t>
                        </m:r>
                      </m:e>
                      <m:sub>
                        <m:r>
                          <a:rPr lang="en-IN" sz="1800" i="1">
                            <a:latin typeface="Cambria Math" panose="02040503050406030204" pitchFamily="18" charset="0"/>
                          </a:rPr>
                          <m:t>𝑘</m:t>
                        </m:r>
                        <m:r>
                          <a:rPr lang="en-IN" sz="1800" b="0" i="1" smtClean="0">
                            <a:latin typeface="Cambria Math" panose="02040503050406030204" pitchFamily="18" charset="0"/>
                          </a:rPr>
                          <m:t> </m:t>
                        </m:r>
                      </m:sub>
                    </m:sSub>
                  </m:oMath>
                </a14:m>
                <a:r>
                  <a:rPr lang="en-IN" sz="18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1800" i="1">
                            <a:latin typeface="Cambria Math" panose="02040503050406030204" pitchFamily="18" charset="0"/>
                            <a:cs typeface="Times New Roman" panose="02020603050405020304" pitchFamily="18" charset="0"/>
                          </a:rPr>
                        </m:ctrlPr>
                      </m:fPr>
                      <m:num>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2</m:t>
                            </m:r>
                          </m:e>
                          <m:sup>
                            <m:r>
                              <a:rPr lang="en-IN" sz="1800" i="1">
                                <a:latin typeface="Cambria Math" panose="02040503050406030204" pitchFamily="18" charset="0"/>
                                <a:cs typeface="Times New Roman" panose="02020603050405020304" pitchFamily="18" charset="0"/>
                              </a:rPr>
                              <m:t>𝑛</m:t>
                            </m:r>
                          </m:sup>
                        </m:sSup>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𝑛</m:t>
                        </m:r>
                        <m:r>
                          <a:rPr lang="en-IN" sz="1800" i="1">
                            <a:latin typeface="Cambria Math" panose="02040503050406030204" pitchFamily="18" charset="0"/>
                            <a:cs typeface="Times New Roman" panose="02020603050405020304" pitchFamily="18" charset="0"/>
                          </a:rPr>
                          <m:t>+1)!</m:t>
                        </m:r>
                        <m:rad>
                          <m:radPr>
                            <m:degHide m:val="on"/>
                            <m:ctrlPr>
                              <a:rPr lang="en-IN" sz="1800" i="1">
                                <a:latin typeface="Cambria Math" panose="02040503050406030204" pitchFamily="18" charset="0"/>
                                <a:cs typeface="Times New Roman" panose="02020603050405020304" pitchFamily="18" charset="0"/>
                              </a:rPr>
                            </m:ctrlPr>
                          </m:radPr>
                          <m:deg/>
                          <m:e>
                            <m:r>
                              <m:rPr>
                                <m:sty m:val="p"/>
                              </m:rPr>
                              <a:rPr lang="el-GR" sz="1800" i="1">
                                <a:latin typeface="Cambria Math" panose="02040503050406030204" pitchFamily="18" charset="0"/>
                                <a:cs typeface="Times New Roman" panose="02020603050405020304" pitchFamily="18" charset="0"/>
                              </a:rPr>
                              <m:t>π</m:t>
                            </m:r>
                          </m:e>
                        </m:rad>
                      </m:num>
                      <m:den>
                        <m:sSup>
                          <m:sSupPr>
                            <m:ctrlPr>
                              <a:rPr lang="en-IN" sz="1800" i="1">
                                <a:latin typeface="Cambria Math" panose="02040503050406030204" pitchFamily="18" charset="0"/>
                                <a:cs typeface="Times New Roman" panose="02020603050405020304" pitchFamily="18" charset="0"/>
                              </a:rPr>
                            </m:ctrlPr>
                          </m:sSupPr>
                          <m:e>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𝑛</m:t>
                                </m:r>
                                <m:r>
                                  <a:rPr lang="en-IN" sz="1800" i="1">
                                    <a:latin typeface="Cambria Math" panose="02040503050406030204" pitchFamily="18" charset="0"/>
                                    <a:cs typeface="Times New Roman" panose="02020603050405020304" pitchFamily="18" charset="0"/>
                                  </a:rPr>
                                  <m:t>+1)</m:t>
                                </m:r>
                              </m:e>
                              <m:sup>
                                <m:r>
                                  <a:rPr lang="en-IN" sz="1800" i="1">
                                    <a:latin typeface="Cambria Math" panose="02040503050406030204" pitchFamily="18" charset="0"/>
                                    <a:cs typeface="Times New Roman" panose="02020603050405020304" pitchFamily="18" charset="0"/>
                                  </a:rPr>
                                  <m:t>2</m:t>
                                </m:r>
                              </m:sup>
                            </m:sSup>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𝐻</m:t>
                            </m:r>
                            <m:r>
                              <a:rPr lang="en-IN" sz="1800" i="1">
                                <a:latin typeface="Cambria Math" panose="02040503050406030204" pitchFamily="18" charset="0"/>
                                <a:cs typeface="Times New Roman" panose="02020603050405020304" pitchFamily="18" charset="0"/>
                              </a:rPr>
                              <m:t>(</m:t>
                            </m:r>
                            <m:sSub>
                              <m:sSubPr>
                                <m:ctrlPr>
                                  <a:rPr lang="en-IN" sz="1800" i="1">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𝑛</m:t>
                                </m:r>
                                <m:r>
                                  <a:rPr lang="en-IN" sz="1800" b="0" i="1" smtClean="0">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b>
                                <m:r>
                                  <a:rPr lang="en-IN" sz="1800" i="1">
                                    <a:latin typeface="Cambria Math" panose="02040503050406030204" pitchFamily="18" charset="0"/>
                                    <a:cs typeface="Times New Roman" panose="02020603050405020304" pitchFamily="18" charset="0"/>
                                  </a:rPr>
                                  <m:t>𝑖</m:t>
                                </m:r>
                              </m:sub>
                            </m:sSub>
                            <m:r>
                              <a:rPr lang="en-IN" sz="1800" i="1">
                                <a:latin typeface="Cambria Math" panose="02040503050406030204" pitchFamily="18" charset="0"/>
                                <a:cs typeface="Times New Roman" panose="02020603050405020304" pitchFamily="18" charset="0"/>
                              </a:rPr>
                              <m:t>))</m:t>
                            </m:r>
                          </m:e>
                          <m:sup>
                            <m:r>
                              <a:rPr lang="en-IN" sz="1800" i="1">
                                <a:latin typeface="Cambria Math" panose="02040503050406030204" pitchFamily="18" charset="0"/>
                                <a:cs typeface="Times New Roman" panose="02020603050405020304" pitchFamily="18" charset="0"/>
                              </a:rPr>
                              <m:t>2</m:t>
                            </m:r>
                          </m:sup>
                        </m:sSup>
                      </m:den>
                    </m:f>
                  </m:oMath>
                </a14:m>
                <a:r>
                  <a:rPr lang="en-IN" sz="180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IN" sz="1800" i="1">
                        <a:latin typeface="Cambria Math" panose="02040503050406030204" pitchFamily="18" charset="0"/>
                        <a:cs typeface="Times New Roman" panose="02020603050405020304" pitchFamily="18" charset="0"/>
                      </a:rPr>
                      <m:t>𝐻</m:t>
                    </m:r>
                    <m:r>
                      <a:rPr lang="en-IN" sz="1800" i="1">
                        <a:latin typeface="Cambria Math" panose="02040503050406030204" pitchFamily="18" charset="0"/>
                        <a:cs typeface="Times New Roman" panose="02020603050405020304" pitchFamily="18" charset="0"/>
                      </a:rPr>
                      <m:t>(</m:t>
                    </m:r>
                    <m:sSub>
                      <m:sSubPr>
                        <m:ctrlPr>
                          <a:rPr lang="en-IN" sz="1800" i="1">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𝑛</m:t>
                        </m:r>
                        <m:r>
                          <a:rPr lang="en-IN" sz="1800" b="0" i="1" smtClean="0">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b>
                        <m:r>
                          <a:rPr lang="en-IN" sz="1800" i="1">
                            <a:latin typeface="Cambria Math" panose="02040503050406030204" pitchFamily="18" charset="0"/>
                            <a:cs typeface="Times New Roman" panose="02020603050405020304" pitchFamily="18" charset="0"/>
                          </a:rPr>
                          <m:t>𝑖</m:t>
                        </m:r>
                      </m:sub>
                    </m:sSub>
                    <m:r>
                      <a:rPr lang="en-IN" sz="1800" i="1">
                        <a:latin typeface="Cambria Math" panose="02040503050406030204" pitchFamily="18" charset="0"/>
                        <a:cs typeface="Times New Roman" panose="02020603050405020304" pitchFamily="18" charset="0"/>
                      </a:rPr>
                      <m:t>)</m:t>
                    </m:r>
                  </m:oMath>
                </a14:m>
                <a:r>
                  <a:rPr lang="en-IN" sz="1800" dirty="0" smtClean="0">
                    <a:latin typeface="Times New Roman" panose="02020603050405020304" pitchFamily="18" charset="0"/>
                    <a:cs typeface="Times New Roman" panose="02020603050405020304" pitchFamily="18" charset="0"/>
                  </a:rPr>
                  <a:t> is the </a:t>
                </a:r>
                <a14:m>
                  <m:oMath xmlns:m="http://schemas.openxmlformats.org/officeDocument/2006/math">
                    <m:sSup>
                      <m:sSupPr>
                        <m:ctrlPr>
                          <a:rPr lang="en-IN" sz="1800" i="1">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𝑛</m:t>
                        </m:r>
                      </m:e>
                      <m:sup>
                        <m:r>
                          <a:rPr lang="en-IN" sz="1800" i="1">
                            <a:latin typeface="Cambria Math" panose="02040503050406030204" pitchFamily="18" charset="0"/>
                            <a:cs typeface="Times New Roman" panose="02020603050405020304" pitchFamily="18" charset="0"/>
                          </a:rPr>
                          <m:t>𝑡h</m:t>
                        </m:r>
                      </m:sup>
                    </m:sSup>
                  </m:oMath>
                </a14:m>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a:t>
                </a:r>
                <a:r>
                  <a:rPr lang="en-IN" sz="1800" dirty="0" smtClean="0">
                    <a:latin typeface="Times New Roman" panose="02020603050405020304" pitchFamily="18" charset="0"/>
                    <a:cs typeface="Times New Roman" panose="02020603050405020304" pitchFamily="18" charset="0"/>
                  </a:rPr>
                  <a:t>ermite polynomial and it is given by </a:t>
                </a:r>
                <a14:m>
                  <m:oMath xmlns:m="http://schemas.openxmlformats.org/officeDocument/2006/math">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(−1)</m:t>
                        </m:r>
                      </m:e>
                      <m:sup>
                        <m:r>
                          <a:rPr lang="en-IN" sz="1800" i="1">
                            <a:latin typeface="Cambria Math" panose="02040503050406030204" pitchFamily="18" charset="0"/>
                            <a:cs typeface="Times New Roman" panose="02020603050405020304" pitchFamily="18" charset="0"/>
                          </a:rPr>
                          <m:t>𝑛</m:t>
                        </m:r>
                      </m:sup>
                    </m:s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f>
                      <m:fPr>
                        <m:ctrlPr>
                          <a:rPr lang="en-IN" sz="1800" i="1">
                            <a:latin typeface="Cambria Math" panose="02040503050406030204" pitchFamily="18" charset="0"/>
                            <a:cs typeface="Times New Roman" panose="02020603050405020304" pitchFamily="18" charset="0"/>
                          </a:rPr>
                        </m:ctrlPr>
                      </m:fPr>
                      <m:num>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𝑑</m:t>
                            </m:r>
                          </m:e>
                          <m:sup>
                            <m:r>
                              <a:rPr lang="en-IN" sz="1800" i="1">
                                <a:latin typeface="Cambria Math" panose="02040503050406030204" pitchFamily="18" charset="0"/>
                                <a:cs typeface="Times New Roman" panose="02020603050405020304" pitchFamily="18" charset="0"/>
                              </a:rPr>
                              <m:t>𝑛</m:t>
                            </m:r>
                          </m:sup>
                        </m:sSup>
                      </m:num>
                      <m:den>
                        <m:r>
                          <a:rPr lang="en-IN" sz="1800" i="1">
                            <a:latin typeface="Cambria Math" panose="02040503050406030204" pitchFamily="18" charset="0"/>
                            <a:cs typeface="Times New Roman" panose="02020603050405020304" pitchFamily="18" charset="0"/>
                          </a:rPr>
                          <m:t>𝑑</m:t>
                        </m:r>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𝑛</m:t>
                            </m:r>
                          </m:sup>
                        </m:sSup>
                      </m:den>
                    </m:f>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oMath>
                </a14:m>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solidFill>
                      <a:srgbClr val="FF0000"/>
                    </a:solidFill>
                    <a:latin typeface="Times New Roman" panose="02020603050405020304" pitchFamily="18" charset="0"/>
                    <a:cs typeface="Times New Roman" panose="02020603050405020304" pitchFamily="18" charset="0"/>
                  </a:rPr>
                  <a:t>NOTE : </a:t>
                </a:r>
                <a:r>
                  <a:rPr lang="en-IN" sz="1800" dirty="0" smtClean="0">
                    <a:solidFill>
                      <a:srgbClr val="FF9933"/>
                    </a:solidFill>
                    <a:latin typeface="Times New Roman" panose="02020603050405020304" pitchFamily="18" charset="0"/>
                    <a:cs typeface="Times New Roman" panose="02020603050405020304" pitchFamily="18" charset="0"/>
                  </a:rPr>
                  <a:t>Any general definite integral of the form </a:t>
                </a:r>
                <a:r>
                  <a:rPr lang="en-IN" sz="1800" dirty="0">
                    <a:solidFill>
                      <a:srgbClr val="FF9933"/>
                    </a:solidFill>
                  </a:rPr>
                  <a:t>I = </a:t>
                </a:r>
                <a14:m>
                  <m:oMath xmlns:m="http://schemas.openxmlformats.org/officeDocument/2006/math">
                    <m:nary>
                      <m:naryPr>
                        <m:limLoc m:val="subSup"/>
                        <m:ctrlPr>
                          <a:rPr lang="en-IN" sz="1800" i="1">
                            <a:solidFill>
                              <a:srgbClr val="FF9933"/>
                            </a:solidFill>
                            <a:latin typeface="Cambria Math" panose="02040503050406030204" pitchFamily="18" charset="0"/>
                          </a:rPr>
                        </m:ctrlPr>
                      </m:naryPr>
                      <m:sub>
                        <m:r>
                          <m:rPr>
                            <m:brk m:alnAt="1"/>
                          </m:rPr>
                          <a:rPr lang="en-IN" sz="1800" b="0" i="1" smtClean="0">
                            <a:solidFill>
                              <a:srgbClr val="FF9933"/>
                            </a:solidFill>
                            <a:latin typeface="Cambria Math" panose="02040503050406030204" pitchFamily="18" charset="0"/>
                          </a:rPr>
                          <m:t>𝑎</m:t>
                        </m:r>
                      </m:sub>
                      <m:sup>
                        <m:r>
                          <a:rPr lang="en-IN" sz="1800" b="0" i="1" smtClean="0">
                            <a:solidFill>
                              <a:srgbClr val="FF9933"/>
                            </a:solidFill>
                            <a:latin typeface="Cambria Math" panose="02040503050406030204" pitchFamily="18" charset="0"/>
                          </a:rPr>
                          <m:t>𝑏</m:t>
                        </m:r>
                      </m:sup>
                      <m:e>
                        <m:r>
                          <a:rPr lang="en-IN" sz="1800" i="1">
                            <a:solidFill>
                              <a:srgbClr val="FF9933"/>
                            </a:solidFill>
                            <a:latin typeface="Cambria Math" panose="02040503050406030204" pitchFamily="18" charset="0"/>
                          </a:rPr>
                          <m:t>𝑓</m:t>
                        </m:r>
                        <m:d>
                          <m:dPr>
                            <m:ctrlPr>
                              <a:rPr lang="en-IN" sz="1800" i="1">
                                <a:solidFill>
                                  <a:srgbClr val="FF9933"/>
                                </a:solidFill>
                                <a:latin typeface="Cambria Math" panose="02040503050406030204" pitchFamily="18" charset="0"/>
                              </a:rPr>
                            </m:ctrlPr>
                          </m:dPr>
                          <m:e>
                            <m:r>
                              <a:rPr lang="en-IN" sz="1800" i="1">
                                <a:solidFill>
                                  <a:srgbClr val="FF9933"/>
                                </a:solidFill>
                                <a:latin typeface="Cambria Math" panose="02040503050406030204" pitchFamily="18" charset="0"/>
                              </a:rPr>
                              <m:t>𝑥</m:t>
                            </m:r>
                          </m:e>
                        </m:d>
                        <m:r>
                          <a:rPr lang="en-IN" sz="1800" i="1">
                            <a:solidFill>
                              <a:srgbClr val="FF9933"/>
                            </a:solidFill>
                            <a:latin typeface="Cambria Math" panose="02040503050406030204" pitchFamily="18" charset="0"/>
                          </a:rPr>
                          <m:t>𝑑𝑥</m:t>
                        </m:r>
                      </m:e>
                    </m:nary>
                  </m:oMath>
                </a14:m>
                <a:r>
                  <a:rPr lang="en-IN" sz="1800" dirty="0" smtClean="0">
                    <a:solidFill>
                      <a:srgbClr val="FF9933"/>
                    </a:solidFill>
                    <a:latin typeface="Times New Roman" panose="02020603050405020304" pitchFamily="18" charset="0"/>
                    <a:cs typeface="Times New Roman" panose="02020603050405020304" pitchFamily="18" charset="0"/>
                  </a:rPr>
                  <a:t> can be converted to general Gauss </a:t>
                </a:r>
                <a:r>
                  <a:rPr lang="en-IN" sz="1800" dirty="0">
                    <a:solidFill>
                      <a:srgbClr val="FF9933"/>
                    </a:solidFill>
                    <a:latin typeface="Times New Roman" panose="02020603050405020304" pitchFamily="18" charset="0"/>
                    <a:cs typeface="Times New Roman" panose="02020603050405020304" pitchFamily="18" charset="0"/>
                  </a:rPr>
                  <a:t>H</a:t>
                </a:r>
                <a:r>
                  <a:rPr lang="en-IN" sz="1800" dirty="0" smtClean="0">
                    <a:solidFill>
                      <a:srgbClr val="FF9933"/>
                    </a:solidFill>
                    <a:latin typeface="Times New Roman" panose="02020603050405020304" pitchFamily="18" charset="0"/>
                    <a:cs typeface="Times New Roman" panose="02020603050405020304" pitchFamily="18" charset="0"/>
                  </a:rPr>
                  <a:t>ermite form by using the transformation x = </a:t>
                </a:r>
                <a14:m>
                  <m:oMath xmlns:m="http://schemas.openxmlformats.org/officeDocument/2006/math">
                    <m:f>
                      <m:fPr>
                        <m:ctrlPr>
                          <a:rPr lang="en-IN" sz="1800" i="1" smtClean="0">
                            <a:solidFill>
                              <a:srgbClr val="FF9933"/>
                            </a:solidFill>
                            <a:latin typeface="Cambria Math" panose="02040503050406030204" pitchFamily="18" charset="0"/>
                            <a:cs typeface="Times New Roman" panose="02020603050405020304" pitchFamily="18" charset="0"/>
                          </a:rPr>
                        </m:ctrlPr>
                      </m:fPr>
                      <m:num>
                        <m:r>
                          <a:rPr lang="en-IN" sz="1800" b="0" i="1" smtClean="0">
                            <a:solidFill>
                              <a:srgbClr val="FF9933"/>
                            </a:solidFill>
                            <a:latin typeface="Cambria Math" panose="02040503050406030204" pitchFamily="18" charset="0"/>
                            <a:cs typeface="Times New Roman" panose="02020603050405020304" pitchFamily="18" charset="0"/>
                          </a:rPr>
                          <m:t>𝑏</m:t>
                        </m:r>
                        <m:r>
                          <a:rPr lang="en-IN" sz="1800" b="0" i="1" smtClean="0">
                            <a:solidFill>
                              <a:srgbClr val="FF9933"/>
                            </a:solidFill>
                            <a:latin typeface="Cambria Math" panose="02040503050406030204" pitchFamily="18" charset="0"/>
                            <a:cs typeface="Times New Roman" panose="02020603050405020304" pitchFamily="18" charset="0"/>
                          </a:rPr>
                          <m:t>−</m:t>
                        </m:r>
                        <m:r>
                          <a:rPr lang="en-IN" sz="1800" b="0" i="1" smtClean="0">
                            <a:solidFill>
                              <a:srgbClr val="FF9933"/>
                            </a:solidFill>
                            <a:latin typeface="Cambria Math" panose="02040503050406030204" pitchFamily="18" charset="0"/>
                            <a:cs typeface="Times New Roman" panose="02020603050405020304" pitchFamily="18" charset="0"/>
                          </a:rPr>
                          <m:t>𝑎</m:t>
                        </m:r>
                      </m:num>
                      <m:den>
                        <m:r>
                          <m:rPr>
                            <m:sty m:val="p"/>
                          </m:rPr>
                          <a:rPr lang="el-GR" sz="1800" i="1" smtClean="0">
                            <a:solidFill>
                              <a:srgbClr val="FF9933"/>
                            </a:solidFill>
                            <a:latin typeface="Cambria Math" panose="02040503050406030204" pitchFamily="18" charset="0"/>
                            <a:cs typeface="Times New Roman" panose="02020603050405020304" pitchFamily="18" charset="0"/>
                          </a:rPr>
                          <m:t>π</m:t>
                        </m:r>
                      </m:den>
                    </m:f>
                    <m:sSup>
                      <m:sSupPr>
                        <m:ctrlPr>
                          <a:rPr lang="en-IN" sz="1800" i="1" smtClean="0">
                            <a:solidFill>
                              <a:srgbClr val="FF9933"/>
                            </a:solidFill>
                            <a:latin typeface="Cambria Math" panose="02040503050406030204" pitchFamily="18" charset="0"/>
                            <a:cs typeface="Times New Roman" panose="02020603050405020304" pitchFamily="18" charset="0"/>
                          </a:rPr>
                        </m:ctrlPr>
                      </m:sSupPr>
                      <m:e>
                        <m:r>
                          <a:rPr lang="en-IN" sz="1800" b="0" i="1" smtClean="0">
                            <a:solidFill>
                              <a:srgbClr val="FF9933"/>
                            </a:solidFill>
                            <a:latin typeface="Cambria Math" panose="02040503050406030204" pitchFamily="18" charset="0"/>
                            <a:cs typeface="Times New Roman" panose="02020603050405020304" pitchFamily="18" charset="0"/>
                          </a:rPr>
                          <m:t>𝑡𝑎𝑛</m:t>
                        </m:r>
                      </m:e>
                      <m:sup>
                        <m:r>
                          <a:rPr lang="en-IN" sz="1800" b="0" i="1" smtClean="0">
                            <a:solidFill>
                              <a:srgbClr val="FF9933"/>
                            </a:solidFill>
                            <a:latin typeface="Cambria Math" panose="02040503050406030204" pitchFamily="18" charset="0"/>
                            <a:cs typeface="Times New Roman" panose="02020603050405020304" pitchFamily="18" charset="0"/>
                          </a:rPr>
                          <m:t>−1</m:t>
                        </m:r>
                      </m:sup>
                    </m:sSup>
                    <m:d>
                      <m:dPr>
                        <m:ctrlPr>
                          <a:rPr lang="en-IN" sz="1800" b="0" i="1" smtClean="0">
                            <a:solidFill>
                              <a:srgbClr val="FF9933"/>
                            </a:solidFill>
                            <a:latin typeface="Cambria Math" panose="02040503050406030204" pitchFamily="18" charset="0"/>
                            <a:cs typeface="Times New Roman" panose="02020603050405020304" pitchFamily="18" charset="0"/>
                          </a:rPr>
                        </m:ctrlPr>
                      </m:dPr>
                      <m:e>
                        <m:r>
                          <a:rPr lang="en-IN" sz="1800" b="0" i="1" smtClean="0">
                            <a:solidFill>
                              <a:srgbClr val="FF9933"/>
                            </a:solidFill>
                            <a:latin typeface="Cambria Math" panose="02040503050406030204" pitchFamily="18" charset="0"/>
                            <a:cs typeface="Times New Roman" panose="02020603050405020304" pitchFamily="18" charset="0"/>
                          </a:rPr>
                          <m:t>𝑡</m:t>
                        </m:r>
                      </m:e>
                    </m:d>
                    <m:r>
                      <a:rPr lang="en-IN" sz="1800" b="0" i="1" smtClean="0">
                        <a:solidFill>
                          <a:srgbClr val="FF9933"/>
                        </a:solidFill>
                        <a:latin typeface="Cambria Math" panose="02040503050406030204" pitchFamily="18" charset="0"/>
                        <a:cs typeface="Times New Roman" panose="02020603050405020304" pitchFamily="18" charset="0"/>
                      </a:rPr>
                      <m:t>+ </m:t>
                    </m:r>
                    <m:f>
                      <m:fPr>
                        <m:ctrlPr>
                          <a:rPr lang="en-IN" sz="1800" i="1">
                            <a:solidFill>
                              <a:srgbClr val="FF9933"/>
                            </a:solidFill>
                            <a:latin typeface="Cambria Math" panose="02040503050406030204" pitchFamily="18" charset="0"/>
                            <a:cs typeface="Times New Roman" panose="02020603050405020304" pitchFamily="18" charset="0"/>
                          </a:rPr>
                        </m:ctrlPr>
                      </m:fPr>
                      <m:num>
                        <m:r>
                          <a:rPr lang="en-IN" sz="1800" i="1">
                            <a:solidFill>
                              <a:srgbClr val="FF9933"/>
                            </a:solidFill>
                            <a:latin typeface="Cambria Math" panose="02040503050406030204" pitchFamily="18" charset="0"/>
                            <a:cs typeface="Times New Roman" panose="02020603050405020304" pitchFamily="18" charset="0"/>
                          </a:rPr>
                          <m:t>𝑏</m:t>
                        </m:r>
                        <m:r>
                          <a:rPr lang="en-IN" sz="1800" i="1">
                            <a:solidFill>
                              <a:srgbClr val="FF9933"/>
                            </a:solidFill>
                            <a:latin typeface="Cambria Math" panose="02040503050406030204" pitchFamily="18" charset="0"/>
                            <a:cs typeface="Times New Roman" panose="02020603050405020304" pitchFamily="18" charset="0"/>
                          </a:rPr>
                          <m:t>−</m:t>
                        </m:r>
                        <m:r>
                          <a:rPr lang="en-IN" sz="1800" i="1">
                            <a:solidFill>
                              <a:srgbClr val="FF9933"/>
                            </a:solidFill>
                            <a:latin typeface="Cambria Math" panose="02040503050406030204" pitchFamily="18" charset="0"/>
                            <a:cs typeface="Times New Roman" panose="02020603050405020304" pitchFamily="18" charset="0"/>
                          </a:rPr>
                          <m:t>𝑎</m:t>
                        </m:r>
                      </m:num>
                      <m:den>
                        <m:r>
                          <a:rPr lang="en-IN" sz="1800" b="0" i="1" smtClean="0">
                            <a:solidFill>
                              <a:srgbClr val="FF9933"/>
                            </a:solidFill>
                            <a:latin typeface="Cambria Math" panose="02040503050406030204" pitchFamily="18" charset="0"/>
                            <a:cs typeface="Times New Roman" panose="02020603050405020304" pitchFamily="18" charset="0"/>
                          </a:rPr>
                          <m:t>2</m:t>
                        </m:r>
                      </m:den>
                    </m:f>
                    <m:r>
                      <a:rPr lang="en-IN" sz="1800" b="0" i="0" smtClean="0">
                        <a:solidFill>
                          <a:srgbClr val="FF9933"/>
                        </a:solidFill>
                        <a:latin typeface="Cambria Math" panose="02040503050406030204" pitchFamily="18" charset="0"/>
                        <a:cs typeface="Times New Roman" panose="02020603050405020304" pitchFamily="18" charset="0"/>
                      </a:rPr>
                      <m:t>+</m:t>
                    </m:r>
                    <m:r>
                      <m:rPr>
                        <m:sty m:val="p"/>
                      </m:rPr>
                      <a:rPr lang="en-IN" sz="1800" b="0" i="0" smtClean="0">
                        <a:solidFill>
                          <a:srgbClr val="FF9933"/>
                        </a:solidFill>
                        <a:latin typeface="Cambria Math" panose="02040503050406030204" pitchFamily="18" charset="0"/>
                        <a:cs typeface="Times New Roman" panose="02020603050405020304" pitchFamily="18" charset="0"/>
                      </a:rPr>
                      <m:t>a</m:t>
                    </m:r>
                  </m:oMath>
                </a14:m>
                <a:r>
                  <a:rPr lang="en-IN" sz="1800" dirty="0" smtClean="0">
                    <a:solidFill>
                      <a:srgbClr val="FF9933"/>
                    </a:solidFill>
                    <a:latin typeface="Times New Roman" panose="02020603050405020304" pitchFamily="18" charset="0"/>
                    <a:cs typeface="Times New Roman" panose="02020603050405020304" pitchFamily="18" charset="0"/>
                  </a:rPr>
                  <a:t>, but as we will see through Matlab Program that this method </a:t>
                </a:r>
                <a:r>
                  <a:rPr lang="en-IN" sz="1800" dirty="0">
                    <a:solidFill>
                      <a:srgbClr val="FF9933"/>
                    </a:solidFill>
                    <a:latin typeface="Times New Roman" panose="02020603050405020304" pitchFamily="18" charset="0"/>
                    <a:cs typeface="Times New Roman" panose="02020603050405020304" pitchFamily="18" charset="0"/>
                  </a:rPr>
                  <a:t>is </a:t>
                </a:r>
                <a:r>
                  <a:rPr lang="en-IN" sz="1800" dirty="0" smtClean="0">
                    <a:solidFill>
                      <a:srgbClr val="FF9933"/>
                    </a:solidFill>
                    <a:latin typeface="Times New Roman" panose="02020603050405020304" pitchFamily="18" charset="0"/>
                    <a:cs typeface="Times New Roman" panose="02020603050405020304" pitchFamily="18" charset="0"/>
                  </a:rPr>
                  <a:t>very </a:t>
                </a:r>
                <a:r>
                  <a:rPr lang="en-IN" sz="1800" dirty="0">
                    <a:solidFill>
                      <a:srgbClr val="FF9933"/>
                    </a:solidFill>
                    <a:latin typeface="Times New Roman" panose="02020603050405020304" pitchFamily="18" charset="0"/>
                    <a:cs typeface="Times New Roman" panose="02020603050405020304" pitchFamily="18" charset="0"/>
                  </a:rPr>
                  <a:t>inaccurate </a:t>
                </a:r>
                <a:endParaRPr lang="en-IN" sz="1800" dirty="0" smtClean="0">
                  <a:solidFill>
                    <a:srgbClr val="FF9933"/>
                  </a:solidFill>
                  <a:latin typeface="Times New Roman" panose="02020603050405020304" pitchFamily="18" charset="0"/>
                  <a:cs typeface="Times New Roman" panose="02020603050405020304" pitchFamily="18" charset="0"/>
                </a:endParaRPr>
              </a:p>
              <a:p>
                <a:pPr marL="0" indent="0">
                  <a:buNone/>
                </a:pPr>
                <a:r>
                  <a:rPr lang="en-IN" sz="1800" dirty="0" smtClean="0">
                    <a:solidFill>
                      <a:srgbClr val="FF9933"/>
                    </a:solidFill>
                    <a:latin typeface="Times New Roman" panose="02020603050405020304" pitchFamily="18" charset="0"/>
                    <a:cs typeface="Times New Roman" panose="02020603050405020304" pitchFamily="18" charset="0"/>
                  </a:rPr>
                  <a:t>And also requires huge number of quadrature points to converge to exact value of integral.</a:t>
                </a:r>
              </a:p>
              <a:p>
                <a:pPr marL="0" indent="0">
                  <a:buNone/>
                </a:pP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solidFill>
                      <a:schemeClr val="accent1">
                        <a:lumMod val="75000"/>
                      </a:schemeClr>
                    </a:solidFill>
                  </a:rPr>
                  <a:t>Hermite Polynomial </a:t>
                </a:r>
                <a:r>
                  <a:rPr lang="en-IN" sz="1800" dirty="0">
                    <a:solidFill>
                      <a:schemeClr val="accent1">
                        <a:lumMod val="75000"/>
                      </a:schemeClr>
                    </a:solidFill>
                  </a:rPr>
                  <a:t>calculation</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Hermite_poly(n</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H(x</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180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(−1)</m:t>
                        </m:r>
                      </m:e>
                      <m:sup>
                        <m:r>
                          <a:rPr lang="en-IN" sz="1800" b="0" i="1" smtClean="0">
                            <a:latin typeface="Cambria Math" panose="02040503050406030204" pitchFamily="18" charset="0"/>
                            <a:cs typeface="Times New Roman" panose="02020603050405020304" pitchFamily="18" charset="0"/>
                          </a:rPr>
                          <m:t>𝑛</m:t>
                        </m:r>
                      </m:sup>
                    </m:sSup>
                    <m:sSup>
                      <m:sSupPr>
                        <m:ctrlPr>
                          <a:rPr lang="en-IN" sz="180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𝑒</m:t>
                        </m:r>
                      </m:e>
                      <m:sup>
                        <m:sSup>
                          <m:sSupPr>
                            <m:ctrlPr>
                              <a:rPr lang="en-IN" sz="1800" b="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𝑥</m:t>
                            </m:r>
                          </m:e>
                          <m:sup>
                            <m:r>
                              <a:rPr lang="en-IN" sz="1800" b="0" i="1" smtClean="0">
                                <a:latin typeface="Cambria Math" panose="02040503050406030204" pitchFamily="18" charset="0"/>
                                <a:cs typeface="Times New Roman" panose="02020603050405020304" pitchFamily="18" charset="0"/>
                              </a:rPr>
                              <m:t>2</m:t>
                            </m:r>
                          </m:sup>
                        </m:sSup>
                      </m:sup>
                    </m:sSup>
                    <m:f>
                      <m:fPr>
                        <m:ctrlPr>
                          <a:rPr lang="en-IN" sz="1800" i="1">
                            <a:latin typeface="Cambria Math" panose="02040503050406030204" pitchFamily="18" charset="0"/>
                            <a:cs typeface="Times New Roman" panose="02020603050405020304" pitchFamily="18" charset="0"/>
                          </a:rPr>
                        </m:ctrlPr>
                      </m:fPr>
                      <m:num>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𝑑</m:t>
                            </m:r>
                          </m:e>
                          <m:sup>
                            <m:r>
                              <a:rPr lang="en-IN" sz="1800" i="1">
                                <a:latin typeface="Cambria Math" panose="02040503050406030204" pitchFamily="18" charset="0"/>
                                <a:cs typeface="Times New Roman" panose="02020603050405020304" pitchFamily="18" charset="0"/>
                              </a:rPr>
                              <m:t>𝑛</m:t>
                            </m:r>
                          </m:sup>
                        </m:sSup>
                      </m:num>
                      <m:den>
                        <m:r>
                          <a:rPr lang="en-IN" sz="1800" i="1">
                            <a:latin typeface="Cambria Math" panose="02040503050406030204" pitchFamily="18" charset="0"/>
                            <a:cs typeface="Times New Roman" panose="02020603050405020304" pitchFamily="18" charset="0"/>
                          </a:rPr>
                          <m:t>𝑑</m:t>
                        </m:r>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𝑛</m:t>
                            </m:r>
                          </m:sup>
                        </m:sSup>
                      </m:den>
                    </m:f>
                    <m:sSup>
                      <m:sSupPr>
                        <m:ctrlPr>
                          <a:rPr lang="en-IN" sz="1800" i="1">
                            <a:latin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cs typeface="Times New Roman" panose="02020603050405020304" pitchFamily="18" charset="0"/>
                          </a:rPr>
                          <m:t>𝑒</m:t>
                        </m:r>
                      </m:e>
                      <m:sup>
                        <m:sSup>
                          <m:sSupPr>
                            <m:ctrlPr>
                              <a:rPr lang="en-IN" sz="1800" i="1">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m:t>
                            </m:r>
                            <m:r>
                              <a:rPr lang="en-IN" sz="1800" i="1">
                                <a:latin typeface="Cambria Math" panose="02040503050406030204" pitchFamily="18" charset="0"/>
                                <a:cs typeface="Times New Roman" panose="02020603050405020304" pitchFamily="18" charset="0"/>
                              </a:rPr>
                              <m:t>𝑥</m:t>
                            </m:r>
                          </m:e>
                          <m:sup>
                            <m:r>
                              <a:rPr lang="en-IN" sz="1800" i="1">
                                <a:latin typeface="Cambria Math" panose="02040503050406030204" pitchFamily="18" charset="0"/>
                                <a:cs typeface="Times New Roman" panose="02020603050405020304" pitchFamily="18" charset="0"/>
                              </a:rPr>
                              <m:t>2</m:t>
                            </m:r>
                          </m:sup>
                        </m:sSup>
                      </m:sup>
                    </m:sSup>
                  </m:oMath>
                </a14:m>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return </a:t>
                </a:r>
                <a:r>
                  <a:rPr lang="en-IN" sz="1800" dirty="0" smtClean="0">
                    <a:latin typeface="Times New Roman" panose="02020603050405020304" pitchFamily="18" charset="0"/>
                    <a:cs typeface="Times New Roman" panose="02020603050405020304" pitchFamily="18" charset="0"/>
                  </a:rPr>
                  <a:t>H(x</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solidFill>
                      <a:schemeClr val="accent1">
                        <a:lumMod val="75000"/>
                      </a:schemeClr>
                    </a:solidFill>
                  </a:rPr>
                  <a:t>Gauss </a:t>
                </a:r>
                <a:r>
                  <a:rPr lang="en-IN" sz="1800" dirty="0" smtClean="0">
                    <a:solidFill>
                      <a:schemeClr val="accent1">
                        <a:lumMod val="75000"/>
                      </a:schemeClr>
                    </a:solidFill>
                  </a:rPr>
                  <a:t>Hermite nodes </a:t>
                </a:r>
                <a:r>
                  <a:rPr lang="en-IN" sz="1800" dirty="0">
                    <a:solidFill>
                      <a:schemeClr val="accent1">
                        <a:lumMod val="75000"/>
                      </a:schemeClr>
                    </a:solidFill>
                  </a:rPr>
                  <a:t>(</a:t>
                </a:r>
                <a14:m>
                  <m:oMath xmlns:m="http://schemas.openxmlformats.org/officeDocument/2006/math">
                    <m:sSub>
                      <m:sSubPr>
                        <m:ctrlPr>
                          <a:rPr lang="en-IN" sz="1800" i="1">
                            <a:solidFill>
                              <a:schemeClr val="accent1">
                                <a:lumMod val="75000"/>
                              </a:schemeClr>
                            </a:solidFill>
                            <a:latin typeface="Cambria Math" panose="02040503050406030204" pitchFamily="18" charset="0"/>
                          </a:rPr>
                        </m:ctrlPr>
                      </m:sSubPr>
                      <m:e>
                        <m:r>
                          <m:rPr>
                            <m:nor/>
                          </m:rPr>
                          <a:rPr lang="en-IN" sz="1800">
                            <a:solidFill>
                              <a:schemeClr val="accent1">
                                <a:lumMod val="75000"/>
                              </a:schemeClr>
                            </a:solidFill>
                            <a:latin typeface="Cambria Math" panose="02040503050406030204" pitchFamily="18" charset="0"/>
                          </a:rPr>
                          <m:t>x</m:t>
                        </m:r>
                      </m:e>
                      <m:sub>
                        <m:r>
                          <a:rPr lang="en-IN" sz="1800" i="1">
                            <a:solidFill>
                              <a:schemeClr val="accent1">
                                <a:lumMod val="75000"/>
                              </a:schemeClr>
                            </a:solidFill>
                            <a:latin typeface="Cambria Math" panose="02040503050406030204" pitchFamily="18" charset="0"/>
                          </a:rPr>
                          <m:t>𝑖</m:t>
                        </m:r>
                      </m:sub>
                    </m:sSub>
                  </m:oMath>
                </a14:m>
                <a:r>
                  <a:rPr lang="en-IN" sz="1800" dirty="0">
                    <a:solidFill>
                      <a:schemeClr val="accent1">
                        <a:lumMod val="75000"/>
                      </a:schemeClr>
                    </a:solidFill>
                  </a:rPr>
                  <a:t>) Calculation</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Gauss_Hermite_nodes(n</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H(x</a:t>
                </a:r>
                <a:r>
                  <a:rPr lang="en-IN" sz="1800" dirty="0">
                    <a:latin typeface="Times New Roman" panose="02020603050405020304" pitchFamily="18" charset="0"/>
                    <a:cs typeface="Times New Roman" panose="02020603050405020304" pitchFamily="18" charset="0"/>
                  </a:rPr>
                  <a:t>) = </a:t>
                </a:r>
                <a:r>
                  <a:rPr lang="en-IN" sz="1800" dirty="0" smtClean="0">
                    <a:latin typeface="Times New Roman" panose="02020603050405020304" pitchFamily="18" charset="0"/>
                    <a:cs typeface="Times New Roman" panose="02020603050405020304" pitchFamily="18" charset="0"/>
                  </a:rPr>
                  <a:t>Hermite_poly(n+1</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x(1:n+1) = vpasolve(H(x</a:t>
                </a:r>
                <a:r>
                  <a:rPr lang="en-IN" sz="1800" dirty="0" smtClean="0">
                    <a:latin typeface="Times New Roman" panose="02020603050405020304" pitchFamily="18" charset="0"/>
                    <a:cs typeface="Times New Roman" panose="02020603050405020304" pitchFamily="18" charset="0"/>
                  </a:rPr>
                  <a:t>),x);% </a:t>
                </a:r>
                <a:r>
                  <a:rPr lang="en-IN" sz="1800" dirty="0">
                    <a:latin typeface="Times New Roman" panose="02020603050405020304" pitchFamily="18" charset="0"/>
                    <a:cs typeface="Times New Roman" panose="02020603050405020304" pitchFamily="18" charset="0"/>
                  </a:rPr>
                  <a:t>This function calculates all roots of </a:t>
                </a:r>
                <a:r>
                  <a:rPr lang="en-IN" sz="1800" dirty="0" smtClean="0">
                    <a:latin typeface="Times New Roman" panose="02020603050405020304" pitchFamily="18" charset="0"/>
                    <a:cs typeface="Times New Roman" panose="02020603050405020304" pitchFamily="18" charset="0"/>
                  </a:rPr>
                  <a:t>H(x</a:t>
                </a:r>
                <a:r>
                  <a:rPr lang="en-IN" sz="1800" dirty="0">
                    <a:latin typeface="Times New Roman" panose="02020603050405020304" pitchFamily="18" charset="0"/>
                    <a:cs typeface="Times New Roman" panose="02020603050405020304" pitchFamily="18" charset="0"/>
                  </a:rPr>
                  <a:t>) = 0</a:t>
                </a:r>
              </a:p>
              <a:p>
                <a:pPr marL="0" indent="0">
                  <a:buNone/>
                </a:pPr>
                <a:r>
                  <a:rPr lang="en-IN" sz="1800" dirty="0">
                    <a:latin typeface="Times New Roman" panose="02020603050405020304" pitchFamily="18" charset="0"/>
                    <a:cs typeface="Times New Roman" panose="02020603050405020304" pitchFamily="18" charset="0"/>
                  </a:rPr>
                  <a:t>          return x;</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96696"/>
                <a:ext cx="10515600" cy="5605271"/>
              </a:xfrm>
              <a:blipFill rotWithShape="0">
                <a:blip r:embed="rId2"/>
                <a:stretch>
                  <a:fillRect l="-870" t="-8161"/>
                </a:stretch>
              </a:blipFill>
            </p:spPr>
            <p:txBody>
              <a:bodyPr/>
              <a:lstStyle/>
              <a:p>
                <a:r>
                  <a:rPr lang="en-IN">
                    <a:noFill/>
                  </a:rPr>
                  <a:t> </a:t>
                </a:r>
              </a:p>
            </p:txBody>
          </p:sp>
        </mc:Fallback>
      </mc:AlternateContent>
      <p:sp>
        <p:nvSpPr>
          <p:cNvPr id="4" name="TextBox 3"/>
          <p:cNvSpPr txBox="1"/>
          <p:nvPr/>
        </p:nvSpPr>
        <p:spPr>
          <a:xfrm>
            <a:off x="838200" y="210312"/>
            <a:ext cx="8497824" cy="584775"/>
          </a:xfrm>
          <a:prstGeom prst="rect">
            <a:avLst/>
          </a:prstGeom>
          <a:noFill/>
        </p:spPr>
        <p:txBody>
          <a:bodyPr wrap="square" rtlCol="0">
            <a:spAutoFit/>
          </a:bodyPr>
          <a:lstStyle/>
          <a:p>
            <a:r>
              <a:rPr lang="en-IN" sz="3200" dirty="0">
                <a:solidFill>
                  <a:srgbClr val="92D050"/>
                </a:solidFill>
                <a:latin typeface="Times New Roman" panose="02020603050405020304" pitchFamily="18" charset="0"/>
                <a:cs typeface="Times New Roman" panose="02020603050405020304" pitchFamily="18" charset="0"/>
              </a:rPr>
              <a:t>(2.B) Gauss Hermite Quadrature Method</a:t>
            </a:r>
            <a:endParaRPr lang="en-IN" sz="3200" dirty="0"/>
          </a:p>
        </p:txBody>
      </p:sp>
    </p:spTree>
    <p:extLst>
      <p:ext uri="{BB962C8B-B14F-4D97-AF65-F5344CB8AC3E}">
        <p14:creationId xmlns:p14="http://schemas.microsoft.com/office/powerpoint/2010/main" val="219733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IN" sz="4000" dirty="0">
                    <a:solidFill>
                      <a:schemeClr val="accent1">
                        <a:lumMod val="75000"/>
                      </a:schemeClr>
                    </a:solidFill>
                  </a:rPr>
                  <a:t>Gauss </a:t>
                </a:r>
                <a:r>
                  <a:rPr lang="en-IN" sz="4000" dirty="0" smtClean="0">
                    <a:solidFill>
                      <a:schemeClr val="accent1">
                        <a:lumMod val="75000"/>
                      </a:schemeClr>
                    </a:solidFill>
                  </a:rPr>
                  <a:t>Hermite Weights </a:t>
                </a:r>
                <a:r>
                  <a:rPr lang="en-IN" sz="4000" dirty="0">
                    <a:solidFill>
                      <a:schemeClr val="accent1">
                        <a:lumMod val="75000"/>
                      </a:schemeClr>
                    </a:solidFill>
                  </a:rPr>
                  <a:t>(</a:t>
                </a:r>
                <a14:m>
                  <m:oMath xmlns:m="http://schemas.openxmlformats.org/officeDocument/2006/math">
                    <m:sSub>
                      <m:sSubPr>
                        <m:ctrlPr>
                          <a:rPr lang="en-IN" sz="4000" i="1">
                            <a:solidFill>
                              <a:schemeClr val="accent1">
                                <a:lumMod val="75000"/>
                              </a:schemeClr>
                            </a:solidFill>
                            <a:latin typeface="Cambria Math" panose="02040503050406030204" pitchFamily="18" charset="0"/>
                          </a:rPr>
                        </m:ctrlPr>
                      </m:sSubPr>
                      <m:e>
                        <m:r>
                          <m:rPr>
                            <m:nor/>
                          </m:rPr>
                          <a:rPr lang="el-GR" sz="4000" dirty="0">
                            <a:solidFill>
                              <a:schemeClr val="accent1">
                                <a:lumMod val="75000"/>
                              </a:schemeClr>
                            </a:solidFill>
                            <a:latin typeface="Times New Roman" panose="02020603050405020304" pitchFamily="18" charset="0"/>
                            <a:cs typeface="Times New Roman" panose="02020603050405020304" pitchFamily="18" charset="0"/>
                          </a:rPr>
                          <m:t>λ</m:t>
                        </m:r>
                      </m:e>
                      <m:sub>
                        <m:r>
                          <a:rPr lang="en-IN" sz="4000" i="1">
                            <a:solidFill>
                              <a:schemeClr val="accent1">
                                <a:lumMod val="75000"/>
                              </a:schemeClr>
                            </a:solidFill>
                            <a:latin typeface="Cambria Math" panose="02040503050406030204" pitchFamily="18" charset="0"/>
                          </a:rPr>
                          <m:t>𝑖</m:t>
                        </m:r>
                      </m:sub>
                    </m:sSub>
                  </m:oMath>
                </a14:m>
                <a:r>
                  <a:rPr lang="en-IN" sz="4000" dirty="0">
                    <a:solidFill>
                      <a:schemeClr val="accent1">
                        <a:lumMod val="75000"/>
                      </a:schemeClr>
                    </a:solidFill>
                  </a:rPr>
                  <a:t>) Calculation</a:t>
                </a:r>
                <a:endParaRPr lang="en-IN" sz="4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08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latin typeface="Times New Roman" panose="02020603050405020304" pitchFamily="18" charset="0"/>
                    <a:cs typeface="Times New Roman" panose="02020603050405020304" pitchFamily="18" charset="0"/>
                  </a:rPr>
                  <a:t>Gauss_Hermite_weights </a:t>
                </a:r>
                <a:r>
                  <a:rPr lang="en-IN" dirty="0">
                    <a:latin typeface="Times New Roman" panose="02020603050405020304" pitchFamily="18" charset="0"/>
                    <a:cs typeface="Times New Roman" panose="02020603050405020304" pitchFamily="18" charset="0"/>
                  </a:rPr>
                  <a:t>(n , x){</a:t>
                </a:r>
              </a:p>
              <a:p>
                <a:pPr marL="0" indent="0">
                  <a:buNone/>
                </a:pPr>
                <a:r>
                  <a:rPr lang="en-IN" dirty="0" smtClean="0">
                    <a:latin typeface="Times New Roman" panose="02020603050405020304" pitchFamily="18" charset="0"/>
                    <a:cs typeface="Times New Roman" panose="02020603050405020304" pitchFamily="18" charset="0"/>
                  </a:rPr>
                  <a:t>         H(x) = Hermite_poly(n);</a:t>
                </a:r>
                <a:endParaRPr lang="en-IN" dirty="0">
                  <a:latin typeface="Times New Roman" panose="02020603050405020304" pitchFamily="18" charset="0"/>
                  <a:cs typeface="Times New Roman" panose="02020603050405020304" pitchFamily="18" charset="0"/>
                </a:endParaRPr>
              </a:p>
              <a:p>
                <a:pPr marL="0" lvl="1" indent="0">
                  <a:spcBef>
                    <a:spcPts val="1000"/>
                  </a:spcBef>
                  <a:buNone/>
                </a:pPr>
                <a:r>
                  <a:rPr lang="en-IN" sz="2800" dirty="0">
                    <a:latin typeface="Times New Roman" panose="02020603050405020304" pitchFamily="18" charset="0"/>
                    <a:cs typeface="Times New Roman" panose="02020603050405020304" pitchFamily="18" charset="0"/>
                  </a:rPr>
                  <a:t>        for i = 0 to </a:t>
                </a:r>
                <a:r>
                  <a:rPr lang="en-IN" sz="2800" dirty="0" smtClean="0">
                    <a:latin typeface="Times New Roman" panose="02020603050405020304" pitchFamily="18" charset="0"/>
                    <a:cs typeface="Times New Roman" panose="02020603050405020304" pitchFamily="18" charset="0"/>
                  </a:rPr>
                  <a:t>n</a:t>
                </a:r>
              </a:p>
              <a:p>
                <a:pPr marL="0" lvl="1" indent="0">
                  <a:spcBef>
                    <a:spcPts val="1000"/>
                  </a:spcBef>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 = x(i-1);</a:t>
                </a:r>
              </a:p>
              <a:p>
                <a:pPr marL="0" lvl="1" indent="0">
                  <a:spcBef>
                    <a:spcPts val="1000"/>
                  </a:spcBef>
                  <a:buNone/>
                </a:pPr>
                <a:r>
                  <a:rPr lang="en-IN"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 λ</a:t>
                </a:r>
                <a:r>
                  <a:rPr lang="en-IN" sz="2800" dirty="0">
                    <a:latin typeface="Times New Roman" panose="02020603050405020304" pitchFamily="18" charset="0"/>
                    <a:cs typeface="Times New Roman" panose="02020603050405020304" pitchFamily="18" charset="0"/>
                  </a:rPr>
                  <a:t> (i) = </a:t>
                </a:r>
                <a14:m>
                  <m:oMath xmlns:m="http://schemas.openxmlformats.org/officeDocument/2006/math">
                    <m:f>
                      <m:fPr>
                        <m:ctrlPr>
                          <a:rPr lang="en-IN" sz="2800" i="1" smtClean="0">
                            <a:latin typeface="Cambria Math" panose="02040503050406030204" pitchFamily="18" charset="0"/>
                            <a:cs typeface="Times New Roman" panose="02020603050405020304" pitchFamily="18" charset="0"/>
                          </a:rPr>
                        </m:ctrlPr>
                      </m:fPr>
                      <m:num>
                        <m:sSup>
                          <m:sSupPr>
                            <m:ctrlPr>
                              <a:rPr lang="en-IN" sz="280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2</m:t>
                            </m:r>
                          </m:e>
                          <m:sup>
                            <m:r>
                              <a:rPr lang="en-IN" sz="2800" b="0" i="1" smtClean="0">
                                <a:latin typeface="Cambria Math" panose="02040503050406030204" pitchFamily="18" charset="0"/>
                                <a:cs typeface="Times New Roman" panose="02020603050405020304" pitchFamily="18" charset="0"/>
                              </a:rPr>
                              <m:t>𝑛</m:t>
                            </m:r>
                          </m:sup>
                        </m:sSup>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𝑛</m:t>
                        </m:r>
                        <m:r>
                          <a:rPr lang="en-IN" sz="2800" b="0" i="1" smtClean="0">
                            <a:latin typeface="Cambria Math" panose="02040503050406030204" pitchFamily="18" charset="0"/>
                            <a:cs typeface="Times New Roman" panose="02020603050405020304" pitchFamily="18" charset="0"/>
                          </a:rPr>
                          <m:t>+1)!</m:t>
                        </m:r>
                        <m:rad>
                          <m:radPr>
                            <m:degHide m:val="on"/>
                            <m:ctrlPr>
                              <a:rPr lang="en-IN" sz="2800" b="0" i="1" smtClean="0">
                                <a:latin typeface="Cambria Math" panose="02040503050406030204" pitchFamily="18" charset="0"/>
                                <a:cs typeface="Times New Roman" panose="02020603050405020304" pitchFamily="18" charset="0"/>
                              </a:rPr>
                            </m:ctrlPr>
                          </m:radPr>
                          <m:deg/>
                          <m:e>
                            <m:r>
                              <m:rPr>
                                <m:sty m:val="p"/>
                              </m:rPr>
                              <a:rPr lang="el-GR" sz="2800" b="0" i="1" smtClean="0">
                                <a:latin typeface="Cambria Math" panose="02040503050406030204" pitchFamily="18" charset="0"/>
                                <a:cs typeface="Times New Roman" panose="02020603050405020304" pitchFamily="18" charset="0"/>
                              </a:rPr>
                              <m:t>π</m:t>
                            </m:r>
                          </m:e>
                        </m:rad>
                      </m:num>
                      <m:den>
                        <m:sSup>
                          <m:sSupPr>
                            <m:ctrlPr>
                              <a:rPr lang="en-IN" sz="2800" i="1">
                                <a:latin typeface="Cambria Math" panose="02040503050406030204" pitchFamily="18" charset="0"/>
                                <a:cs typeface="Times New Roman" panose="02020603050405020304" pitchFamily="18" charset="0"/>
                              </a:rPr>
                            </m:ctrlPr>
                          </m:sSupPr>
                          <m:e>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m:t>
                                </m:r>
                                <m:r>
                                  <a:rPr lang="en-IN" sz="2800" i="1">
                                    <a:latin typeface="Cambria Math" panose="02040503050406030204" pitchFamily="18" charset="0"/>
                                    <a:cs typeface="Times New Roman" panose="02020603050405020304" pitchFamily="18" charset="0"/>
                                  </a:rPr>
                                  <m:t>𝑛</m:t>
                                </m:r>
                                <m:r>
                                  <a:rPr lang="en-IN" sz="2800" i="1">
                                    <a:latin typeface="Cambria Math" panose="02040503050406030204" pitchFamily="18" charset="0"/>
                                    <a:cs typeface="Times New Roman" panose="02020603050405020304" pitchFamily="18" charset="0"/>
                                  </a:rPr>
                                  <m:t>+1)</m:t>
                                </m:r>
                              </m:e>
                              <m:sup>
                                <m:r>
                                  <a:rPr lang="en-IN" sz="2800" i="1">
                                    <a:latin typeface="Cambria Math" panose="02040503050406030204" pitchFamily="18" charset="0"/>
                                    <a:cs typeface="Times New Roman" panose="02020603050405020304" pitchFamily="18" charset="0"/>
                                  </a:rPr>
                                  <m:t>2</m:t>
                                </m:r>
                              </m:sup>
                            </m:sSup>
                            <m:r>
                              <a:rPr lang="en-IN" sz="2800" i="1">
                                <a:latin typeface="Cambria Math" panose="02040503050406030204" pitchFamily="18" charset="0"/>
                                <a:cs typeface="Times New Roman" panose="02020603050405020304" pitchFamily="18" charset="0"/>
                              </a:rPr>
                              <m:t>(</m:t>
                            </m:r>
                            <m:r>
                              <a:rPr lang="en-IN" sz="2800" i="1">
                                <a:latin typeface="Cambria Math" panose="02040503050406030204" pitchFamily="18" charset="0"/>
                                <a:cs typeface="Times New Roman" panose="02020603050405020304" pitchFamily="18" charset="0"/>
                              </a:rPr>
                              <m:t>𝐻</m:t>
                            </m:r>
                            <m:r>
                              <a:rPr lang="en-IN" sz="280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r>
                              <a:rPr lang="en-IN" sz="2800" i="1">
                                <a:latin typeface="Cambria Math" panose="02040503050406030204" pitchFamily="18" charset="0"/>
                                <a:cs typeface="Times New Roman" panose="02020603050405020304" pitchFamily="18" charset="0"/>
                              </a:rPr>
                              <m:t>))</m:t>
                            </m:r>
                          </m:e>
                          <m:sup>
                            <m:r>
                              <a:rPr lang="en-IN" sz="2800" i="1">
                                <a:latin typeface="Cambria Math" panose="02040503050406030204" pitchFamily="18" charset="0"/>
                                <a:cs typeface="Times New Roman" panose="02020603050405020304" pitchFamily="18" charset="0"/>
                              </a:rPr>
                              <m:t>2</m:t>
                            </m:r>
                          </m:sup>
                        </m:sSup>
                      </m:den>
                    </m:f>
                  </m:oMath>
                </a14:m>
                <a:r>
                  <a:rPr lang="en-IN" sz="2800" dirty="0" smtClean="0">
                    <a:latin typeface="Times New Roman" panose="02020603050405020304" pitchFamily="18" charset="0"/>
                    <a:cs typeface="Times New Roman" panose="02020603050405020304" pitchFamily="18" charset="0"/>
                  </a:rPr>
                  <a:t> ;	% formula reference </a:t>
                </a:r>
                <a:r>
                  <a:rPr lang="en-IN" sz="2800" dirty="0" smtClean="0">
                    <a:latin typeface="Times New Roman" panose="02020603050405020304" pitchFamily="18" charset="0"/>
                    <a:cs typeface="Times New Roman" panose="02020603050405020304" pitchFamily="18" charset="0"/>
                    <a:hlinkClick r:id="rId3"/>
                  </a:rPr>
                  <a:t>wikipedia</a:t>
                </a:r>
                <a:r>
                  <a:rPr lang="en-IN" sz="2800" dirty="0">
                    <a:latin typeface="Times New Roman" panose="02020603050405020304" pitchFamily="18" charset="0"/>
                    <a:cs typeface="Times New Roman" panose="02020603050405020304" pitchFamily="18" charset="0"/>
                  </a:rPr>
                  <a:t>	</a:t>
                </a:r>
              </a:p>
              <a:p>
                <a:pPr marL="0" lvl="1" indent="0">
                  <a:spcBef>
                    <a:spcPts val="1000"/>
                  </a:spcBef>
                  <a:buNone/>
                </a:pPr>
                <a:r>
                  <a:rPr lang="en-IN" sz="2800" dirty="0">
                    <a:latin typeface="Times New Roman" panose="02020603050405020304" pitchFamily="18" charset="0"/>
                    <a:cs typeface="Times New Roman" panose="02020603050405020304" pitchFamily="18" charset="0"/>
                  </a:rPr>
                  <a:t>        end</a:t>
                </a:r>
              </a:p>
              <a:p>
                <a:pPr marL="0" lvl="1" indent="0">
                  <a:spcBef>
                    <a:spcPts val="1000"/>
                  </a:spcBef>
                  <a:buNone/>
                </a:pPr>
                <a:r>
                  <a:rPr lang="en-IN" sz="2800" dirty="0">
                    <a:latin typeface="Times New Roman" panose="02020603050405020304" pitchFamily="18" charset="0"/>
                    <a:cs typeface="Times New Roman" panose="02020603050405020304" pitchFamily="18" charset="0"/>
                  </a:rPr>
                  <a:t>        return </a:t>
                </a:r>
                <a:r>
                  <a:rPr lang="el-GR" sz="2800" dirty="0">
                    <a:latin typeface="Times New Roman" panose="02020603050405020304" pitchFamily="18" charset="0"/>
                    <a:cs typeface="Times New Roman" panose="02020603050405020304" pitchFamily="18" charset="0"/>
                  </a:rPr>
                  <a:t>λ</a:t>
                </a:r>
                <a:r>
                  <a:rPr lang="en-IN" sz="2800"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381" b="-3081"/>
                </a:stretch>
              </a:blipFill>
            </p:spPr>
            <p:txBody>
              <a:bodyPr/>
              <a:lstStyle/>
              <a:p>
                <a:r>
                  <a:rPr lang="en-IN">
                    <a:noFill/>
                  </a:rPr>
                  <a:t> </a:t>
                </a:r>
              </a:p>
            </p:txBody>
          </p:sp>
        </mc:Fallback>
      </mc:AlternateContent>
    </p:spTree>
    <p:extLst>
      <p:ext uri="{BB962C8B-B14F-4D97-AF65-F5344CB8AC3E}">
        <p14:creationId xmlns:p14="http://schemas.microsoft.com/office/powerpoint/2010/main" val="794558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accent1">
                    <a:lumMod val="75000"/>
                  </a:schemeClr>
                </a:solidFill>
              </a:rPr>
              <a:t>Gauss </a:t>
            </a:r>
            <a:r>
              <a:rPr lang="en-IN" sz="3200" dirty="0" smtClean="0">
                <a:solidFill>
                  <a:schemeClr val="accent1">
                    <a:lumMod val="75000"/>
                  </a:schemeClr>
                </a:solidFill>
              </a:rPr>
              <a:t>Hermite Quadrature </a:t>
            </a:r>
            <a:r>
              <a:rPr lang="en-IN" sz="3200" dirty="0">
                <a:solidFill>
                  <a:schemeClr val="accent1">
                    <a:lumMod val="75000"/>
                  </a:schemeClr>
                </a:solidFill>
              </a:rPr>
              <a:t>final calculation</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81912"/>
                <a:ext cx="10515600" cy="5148072"/>
              </a:xfrm>
            </p:spPr>
            <p:txBody>
              <a:bodyPr>
                <a:noAutofit/>
              </a:bodyPr>
              <a:lstStyle/>
              <a:p>
                <a:pPr marL="0" indent="0">
                  <a:buNone/>
                </a:pPr>
                <a:r>
                  <a:rPr lang="en-IN" dirty="0" smtClean="0">
                    <a:latin typeface="Times New Roman" panose="02020603050405020304" pitchFamily="18" charset="0"/>
                    <a:cs typeface="Times New Roman" panose="02020603050405020304" pitchFamily="18" charset="0"/>
                  </a:rPr>
                  <a:t>Gauss_Hermite ( f</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a:t>
                </a:r>
              </a:p>
              <a:p>
                <a:pPr marL="457200" lvl="1" indent="0">
                  <a:buNone/>
                </a:pPr>
                <a:r>
                  <a:rPr lang="en-IN" sz="2800" dirty="0">
                    <a:latin typeface="Times New Roman" panose="02020603050405020304" pitchFamily="18" charset="0"/>
                    <a:cs typeface="Times New Roman" panose="02020603050405020304" pitchFamily="18" charset="0"/>
                  </a:rPr>
                  <a:t>I = </a:t>
                </a:r>
                <a:r>
                  <a:rPr lang="en-IN" sz="2800" dirty="0" smtClean="0">
                    <a:latin typeface="Times New Roman" panose="02020603050405020304" pitchFamily="18" charset="0"/>
                    <a:cs typeface="Times New Roman" panose="02020603050405020304" pitchFamily="18" charset="0"/>
                  </a:rPr>
                  <a:t>0 </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initialize integral value with 0</a:t>
                </a:r>
              </a:p>
              <a:p>
                <a:pPr marL="457200" lvl="1" indent="0">
                  <a:buNone/>
                </a:pPr>
                <a:r>
                  <a:rPr lang="en-IN" sz="2800" dirty="0">
                    <a:latin typeface="Times New Roman" panose="02020603050405020304" pitchFamily="18" charset="0"/>
                    <a:cs typeface="Times New Roman" panose="02020603050405020304" pitchFamily="18" charset="0"/>
                  </a:rPr>
                  <a:t>x = </a:t>
                </a:r>
                <a:r>
                  <a:rPr lang="en-IN" sz="2800" dirty="0" smtClean="0">
                    <a:latin typeface="Times New Roman" panose="02020603050405020304" pitchFamily="18" charset="0"/>
                    <a:cs typeface="Times New Roman" panose="02020603050405020304" pitchFamily="18" charset="0"/>
                  </a:rPr>
                  <a:t>Gauss_Hermite_nodes (n);            % </a:t>
                </a:r>
                <a:r>
                  <a:rPr lang="en-IN" sz="2800" dirty="0">
                    <a:latin typeface="Times New Roman" panose="02020603050405020304" pitchFamily="18" charset="0"/>
                    <a:cs typeface="Times New Roman" panose="02020603050405020304" pitchFamily="18" charset="0"/>
                  </a:rPr>
                  <a:t>getting nodes</a:t>
                </a:r>
              </a:p>
              <a:p>
                <a:pPr marL="457200" lvl="1" indent="0">
                  <a:buNone/>
                </a:pPr>
                <a:r>
                  <a:rPr lang="el-GR" sz="2800" dirty="0">
                    <a:latin typeface="Times New Roman" panose="02020603050405020304" pitchFamily="18" charset="0"/>
                    <a:cs typeface="Times New Roman" panose="02020603050405020304" pitchFamily="18" charset="0"/>
                  </a:rPr>
                  <a:t>λ</a:t>
                </a:r>
                <a:r>
                  <a:rPr lang="en-IN" sz="2800" dirty="0">
                    <a:latin typeface="Times New Roman" panose="02020603050405020304" pitchFamily="18" charset="0"/>
                    <a:cs typeface="Times New Roman" panose="02020603050405020304" pitchFamily="18" charset="0"/>
                  </a:rPr>
                  <a:t> = Gauss_Hermite_weights</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(n , x)     % getting weights </a:t>
                </a:r>
              </a:p>
              <a:p>
                <a:pPr marL="457200" lvl="1" indent="0">
                  <a:buNone/>
                </a:pPr>
                <a:r>
                  <a:rPr lang="en-IN" sz="2800" dirty="0">
                    <a:latin typeface="Times New Roman" panose="02020603050405020304" pitchFamily="18" charset="0"/>
                    <a:cs typeface="Times New Roman" panose="02020603050405020304" pitchFamily="18" charset="0"/>
                  </a:rPr>
                  <a:t>for i=0 to n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Calculating</a:t>
                </a:r>
                <a:r>
                  <a:rPr lang="en-IN" sz="2800" dirty="0"/>
                  <a:t>  </a:t>
                </a:r>
                <a14:m>
                  <m:oMath xmlns:m="http://schemas.openxmlformats.org/officeDocument/2006/math">
                    <m:nary>
                      <m:naryPr>
                        <m:chr m:val="∑"/>
                        <m:limLoc m:val="undOvr"/>
                        <m:ctrlPr>
                          <a:rPr lang="en-IN" sz="2800" i="1">
                            <a:latin typeface="Cambria Math" panose="02040503050406030204" pitchFamily="18" charset="0"/>
                          </a:rPr>
                        </m:ctrlPr>
                      </m:naryPr>
                      <m:sub>
                        <m:r>
                          <m:rPr>
                            <m:brk/>
                          </m:rPr>
                          <a:rPr lang="en-IN" sz="2800" i="1">
                            <a:latin typeface="Cambria Math" panose="02040503050406030204" pitchFamily="18" charset="0"/>
                          </a:rPr>
                          <m:t>𝑖</m:t>
                        </m:r>
                        <m:r>
                          <a:rPr lang="en-IN" sz="2800" i="1">
                            <a:latin typeface="Cambria Math" panose="02040503050406030204" pitchFamily="18" charset="0"/>
                          </a:rPr>
                          <m:t>=0</m:t>
                        </m:r>
                      </m:sub>
                      <m:sup>
                        <m:r>
                          <a:rPr lang="en-IN" sz="2800" i="1">
                            <a:latin typeface="Cambria Math" panose="02040503050406030204" pitchFamily="18" charset="0"/>
                          </a:rPr>
                          <m:t>𝑛</m:t>
                        </m:r>
                      </m:sup>
                      <m:e>
                        <m:sSub>
                          <m:sSubPr>
                            <m:ctrlPr>
                              <a:rPr lang="en-IN" sz="2800" i="1">
                                <a:latin typeface="Cambria Math" panose="020405030504060302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i="1">
                                <a:latin typeface="Cambria Math" panose="02040503050406030204" pitchFamily="18" charset="0"/>
                              </a:rPr>
                              <m:t>𝑖</m:t>
                            </m:r>
                          </m:sub>
                        </m:sSub>
                        <m:r>
                          <a:rPr lang="en-IN" sz="2800" i="1">
                            <a:latin typeface="Cambria Math" panose="02040503050406030204" pitchFamily="18" charset="0"/>
                          </a:rPr>
                          <m:t>𝑓</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𝑖</m:t>
                            </m:r>
                          </m:sub>
                        </m:sSub>
                        <m:r>
                          <a:rPr lang="en-IN" sz="2800" i="1">
                            <a:latin typeface="Cambria Math" panose="02040503050406030204" pitchFamily="18" charset="0"/>
                          </a:rPr>
                          <m:t>)</m:t>
                        </m:r>
                      </m:e>
                    </m:nary>
                  </m:oMath>
                </a14:m>
                <a:endParaRPr lang="en-IN" sz="2800" dirty="0">
                  <a:latin typeface="Times New Roman" panose="02020603050405020304" pitchFamily="18" charset="0"/>
                  <a:cs typeface="Times New Roman" panose="02020603050405020304" pitchFamily="18" charset="0"/>
                </a:endParaRPr>
              </a:p>
              <a:p>
                <a:pPr marL="457200" lvl="1" indent="0">
                  <a:buNone/>
                </a:pPr>
                <a:r>
                  <a:rPr lang="en-IN"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 = x(i-1);</a:t>
                </a:r>
              </a:p>
              <a:p>
                <a:pPr marL="457200" lvl="1"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 = </a:t>
                </a:r>
                <a:r>
                  <a:rPr lang="el-GR" sz="2800" dirty="0">
                    <a:latin typeface="Times New Roman" panose="02020603050405020304" pitchFamily="18" charset="0"/>
                    <a:cs typeface="Times New Roman" panose="02020603050405020304" pitchFamily="18" charset="0"/>
                  </a:rPr>
                  <a:t> λ</a:t>
                </a:r>
                <a:r>
                  <a:rPr lang="en-IN" sz="2800" dirty="0">
                    <a:latin typeface="Times New Roman" panose="02020603050405020304" pitchFamily="18" charset="0"/>
                    <a:cs typeface="Times New Roman" panose="02020603050405020304" pitchFamily="18" charset="0"/>
                  </a:rPr>
                  <a:t> (i-1);</a:t>
                </a:r>
              </a:p>
              <a:p>
                <a:pPr marL="457200" lvl="1" indent="0">
                  <a:buNone/>
                </a:pPr>
                <a:r>
                  <a:rPr lang="en-IN" sz="2800" dirty="0">
                    <a:latin typeface="Times New Roman" panose="02020603050405020304" pitchFamily="18" charset="0"/>
                    <a:cs typeface="Times New Roman" panose="02020603050405020304" pitchFamily="18" charset="0"/>
                  </a:rPr>
                  <a:t>	I = I +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m:rPr>
                            <m:nor/>
                          </m:rPr>
                          <a:rPr lang="el-GR" sz="2800" dirty="0">
                            <a:latin typeface="Times New Roman" panose="02020603050405020304" pitchFamily="18" charset="0"/>
                            <a:cs typeface="Times New Roman" panose="02020603050405020304" pitchFamily="18" charset="0"/>
                          </a:rPr>
                          <m:t>λ</m:t>
                        </m:r>
                      </m:e>
                      <m:sub>
                        <m:r>
                          <a:rPr lang="en-IN" sz="2800" i="1">
                            <a:latin typeface="Cambria Math" panose="02040503050406030204" pitchFamily="18" charset="0"/>
                            <a:cs typeface="Times New Roman" panose="02020603050405020304" pitchFamily="18" charset="0"/>
                          </a:rPr>
                          <m:t>𝑖</m:t>
                        </m:r>
                      </m:sub>
                    </m:sSub>
                  </m:oMath>
                </a14:m>
                <a:r>
                  <a:rPr lang="en-IN" sz="2800" dirty="0">
                    <a:latin typeface="Times New Roman" panose="02020603050405020304" pitchFamily="18" charset="0"/>
                    <a:cs typeface="Times New Roman" panose="02020603050405020304" pitchFamily="18" charset="0"/>
                  </a:rPr>
                  <a:t>f(</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𝑥</m:t>
                        </m:r>
                      </m:e>
                      <m:sub>
                        <m:r>
                          <a:rPr lang="en-IN" sz="2800" i="1">
                            <a:latin typeface="Cambria Math" panose="02040503050406030204" pitchFamily="18" charset="0"/>
                            <a:cs typeface="Times New Roman" panose="02020603050405020304" pitchFamily="18" charset="0"/>
                          </a:rPr>
                          <m:t>𝑖</m:t>
                        </m:r>
                      </m:sub>
                    </m:sSub>
                  </m:oMath>
                </a14:m>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lvl="1" indent="0">
                  <a:buNone/>
                </a:pPr>
                <a:r>
                  <a:rPr lang="en-IN" sz="2800" dirty="0">
                    <a:latin typeface="Times New Roman" panose="02020603050405020304" pitchFamily="18" charset="0"/>
                    <a:cs typeface="Times New Roman" panose="02020603050405020304" pitchFamily="18" charset="0"/>
                  </a:rPr>
                  <a:t>end</a:t>
                </a:r>
              </a:p>
              <a:p>
                <a:pPr marL="457200" lvl="1" indent="0">
                  <a:buNone/>
                </a:pPr>
                <a:r>
                  <a:rPr lang="en-IN" sz="2800" dirty="0">
                    <a:latin typeface="Times New Roman" panose="02020603050405020304" pitchFamily="18" charset="0"/>
                    <a:cs typeface="Times New Roman" panose="02020603050405020304" pitchFamily="18" charset="0"/>
                  </a:rPr>
                  <a:t>return I;</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81912"/>
                <a:ext cx="10515600" cy="5148072"/>
              </a:xfrm>
              <a:blipFill rotWithShape="0">
                <a:blip r:embed="rId2"/>
                <a:stretch>
                  <a:fillRect l="-1217" t="-2133" b="-711"/>
                </a:stretch>
              </a:blipFill>
            </p:spPr>
            <p:txBody>
              <a:bodyPr/>
              <a:lstStyle/>
              <a:p>
                <a:r>
                  <a:rPr lang="en-IN">
                    <a:noFill/>
                  </a:rPr>
                  <a:t> </a:t>
                </a:r>
              </a:p>
            </p:txBody>
          </p:sp>
        </mc:Fallback>
      </mc:AlternateContent>
    </p:spTree>
    <p:extLst>
      <p:ext uri="{BB962C8B-B14F-4D97-AF65-F5344CB8AC3E}">
        <p14:creationId xmlns:p14="http://schemas.microsoft.com/office/powerpoint/2010/main" val="249489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856</Words>
  <Application>Microsoft Office PowerPoint</Application>
  <PresentationFormat>Widescreen</PresentationFormat>
  <Paragraphs>225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Times New Roman</vt:lpstr>
      <vt:lpstr>Wingdings</vt:lpstr>
      <vt:lpstr>Office Theme</vt:lpstr>
      <vt:lpstr>    MA205: COMPUTING LAB </vt:lpstr>
      <vt:lpstr>Information </vt:lpstr>
      <vt:lpstr>(1)Motivation behind the designing of the method</vt:lpstr>
      <vt:lpstr>(2)Algorithms</vt:lpstr>
      <vt:lpstr>Gauss Legendre Weights ("λ" _i) Calculation</vt:lpstr>
      <vt:lpstr>Gauss Legendre Quadrature final calculation</vt:lpstr>
      <vt:lpstr> </vt:lpstr>
      <vt:lpstr>Gauss Hermite Weights ("λ" _i) Calculation</vt:lpstr>
      <vt:lpstr>Gauss Hermite Quadrature final calculation</vt:lpstr>
      <vt:lpstr>Illustration</vt:lpstr>
      <vt:lpstr>(1) Gauss Legendre Quadrature </vt:lpstr>
      <vt:lpstr>(2) Gauss Hermite Quadrature</vt:lpstr>
      <vt:lpstr>(2) Gauss Hermite Quadrature</vt:lpstr>
      <vt:lpstr>(2) Gauss Hermite Quadrature</vt:lpstr>
      <vt:lpstr>Calculation of I = ∫2_(-∞)^∞▒〖e^(〖-x〗^2 ) cos⁡(x)dx〗 using gauss legendre</vt:lpstr>
      <vt:lpstr>Choice between Gauss Hermite and Gauss Legendre Quadrature methods.</vt:lpstr>
      <vt:lpstr>(3)Convergence criteria</vt:lpstr>
      <vt:lpstr>(4)Error Order</vt:lpstr>
      <vt:lpstr>For a quadrature method of order m, we have ∫2_a^b▒〖〖w(x)x〗^z dx-∑1_(k=0)^n▒λ_k 〗 x_k^z  = 0, for z = 0, 1, 2 ..., m; because the integral is exact for polynomials of order up to m. </vt:lpstr>
      <vt:lpstr>(4.A) Error Order of Gauss Legendre Quadrature Rule</vt:lpstr>
      <vt:lpstr>(4.B) Error Order of Gauss Hermite Quadrature Rule</vt:lpstr>
      <vt:lpstr>(5)Computational Costs</vt:lpstr>
      <vt:lpstr>(6) Advantages and Disadvantages of Gauss Quadrature Methods</vt:lpstr>
      <vt:lpstr>(7)Real life model example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MA205: COMPUTING LAB 2021-2022 </dc:title>
  <dc:creator>Microsoft account</dc:creator>
  <cp:lastModifiedBy>Microsoft account</cp:lastModifiedBy>
  <cp:revision>313</cp:revision>
  <dcterms:created xsi:type="dcterms:W3CDTF">2022-05-13T13:56:26Z</dcterms:created>
  <dcterms:modified xsi:type="dcterms:W3CDTF">2022-05-16T05:16:49Z</dcterms:modified>
</cp:coreProperties>
</file>