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Slab"/>
      <p:regular r:id="rId28"/>
      <p:bold r:id="rId29"/>
    </p:embeddedFont>
    <p:embeddedFont>
      <p:font typeface="Raleway"/>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2D274F8-5C0A-48D4-9A80-5F16D0C48262}">
  <a:tblStyle styleId="{02D274F8-5C0A-48D4-9A80-5F16D0C4826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cebabcc32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cebabcc3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cebabcc32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cebabcc3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00de89e8d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00de89e8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00de89e8d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00de89e8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00de89e8d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00de89e8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00de89e8d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00de89e8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00de89e8d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00de89e8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00de89e8d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00de89e8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00de89e8d_1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00de89e8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cebabcc3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cebabcc3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cebabcc32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cebabcc3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cebabcc32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cebabcc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cebabcc3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cebabcc3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cebabcc3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cebabcc3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00de89e8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00de89e8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00de89e8d_1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00de89e8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ijisrt.com/vprint-2-0" TargetMode="External"/><Relationship Id="rId4" Type="http://schemas.openxmlformats.org/officeDocument/2006/relationships/hyperlink" Target="http://hp.com/Hewlett-Packard/4AA5_8342EEP1474430638935.pdf" TargetMode="External"/><Relationship Id="rId5" Type="http://schemas.openxmlformats.org/officeDocument/2006/relationships/hyperlink" Target="https://www.thingbits.net/products/raspberry-pi-3-model-b-1-4ghz-cortex-a53-with-1gb-ram" TargetMode="External"/><Relationship Id="rId6" Type="http://schemas.openxmlformats.org/officeDocument/2006/relationships/hyperlink" Target="http://airprints.t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nvSpPr>
        <p:spPr>
          <a:xfrm>
            <a:off x="0" y="0"/>
            <a:ext cx="9144000" cy="14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Calibri"/>
                <a:ea typeface="Calibri"/>
                <a:cs typeface="Calibri"/>
                <a:sym typeface="Calibri"/>
              </a:rPr>
              <a:t>G H Raisoni College of Engineering, Nagpur</a:t>
            </a:r>
            <a:endParaRPr b="1" sz="2800">
              <a:solidFill>
                <a:schemeClr val="lt1"/>
              </a:solidFill>
              <a:latin typeface="Calibri"/>
              <a:ea typeface="Calibri"/>
              <a:cs typeface="Calibri"/>
              <a:sym typeface="Calibri"/>
            </a:endParaRPr>
          </a:p>
        </p:txBody>
      </p:sp>
      <p:sp>
        <p:nvSpPr>
          <p:cNvPr id="73" name="Google Shape;73;p13"/>
          <p:cNvSpPr txBox="1"/>
          <p:nvPr/>
        </p:nvSpPr>
        <p:spPr>
          <a:xfrm>
            <a:off x="0" y="1002850"/>
            <a:ext cx="9144000" cy="22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Calibri"/>
                <a:ea typeface="Calibri"/>
                <a:cs typeface="Calibri"/>
                <a:sym typeface="Calibri"/>
              </a:rPr>
              <a:t>Department of Computer Science Engineering</a:t>
            </a:r>
            <a:endParaRPr sz="2300">
              <a:solidFill>
                <a:srgbClr val="FFFFFF"/>
              </a:solidFill>
              <a:latin typeface="Calibri"/>
              <a:ea typeface="Calibri"/>
              <a:cs typeface="Calibri"/>
              <a:sym typeface="Calibri"/>
            </a:endParaRPr>
          </a:p>
          <a:p>
            <a:pPr indent="0" lvl="0" marL="0" rtl="0" algn="ctr">
              <a:spcBef>
                <a:spcPts val="0"/>
              </a:spcBef>
              <a:spcAft>
                <a:spcPts val="0"/>
              </a:spcAft>
              <a:buNone/>
            </a:pPr>
            <a:r>
              <a:rPr lang="en" sz="2800">
                <a:solidFill>
                  <a:srgbClr val="FFFFFF"/>
                </a:solidFill>
                <a:latin typeface="Calibri"/>
                <a:ea typeface="Calibri"/>
                <a:cs typeface="Calibri"/>
                <a:sym typeface="Calibri"/>
              </a:rPr>
              <a:t>Progress Report on </a:t>
            </a:r>
            <a:endParaRPr b="1" sz="1800">
              <a:solidFill>
                <a:schemeClr val="dk2"/>
              </a:solidFill>
              <a:latin typeface="Calibri"/>
              <a:ea typeface="Calibri"/>
              <a:cs typeface="Calibri"/>
              <a:sym typeface="Calibri"/>
            </a:endParaRPr>
          </a:p>
          <a:p>
            <a:pPr indent="0" lvl="0" marL="0" rtl="0" algn="ctr">
              <a:spcBef>
                <a:spcPts val="0"/>
              </a:spcBef>
              <a:spcAft>
                <a:spcPts val="0"/>
              </a:spcAft>
              <a:buNone/>
            </a:pPr>
            <a:r>
              <a:rPr lang="en" sz="2800">
                <a:solidFill>
                  <a:srgbClr val="FFFFFF"/>
                </a:solidFill>
                <a:latin typeface="Calibri"/>
                <a:ea typeface="Calibri"/>
                <a:cs typeface="Calibri"/>
                <a:sym typeface="Calibri"/>
              </a:rPr>
              <a:t> 6 Months major project</a:t>
            </a:r>
            <a:endParaRPr>
              <a:solidFill>
                <a:srgbClr val="FFFFFF"/>
              </a:solidFill>
            </a:endParaRPr>
          </a:p>
          <a:p>
            <a:pPr indent="0" lvl="0" marL="0" rtl="0" algn="ctr">
              <a:spcBef>
                <a:spcPts val="0"/>
              </a:spcBef>
              <a:spcAft>
                <a:spcPts val="0"/>
              </a:spcAft>
              <a:buNone/>
            </a:pPr>
            <a:r>
              <a:rPr b="1" lang="en" sz="2000">
                <a:solidFill>
                  <a:srgbClr val="FFFFFF"/>
                </a:solidFill>
                <a:latin typeface="Calibri"/>
                <a:ea typeface="Calibri"/>
                <a:cs typeface="Calibri"/>
                <a:sym typeface="Calibri"/>
              </a:rPr>
              <a:t>Session: 2018-19</a:t>
            </a:r>
            <a:endParaRPr b="1" sz="2000">
              <a:solidFill>
                <a:srgbClr val="FFFFFF"/>
              </a:solidFill>
              <a:latin typeface="Calibri"/>
              <a:ea typeface="Calibri"/>
              <a:cs typeface="Calibri"/>
              <a:sym typeface="Calibri"/>
            </a:endParaRPr>
          </a:p>
        </p:txBody>
      </p:sp>
      <p:sp>
        <p:nvSpPr>
          <p:cNvPr id="74" name="Google Shape;74;p13"/>
          <p:cNvSpPr txBox="1"/>
          <p:nvPr/>
        </p:nvSpPr>
        <p:spPr>
          <a:xfrm>
            <a:off x="0" y="3065400"/>
            <a:ext cx="3385500" cy="1943400"/>
          </a:xfrm>
          <a:prstGeom prst="rect">
            <a:avLst/>
          </a:prstGeom>
          <a:no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b="1" lang="en" sz="1600">
                <a:solidFill>
                  <a:srgbClr val="FFFFFF"/>
                </a:solidFill>
                <a:latin typeface="Calibri"/>
                <a:ea typeface="Calibri"/>
                <a:cs typeface="Calibri"/>
                <a:sym typeface="Calibri"/>
              </a:rPr>
              <a:t>Presented By:</a:t>
            </a:r>
            <a:endParaRPr>
              <a:solidFill>
                <a:srgbClr val="FFFFFF"/>
              </a:solidFill>
            </a:endParaRPr>
          </a:p>
          <a:p>
            <a:pPr indent="-457200" lvl="1" marL="914400" rtl="0" algn="l">
              <a:spcBef>
                <a:spcPts val="360"/>
              </a:spcBef>
              <a:spcAft>
                <a:spcPts val="0"/>
              </a:spcAft>
              <a:buClr>
                <a:srgbClr val="FFFFFF"/>
              </a:buClr>
              <a:buSzPts val="1800"/>
              <a:buAutoNum type="arabicPeriod"/>
            </a:pPr>
            <a:r>
              <a:rPr b="1" lang="en" sz="1800">
                <a:solidFill>
                  <a:srgbClr val="FFFFFF"/>
                </a:solidFill>
                <a:latin typeface="Calibri"/>
                <a:ea typeface="Calibri"/>
                <a:cs typeface="Calibri"/>
                <a:sym typeface="Calibri"/>
              </a:rPr>
              <a:t>Simran Gyanchandani</a:t>
            </a:r>
            <a:endParaRPr b="1" sz="1800">
              <a:solidFill>
                <a:srgbClr val="FFFFFF"/>
              </a:solidFill>
              <a:latin typeface="Calibri"/>
              <a:ea typeface="Calibri"/>
              <a:cs typeface="Calibri"/>
              <a:sym typeface="Calibri"/>
            </a:endParaRPr>
          </a:p>
          <a:p>
            <a:pPr indent="-457200" lvl="1" marL="914400" rtl="0" algn="l">
              <a:spcBef>
                <a:spcPts val="360"/>
              </a:spcBef>
              <a:spcAft>
                <a:spcPts val="0"/>
              </a:spcAft>
              <a:buClr>
                <a:srgbClr val="FFFFFF"/>
              </a:buClr>
              <a:buSzPts val="1800"/>
              <a:buAutoNum type="arabicPeriod"/>
            </a:pPr>
            <a:r>
              <a:rPr b="1" lang="en" sz="1800">
                <a:solidFill>
                  <a:srgbClr val="FFFFFF"/>
                </a:solidFill>
                <a:latin typeface="Calibri"/>
                <a:ea typeface="Calibri"/>
                <a:cs typeface="Calibri"/>
                <a:sym typeface="Calibri"/>
              </a:rPr>
              <a:t>Vishitosh Kapale</a:t>
            </a:r>
            <a:endParaRPr b="1" sz="1800">
              <a:solidFill>
                <a:srgbClr val="FFFFFF"/>
              </a:solidFill>
              <a:latin typeface="Calibri"/>
              <a:ea typeface="Calibri"/>
              <a:cs typeface="Calibri"/>
              <a:sym typeface="Calibri"/>
            </a:endParaRPr>
          </a:p>
          <a:p>
            <a:pPr indent="-457200" lvl="1" marL="914400" rtl="0" algn="l">
              <a:spcBef>
                <a:spcPts val="360"/>
              </a:spcBef>
              <a:spcAft>
                <a:spcPts val="0"/>
              </a:spcAft>
              <a:buClr>
                <a:srgbClr val="FFFFFF"/>
              </a:buClr>
              <a:buSzPts val="1800"/>
              <a:buFont typeface="Calibri"/>
              <a:buAutoNum type="arabicPeriod"/>
            </a:pPr>
            <a:r>
              <a:rPr b="1" lang="en" sz="1800">
                <a:solidFill>
                  <a:srgbClr val="FFFFFF"/>
                </a:solidFill>
                <a:latin typeface="Calibri"/>
                <a:ea typeface="Calibri"/>
                <a:cs typeface="Calibri"/>
                <a:sym typeface="Calibri"/>
              </a:rPr>
              <a:t>Yash Nayak</a:t>
            </a:r>
            <a:endParaRPr b="1" sz="1800">
              <a:solidFill>
                <a:srgbClr val="FFFFFF"/>
              </a:solidFill>
              <a:latin typeface="Calibri"/>
              <a:ea typeface="Calibri"/>
              <a:cs typeface="Calibri"/>
              <a:sym typeface="Calibri"/>
            </a:endParaRPr>
          </a:p>
          <a:p>
            <a:pPr indent="-457200" lvl="1" marL="914400" rtl="0" algn="l">
              <a:spcBef>
                <a:spcPts val="360"/>
              </a:spcBef>
              <a:spcAft>
                <a:spcPts val="0"/>
              </a:spcAft>
              <a:buClr>
                <a:srgbClr val="FFFFFF"/>
              </a:buClr>
              <a:buSzPts val="1800"/>
              <a:buFont typeface="Calibri"/>
              <a:buAutoNum type="arabicPeriod"/>
            </a:pPr>
            <a:r>
              <a:rPr b="1" lang="en" sz="1800">
                <a:solidFill>
                  <a:srgbClr val="FFFFFF"/>
                </a:solidFill>
                <a:latin typeface="Calibri"/>
                <a:ea typeface="Calibri"/>
                <a:cs typeface="Calibri"/>
                <a:sym typeface="Calibri"/>
              </a:rPr>
              <a:t>Niraj Ranjan</a:t>
            </a:r>
            <a:endParaRPr b="1" sz="1800">
              <a:solidFill>
                <a:srgbClr val="FFFFFF"/>
              </a:solidFill>
              <a:latin typeface="Calibri"/>
              <a:ea typeface="Calibri"/>
              <a:cs typeface="Calibri"/>
              <a:sym typeface="Calibri"/>
            </a:endParaRPr>
          </a:p>
          <a:p>
            <a:pPr indent="0" lvl="0" marL="0" rtl="0" algn="ctr">
              <a:spcBef>
                <a:spcPts val="480"/>
              </a:spcBef>
              <a:spcAft>
                <a:spcPts val="0"/>
              </a:spcAft>
              <a:buNone/>
            </a:pPr>
            <a:r>
              <a:t/>
            </a:r>
            <a:endParaRPr b="1" sz="2400">
              <a:solidFill>
                <a:srgbClr val="FFFFFF"/>
              </a:solidFill>
              <a:latin typeface="Calibri"/>
              <a:ea typeface="Calibri"/>
              <a:cs typeface="Calibri"/>
              <a:sym typeface="Calibri"/>
            </a:endParaRPr>
          </a:p>
        </p:txBody>
      </p:sp>
      <p:sp>
        <p:nvSpPr>
          <p:cNvPr id="75" name="Google Shape;75;p13"/>
          <p:cNvSpPr txBox="1"/>
          <p:nvPr/>
        </p:nvSpPr>
        <p:spPr>
          <a:xfrm>
            <a:off x="6144000" y="3708300"/>
            <a:ext cx="3000000" cy="126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alibri"/>
                <a:ea typeface="Calibri"/>
                <a:cs typeface="Calibri"/>
                <a:sym typeface="Calibri"/>
              </a:rPr>
              <a:t>College Guide:                       Prof. Piyush Ingole</a:t>
            </a:r>
            <a:endParaRPr b="1" sz="1800">
              <a:solidFill>
                <a:srgbClr val="FFFFFF"/>
              </a:solidFill>
              <a:latin typeface="Calibri"/>
              <a:ea typeface="Calibri"/>
              <a:cs typeface="Calibri"/>
              <a:sym typeface="Calibri"/>
            </a:endParaRPr>
          </a:p>
        </p:txBody>
      </p:sp>
      <p:sp>
        <p:nvSpPr>
          <p:cNvPr id="76" name="Google Shape;76;p13"/>
          <p:cNvSpPr txBox="1"/>
          <p:nvPr/>
        </p:nvSpPr>
        <p:spPr>
          <a:xfrm>
            <a:off x="6853875" y="3136400"/>
            <a:ext cx="17604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800">
                <a:solidFill>
                  <a:schemeClr val="lt1"/>
                </a:solidFill>
                <a:latin typeface="Calibri"/>
                <a:ea typeface="Calibri"/>
                <a:cs typeface="Calibri"/>
                <a:sym typeface="Calibri"/>
              </a:rPr>
              <a:t>Group No :  C01</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mt="94000"/>
          </a:blip>
          <a:stretch>
            <a:fillRect/>
          </a:stretch>
        </p:blipFill>
        <p:spPr>
          <a:xfrm>
            <a:off x="207350" y="1103800"/>
            <a:ext cx="2024475" cy="1533200"/>
          </a:xfrm>
          <a:prstGeom prst="rect">
            <a:avLst/>
          </a:prstGeom>
          <a:noFill/>
          <a:ln>
            <a:noFill/>
          </a:ln>
        </p:spPr>
      </p:pic>
      <p:pic>
        <p:nvPicPr>
          <p:cNvPr id="128" name="Google Shape;128;p22"/>
          <p:cNvPicPr preferRelativeResize="0"/>
          <p:nvPr/>
        </p:nvPicPr>
        <p:blipFill rotWithShape="1">
          <a:blip r:embed="rId4">
            <a:alphaModFix/>
          </a:blip>
          <a:srcRect b="0" l="0" r="0" t="960"/>
          <a:stretch/>
        </p:blipFill>
        <p:spPr>
          <a:xfrm>
            <a:off x="2564100" y="847725"/>
            <a:ext cx="5944300" cy="3593350"/>
          </a:xfrm>
          <a:prstGeom prst="rect">
            <a:avLst/>
          </a:prstGeom>
          <a:noFill/>
          <a:ln>
            <a:noFill/>
          </a:ln>
        </p:spPr>
      </p:pic>
      <p:sp>
        <p:nvSpPr>
          <p:cNvPr id="129" name="Google Shape;129;p22"/>
          <p:cNvSpPr txBox="1"/>
          <p:nvPr/>
        </p:nvSpPr>
        <p:spPr>
          <a:xfrm>
            <a:off x="709288" y="2699150"/>
            <a:ext cx="1020600" cy="3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Printer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mt="94000"/>
          </a:blip>
          <a:stretch>
            <a:fillRect/>
          </a:stretch>
        </p:blipFill>
        <p:spPr>
          <a:xfrm>
            <a:off x="207350" y="1103800"/>
            <a:ext cx="2024475" cy="1533200"/>
          </a:xfrm>
          <a:prstGeom prst="rect">
            <a:avLst/>
          </a:prstGeom>
          <a:noFill/>
          <a:ln>
            <a:noFill/>
          </a:ln>
        </p:spPr>
      </p:pic>
      <p:sp>
        <p:nvSpPr>
          <p:cNvPr id="135" name="Google Shape;135;p23"/>
          <p:cNvSpPr txBox="1"/>
          <p:nvPr/>
        </p:nvSpPr>
        <p:spPr>
          <a:xfrm>
            <a:off x="247225" y="2775350"/>
            <a:ext cx="1936500" cy="3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Raspberry Pi 3</a:t>
            </a:r>
            <a:endParaRPr/>
          </a:p>
        </p:txBody>
      </p:sp>
      <p:pic>
        <p:nvPicPr>
          <p:cNvPr id="136" name="Google Shape;136;p23"/>
          <p:cNvPicPr preferRelativeResize="0"/>
          <p:nvPr/>
        </p:nvPicPr>
        <p:blipFill rotWithShape="1">
          <a:blip r:embed="rId4">
            <a:alphaModFix/>
          </a:blip>
          <a:srcRect b="26483" l="21983" r="15262" t="23940"/>
          <a:stretch/>
        </p:blipFill>
        <p:spPr>
          <a:xfrm>
            <a:off x="207350" y="1103800"/>
            <a:ext cx="2024474" cy="1533200"/>
          </a:xfrm>
          <a:prstGeom prst="rect">
            <a:avLst/>
          </a:prstGeom>
          <a:noFill/>
          <a:ln>
            <a:noFill/>
          </a:ln>
        </p:spPr>
      </p:pic>
      <p:sp>
        <p:nvSpPr>
          <p:cNvPr id="137" name="Google Shape;137;p23"/>
          <p:cNvSpPr txBox="1"/>
          <p:nvPr/>
        </p:nvSpPr>
        <p:spPr>
          <a:xfrm>
            <a:off x="2400250" y="1067725"/>
            <a:ext cx="6534000" cy="3694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Times New Roman"/>
                <a:ea typeface="Times New Roman"/>
                <a:cs typeface="Times New Roman"/>
                <a:sym typeface="Times New Roman"/>
              </a:rPr>
              <a:t>The Raspberry Pi 3 Model B+ maintains the same mechanical footprint as both the Raspberry Pi 2 Model B and the Raspberry Pi 3 Model B. Adafruit made/brand cases will still fit but some other cases may not, especially ones that depend on component location or have a built in a heatsink.</a:t>
            </a:r>
            <a:endParaRPr sz="1600">
              <a:solidFill>
                <a:schemeClr val="dk2"/>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600">
                <a:solidFill>
                  <a:schemeClr val="dk2"/>
                </a:solidFill>
                <a:latin typeface="Times New Roman"/>
                <a:ea typeface="Times New Roman"/>
                <a:cs typeface="Times New Roman"/>
                <a:sym typeface="Times New Roman"/>
              </a:rPr>
              <a:t>You can still use all your favorite Raspbian or PIXEL software with this update - just make sure to upgrade your Raspbian operating system install so that the firmware can support the new chips.</a:t>
            </a:r>
            <a:endParaRPr sz="1600">
              <a:solidFill>
                <a:schemeClr val="dk2"/>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lang="en" sz="1600">
                <a:solidFill>
                  <a:schemeClr val="dk2"/>
                </a:solidFill>
                <a:latin typeface="Times New Roman"/>
                <a:ea typeface="Times New Roman"/>
                <a:cs typeface="Times New Roman"/>
                <a:sym typeface="Times New Roman"/>
              </a:rPr>
              <a:t>The dual-band wireless LAN comes with modular compliance certification, that's the metal tin in the corner of the Pi, with the logo stamped on it. This allows the board to be designed into end products with significantly reduced wireless LAN compliance testing, improving both cost and time to market.</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Website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nvSpPr>
        <p:spPr>
          <a:xfrm>
            <a:off x="2400250" y="1211350"/>
            <a:ext cx="6321600" cy="31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5"/>
          <p:cNvPicPr preferRelativeResize="0"/>
          <p:nvPr/>
        </p:nvPicPr>
        <p:blipFill>
          <a:blip r:embed="rId3">
            <a:alphaModFix/>
          </a:blip>
          <a:stretch>
            <a:fillRect/>
          </a:stretch>
        </p:blipFill>
        <p:spPr>
          <a:xfrm>
            <a:off x="2400250" y="909025"/>
            <a:ext cx="5943600" cy="311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324050" y="575950"/>
            <a:ext cx="6321600" cy="635400"/>
          </a:xfrm>
          <a:prstGeom prst="rect">
            <a:avLst/>
          </a:prstGeom>
        </p:spPr>
        <p:txBody>
          <a:bodyPr anchorCtr="0" anchor="t" bIns="91425" lIns="91425" spcFirstLastPara="1" rIns="91425" wrap="square" tIns="91425">
            <a:noAutofit/>
          </a:bodyPr>
          <a:lstStyle/>
          <a:p>
            <a:pPr indent="0" lvl="0" marL="0" rtl="0" algn="l">
              <a:lnSpc>
                <a:spcPct val="250000"/>
              </a:lnSpc>
              <a:spcBef>
                <a:spcPts val="0"/>
              </a:spcBef>
              <a:spcAft>
                <a:spcPts val="0"/>
              </a:spcAft>
              <a:buNone/>
            </a:pPr>
            <a:r>
              <a:rPr b="0" lang="en" sz="1800" u="sng">
                <a:solidFill>
                  <a:srgbClr val="029AED"/>
                </a:solidFill>
                <a:latin typeface="Roboto Slab"/>
                <a:ea typeface="Roboto Slab"/>
                <a:cs typeface="Roboto Slab"/>
                <a:sym typeface="Roboto Slab"/>
              </a:rPr>
              <a:t>contd..</a:t>
            </a:r>
            <a:endParaRPr>
              <a:solidFill>
                <a:schemeClr val="dk1"/>
              </a:solidFill>
            </a:endParaRPr>
          </a:p>
        </p:txBody>
      </p:sp>
      <p:sp>
        <p:nvSpPr>
          <p:cNvPr id="154" name="Google Shape;154;p26"/>
          <p:cNvSpPr txBox="1"/>
          <p:nvPr/>
        </p:nvSpPr>
        <p:spPr>
          <a:xfrm>
            <a:off x="2400250" y="1211350"/>
            <a:ext cx="6321600" cy="31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6"/>
          <p:cNvPicPr preferRelativeResize="0"/>
          <p:nvPr/>
        </p:nvPicPr>
        <p:blipFill rotWithShape="1">
          <a:blip r:embed="rId3">
            <a:alphaModFix/>
          </a:blip>
          <a:srcRect b="0" l="0" r="0" t="1613"/>
          <a:stretch/>
        </p:blipFill>
        <p:spPr>
          <a:xfrm>
            <a:off x="2324050" y="1050250"/>
            <a:ext cx="6478575" cy="344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324050" y="575950"/>
            <a:ext cx="6321600" cy="635400"/>
          </a:xfrm>
          <a:prstGeom prst="rect">
            <a:avLst/>
          </a:prstGeom>
        </p:spPr>
        <p:txBody>
          <a:bodyPr anchorCtr="0" anchor="t" bIns="91425" lIns="91425" spcFirstLastPara="1" rIns="91425" wrap="square" tIns="91425">
            <a:noAutofit/>
          </a:bodyPr>
          <a:lstStyle/>
          <a:p>
            <a:pPr indent="0" lvl="0" marL="0" rtl="0" algn="l">
              <a:lnSpc>
                <a:spcPct val="250000"/>
              </a:lnSpc>
              <a:spcBef>
                <a:spcPts val="0"/>
              </a:spcBef>
              <a:spcAft>
                <a:spcPts val="0"/>
              </a:spcAft>
              <a:buNone/>
            </a:pPr>
            <a:r>
              <a:rPr b="0" lang="en" sz="1800" u="sng">
                <a:solidFill>
                  <a:srgbClr val="029AED"/>
                </a:solidFill>
                <a:latin typeface="Roboto Slab"/>
                <a:ea typeface="Roboto Slab"/>
                <a:cs typeface="Roboto Slab"/>
                <a:sym typeface="Roboto Slab"/>
              </a:rPr>
              <a:t>contd..</a:t>
            </a:r>
            <a:endParaRPr>
              <a:solidFill>
                <a:schemeClr val="dk1"/>
              </a:solidFill>
            </a:endParaRPr>
          </a:p>
        </p:txBody>
      </p:sp>
      <p:sp>
        <p:nvSpPr>
          <p:cNvPr id="161" name="Google Shape;161;p27"/>
          <p:cNvSpPr txBox="1"/>
          <p:nvPr/>
        </p:nvSpPr>
        <p:spPr>
          <a:xfrm>
            <a:off x="2400250" y="1211350"/>
            <a:ext cx="6321600" cy="31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7"/>
          <p:cNvPicPr preferRelativeResize="0"/>
          <p:nvPr/>
        </p:nvPicPr>
        <p:blipFill>
          <a:blip r:embed="rId3">
            <a:alphaModFix/>
          </a:blip>
          <a:stretch>
            <a:fillRect/>
          </a:stretch>
        </p:blipFill>
        <p:spPr>
          <a:xfrm>
            <a:off x="2400250" y="1104900"/>
            <a:ext cx="6321600" cy="326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324050" y="575950"/>
            <a:ext cx="6321600" cy="635400"/>
          </a:xfrm>
          <a:prstGeom prst="rect">
            <a:avLst/>
          </a:prstGeom>
        </p:spPr>
        <p:txBody>
          <a:bodyPr anchorCtr="0" anchor="t" bIns="91425" lIns="91425" spcFirstLastPara="1" rIns="91425" wrap="square" tIns="91425">
            <a:noAutofit/>
          </a:bodyPr>
          <a:lstStyle/>
          <a:p>
            <a:pPr indent="0" lvl="0" marL="0" rtl="0" algn="l">
              <a:lnSpc>
                <a:spcPct val="250000"/>
              </a:lnSpc>
              <a:spcBef>
                <a:spcPts val="0"/>
              </a:spcBef>
              <a:spcAft>
                <a:spcPts val="0"/>
              </a:spcAft>
              <a:buNone/>
            </a:pPr>
            <a:r>
              <a:rPr b="0" lang="en" sz="1800" u="sng">
                <a:solidFill>
                  <a:srgbClr val="029AED"/>
                </a:solidFill>
                <a:latin typeface="Roboto Slab"/>
                <a:ea typeface="Roboto Slab"/>
                <a:cs typeface="Roboto Slab"/>
                <a:sym typeface="Roboto Slab"/>
              </a:rPr>
              <a:t>contd..</a:t>
            </a:r>
            <a:endParaRPr>
              <a:solidFill>
                <a:schemeClr val="dk1"/>
              </a:solidFill>
            </a:endParaRPr>
          </a:p>
        </p:txBody>
      </p:sp>
      <p:sp>
        <p:nvSpPr>
          <p:cNvPr id="168" name="Google Shape;168;p28"/>
          <p:cNvSpPr txBox="1"/>
          <p:nvPr/>
        </p:nvSpPr>
        <p:spPr>
          <a:xfrm>
            <a:off x="2400250" y="1211350"/>
            <a:ext cx="6321600" cy="31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8"/>
          <p:cNvPicPr preferRelativeResize="0"/>
          <p:nvPr/>
        </p:nvPicPr>
        <p:blipFill>
          <a:blip r:embed="rId3">
            <a:alphaModFix/>
          </a:blip>
          <a:stretch>
            <a:fillRect/>
          </a:stretch>
        </p:blipFill>
        <p:spPr>
          <a:xfrm>
            <a:off x="2400250" y="1123950"/>
            <a:ext cx="6245401" cy="316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Workflow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2312850" y="449375"/>
            <a:ext cx="4717750" cy="4244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250000"/>
              </a:lnSpc>
              <a:spcBef>
                <a:spcPts val="0"/>
              </a:spcBef>
              <a:spcAft>
                <a:spcPts val="0"/>
              </a:spcAft>
              <a:buClr>
                <a:schemeClr val="dk2"/>
              </a:buClr>
              <a:buSzPts val="1100"/>
              <a:buFont typeface="Arial"/>
              <a:buNone/>
            </a:pPr>
            <a:r>
              <a:rPr b="0" lang="en" sz="1800" u="sng">
                <a:solidFill>
                  <a:srgbClr val="029AED"/>
                </a:solidFill>
                <a:latin typeface="Roboto Slab"/>
                <a:ea typeface="Roboto Slab"/>
                <a:cs typeface="Roboto Slab"/>
                <a:sym typeface="Roboto Slab"/>
              </a:rPr>
              <a:t>Measurement</a:t>
            </a:r>
            <a:endParaRPr>
              <a:solidFill>
                <a:schemeClr val="dk1"/>
              </a:solidFill>
            </a:endParaRPr>
          </a:p>
        </p:txBody>
      </p:sp>
      <p:pic>
        <p:nvPicPr>
          <p:cNvPr id="185" name="Google Shape;185;p31"/>
          <p:cNvPicPr preferRelativeResize="0"/>
          <p:nvPr/>
        </p:nvPicPr>
        <p:blipFill>
          <a:blip r:embed="rId3">
            <a:alphaModFix/>
          </a:blip>
          <a:stretch>
            <a:fillRect/>
          </a:stretch>
        </p:blipFill>
        <p:spPr>
          <a:xfrm>
            <a:off x="2400250" y="1211350"/>
            <a:ext cx="2793526" cy="3460375"/>
          </a:xfrm>
          <a:prstGeom prst="rect">
            <a:avLst/>
          </a:prstGeom>
          <a:noFill/>
          <a:ln>
            <a:noFill/>
          </a:ln>
        </p:spPr>
      </p:pic>
      <p:pic>
        <p:nvPicPr>
          <p:cNvPr id="186" name="Google Shape;186;p31"/>
          <p:cNvPicPr preferRelativeResize="0"/>
          <p:nvPr/>
        </p:nvPicPr>
        <p:blipFill>
          <a:blip r:embed="rId4">
            <a:alphaModFix/>
          </a:blip>
          <a:stretch>
            <a:fillRect/>
          </a:stretch>
        </p:blipFill>
        <p:spPr>
          <a:xfrm>
            <a:off x="5491525" y="1211350"/>
            <a:ext cx="2755139" cy="346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AirPrint</a:t>
            </a:r>
            <a:endParaRPr/>
          </a:p>
        </p:txBody>
      </p:sp>
      <p:sp>
        <p:nvSpPr>
          <p:cNvPr id="82" name="Google Shape;82;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07.08.2018</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250000"/>
              </a:lnSpc>
              <a:spcBef>
                <a:spcPts val="0"/>
              </a:spcBef>
              <a:spcAft>
                <a:spcPts val="0"/>
              </a:spcAft>
              <a:buClr>
                <a:schemeClr val="dk2"/>
              </a:buClr>
              <a:buSzPts val="1100"/>
              <a:buFont typeface="Arial"/>
              <a:buNone/>
            </a:pPr>
            <a:r>
              <a:rPr lang="en" sz="2000">
                <a:solidFill>
                  <a:schemeClr val="dk1"/>
                </a:solidFill>
                <a:latin typeface="Times New Roman"/>
                <a:ea typeface="Times New Roman"/>
                <a:cs typeface="Times New Roman"/>
                <a:sym typeface="Times New Roman"/>
              </a:rPr>
              <a:t>References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92" name="Google Shape;192;p32"/>
          <p:cNvSpPr txBox="1"/>
          <p:nvPr>
            <p:ph idx="1" type="body"/>
          </p:nvPr>
        </p:nvSpPr>
        <p:spPr>
          <a:xfrm>
            <a:off x="2400247" y="1500400"/>
            <a:ext cx="6321600" cy="3002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Ijisrt.com  </a:t>
            </a:r>
            <a:r>
              <a:rPr lang="en" u="sng">
                <a:solidFill>
                  <a:srgbClr val="1155CC"/>
                </a:solidFill>
                <a:latin typeface="Times New Roman"/>
                <a:ea typeface="Times New Roman"/>
                <a:cs typeface="Times New Roman"/>
                <a:sym typeface="Times New Roman"/>
                <a:hlinkClick r:id="rId3"/>
              </a:rPr>
              <a:t>https://ijisrt.com/vprint-2-0</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HP DeskJet 1112 Printer </a:t>
            </a:r>
            <a:r>
              <a:rPr lang="en" u="sng">
                <a:solidFill>
                  <a:srgbClr val="1155CC"/>
                </a:solidFill>
                <a:latin typeface="Times New Roman"/>
                <a:ea typeface="Times New Roman"/>
                <a:cs typeface="Times New Roman"/>
                <a:sym typeface="Times New Roman"/>
                <a:hlinkClick r:id="rId4"/>
              </a:rPr>
              <a:t>http://hp.com/Hewlett-Packard/4AA5_8342EEP1474430638935.pdf</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Thingbits.net </a:t>
            </a:r>
            <a:r>
              <a:rPr lang="en" u="sng">
                <a:solidFill>
                  <a:srgbClr val="1155CC"/>
                </a:solidFill>
                <a:latin typeface="Times New Roman"/>
                <a:ea typeface="Times New Roman"/>
                <a:cs typeface="Times New Roman"/>
                <a:sym typeface="Times New Roman"/>
                <a:hlinkClick r:id="rId5"/>
              </a:rPr>
              <a:t>https://www.thingbits.net/products/raspberry-pi-3-model-b-1-4ghz-cortex-a53-with-1gb-ram</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Official AirPrint website </a:t>
            </a:r>
            <a:r>
              <a:rPr lang="en" u="sng">
                <a:solidFill>
                  <a:srgbClr val="1155CC"/>
                </a:solidFill>
                <a:latin typeface="Times New Roman"/>
                <a:ea typeface="Times New Roman"/>
                <a:cs typeface="Times New Roman"/>
                <a:sym typeface="Times New Roman"/>
                <a:hlinkClick r:id="rId6"/>
              </a:rPr>
              <a:t>http://airprints.tk</a:t>
            </a:r>
            <a:endParaRPr sz="1600">
              <a:latin typeface="Roboto"/>
              <a:ea typeface="Roboto"/>
              <a:cs typeface="Roboto"/>
              <a:sym typeface="Roboto"/>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8" name="Google Shape;88;p15"/>
          <p:cNvSpPr txBox="1"/>
          <p:nvPr>
            <p:ph idx="2" type="body"/>
          </p:nvPr>
        </p:nvSpPr>
        <p:spPr>
          <a:xfrm>
            <a:off x="4974000" y="724200"/>
            <a:ext cx="3837000" cy="3695100"/>
          </a:xfrm>
          <a:prstGeom prst="rect">
            <a:avLst/>
          </a:prstGeom>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rgbClr val="FEFFF3"/>
              </a:buClr>
              <a:buSzPts val="1600"/>
              <a:buFont typeface="Roboto"/>
              <a:buAutoNum type="arabicPeriod"/>
            </a:pPr>
            <a:r>
              <a:rPr b="1" lang="en" sz="1600">
                <a:solidFill>
                  <a:srgbClr val="FEFFF3"/>
                </a:solidFill>
                <a:latin typeface="Roboto"/>
                <a:ea typeface="Roboto"/>
                <a:cs typeface="Roboto"/>
                <a:sym typeface="Roboto"/>
              </a:rPr>
              <a:t>Overview</a:t>
            </a:r>
            <a:endParaRPr b="1" sz="1600">
              <a:solidFill>
                <a:srgbClr val="FEFFF3"/>
              </a:solidFill>
              <a:latin typeface="Roboto"/>
              <a:ea typeface="Roboto"/>
              <a:cs typeface="Roboto"/>
              <a:sym typeface="Roboto"/>
            </a:endParaRPr>
          </a:p>
          <a:p>
            <a:pPr indent="-330200" lvl="0" marL="457200" rtl="0" algn="l">
              <a:lnSpc>
                <a:spcPct val="150000"/>
              </a:lnSpc>
              <a:spcBef>
                <a:spcPts val="0"/>
              </a:spcBef>
              <a:spcAft>
                <a:spcPts val="0"/>
              </a:spcAft>
              <a:buClr>
                <a:srgbClr val="FEFFF3"/>
              </a:buClr>
              <a:buSzPts val="1600"/>
              <a:buFont typeface="Roboto"/>
              <a:buAutoNum type="arabicPeriod"/>
            </a:pPr>
            <a:r>
              <a:rPr b="1" lang="en" sz="1600">
                <a:solidFill>
                  <a:srgbClr val="FEFFF3"/>
                </a:solidFill>
                <a:latin typeface="Roboto"/>
                <a:ea typeface="Roboto"/>
                <a:cs typeface="Roboto"/>
                <a:sym typeface="Roboto"/>
              </a:rPr>
              <a:t>Study Of Existing Solutions Vprint</a:t>
            </a:r>
            <a:endParaRPr b="1" sz="1600">
              <a:solidFill>
                <a:srgbClr val="FEFFF3"/>
              </a:solidFill>
              <a:latin typeface="Roboto"/>
              <a:ea typeface="Roboto"/>
              <a:cs typeface="Roboto"/>
              <a:sym typeface="Roboto"/>
            </a:endParaRPr>
          </a:p>
          <a:p>
            <a:pPr indent="-330200" lvl="0" marL="457200" rtl="0" algn="l">
              <a:lnSpc>
                <a:spcPct val="150000"/>
              </a:lnSpc>
              <a:spcBef>
                <a:spcPts val="0"/>
              </a:spcBef>
              <a:spcAft>
                <a:spcPts val="0"/>
              </a:spcAft>
              <a:buClr>
                <a:srgbClr val="FEFFF3"/>
              </a:buClr>
              <a:buSzPts val="1600"/>
              <a:buFont typeface="Roboto"/>
              <a:buAutoNum type="arabicPeriod"/>
            </a:pPr>
            <a:r>
              <a:rPr b="1" lang="en" sz="1600">
                <a:solidFill>
                  <a:srgbClr val="FEFFF3"/>
                </a:solidFill>
                <a:latin typeface="Roboto"/>
                <a:ea typeface="Roboto"/>
                <a:cs typeface="Roboto"/>
                <a:sym typeface="Roboto"/>
              </a:rPr>
              <a:t>Comparison</a:t>
            </a:r>
            <a:endParaRPr b="1" sz="1600">
              <a:solidFill>
                <a:srgbClr val="FEFFF3"/>
              </a:solidFill>
              <a:latin typeface="Roboto"/>
              <a:ea typeface="Roboto"/>
              <a:cs typeface="Roboto"/>
              <a:sym typeface="Roboto"/>
            </a:endParaRPr>
          </a:p>
          <a:p>
            <a:pPr indent="-330200" lvl="0" marL="457200" rtl="0" algn="l">
              <a:lnSpc>
                <a:spcPct val="150000"/>
              </a:lnSpc>
              <a:spcBef>
                <a:spcPts val="0"/>
              </a:spcBef>
              <a:spcAft>
                <a:spcPts val="0"/>
              </a:spcAft>
              <a:buClr>
                <a:srgbClr val="FEFFF3"/>
              </a:buClr>
              <a:buSzPts val="1600"/>
              <a:buFont typeface="Roboto"/>
              <a:buAutoNum type="arabicPeriod"/>
            </a:pPr>
            <a:r>
              <a:rPr b="1" lang="en" sz="1600">
                <a:solidFill>
                  <a:srgbClr val="FEFFF3"/>
                </a:solidFill>
                <a:latin typeface="Roboto"/>
                <a:ea typeface="Roboto"/>
                <a:cs typeface="Roboto"/>
                <a:sym typeface="Roboto"/>
              </a:rPr>
              <a:t>Components</a:t>
            </a:r>
            <a:endParaRPr b="1" sz="1600">
              <a:solidFill>
                <a:srgbClr val="FEFFF3"/>
              </a:solidFill>
              <a:latin typeface="Roboto"/>
              <a:ea typeface="Roboto"/>
              <a:cs typeface="Roboto"/>
              <a:sym typeface="Roboto"/>
            </a:endParaRPr>
          </a:p>
          <a:p>
            <a:pPr indent="-330200" lvl="0" marL="457200" rtl="0" algn="l">
              <a:lnSpc>
                <a:spcPct val="150000"/>
              </a:lnSpc>
              <a:spcBef>
                <a:spcPts val="0"/>
              </a:spcBef>
              <a:spcAft>
                <a:spcPts val="0"/>
              </a:spcAft>
              <a:buClr>
                <a:srgbClr val="FEFFF3"/>
              </a:buClr>
              <a:buSzPts val="1600"/>
              <a:buFont typeface="Roboto"/>
              <a:buAutoNum type="arabicPeriod"/>
            </a:pPr>
            <a:r>
              <a:rPr b="1" lang="en" sz="1600">
                <a:solidFill>
                  <a:srgbClr val="FEFFF3"/>
                </a:solidFill>
                <a:latin typeface="Roboto"/>
                <a:ea typeface="Roboto"/>
                <a:cs typeface="Roboto"/>
                <a:sym typeface="Roboto"/>
              </a:rPr>
              <a:t>Website</a:t>
            </a:r>
            <a:endParaRPr b="1" sz="1600">
              <a:solidFill>
                <a:srgbClr val="FEFFF3"/>
              </a:solidFill>
              <a:latin typeface="Roboto"/>
              <a:ea typeface="Roboto"/>
              <a:cs typeface="Roboto"/>
              <a:sym typeface="Roboto"/>
            </a:endParaRPr>
          </a:p>
          <a:p>
            <a:pPr indent="-330200" lvl="0" marL="457200" rtl="0" algn="l">
              <a:lnSpc>
                <a:spcPct val="150000"/>
              </a:lnSpc>
              <a:spcBef>
                <a:spcPts val="0"/>
              </a:spcBef>
              <a:spcAft>
                <a:spcPts val="0"/>
              </a:spcAft>
              <a:buClr>
                <a:srgbClr val="FEFFF3"/>
              </a:buClr>
              <a:buSzPts val="1600"/>
              <a:buFont typeface="Roboto"/>
              <a:buAutoNum type="arabicPeriod"/>
            </a:pPr>
            <a:r>
              <a:rPr b="1" lang="en" sz="1600">
                <a:solidFill>
                  <a:srgbClr val="FEFFF3"/>
                </a:solidFill>
                <a:latin typeface="Roboto"/>
                <a:ea typeface="Roboto"/>
                <a:cs typeface="Roboto"/>
                <a:sym typeface="Roboto"/>
              </a:rPr>
              <a:t>Workflow</a:t>
            </a:r>
            <a:endParaRPr b="1" sz="1600">
              <a:solidFill>
                <a:srgbClr val="FEFFF3"/>
              </a:solidFill>
              <a:latin typeface="Roboto"/>
              <a:ea typeface="Roboto"/>
              <a:cs typeface="Roboto"/>
              <a:sym typeface="Roboto"/>
            </a:endParaRPr>
          </a:p>
          <a:p>
            <a:pPr indent="-330200" lvl="0" marL="457200" rtl="0" algn="l">
              <a:lnSpc>
                <a:spcPct val="150000"/>
              </a:lnSpc>
              <a:spcBef>
                <a:spcPts val="0"/>
              </a:spcBef>
              <a:spcAft>
                <a:spcPts val="0"/>
              </a:spcAft>
              <a:buClr>
                <a:srgbClr val="FEFFF3"/>
              </a:buClr>
              <a:buSzPts val="1600"/>
              <a:buFont typeface="Roboto"/>
              <a:buAutoNum type="arabicPeriod"/>
            </a:pPr>
            <a:r>
              <a:rPr b="1" lang="en" sz="1600">
                <a:solidFill>
                  <a:srgbClr val="FEFFF3"/>
                </a:solidFill>
                <a:latin typeface="Roboto"/>
                <a:ea typeface="Roboto"/>
                <a:cs typeface="Roboto"/>
                <a:sym typeface="Roboto"/>
              </a:rPr>
              <a:t>Measurement</a:t>
            </a:r>
            <a:endParaRPr b="1" sz="1600">
              <a:solidFill>
                <a:srgbClr val="FEFFF3"/>
              </a:solidFill>
              <a:latin typeface="Roboto"/>
              <a:ea typeface="Roboto"/>
              <a:cs typeface="Roboto"/>
              <a:sym typeface="Roboto"/>
            </a:endParaRPr>
          </a:p>
          <a:p>
            <a:pPr indent="-330200" lvl="0" marL="457200" rtl="0" algn="l">
              <a:lnSpc>
                <a:spcPct val="150000"/>
              </a:lnSpc>
              <a:spcBef>
                <a:spcPts val="0"/>
              </a:spcBef>
              <a:spcAft>
                <a:spcPts val="0"/>
              </a:spcAft>
              <a:buClr>
                <a:srgbClr val="FEFFF3"/>
              </a:buClr>
              <a:buSzPts val="1600"/>
              <a:buFont typeface="Times New Roman"/>
              <a:buAutoNum type="arabicPeriod"/>
            </a:pPr>
            <a:r>
              <a:rPr b="1" lang="en" sz="1600">
                <a:solidFill>
                  <a:srgbClr val="FEFFF3"/>
                </a:solidFill>
                <a:latin typeface="Times New Roman"/>
                <a:ea typeface="Times New Roman"/>
                <a:cs typeface="Times New Roman"/>
                <a:sym typeface="Times New Roman"/>
              </a:rPr>
              <a:t>References</a:t>
            </a:r>
            <a:endParaRPr sz="1600">
              <a:solidFill>
                <a:srgbClr val="FEFFF3"/>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460750" y="480700"/>
            <a:ext cx="8222500" cy="418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300" y="575950"/>
            <a:ext cx="65475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Study Of Existing Solutions: </a:t>
            </a:r>
            <a:endParaRPr>
              <a:solidFill>
                <a:schemeClr val="dk1"/>
              </a:solidFill>
            </a:endParaRPr>
          </a:p>
          <a:p>
            <a:pPr indent="0" lvl="0" marL="0" rtl="0" algn="l">
              <a:spcBef>
                <a:spcPts val="0"/>
              </a:spcBef>
              <a:spcAft>
                <a:spcPts val="0"/>
              </a:spcAft>
              <a:buNone/>
            </a:pPr>
            <a:r>
              <a:rPr lang="en">
                <a:solidFill>
                  <a:schemeClr val="dk1"/>
                </a:solidFill>
              </a:rPr>
              <a:t>Vprint</a:t>
            </a:r>
            <a:endParaRPr>
              <a:solidFill>
                <a:schemeClr val="dk1"/>
              </a:solidFill>
            </a:endParaRPr>
          </a:p>
        </p:txBody>
      </p:sp>
      <p:sp>
        <p:nvSpPr>
          <p:cNvPr id="104" name="Google Shape;104;p18"/>
          <p:cNvSpPr txBox="1"/>
          <p:nvPr>
            <p:ph idx="1" type="body"/>
          </p:nvPr>
        </p:nvSpPr>
        <p:spPr>
          <a:xfrm>
            <a:off x="2400300" y="1551950"/>
            <a:ext cx="6459900" cy="25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latin typeface="Times New Roman"/>
                <a:ea typeface="Times New Roman"/>
                <a:cs typeface="Times New Roman"/>
                <a:sym typeface="Times New Roman"/>
              </a:rPr>
              <a:t>Existing system focuses on print jobs more efficiently but the problem that students are facing is due to blind multiple scanning. Jobs get printed at the specified Printer attached to it only. And sometime it leads to document lost. Student's or users are unable to know how much time to get our print job done? Specified printer print releasing makes and specified server print releasing methodology. At the print release station no effective utilization of the resources because of improper queue monitoring and lack of blind scanning it becomes very tedious and time consuming for students. As the VPRINT accounts crediting process is done manually only this consumes more time and efforts of students. Hence our project is an attempt to overcome such problems</a:t>
            </a:r>
            <a:endParaRPr sz="1600">
              <a:latin typeface="Times New Roman"/>
              <a:ea typeface="Times New Roman"/>
              <a:cs typeface="Times New Roman"/>
              <a:sym typeface="Times New Roman"/>
            </a:endParaRPr>
          </a:p>
          <a:p>
            <a:pPr indent="0" lvl="0" marL="0" rtl="0" algn="l">
              <a:spcBef>
                <a:spcPts val="1600"/>
              </a:spcBef>
              <a:spcAft>
                <a:spcPts val="0"/>
              </a:spcAft>
              <a:buClr>
                <a:schemeClr val="dk2"/>
              </a:buClr>
              <a:buSzPts val="1100"/>
              <a:buFont typeface="Arial"/>
              <a:buNone/>
            </a:pPr>
            <a:r>
              <a:t/>
            </a:r>
            <a:endParaRPr sz="1600">
              <a:latin typeface="Times New Roman"/>
              <a:ea typeface="Times New Roman"/>
              <a:cs typeface="Times New Roman"/>
              <a:sym typeface="Times New Roman"/>
            </a:endParaRPr>
          </a:p>
          <a:p>
            <a:pPr indent="0" lvl="0" marL="0" rtl="0" algn="l">
              <a:spcBef>
                <a:spcPts val="1600"/>
              </a:spcBef>
              <a:spcAft>
                <a:spcPts val="16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3866250" y="515250"/>
            <a:ext cx="3042100" cy="411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Comparison</a:t>
            </a:r>
            <a:endParaRPr>
              <a:solidFill>
                <a:schemeClr val="dk1"/>
              </a:solidFill>
            </a:endParaRPr>
          </a:p>
        </p:txBody>
      </p:sp>
      <p:graphicFrame>
        <p:nvGraphicFramePr>
          <p:cNvPr id="115" name="Google Shape;115;p20"/>
          <p:cNvGraphicFramePr/>
          <p:nvPr/>
        </p:nvGraphicFramePr>
        <p:xfrm>
          <a:off x="2465425" y="1174188"/>
          <a:ext cx="3000000" cy="3000000"/>
        </p:xfrm>
        <a:graphic>
          <a:graphicData uri="http://schemas.openxmlformats.org/drawingml/2006/table">
            <a:tbl>
              <a:tblPr>
                <a:noFill/>
                <a:tableStyleId>{02D274F8-5C0A-48D4-9A80-5F16D0C48262}</a:tableStyleId>
              </a:tblPr>
              <a:tblGrid>
                <a:gridCol w="3222650"/>
                <a:gridCol w="3222650"/>
              </a:tblGrid>
              <a:tr h="400900">
                <a:tc>
                  <a:txBody>
                    <a:bodyPr>
                      <a:noAutofit/>
                    </a:bodyPr>
                    <a:lstStyle/>
                    <a:p>
                      <a:pPr indent="0" lvl="0" marL="0" rtl="0" algn="ctr">
                        <a:spcBef>
                          <a:spcPts val="0"/>
                        </a:spcBef>
                        <a:spcAft>
                          <a:spcPts val="0"/>
                        </a:spcAft>
                        <a:buNone/>
                      </a:pPr>
                      <a:r>
                        <a:rPr lang="en" sz="1800">
                          <a:solidFill>
                            <a:srgbClr val="029AED"/>
                          </a:solidFill>
                          <a:latin typeface="Roboto Slab"/>
                          <a:ea typeface="Roboto Slab"/>
                          <a:cs typeface="Roboto Slab"/>
                          <a:sym typeface="Roboto Slab"/>
                        </a:rPr>
                        <a:t>Vprint</a:t>
                      </a:r>
                      <a:endParaRPr sz="1800">
                        <a:solidFill>
                          <a:srgbClr val="029AED"/>
                        </a:solidFill>
                        <a:latin typeface="Roboto Slab"/>
                        <a:ea typeface="Roboto Slab"/>
                        <a:cs typeface="Roboto Slab"/>
                        <a:sym typeface="Roboto Slab"/>
                      </a:endParaRPr>
                    </a:p>
                  </a:txBody>
                  <a:tcPr marT="63500" marB="63500" marR="63500" marL="63500"/>
                </a:tc>
                <a:tc>
                  <a:txBody>
                    <a:bodyPr>
                      <a:noAutofit/>
                    </a:bodyPr>
                    <a:lstStyle/>
                    <a:p>
                      <a:pPr indent="0" lvl="0" marL="0" rtl="0" algn="ctr">
                        <a:spcBef>
                          <a:spcPts val="0"/>
                        </a:spcBef>
                        <a:spcAft>
                          <a:spcPts val="0"/>
                        </a:spcAft>
                        <a:buNone/>
                      </a:pPr>
                      <a:r>
                        <a:rPr lang="en" sz="1800">
                          <a:solidFill>
                            <a:srgbClr val="029AED"/>
                          </a:solidFill>
                          <a:latin typeface="Roboto Slab"/>
                          <a:ea typeface="Roboto Slab"/>
                          <a:cs typeface="Roboto Slab"/>
                          <a:sym typeface="Roboto Slab"/>
                        </a:rPr>
                        <a:t>Airprint</a:t>
                      </a:r>
                      <a:endParaRPr sz="1800">
                        <a:solidFill>
                          <a:srgbClr val="029AED"/>
                        </a:solidFill>
                        <a:latin typeface="Roboto Slab"/>
                        <a:ea typeface="Roboto Slab"/>
                        <a:cs typeface="Roboto Slab"/>
                        <a:sym typeface="Roboto Slab"/>
                      </a:endParaRPr>
                    </a:p>
                  </a:txBody>
                  <a:tcPr marT="63500" marB="63500" marR="63500" marL="63500"/>
                </a:tc>
              </a:tr>
              <a:tr h="429300">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Inconvenient </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User Friendly </a:t>
                      </a:r>
                      <a:endParaRPr sz="2000">
                        <a:latin typeface="Times New Roman"/>
                        <a:ea typeface="Times New Roman"/>
                        <a:cs typeface="Times New Roman"/>
                        <a:sym typeface="Times New Roman"/>
                      </a:endParaRPr>
                    </a:p>
                  </a:txBody>
                  <a:tcPr marT="63500" marB="63500" marR="63500" marL="63500"/>
                </a:tc>
              </a:tr>
              <a:tr h="466375">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Inconvenient Screen Interface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Touch Screen Interface</a:t>
                      </a:r>
                      <a:endParaRPr sz="2000">
                        <a:latin typeface="Times New Roman"/>
                        <a:ea typeface="Times New Roman"/>
                        <a:cs typeface="Times New Roman"/>
                        <a:sym typeface="Times New Roman"/>
                      </a:endParaRPr>
                    </a:p>
                  </a:txBody>
                  <a:tcPr marT="63500" marB="63500" marR="63500" marL="63500"/>
                </a:tc>
              </a:tr>
              <a:tr h="429300">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No Internet Print Portal</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Internet Print Portal</a:t>
                      </a:r>
                      <a:endParaRPr sz="2000">
                        <a:latin typeface="Times New Roman"/>
                        <a:ea typeface="Times New Roman"/>
                        <a:cs typeface="Times New Roman"/>
                        <a:sym typeface="Times New Roman"/>
                      </a:endParaRPr>
                    </a:p>
                  </a:txBody>
                  <a:tcPr marT="63500" marB="63500" marR="63500" marL="63500"/>
                </a:tc>
              </a:tr>
              <a:tr h="429300">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Only For A4 Size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All Type Of Printing</a:t>
                      </a:r>
                      <a:endParaRPr sz="2000">
                        <a:latin typeface="Times New Roman"/>
                        <a:ea typeface="Times New Roman"/>
                        <a:cs typeface="Times New Roman"/>
                        <a:sym typeface="Times New Roman"/>
                      </a:endParaRPr>
                    </a:p>
                  </a:txBody>
                  <a:tcPr marT="63500" marB="63500" marR="63500" marL="63500"/>
                </a:tc>
              </a:tr>
              <a:tr h="429300">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Non Scalable</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Scalable</a:t>
                      </a:r>
                      <a:endParaRPr sz="2000">
                        <a:latin typeface="Times New Roman"/>
                        <a:ea typeface="Times New Roman"/>
                        <a:cs typeface="Times New Roman"/>
                        <a:sym typeface="Times New Roman"/>
                      </a:endParaRPr>
                    </a:p>
                  </a:txBody>
                  <a:tcPr marT="63500" marB="63500" marR="63500" marL="63500"/>
                </a:tc>
              </a:tr>
              <a:tr h="429300">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No Payment Methods</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Payment Gateway</a:t>
                      </a:r>
                      <a:endParaRPr sz="2000">
                        <a:latin typeface="Times New Roman"/>
                        <a:ea typeface="Times New Roman"/>
                        <a:cs typeface="Times New Roman"/>
                        <a:sym typeface="Times New Roman"/>
                      </a:endParaRPr>
                    </a:p>
                  </a:txBody>
                  <a:tcPr marT="63500" marB="63500" marR="63500" marL="63500"/>
                </a:tc>
              </a:tr>
              <a:tr h="429300">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No Provision For Recycling</a:t>
                      </a:r>
                      <a:endParaRPr sz="2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Provision For Recycling</a:t>
                      </a:r>
                      <a:endParaRPr sz="2000">
                        <a:latin typeface="Times New Roman"/>
                        <a:ea typeface="Times New Roman"/>
                        <a:cs typeface="Times New Roman"/>
                        <a:sym typeface="Times New Roman"/>
                      </a:endParaRPr>
                    </a:p>
                  </a:txBody>
                  <a:tcPr marT="63500" marB="63500" marR="63500" marL="63500"/>
                </a:tc>
              </a:tr>
            </a:tbl>
          </a:graphicData>
        </a:graphic>
      </p:graphicFrame>
      <p:pic>
        <p:nvPicPr>
          <p:cNvPr id="116" name="Google Shape;116;p20"/>
          <p:cNvPicPr preferRelativeResize="0"/>
          <p:nvPr/>
        </p:nvPicPr>
        <p:blipFill>
          <a:blip r:embed="rId3">
            <a:alphaModFix/>
          </a:blip>
          <a:stretch>
            <a:fillRect/>
          </a:stretch>
        </p:blipFill>
        <p:spPr>
          <a:xfrm>
            <a:off x="563825" y="584625"/>
            <a:ext cx="1277250" cy="1633499"/>
          </a:xfrm>
          <a:prstGeom prst="rect">
            <a:avLst/>
          </a:prstGeom>
          <a:noFill/>
          <a:ln>
            <a:noFill/>
          </a:ln>
        </p:spPr>
      </p:pic>
      <p:pic>
        <p:nvPicPr>
          <p:cNvPr id="117" name="Google Shape;117;p20"/>
          <p:cNvPicPr preferRelativeResize="0"/>
          <p:nvPr/>
        </p:nvPicPr>
        <p:blipFill rotWithShape="1">
          <a:blip r:embed="rId4">
            <a:alphaModFix/>
          </a:blip>
          <a:srcRect b="7620" l="31910" r="33339" t="17450"/>
          <a:stretch/>
        </p:blipFill>
        <p:spPr>
          <a:xfrm>
            <a:off x="563825" y="2571750"/>
            <a:ext cx="1277251" cy="206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Components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