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mp" ContentType="image/png"/>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06" r:id="rId1"/>
  </p:sld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iraj Kumar" userId="12041d3b7879b7bd" providerId="LiveId" clId="{AAD3ABDB-6F76-4932-975B-2078205D4398}"/>
    <pc:docChg chg="modSld">
      <pc:chgData name="Niraj Kumar" userId="12041d3b7879b7bd" providerId="LiveId" clId="{AAD3ABDB-6F76-4932-975B-2078205D4398}" dt="2023-09-10T08:28:02.261" v="24" actId="20577"/>
      <pc:docMkLst>
        <pc:docMk/>
      </pc:docMkLst>
      <pc:sldChg chg="modSp mod">
        <pc:chgData name="Niraj Kumar" userId="12041d3b7879b7bd" providerId="LiveId" clId="{AAD3ABDB-6F76-4932-975B-2078205D4398}" dt="2023-09-10T08:28:02.261" v="24" actId="20577"/>
        <pc:sldMkLst>
          <pc:docMk/>
          <pc:sldMk cId="1205562583" sldId="256"/>
        </pc:sldMkLst>
        <pc:spChg chg="mod">
          <ac:chgData name="Niraj Kumar" userId="12041d3b7879b7bd" providerId="LiveId" clId="{AAD3ABDB-6F76-4932-975B-2078205D4398}" dt="2023-09-10T08:28:02.261" v="24" actId="20577"/>
          <ac:spMkLst>
            <pc:docMk/>
            <pc:sldMk cId="1205562583" sldId="256"/>
            <ac:spMk id="6" creationId="{3EE88239-4B62-29AD-9B18-C3A795A3BC71}"/>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5D4A9C8-72F8-447F-B436-E990E5A708FC}" type="datetimeFigureOut">
              <a:rPr lang="en-IN" smtClean="0"/>
              <a:t>10-09-2023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502E96D-A5B9-430B-BEB8-F8988832069C}"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6282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5D4A9C8-72F8-447F-B436-E990E5A708FC}" type="datetimeFigureOut">
              <a:rPr lang="en-IN" smtClean="0"/>
              <a:t>10-09-2023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502E96D-A5B9-430B-BEB8-F8988832069C}" type="slidenum">
              <a:rPr lang="en-IN" smtClean="0"/>
              <a:t>‹#›</a:t>
            </a:fld>
            <a:endParaRPr lang="en-IN"/>
          </a:p>
        </p:txBody>
      </p:sp>
    </p:spTree>
    <p:extLst>
      <p:ext uri="{BB962C8B-B14F-4D97-AF65-F5344CB8AC3E}">
        <p14:creationId xmlns:p14="http://schemas.microsoft.com/office/powerpoint/2010/main" val="6049013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5D4A9C8-72F8-447F-B436-E990E5A708FC}" type="datetimeFigureOut">
              <a:rPr lang="en-IN" smtClean="0"/>
              <a:t>10-09-2023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502E96D-A5B9-430B-BEB8-F8988832069C}" type="slidenum">
              <a:rPr lang="en-IN" smtClean="0"/>
              <a:t>‹#›</a:t>
            </a:fld>
            <a:endParaRPr lang="en-IN"/>
          </a:p>
        </p:txBody>
      </p:sp>
    </p:spTree>
    <p:extLst>
      <p:ext uri="{BB962C8B-B14F-4D97-AF65-F5344CB8AC3E}">
        <p14:creationId xmlns:p14="http://schemas.microsoft.com/office/powerpoint/2010/main" val="33099016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5D4A9C8-72F8-447F-B436-E990E5A708FC}" type="datetimeFigureOut">
              <a:rPr lang="en-IN" smtClean="0"/>
              <a:t>10-09-2023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502E96D-A5B9-430B-BEB8-F8988832069C}" type="slidenum">
              <a:rPr lang="en-IN" smtClean="0"/>
              <a:t>‹#›</a:t>
            </a:fld>
            <a:endParaRPr lang="en-IN"/>
          </a:p>
        </p:txBody>
      </p:sp>
    </p:spTree>
    <p:extLst>
      <p:ext uri="{BB962C8B-B14F-4D97-AF65-F5344CB8AC3E}">
        <p14:creationId xmlns:p14="http://schemas.microsoft.com/office/powerpoint/2010/main" val="8796065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5D4A9C8-72F8-447F-B436-E990E5A708FC}" type="datetimeFigureOut">
              <a:rPr lang="en-IN" smtClean="0"/>
              <a:t>10-09-2023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502E96D-A5B9-430B-BEB8-F8988832069C}"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215146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5D4A9C8-72F8-447F-B436-E990E5A708FC}" type="datetimeFigureOut">
              <a:rPr lang="en-IN" smtClean="0"/>
              <a:t>10-09-2023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502E96D-A5B9-430B-BEB8-F8988832069C}" type="slidenum">
              <a:rPr lang="en-IN" smtClean="0"/>
              <a:t>‹#›</a:t>
            </a:fld>
            <a:endParaRPr lang="en-IN"/>
          </a:p>
        </p:txBody>
      </p:sp>
    </p:spTree>
    <p:extLst>
      <p:ext uri="{BB962C8B-B14F-4D97-AF65-F5344CB8AC3E}">
        <p14:creationId xmlns:p14="http://schemas.microsoft.com/office/powerpoint/2010/main" val="36953877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5D4A9C8-72F8-447F-B436-E990E5A708FC}" type="datetimeFigureOut">
              <a:rPr lang="en-IN" smtClean="0"/>
              <a:t>10-09-2023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502E96D-A5B9-430B-BEB8-F8988832069C}" type="slidenum">
              <a:rPr lang="en-IN" smtClean="0"/>
              <a:t>‹#›</a:t>
            </a:fld>
            <a:endParaRPr lang="en-IN"/>
          </a:p>
        </p:txBody>
      </p:sp>
    </p:spTree>
    <p:extLst>
      <p:ext uri="{BB962C8B-B14F-4D97-AF65-F5344CB8AC3E}">
        <p14:creationId xmlns:p14="http://schemas.microsoft.com/office/powerpoint/2010/main" val="38656324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5D4A9C8-72F8-447F-B436-E990E5A708FC}" type="datetimeFigureOut">
              <a:rPr lang="en-IN" smtClean="0"/>
              <a:t>10-09-2023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502E96D-A5B9-430B-BEB8-F8988832069C}" type="slidenum">
              <a:rPr lang="en-IN" smtClean="0"/>
              <a:t>‹#›</a:t>
            </a:fld>
            <a:endParaRPr lang="en-IN"/>
          </a:p>
        </p:txBody>
      </p:sp>
    </p:spTree>
    <p:extLst>
      <p:ext uri="{BB962C8B-B14F-4D97-AF65-F5344CB8AC3E}">
        <p14:creationId xmlns:p14="http://schemas.microsoft.com/office/powerpoint/2010/main" val="32391068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15D4A9C8-72F8-447F-B436-E990E5A708FC}" type="datetimeFigureOut">
              <a:rPr lang="en-IN" smtClean="0"/>
              <a:t>10-09-2023</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F502E96D-A5B9-430B-BEB8-F8988832069C}" type="slidenum">
              <a:rPr lang="en-IN" smtClean="0"/>
              <a:t>‹#›</a:t>
            </a:fld>
            <a:endParaRPr lang="en-IN"/>
          </a:p>
        </p:txBody>
      </p:sp>
    </p:spTree>
    <p:extLst>
      <p:ext uri="{BB962C8B-B14F-4D97-AF65-F5344CB8AC3E}">
        <p14:creationId xmlns:p14="http://schemas.microsoft.com/office/powerpoint/2010/main" val="33726775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15D4A9C8-72F8-447F-B436-E990E5A708FC}" type="datetimeFigureOut">
              <a:rPr lang="en-IN" smtClean="0"/>
              <a:t>10-09-2023</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F502E96D-A5B9-430B-BEB8-F8988832069C}" type="slidenum">
              <a:rPr lang="en-IN" smtClean="0"/>
              <a:t>‹#›</a:t>
            </a:fld>
            <a:endParaRPr lang="en-IN"/>
          </a:p>
        </p:txBody>
      </p:sp>
    </p:spTree>
    <p:extLst>
      <p:ext uri="{BB962C8B-B14F-4D97-AF65-F5344CB8AC3E}">
        <p14:creationId xmlns:p14="http://schemas.microsoft.com/office/powerpoint/2010/main" val="10522641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5D4A9C8-72F8-447F-B436-E990E5A708FC}" type="datetimeFigureOut">
              <a:rPr lang="en-IN" smtClean="0"/>
              <a:t>10-09-2023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502E96D-A5B9-430B-BEB8-F8988832069C}" type="slidenum">
              <a:rPr lang="en-IN" smtClean="0"/>
              <a:t>‹#›</a:t>
            </a:fld>
            <a:endParaRPr lang="en-IN"/>
          </a:p>
        </p:txBody>
      </p:sp>
    </p:spTree>
    <p:extLst>
      <p:ext uri="{BB962C8B-B14F-4D97-AF65-F5344CB8AC3E}">
        <p14:creationId xmlns:p14="http://schemas.microsoft.com/office/powerpoint/2010/main" val="5582222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15D4A9C8-72F8-447F-B436-E990E5A708FC}" type="datetimeFigureOut">
              <a:rPr lang="en-IN" smtClean="0"/>
              <a:t>10-09-2023</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F502E96D-A5B9-430B-BEB8-F8988832069C}"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4813763"/>
      </p:ext>
    </p:extLst>
  </p:cSld>
  <p:clrMap bg1="lt1" tx1="dk1" bg2="lt2" tx2="dk2" accent1="accent1" accent2="accent2" accent3="accent3" accent4="accent4" accent5="accent5" accent6="accent6" hlink="hlink" folHlink="folHlink"/>
  <p:sldLayoutIdLst>
    <p:sldLayoutId id="2147484007" r:id="rId1"/>
    <p:sldLayoutId id="2147484008" r:id="rId2"/>
    <p:sldLayoutId id="2147484009" r:id="rId3"/>
    <p:sldLayoutId id="2147484010" r:id="rId4"/>
    <p:sldLayoutId id="2147484011" r:id="rId5"/>
    <p:sldLayoutId id="2147484012" r:id="rId6"/>
    <p:sldLayoutId id="2147484013" r:id="rId7"/>
    <p:sldLayoutId id="2147484014" r:id="rId8"/>
    <p:sldLayoutId id="2147484015" r:id="rId9"/>
    <p:sldLayoutId id="2147484016" r:id="rId10"/>
    <p:sldLayoutId id="2147484017"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tm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tmp"/><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9.tmp"/><Relationship Id="rId4" Type="http://schemas.openxmlformats.org/officeDocument/2006/relationships/image" Target="../media/image8.tmp"/></Relationships>
</file>

<file path=ppt/slides/_rels/slide12.xml.rels><?xml version="1.0" encoding="UTF-8" standalone="yes"?>
<Relationships xmlns="http://schemas.openxmlformats.org/package/2006/relationships"><Relationship Id="rId3" Type="http://schemas.openxmlformats.org/officeDocument/2006/relationships/image" Target="../media/image10.tm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tm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tm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techtarget.com/searchbusinessanalytics/definition/business-intelligence-architecture" TargetMode="External"/><Relationship Id="rId2" Type="http://schemas.openxmlformats.org/officeDocument/2006/relationships/image" Target="../media/image2.png"/><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tmp"/><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3C20B1-C8D3-6F69-B57A-17FC14C4DE41}"/>
              </a:ext>
            </a:extLst>
          </p:cNvPr>
          <p:cNvSpPr>
            <a:spLocks noGrp="1"/>
          </p:cNvSpPr>
          <p:nvPr>
            <p:ph type="ctrTitle"/>
          </p:nvPr>
        </p:nvSpPr>
        <p:spPr>
          <a:xfrm>
            <a:off x="248477" y="758952"/>
            <a:ext cx="11420061" cy="2043883"/>
          </a:xfrm>
        </p:spPr>
        <p:txBody>
          <a:bodyPr>
            <a:normAutofit/>
          </a:bodyPr>
          <a:lstStyle/>
          <a:p>
            <a:pPr algn="ctr"/>
            <a:r>
              <a:rPr lang="en-IN" sz="6000" b="1" dirty="0">
                <a:latin typeface="Times New Roman" panose="02020603050405020304" pitchFamily="18" charset="0"/>
                <a:cs typeface="Times New Roman" panose="02020603050405020304" pitchFamily="18" charset="0"/>
              </a:rPr>
              <a:t>E-COMMERCE DASHBOARD</a:t>
            </a:r>
          </a:p>
        </p:txBody>
      </p:sp>
      <p:sp>
        <p:nvSpPr>
          <p:cNvPr id="3" name="Subtitle 2">
            <a:extLst>
              <a:ext uri="{FF2B5EF4-FFF2-40B4-BE49-F238E27FC236}">
                <a16:creationId xmlns:a16="http://schemas.microsoft.com/office/drawing/2014/main" id="{6CFBD8B6-A8B6-CEA8-5D00-F9DF48CD611B}"/>
              </a:ext>
            </a:extLst>
          </p:cNvPr>
          <p:cNvSpPr>
            <a:spLocks noGrp="1"/>
          </p:cNvSpPr>
          <p:nvPr>
            <p:ph type="subTitle" idx="1"/>
          </p:nvPr>
        </p:nvSpPr>
        <p:spPr>
          <a:xfrm>
            <a:off x="1139807" y="3483666"/>
            <a:ext cx="10058400" cy="1143000"/>
          </a:xfrm>
        </p:spPr>
        <p:txBody>
          <a:bodyPr>
            <a:normAutofit/>
          </a:bodyPr>
          <a:lstStyle/>
          <a:p>
            <a:pPr algn="ctr"/>
            <a:r>
              <a:rPr lang="en-IN" sz="4000" b="1" dirty="0">
                <a:latin typeface="Times New Roman" panose="02020603050405020304" pitchFamily="18" charset="0"/>
                <a:cs typeface="Times New Roman" panose="02020603050405020304" pitchFamily="18" charset="0"/>
              </a:rPr>
              <a:t>Project Report</a:t>
            </a:r>
          </a:p>
        </p:txBody>
      </p:sp>
      <p:pic>
        <p:nvPicPr>
          <p:cNvPr id="4" name="Picture 3" descr="Affordable &amp; Competent Courses | iNeuron.ai">
            <a:extLst>
              <a:ext uri="{FF2B5EF4-FFF2-40B4-BE49-F238E27FC236}">
                <a16:creationId xmlns:a16="http://schemas.microsoft.com/office/drawing/2014/main" id="{6BC2CB4A-9B01-4969-8524-3E74FE261991}"/>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87682" y="170887"/>
            <a:ext cx="1594234" cy="435400"/>
          </a:xfrm>
          <a:prstGeom prst="rect">
            <a:avLst/>
          </a:prstGeom>
          <a:noFill/>
          <a:ln>
            <a:noFill/>
          </a:ln>
        </p:spPr>
      </p:pic>
      <p:sp>
        <p:nvSpPr>
          <p:cNvPr id="6" name="TextBox 5">
            <a:extLst>
              <a:ext uri="{FF2B5EF4-FFF2-40B4-BE49-F238E27FC236}">
                <a16:creationId xmlns:a16="http://schemas.microsoft.com/office/drawing/2014/main" id="{3EE88239-4B62-29AD-9B18-C3A795A3BC71}"/>
              </a:ext>
            </a:extLst>
          </p:cNvPr>
          <p:cNvSpPr txBox="1"/>
          <p:nvPr/>
        </p:nvSpPr>
        <p:spPr>
          <a:xfrm>
            <a:off x="8567226" y="4661166"/>
            <a:ext cx="3590230" cy="646331"/>
          </a:xfrm>
          <a:prstGeom prst="rect">
            <a:avLst/>
          </a:prstGeom>
          <a:noFill/>
        </p:spPr>
        <p:txBody>
          <a:bodyPr wrap="square" rtlCol="0">
            <a:spAutoFit/>
          </a:bodyPr>
          <a:lstStyle/>
          <a:p>
            <a:r>
              <a:rPr lang="en-US" sz="3600" b="1" dirty="0">
                <a:latin typeface="Times New Roman" panose="02020603050405020304" pitchFamily="18" charset="0"/>
                <a:cs typeface="Times New Roman" panose="02020603050405020304" pitchFamily="18" charset="0"/>
              </a:rPr>
              <a:t>Niraj Kumar</a:t>
            </a:r>
            <a:endParaRPr lang="en-IN"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055625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9DA2F4-7CEF-04DF-2C4A-779733B9AADA}"/>
              </a:ext>
            </a:extLst>
          </p:cNvPr>
          <p:cNvSpPr>
            <a:spLocks noGrp="1"/>
          </p:cNvSpPr>
          <p:nvPr>
            <p:ph type="title"/>
          </p:nvPr>
        </p:nvSpPr>
        <p:spPr>
          <a:xfrm>
            <a:off x="1097280" y="665922"/>
            <a:ext cx="10058400" cy="805069"/>
          </a:xfrm>
        </p:spPr>
        <p:txBody>
          <a:bodyPr/>
          <a:lstStyle/>
          <a:p>
            <a:pPr algn="ctr"/>
            <a:r>
              <a:rPr lang="en-IN" b="1" dirty="0">
                <a:latin typeface="Times New Roman" panose="02020603050405020304" pitchFamily="18" charset="0"/>
                <a:cs typeface="Times New Roman" panose="02020603050405020304" pitchFamily="18" charset="0"/>
              </a:rPr>
              <a:t>Steps to create Dashboard - 2</a:t>
            </a:r>
          </a:p>
        </p:txBody>
      </p:sp>
      <p:sp>
        <p:nvSpPr>
          <p:cNvPr id="3" name="Content Placeholder 2">
            <a:extLst>
              <a:ext uri="{FF2B5EF4-FFF2-40B4-BE49-F238E27FC236}">
                <a16:creationId xmlns:a16="http://schemas.microsoft.com/office/drawing/2014/main" id="{19E388EB-D963-6955-EFEB-8B2B379C3B03}"/>
              </a:ext>
            </a:extLst>
          </p:cNvPr>
          <p:cNvSpPr>
            <a:spLocks noGrp="1"/>
          </p:cNvSpPr>
          <p:nvPr>
            <p:ph idx="1"/>
          </p:nvPr>
        </p:nvSpPr>
        <p:spPr>
          <a:xfrm>
            <a:off x="1097280" y="2053270"/>
            <a:ext cx="5810416" cy="3801755"/>
          </a:xfrm>
        </p:spPr>
        <p:txBody>
          <a:bodyPr>
            <a:normAutofit/>
          </a:bodyPr>
          <a:lstStyle/>
          <a:p>
            <a:pPr marL="0" indent="0" algn="just">
              <a:buNone/>
            </a:pPr>
            <a:r>
              <a:rPr lang="en-IN" sz="2200" b="1" dirty="0">
                <a:latin typeface="Times New Roman" panose="02020603050405020304" pitchFamily="18" charset="0"/>
                <a:cs typeface="Times New Roman" panose="02020603050405020304" pitchFamily="18" charset="0"/>
              </a:rPr>
              <a:t>Step 2: Create Slicer</a:t>
            </a:r>
          </a:p>
          <a:p>
            <a:pPr algn="just">
              <a:buClr>
                <a:schemeClr val="tx1"/>
              </a:buClr>
              <a:buFont typeface="Wingdings" panose="05000000000000000000" pitchFamily="2" charset="2"/>
              <a:buChar char="§"/>
            </a:pPr>
            <a:r>
              <a:rPr lang="en-IN" sz="2200" dirty="0">
                <a:latin typeface="Times New Roman" panose="02020603050405020304" pitchFamily="18" charset="0"/>
                <a:cs typeface="Times New Roman" panose="02020603050405020304" pitchFamily="18" charset="0"/>
              </a:rPr>
              <a:t>   In PivotChart Fields right click to column click to add a Slicer that column will acts as Slicer.</a:t>
            </a:r>
          </a:p>
          <a:p>
            <a:pPr marL="0" indent="0" algn="just">
              <a:buClr>
                <a:schemeClr val="tx1"/>
              </a:buClr>
              <a:buNone/>
            </a:pPr>
            <a:endParaRPr lang="en-IN" sz="2200" dirty="0">
              <a:latin typeface="Times New Roman" panose="02020603050405020304" pitchFamily="18" charset="0"/>
              <a:cs typeface="Times New Roman" panose="02020603050405020304" pitchFamily="18" charset="0"/>
            </a:endParaRPr>
          </a:p>
        </p:txBody>
      </p:sp>
      <p:pic>
        <p:nvPicPr>
          <p:cNvPr id="4" name="Picture 3" descr="Affordable &amp; Competent Courses | iNeuron.ai">
            <a:extLst>
              <a:ext uri="{FF2B5EF4-FFF2-40B4-BE49-F238E27FC236}">
                <a16:creationId xmlns:a16="http://schemas.microsoft.com/office/drawing/2014/main" id="{143A239C-3C60-BFBF-9609-DF87A8CC7CA5}"/>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87682" y="78121"/>
            <a:ext cx="1594234" cy="435400"/>
          </a:xfrm>
          <a:prstGeom prst="rect">
            <a:avLst/>
          </a:prstGeom>
          <a:noFill/>
          <a:ln>
            <a:noFill/>
          </a:ln>
        </p:spPr>
      </p:pic>
      <p:pic>
        <p:nvPicPr>
          <p:cNvPr id="7" name="Picture 6" descr="Graphical user interface, application&#10;&#10;Description automatically generated">
            <a:extLst>
              <a:ext uri="{FF2B5EF4-FFF2-40B4-BE49-F238E27FC236}">
                <a16:creationId xmlns:a16="http://schemas.microsoft.com/office/drawing/2014/main" id="{CC73BD47-BC49-98F6-E00F-7CF3F6B5211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84347" y="1920054"/>
            <a:ext cx="3210373" cy="4096322"/>
          </a:xfrm>
          <a:prstGeom prst="rect">
            <a:avLst/>
          </a:prstGeom>
        </p:spPr>
      </p:pic>
    </p:spTree>
    <p:extLst>
      <p:ext uri="{BB962C8B-B14F-4D97-AF65-F5344CB8AC3E}">
        <p14:creationId xmlns:p14="http://schemas.microsoft.com/office/powerpoint/2010/main" val="19052117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9DA2F4-7CEF-04DF-2C4A-779733B9AADA}"/>
              </a:ext>
            </a:extLst>
          </p:cNvPr>
          <p:cNvSpPr>
            <a:spLocks noGrp="1"/>
          </p:cNvSpPr>
          <p:nvPr>
            <p:ph type="title"/>
          </p:nvPr>
        </p:nvSpPr>
        <p:spPr>
          <a:xfrm>
            <a:off x="1097280" y="665922"/>
            <a:ext cx="10058400" cy="805069"/>
          </a:xfrm>
        </p:spPr>
        <p:txBody>
          <a:bodyPr/>
          <a:lstStyle/>
          <a:p>
            <a:pPr algn="ctr"/>
            <a:r>
              <a:rPr lang="en-IN" b="1" dirty="0">
                <a:latin typeface="Times New Roman" panose="02020603050405020304" pitchFamily="18" charset="0"/>
                <a:cs typeface="Times New Roman" panose="02020603050405020304" pitchFamily="18" charset="0"/>
              </a:rPr>
              <a:t>Steps to create Dashboard - 3</a:t>
            </a:r>
          </a:p>
        </p:txBody>
      </p:sp>
      <p:sp>
        <p:nvSpPr>
          <p:cNvPr id="3" name="Content Placeholder 2">
            <a:extLst>
              <a:ext uri="{FF2B5EF4-FFF2-40B4-BE49-F238E27FC236}">
                <a16:creationId xmlns:a16="http://schemas.microsoft.com/office/drawing/2014/main" id="{19E388EB-D963-6955-EFEB-8B2B379C3B03}"/>
              </a:ext>
            </a:extLst>
          </p:cNvPr>
          <p:cNvSpPr>
            <a:spLocks noGrp="1"/>
          </p:cNvSpPr>
          <p:nvPr>
            <p:ph idx="1"/>
          </p:nvPr>
        </p:nvSpPr>
        <p:spPr>
          <a:xfrm>
            <a:off x="1097280" y="2067338"/>
            <a:ext cx="9087729" cy="492982"/>
          </a:xfrm>
        </p:spPr>
        <p:txBody>
          <a:bodyPr>
            <a:noAutofit/>
          </a:bodyPr>
          <a:lstStyle/>
          <a:p>
            <a:pPr marL="0" indent="0" algn="just">
              <a:buNone/>
            </a:pPr>
            <a:r>
              <a:rPr lang="en-US" sz="2200" dirty="0">
                <a:latin typeface="Times New Roman" panose="02020603050405020304" pitchFamily="18" charset="0"/>
                <a:cs typeface="Times New Roman" panose="02020603050405020304" pitchFamily="18" charset="0"/>
              </a:rPr>
              <a:t>Create Different Pivot table as per your chart requirement </a:t>
            </a:r>
          </a:p>
          <a:p>
            <a:pPr marL="0" indent="0" algn="just">
              <a:buNone/>
            </a:pPr>
            <a:endParaRPr lang="en-US" sz="2200" dirty="0">
              <a:latin typeface="Times New Roman" panose="02020603050405020304" pitchFamily="18" charset="0"/>
              <a:cs typeface="Times New Roman" panose="02020603050405020304" pitchFamily="18" charset="0"/>
            </a:endParaRPr>
          </a:p>
          <a:p>
            <a:pPr marL="0" indent="0" algn="just">
              <a:buNone/>
            </a:pPr>
            <a:r>
              <a:rPr lang="en-US" sz="2200" dirty="0">
                <a:latin typeface="Times New Roman" panose="02020603050405020304" pitchFamily="18" charset="0"/>
                <a:cs typeface="Times New Roman" panose="02020603050405020304" pitchFamily="18" charset="0"/>
              </a:rPr>
              <a:t> </a:t>
            </a:r>
          </a:p>
          <a:p>
            <a:pPr marL="0" indent="0" algn="just">
              <a:buNone/>
            </a:pPr>
            <a:endParaRPr lang="en-IN" sz="2200" dirty="0">
              <a:latin typeface="Times New Roman" panose="02020603050405020304" pitchFamily="18" charset="0"/>
              <a:cs typeface="Times New Roman" panose="02020603050405020304" pitchFamily="18" charset="0"/>
            </a:endParaRPr>
          </a:p>
        </p:txBody>
      </p:sp>
      <p:pic>
        <p:nvPicPr>
          <p:cNvPr id="4" name="Picture 3" descr="Affordable &amp; Competent Courses | iNeuron.ai">
            <a:extLst>
              <a:ext uri="{FF2B5EF4-FFF2-40B4-BE49-F238E27FC236}">
                <a16:creationId xmlns:a16="http://schemas.microsoft.com/office/drawing/2014/main" id="{143A239C-3C60-BFBF-9609-DF87A8CC7CA5}"/>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87682" y="78121"/>
            <a:ext cx="1594234" cy="435400"/>
          </a:xfrm>
          <a:prstGeom prst="rect">
            <a:avLst/>
          </a:prstGeom>
          <a:noFill/>
          <a:ln>
            <a:noFill/>
          </a:ln>
        </p:spPr>
      </p:pic>
      <p:pic>
        <p:nvPicPr>
          <p:cNvPr id="7" name="Picture 6" descr="Graphical user interface, application&#10;&#10;Description automatically generated">
            <a:extLst>
              <a:ext uri="{FF2B5EF4-FFF2-40B4-BE49-F238E27FC236}">
                <a16:creationId xmlns:a16="http://schemas.microsoft.com/office/drawing/2014/main" id="{9BA1D9D7-E964-A0C0-43D5-7D1A2A836DC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8630" y="2593958"/>
            <a:ext cx="3428632" cy="2146853"/>
          </a:xfrm>
          <a:prstGeom prst="rect">
            <a:avLst/>
          </a:prstGeom>
        </p:spPr>
      </p:pic>
      <p:pic>
        <p:nvPicPr>
          <p:cNvPr id="13" name="Picture 12" descr="Graphical user interface, application&#10;&#10;Description automatically generated">
            <a:extLst>
              <a:ext uri="{FF2B5EF4-FFF2-40B4-BE49-F238E27FC236}">
                <a16:creationId xmlns:a16="http://schemas.microsoft.com/office/drawing/2014/main" id="{55E5B9A7-6CE6-FB4F-15B1-BF3CEC21F25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09866" y="2619262"/>
            <a:ext cx="3172268" cy="1619476"/>
          </a:xfrm>
          <a:prstGeom prst="rect">
            <a:avLst/>
          </a:prstGeom>
        </p:spPr>
      </p:pic>
      <p:pic>
        <p:nvPicPr>
          <p:cNvPr id="15" name="Picture 14" descr="Graphical user interface, application&#10;&#10;Description automatically generated">
            <a:extLst>
              <a:ext uri="{FF2B5EF4-FFF2-40B4-BE49-F238E27FC236}">
                <a16:creationId xmlns:a16="http://schemas.microsoft.com/office/drawing/2014/main" id="{6BEE69D1-9FD9-C2E2-49B9-A4C5EB29D21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453582" y="2523998"/>
            <a:ext cx="3162741" cy="1810003"/>
          </a:xfrm>
          <a:prstGeom prst="rect">
            <a:avLst/>
          </a:prstGeom>
        </p:spPr>
      </p:pic>
      <p:sp>
        <p:nvSpPr>
          <p:cNvPr id="16" name="TextBox 15">
            <a:extLst>
              <a:ext uri="{FF2B5EF4-FFF2-40B4-BE49-F238E27FC236}">
                <a16:creationId xmlns:a16="http://schemas.microsoft.com/office/drawing/2014/main" id="{42E9648A-0CD3-3783-418A-93CF59EE1AAF}"/>
              </a:ext>
            </a:extLst>
          </p:cNvPr>
          <p:cNvSpPr txBox="1"/>
          <p:nvPr/>
        </p:nvSpPr>
        <p:spPr>
          <a:xfrm>
            <a:off x="309489" y="4979963"/>
            <a:ext cx="3277773"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For Month wise Sales and Profit</a:t>
            </a:r>
            <a:endParaRPr lang="en-IN" dirty="0">
              <a:latin typeface="Times New Roman" panose="02020603050405020304" pitchFamily="18" charset="0"/>
              <a:cs typeface="Times New Roman" panose="02020603050405020304" pitchFamily="18" charset="0"/>
            </a:endParaRPr>
          </a:p>
        </p:txBody>
      </p:sp>
      <p:sp>
        <p:nvSpPr>
          <p:cNvPr id="17" name="TextBox 16">
            <a:extLst>
              <a:ext uri="{FF2B5EF4-FFF2-40B4-BE49-F238E27FC236}">
                <a16:creationId xmlns:a16="http://schemas.microsoft.com/office/drawing/2014/main" id="{5E48D4C7-2749-7544-8316-5C5D9866AD8B}"/>
              </a:ext>
            </a:extLst>
          </p:cNvPr>
          <p:cNvSpPr txBox="1"/>
          <p:nvPr/>
        </p:nvSpPr>
        <p:spPr>
          <a:xfrm>
            <a:off x="4650543" y="4610631"/>
            <a:ext cx="3277773"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For Region wise Sales</a:t>
            </a:r>
            <a:endParaRPr lang="en-IN" dirty="0">
              <a:latin typeface="Times New Roman" panose="02020603050405020304" pitchFamily="18" charset="0"/>
              <a:cs typeface="Times New Roman" panose="02020603050405020304" pitchFamily="18" charset="0"/>
            </a:endParaRPr>
          </a:p>
        </p:txBody>
      </p:sp>
      <p:sp>
        <p:nvSpPr>
          <p:cNvPr id="18" name="TextBox 17">
            <a:extLst>
              <a:ext uri="{FF2B5EF4-FFF2-40B4-BE49-F238E27FC236}">
                <a16:creationId xmlns:a16="http://schemas.microsoft.com/office/drawing/2014/main" id="{2084B6D6-5513-A273-5EA8-6C3C80AB17A0}"/>
              </a:ext>
            </a:extLst>
          </p:cNvPr>
          <p:cNvSpPr txBox="1"/>
          <p:nvPr/>
        </p:nvSpPr>
        <p:spPr>
          <a:xfrm>
            <a:off x="8396065" y="4740811"/>
            <a:ext cx="3277773"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Sum of Sales, Profit and Quantity</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504033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9DA2F4-7CEF-04DF-2C4A-779733B9AADA}"/>
              </a:ext>
            </a:extLst>
          </p:cNvPr>
          <p:cNvSpPr>
            <a:spLocks noGrp="1"/>
          </p:cNvSpPr>
          <p:nvPr>
            <p:ph type="title"/>
          </p:nvPr>
        </p:nvSpPr>
        <p:spPr>
          <a:xfrm>
            <a:off x="1097280" y="665922"/>
            <a:ext cx="10058400" cy="805069"/>
          </a:xfrm>
        </p:spPr>
        <p:txBody>
          <a:bodyPr/>
          <a:lstStyle/>
          <a:p>
            <a:pPr algn="ctr"/>
            <a:r>
              <a:rPr lang="en-IN" b="1" dirty="0">
                <a:latin typeface="Times New Roman" panose="02020603050405020304" pitchFamily="18" charset="0"/>
                <a:cs typeface="Times New Roman" panose="02020603050405020304" pitchFamily="18" charset="0"/>
              </a:rPr>
              <a:t>Steps to create Dashboard - 4</a:t>
            </a:r>
          </a:p>
        </p:txBody>
      </p:sp>
      <p:pic>
        <p:nvPicPr>
          <p:cNvPr id="4" name="Picture 3" descr="Affordable &amp; Competent Courses | iNeuron.ai">
            <a:extLst>
              <a:ext uri="{FF2B5EF4-FFF2-40B4-BE49-F238E27FC236}">
                <a16:creationId xmlns:a16="http://schemas.microsoft.com/office/drawing/2014/main" id="{143A239C-3C60-BFBF-9609-DF87A8CC7CA5}"/>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87682" y="78121"/>
            <a:ext cx="1594234" cy="435400"/>
          </a:xfrm>
          <a:prstGeom prst="rect">
            <a:avLst/>
          </a:prstGeom>
          <a:noFill/>
          <a:ln>
            <a:noFill/>
          </a:ln>
        </p:spPr>
      </p:pic>
      <p:pic>
        <p:nvPicPr>
          <p:cNvPr id="11" name="Picture 10" descr="Graphical user interface, application, Excel&#10;&#10;Description automatically generated">
            <a:extLst>
              <a:ext uri="{FF2B5EF4-FFF2-40B4-BE49-F238E27FC236}">
                <a16:creationId xmlns:a16="http://schemas.microsoft.com/office/drawing/2014/main" id="{1E410EA4-C916-7A55-E461-B9B101F49F7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59791" y="1983544"/>
            <a:ext cx="6722126" cy="3974080"/>
          </a:xfrm>
          <a:prstGeom prst="rect">
            <a:avLst/>
          </a:prstGeom>
        </p:spPr>
      </p:pic>
      <p:sp>
        <p:nvSpPr>
          <p:cNvPr id="12" name="TextBox 11">
            <a:extLst>
              <a:ext uri="{FF2B5EF4-FFF2-40B4-BE49-F238E27FC236}">
                <a16:creationId xmlns:a16="http://schemas.microsoft.com/office/drawing/2014/main" id="{8C65304A-980E-C6C3-47DE-0787964239EC}"/>
              </a:ext>
            </a:extLst>
          </p:cNvPr>
          <p:cNvSpPr txBox="1"/>
          <p:nvPr/>
        </p:nvSpPr>
        <p:spPr>
          <a:xfrm>
            <a:off x="281354" y="2335237"/>
            <a:ext cx="4839286" cy="1446550"/>
          </a:xfrm>
          <a:prstGeom prst="rect">
            <a:avLst/>
          </a:prstGeom>
          <a:noFill/>
        </p:spPr>
        <p:txBody>
          <a:bodyPr wrap="square" rtlCol="0">
            <a:spAutoFit/>
          </a:bodyPr>
          <a:lstStyle/>
          <a:p>
            <a:r>
              <a:rPr lang="en-US" sz="2200" dirty="0">
                <a:latin typeface="Times New Roman" panose="02020603050405020304" pitchFamily="18" charset="0"/>
                <a:cs typeface="Times New Roman" panose="02020603050405020304" pitchFamily="18" charset="0"/>
              </a:rPr>
              <a:t>Now, In PivotTable Analyze select the PivotChart option and choice the appropriate chart </a:t>
            </a:r>
          </a:p>
          <a:p>
            <a:r>
              <a:rPr lang="en-US" sz="2200" dirty="0">
                <a:latin typeface="Times New Roman" panose="02020603050405020304" pitchFamily="18" charset="0"/>
                <a:cs typeface="Times New Roman" panose="02020603050405020304" pitchFamily="18" charset="0"/>
              </a:rPr>
              <a:t>As per columns or requirement . </a:t>
            </a: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424203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9DA2F4-7CEF-04DF-2C4A-779733B9AADA}"/>
              </a:ext>
            </a:extLst>
          </p:cNvPr>
          <p:cNvSpPr>
            <a:spLocks noGrp="1"/>
          </p:cNvSpPr>
          <p:nvPr>
            <p:ph type="title"/>
          </p:nvPr>
        </p:nvSpPr>
        <p:spPr>
          <a:xfrm>
            <a:off x="1097280" y="665922"/>
            <a:ext cx="10058400" cy="805069"/>
          </a:xfrm>
        </p:spPr>
        <p:txBody>
          <a:bodyPr/>
          <a:lstStyle/>
          <a:p>
            <a:pPr algn="ctr"/>
            <a:r>
              <a:rPr lang="en-IN" b="1" dirty="0">
                <a:latin typeface="Times New Roman" panose="02020603050405020304" pitchFamily="18" charset="0"/>
                <a:cs typeface="Times New Roman" panose="02020603050405020304" pitchFamily="18" charset="0"/>
              </a:rPr>
              <a:t>Steps to create Dashboard - 5</a:t>
            </a:r>
          </a:p>
        </p:txBody>
      </p:sp>
      <p:sp>
        <p:nvSpPr>
          <p:cNvPr id="3" name="Content Placeholder 2">
            <a:extLst>
              <a:ext uri="{FF2B5EF4-FFF2-40B4-BE49-F238E27FC236}">
                <a16:creationId xmlns:a16="http://schemas.microsoft.com/office/drawing/2014/main" id="{19E388EB-D963-6955-EFEB-8B2B379C3B03}"/>
              </a:ext>
            </a:extLst>
          </p:cNvPr>
          <p:cNvSpPr>
            <a:spLocks noGrp="1"/>
          </p:cNvSpPr>
          <p:nvPr>
            <p:ph idx="1"/>
          </p:nvPr>
        </p:nvSpPr>
        <p:spPr>
          <a:xfrm>
            <a:off x="618978" y="1822762"/>
            <a:ext cx="5154433" cy="3801755"/>
          </a:xfrm>
        </p:spPr>
        <p:txBody>
          <a:bodyPr>
            <a:normAutofit/>
          </a:bodyPr>
          <a:lstStyle/>
          <a:p>
            <a:pPr marL="0" indent="0">
              <a:buNone/>
            </a:pPr>
            <a:r>
              <a:rPr lang="en-US" sz="2200" b="1" dirty="0">
                <a:latin typeface="Times New Roman" panose="02020603050405020304" pitchFamily="18" charset="0"/>
                <a:cs typeface="Times New Roman" panose="02020603050405020304" pitchFamily="18" charset="0"/>
              </a:rPr>
              <a:t>Step 5: Slicer</a:t>
            </a:r>
          </a:p>
          <a:p>
            <a:pPr marL="0" indent="0">
              <a:buNone/>
            </a:pPr>
            <a:r>
              <a:rPr lang="en-US" sz="2200" dirty="0">
                <a:latin typeface="Times New Roman" panose="02020603050405020304" pitchFamily="18" charset="0"/>
                <a:cs typeface="Times New Roman" panose="02020603050405020304" pitchFamily="18" charset="0"/>
              </a:rPr>
              <a:t>Now, Slicer connect to each Chart/Table to interact as per slicer selection.</a:t>
            </a:r>
          </a:p>
          <a:p>
            <a:pPr marL="0" indent="0">
              <a:buNone/>
            </a:pPr>
            <a:r>
              <a:rPr lang="en-US" sz="2200" dirty="0">
                <a:latin typeface="Times New Roman" panose="02020603050405020304" pitchFamily="18" charset="0"/>
                <a:cs typeface="Times New Roman" panose="02020603050405020304" pitchFamily="18" charset="0"/>
              </a:rPr>
              <a:t>In Slicer select Report Connections and </a:t>
            </a:r>
          </a:p>
          <a:p>
            <a:pPr marL="0" indent="0">
              <a:buNone/>
            </a:pPr>
            <a:r>
              <a:rPr lang="en-US" sz="2200" dirty="0">
                <a:latin typeface="Times New Roman" panose="02020603050405020304" pitchFamily="18" charset="0"/>
                <a:cs typeface="Times New Roman" panose="02020603050405020304" pitchFamily="18" charset="0"/>
              </a:rPr>
              <a:t>Dialog box opens check the PivotTable.</a:t>
            </a:r>
          </a:p>
          <a:p>
            <a:pPr marL="0" indent="0">
              <a:buNone/>
            </a:pPr>
            <a:r>
              <a:rPr lang="en-US" sz="2200" dirty="0">
                <a:latin typeface="Times New Roman" panose="02020603050405020304" pitchFamily="18" charset="0"/>
                <a:cs typeface="Times New Roman" panose="02020603050405020304" pitchFamily="18" charset="0"/>
              </a:rPr>
              <a:t>repeat same process for other slicers. </a:t>
            </a:r>
          </a:p>
          <a:p>
            <a:pPr marL="0" indent="0">
              <a:buNone/>
            </a:pPr>
            <a:endParaRPr lang="en-US" sz="2200" dirty="0">
              <a:latin typeface="Times New Roman" panose="02020603050405020304" pitchFamily="18" charset="0"/>
              <a:cs typeface="Times New Roman" panose="02020603050405020304" pitchFamily="18" charset="0"/>
            </a:endParaRPr>
          </a:p>
          <a:p>
            <a:pPr marL="0" indent="0">
              <a:buNone/>
            </a:pPr>
            <a:endParaRPr lang="en-IN" sz="2200" dirty="0">
              <a:latin typeface="Times New Roman" panose="02020603050405020304" pitchFamily="18" charset="0"/>
              <a:cs typeface="Times New Roman" panose="02020603050405020304" pitchFamily="18" charset="0"/>
            </a:endParaRPr>
          </a:p>
        </p:txBody>
      </p:sp>
      <p:pic>
        <p:nvPicPr>
          <p:cNvPr id="4" name="Picture 3" descr="Affordable &amp; Competent Courses | iNeuron.ai">
            <a:extLst>
              <a:ext uri="{FF2B5EF4-FFF2-40B4-BE49-F238E27FC236}">
                <a16:creationId xmlns:a16="http://schemas.microsoft.com/office/drawing/2014/main" id="{143A239C-3C60-BFBF-9609-DF87A8CC7CA5}"/>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87682" y="78121"/>
            <a:ext cx="1594234" cy="435400"/>
          </a:xfrm>
          <a:prstGeom prst="rect">
            <a:avLst/>
          </a:prstGeom>
          <a:noFill/>
          <a:ln>
            <a:noFill/>
          </a:ln>
        </p:spPr>
      </p:pic>
      <p:pic>
        <p:nvPicPr>
          <p:cNvPr id="7" name="Picture 6" descr="Graphical user interface, application, table, Excel&#10;&#10;Description automatically generated">
            <a:extLst>
              <a:ext uri="{FF2B5EF4-FFF2-40B4-BE49-F238E27FC236}">
                <a16:creationId xmlns:a16="http://schemas.microsoft.com/office/drawing/2014/main" id="{55559407-07D4-E3EF-1141-997B8ADAE67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00036" y="1899138"/>
            <a:ext cx="6352812" cy="3376247"/>
          </a:xfrm>
          <a:prstGeom prst="rect">
            <a:avLst/>
          </a:prstGeom>
        </p:spPr>
      </p:pic>
    </p:spTree>
    <p:extLst>
      <p:ext uri="{BB962C8B-B14F-4D97-AF65-F5344CB8AC3E}">
        <p14:creationId xmlns:p14="http://schemas.microsoft.com/office/powerpoint/2010/main" val="20466461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9DA2F4-7CEF-04DF-2C4A-779733B9AADA}"/>
              </a:ext>
            </a:extLst>
          </p:cNvPr>
          <p:cNvSpPr>
            <a:spLocks noGrp="1"/>
          </p:cNvSpPr>
          <p:nvPr>
            <p:ph type="title"/>
          </p:nvPr>
        </p:nvSpPr>
        <p:spPr>
          <a:xfrm>
            <a:off x="1097280" y="665922"/>
            <a:ext cx="10058400" cy="805069"/>
          </a:xfrm>
        </p:spPr>
        <p:txBody>
          <a:bodyPr/>
          <a:lstStyle/>
          <a:p>
            <a:pPr algn="ctr"/>
            <a:r>
              <a:rPr lang="en-IN" b="1" dirty="0">
                <a:latin typeface="Times New Roman" panose="02020603050405020304" pitchFamily="18" charset="0"/>
                <a:cs typeface="Times New Roman" panose="02020603050405020304" pitchFamily="18" charset="0"/>
              </a:rPr>
              <a:t>Dashboard</a:t>
            </a:r>
          </a:p>
        </p:txBody>
      </p:sp>
      <p:pic>
        <p:nvPicPr>
          <p:cNvPr id="4" name="Picture 3" descr="Affordable &amp; Competent Courses | iNeuron.ai">
            <a:extLst>
              <a:ext uri="{FF2B5EF4-FFF2-40B4-BE49-F238E27FC236}">
                <a16:creationId xmlns:a16="http://schemas.microsoft.com/office/drawing/2014/main" id="{143A239C-3C60-BFBF-9609-DF87A8CC7CA5}"/>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87682" y="78121"/>
            <a:ext cx="1594234" cy="435400"/>
          </a:xfrm>
          <a:prstGeom prst="rect">
            <a:avLst/>
          </a:prstGeom>
          <a:noFill/>
          <a:ln>
            <a:noFill/>
          </a:ln>
        </p:spPr>
      </p:pic>
      <p:pic>
        <p:nvPicPr>
          <p:cNvPr id="5" name="Picture 4" descr="Chart, waterfall chart&#10;&#10;Description automatically generated">
            <a:extLst>
              <a:ext uri="{FF2B5EF4-FFF2-40B4-BE49-F238E27FC236}">
                <a16:creationId xmlns:a16="http://schemas.microsoft.com/office/drawing/2014/main" id="{053B29A1-87F4-D02F-E3E9-609378C67D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64567" y="1949862"/>
            <a:ext cx="9551962" cy="4263895"/>
          </a:xfrm>
          <a:prstGeom prst="rect">
            <a:avLst/>
          </a:prstGeom>
        </p:spPr>
      </p:pic>
    </p:spTree>
    <p:extLst>
      <p:ext uri="{BB962C8B-B14F-4D97-AF65-F5344CB8AC3E}">
        <p14:creationId xmlns:p14="http://schemas.microsoft.com/office/powerpoint/2010/main" val="4067603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9DA2F4-7CEF-04DF-2C4A-779733B9AADA}"/>
              </a:ext>
            </a:extLst>
          </p:cNvPr>
          <p:cNvSpPr>
            <a:spLocks noGrp="1"/>
          </p:cNvSpPr>
          <p:nvPr>
            <p:ph type="title"/>
          </p:nvPr>
        </p:nvSpPr>
        <p:spPr>
          <a:xfrm>
            <a:off x="1097280" y="665922"/>
            <a:ext cx="10058400" cy="805069"/>
          </a:xfrm>
        </p:spPr>
        <p:txBody>
          <a:bodyPr/>
          <a:lstStyle/>
          <a:p>
            <a:pPr algn="ctr"/>
            <a:r>
              <a:rPr lang="en-IN" b="1" dirty="0">
                <a:latin typeface="Times New Roman" panose="02020603050405020304" pitchFamily="18" charset="0"/>
                <a:cs typeface="Times New Roman" panose="02020603050405020304" pitchFamily="18" charset="0"/>
              </a:rPr>
              <a:t>Insights</a:t>
            </a:r>
          </a:p>
        </p:txBody>
      </p:sp>
      <p:sp>
        <p:nvSpPr>
          <p:cNvPr id="3" name="Content Placeholder 2">
            <a:extLst>
              <a:ext uri="{FF2B5EF4-FFF2-40B4-BE49-F238E27FC236}">
                <a16:creationId xmlns:a16="http://schemas.microsoft.com/office/drawing/2014/main" id="{19E388EB-D963-6955-EFEB-8B2B379C3B03}"/>
              </a:ext>
            </a:extLst>
          </p:cNvPr>
          <p:cNvSpPr>
            <a:spLocks noGrp="1"/>
          </p:cNvSpPr>
          <p:nvPr>
            <p:ph idx="1"/>
          </p:nvPr>
        </p:nvSpPr>
        <p:spPr>
          <a:xfrm>
            <a:off x="1097280" y="2067338"/>
            <a:ext cx="10058400" cy="3801755"/>
          </a:xfrm>
        </p:spPr>
        <p:txBody>
          <a:bodyPr>
            <a:normAutofit lnSpcReduction="10000"/>
          </a:bodyPr>
          <a:lstStyle/>
          <a:p>
            <a:pPr lvl="0" algn="just">
              <a:lnSpc>
                <a:spcPct val="107000"/>
              </a:lnSpc>
              <a:buClr>
                <a:schemeClr val="tx1"/>
              </a:buClr>
              <a:buFont typeface="Wingdings" panose="05000000000000000000" pitchFamily="2" charset="2"/>
              <a:buChar char="§"/>
            </a:pPr>
            <a:r>
              <a:rPr lang="en-IN" sz="2800" dirty="0">
                <a:effectLst/>
                <a:latin typeface="Times New Roman" panose="02020603050405020304" pitchFamily="18" charset="0"/>
                <a:ea typeface="Calibri" panose="020F0502020204030204" pitchFamily="34" charset="0"/>
                <a:cs typeface="Times New Roman" panose="02020603050405020304" pitchFamily="18" charset="0"/>
              </a:rPr>
              <a:t>  Electronics is the least-selling category and is preferred by age group 0-1 only.</a:t>
            </a:r>
          </a:p>
          <a:p>
            <a:pPr lvl="0" algn="just">
              <a:lnSpc>
                <a:spcPct val="107000"/>
              </a:lnSpc>
              <a:buClr>
                <a:schemeClr val="tx1"/>
              </a:buClr>
              <a:buFont typeface="Wingdings" panose="05000000000000000000" pitchFamily="2" charset="2"/>
              <a:buChar char="§"/>
            </a:pPr>
            <a:r>
              <a:rPr lang="en-IN" sz="2800" dirty="0">
                <a:effectLst/>
                <a:latin typeface="Times New Roman" panose="02020603050405020304" pitchFamily="18" charset="0"/>
                <a:ea typeface="Calibri" panose="020F0502020204030204" pitchFamily="34" charset="0"/>
                <a:cs typeface="Times New Roman" panose="02020603050405020304" pitchFamily="18" charset="0"/>
              </a:rPr>
              <a:t>  The Central region generates the maximum sales for the company.</a:t>
            </a:r>
          </a:p>
          <a:p>
            <a:pPr lvl="0" algn="just">
              <a:lnSpc>
                <a:spcPct val="107000"/>
              </a:lnSpc>
              <a:spcAft>
                <a:spcPts val="800"/>
              </a:spcAft>
              <a:buClr>
                <a:schemeClr val="tx1"/>
              </a:buClr>
              <a:buFont typeface="Wingdings" panose="05000000000000000000" pitchFamily="2" charset="2"/>
              <a:buChar char="§"/>
            </a:pPr>
            <a:r>
              <a:rPr lang="en-IN" sz="2800" dirty="0">
                <a:effectLst/>
                <a:latin typeface="Times New Roman" panose="02020603050405020304" pitchFamily="18" charset="0"/>
                <a:ea typeface="Calibri" panose="020F0502020204030204" pitchFamily="34" charset="0"/>
                <a:cs typeface="Times New Roman" panose="02020603050405020304" pitchFamily="18" charset="0"/>
              </a:rPr>
              <a:t>  In categories other than the Electronics, the distribution of orders is almost similar for all the age groups.</a:t>
            </a:r>
            <a:endParaRPr lang="en-IN" sz="2800" dirty="0">
              <a:latin typeface="Times New Roman" panose="02020603050405020304" pitchFamily="18" charset="0"/>
              <a:ea typeface="Calibri" panose="020F0502020204030204" pitchFamily="34" charset="0"/>
              <a:cs typeface="Times New Roman" panose="02020603050405020304" pitchFamily="18" charset="0"/>
            </a:endParaRPr>
          </a:p>
          <a:p>
            <a:pPr lvl="0" algn="just">
              <a:lnSpc>
                <a:spcPct val="107000"/>
              </a:lnSpc>
              <a:spcAft>
                <a:spcPts val="800"/>
              </a:spcAft>
              <a:buClr>
                <a:schemeClr val="tx1"/>
              </a:buClr>
              <a:buFont typeface="Wingdings" panose="05000000000000000000" pitchFamily="2" charset="2"/>
              <a:buChar char="§"/>
            </a:pPr>
            <a:r>
              <a:rPr lang="en-IN" sz="2800" dirty="0">
                <a:effectLst/>
                <a:latin typeface="Times New Roman" panose="02020603050405020304" pitchFamily="18" charset="0"/>
                <a:ea typeface="Calibri" panose="020F0502020204030204" pitchFamily="34" charset="0"/>
                <a:cs typeface="Times New Roman" panose="02020603050405020304" pitchFamily="18" charset="0"/>
              </a:rPr>
              <a:t>  The sales and profit trends for each category keeps on changing monthly.</a:t>
            </a:r>
          </a:p>
          <a:p>
            <a:pPr>
              <a:buFont typeface="Wingdings" panose="05000000000000000000" pitchFamily="2" charset="2"/>
              <a:buChar char="§"/>
            </a:pPr>
            <a:endParaRPr lang="en-IN" sz="2400" dirty="0">
              <a:latin typeface="Times New Roman" panose="02020603050405020304" pitchFamily="18" charset="0"/>
              <a:cs typeface="Times New Roman" panose="02020603050405020304" pitchFamily="18" charset="0"/>
            </a:endParaRPr>
          </a:p>
        </p:txBody>
      </p:sp>
      <p:pic>
        <p:nvPicPr>
          <p:cNvPr id="4" name="Picture 3" descr="Affordable &amp; Competent Courses | iNeuron.ai">
            <a:extLst>
              <a:ext uri="{FF2B5EF4-FFF2-40B4-BE49-F238E27FC236}">
                <a16:creationId xmlns:a16="http://schemas.microsoft.com/office/drawing/2014/main" id="{143A239C-3C60-BFBF-9609-DF87A8CC7CA5}"/>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87682" y="78121"/>
            <a:ext cx="1594234" cy="435400"/>
          </a:xfrm>
          <a:prstGeom prst="rect">
            <a:avLst/>
          </a:prstGeom>
          <a:noFill/>
          <a:ln>
            <a:noFill/>
          </a:ln>
        </p:spPr>
      </p:pic>
    </p:spTree>
    <p:extLst>
      <p:ext uri="{BB962C8B-B14F-4D97-AF65-F5344CB8AC3E}">
        <p14:creationId xmlns:p14="http://schemas.microsoft.com/office/powerpoint/2010/main" val="39366723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9DA2F4-7CEF-04DF-2C4A-779733B9AADA}"/>
              </a:ext>
            </a:extLst>
          </p:cNvPr>
          <p:cNvSpPr>
            <a:spLocks noGrp="1"/>
          </p:cNvSpPr>
          <p:nvPr>
            <p:ph type="title"/>
          </p:nvPr>
        </p:nvSpPr>
        <p:spPr>
          <a:xfrm>
            <a:off x="1097280" y="665922"/>
            <a:ext cx="10058400" cy="805069"/>
          </a:xfrm>
        </p:spPr>
        <p:txBody>
          <a:bodyPr/>
          <a:lstStyle/>
          <a:p>
            <a:pPr algn="ctr"/>
            <a:r>
              <a:rPr lang="en-IN" b="1" dirty="0">
                <a:latin typeface="Times New Roman" panose="02020603050405020304" pitchFamily="18" charset="0"/>
                <a:cs typeface="Times New Roman" panose="02020603050405020304" pitchFamily="18" charset="0"/>
              </a:rPr>
              <a:t>Objective</a:t>
            </a:r>
          </a:p>
        </p:txBody>
      </p:sp>
      <p:sp>
        <p:nvSpPr>
          <p:cNvPr id="3" name="Content Placeholder 2">
            <a:extLst>
              <a:ext uri="{FF2B5EF4-FFF2-40B4-BE49-F238E27FC236}">
                <a16:creationId xmlns:a16="http://schemas.microsoft.com/office/drawing/2014/main" id="{19E388EB-D963-6955-EFEB-8B2B379C3B03}"/>
              </a:ext>
            </a:extLst>
          </p:cNvPr>
          <p:cNvSpPr>
            <a:spLocks noGrp="1"/>
          </p:cNvSpPr>
          <p:nvPr>
            <p:ph idx="1"/>
          </p:nvPr>
        </p:nvSpPr>
        <p:spPr>
          <a:xfrm>
            <a:off x="1097280" y="2067338"/>
            <a:ext cx="10058400" cy="3801755"/>
          </a:xfrm>
        </p:spPr>
        <p:txBody>
          <a:bodyPr>
            <a:normAutofit/>
          </a:bodyPr>
          <a:lstStyle/>
          <a:p>
            <a:pPr algn="just">
              <a:buClrTx/>
              <a:buFont typeface="Wingdings" panose="05000000000000000000" pitchFamily="2" charset="2"/>
              <a:buChar char="§"/>
            </a:pPr>
            <a:r>
              <a:rPr lang="en-IN" sz="2800" dirty="0">
                <a:latin typeface="Times New Roman" panose="02020603050405020304" pitchFamily="18" charset="0"/>
                <a:cs typeface="Times New Roman" panose="02020603050405020304" pitchFamily="18" charset="0"/>
              </a:rPr>
              <a:t>  To design a dashboard for an E-Commerce company which can help  understand the trends of sales and profits.</a:t>
            </a:r>
          </a:p>
          <a:p>
            <a:pPr algn="just">
              <a:buClrTx/>
              <a:buFont typeface="Wingdings" panose="05000000000000000000" pitchFamily="2" charset="2"/>
              <a:buChar char="§"/>
            </a:pPr>
            <a:r>
              <a:rPr lang="en-IN" sz="2800" dirty="0">
                <a:latin typeface="Times New Roman" panose="02020603050405020304" pitchFamily="18" charset="0"/>
                <a:cs typeface="Times New Roman" panose="02020603050405020304" pitchFamily="18" charset="0"/>
              </a:rPr>
              <a:t>  To add a User Slicer for the product category and </a:t>
            </a:r>
            <a:r>
              <a:rPr lang="en-IN" sz="2800" dirty="0" err="1">
                <a:latin typeface="Times New Roman" panose="02020603050405020304" pitchFamily="18" charset="0"/>
                <a:cs typeface="Times New Roman" panose="02020603050405020304" pitchFamily="18" charset="0"/>
              </a:rPr>
              <a:t>Monthwise</a:t>
            </a:r>
            <a:r>
              <a:rPr lang="en-IN" sz="2800" dirty="0">
                <a:latin typeface="Times New Roman" panose="02020603050405020304" pitchFamily="18" charset="0"/>
                <a:cs typeface="Times New Roman" panose="02020603050405020304" pitchFamily="18" charset="0"/>
              </a:rPr>
              <a:t>.</a:t>
            </a:r>
          </a:p>
        </p:txBody>
      </p:sp>
      <p:pic>
        <p:nvPicPr>
          <p:cNvPr id="4" name="Picture 3" descr="Affordable &amp; Competent Courses | iNeuron.ai">
            <a:extLst>
              <a:ext uri="{FF2B5EF4-FFF2-40B4-BE49-F238E27FC236}">
                <a16:creationId xmlns:a16="http://schemas.microsoft.com/office/drawing/2014/main" id="{143A239C-3C60-BFBF-9609-DF87A8CC7CA5}"/>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87682" y="78121"/>
            <a:ext cx="1594234" cy="435400"/>
          </a:xfrm>
          <a:prstGeom prst="rect">
            <a:avLst/>
          </a:prstGeom>
          <a:noFill/>
          <a:ln>
            <a:noFill/>
          </a:ln>
        </p:spPr>
      </p:pic>
    </p:spTree>
    <p:extLst>
      <p:ext uri="{BB962C8B-B14F-4D97-AF65-F5344CB8AC3E}">
        <p14:creationId xmlns:p14="http://schemas.microsoft.com/office/powerpoint/2010/main" val="12789526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9DA2F4-7CEF-04DF-2C4A-779733B9AADA}"/>
              </a:ext>
            </a:extLst>
          </p:cNvPr>
          <p:cNvSpPr>
            <a:spLocks noGrp="1"/>
          </p:cNvSpPr>
          <p:nvPr>
            <p:ph type="title"/>
          </p:nvPr>
        </p:nvSpPr>
        <p:spPr>
          <a:xfrm>
            <a:off x="1097280" y="665922"/>
            <a:ext cx="10058400" cy="805069"/>
          </a:xfrm>
        </p:spPr>
        <p:txBody>
          <a:bodyPr/>
          <a:lstStyle/>
          <a:p>
            <a:pPr algn="ctr"/>
            <a:r>
              <a:rPr lang="en-IN" b="1" dirty="0">
                <a:latin typeface="Times New Roman" panose="02020603050405020304" pitchFamily="18" charset="0"/>
                <a:cs typeface="Times New Roman" panose="02020603050405020304" pitchFamily="18" charset="0"/>
              </a:rPr>
              <a:t>Benefits</a:t>
            </a:r>
          </a:p>
        </p:txBody>
      </p:sp>
      <p:sp>
        <p:nvSpPr>
          <p:cNvPr id="3" name="Content Placeholder 2">
            <a:extLst>
              <a:ext uri="{FF2B5EF4-FFF2-40B4-BE49-F238E27FC236}">
                <a16:creationId xmlns:a16="http://schemas.microsoft.com/office/drawing/2014/main" id="{19E388EB-D963-6955-EFEB-8B2B379C3B03}"/>
              </a:ext>
            </a:extLst>
          </p:cNvPr>
          <p:cNvSpPr>
            <a:spLocks noGrp="1"/>
          </p:cNvSpPr>
          <p:nvPr>
            <p:ph idx="1"/>
          </p:nvPr>
        </p:nvSpPr>
        <p:spPr>
          <a:xfrm>
            <a:off x="1097280" y="2067338"/>
            <a:ext cx="10058400" cy="3801755"/>
          </a:xfrm>
        </p:spPr>
        <p:txBody>
          <a:bodyPr>
            <a:normAutofit/>
          </a:bodyPr>
          <a:lstStyle/>
          <a:p>
            <a:pPr marL="0" indent="0">
              <a:buNone/>
            </a:pPr>
            <a:r>
              <a:rPr lang="en-IN" sz="2800" dirty="0">
                <a:latin typeface="Times New Roman" panose="02020603050405020304" pitchFamily="18" charset="0"/>
                <a:cs typeface="Times New Roman" panose="02020603050405020304" pitchFamily="18" charset="0"/>
              </a:rPr>
              <a:t>   The dashboard will help company </a:t>
            </a:r>
          </a:p>
          <a:p>
            <a:pPr>
              <a:buClr>
                <a:schemeClr val="tx1"/>
              </a:buClr>
              <a:buFont typeface="Wingdings" panose="05000000000000000000" pitchFamily="2" charset="2"/>
              <a:buChar char="§"/>
            </a:pPr>
            <a:r>
              <a:rPr lang="en-IN" sz="2800" dirty="0">
                <a:latin typeface="Times New Roman" panose="02020603050405020304" pitchFamily="18" charset="0"/>
                <a:cs typeface="Times New Roman" panose="02020603050405020304" pitchFamily="18" charset="0"/>
              </a:rPr>
              <a:t> Understand the trends of Monthly Sales and Profits.</a:t>
            </a:r>
          </a:p>
          <a:p>
            <a:pPr>
              <a:buClr>
                <a:schemeClr val="tx1"/>
              </a:buClr>
              <a:buFont typeface="Wingdings" panose="05000000000000000000" pitchFamily="2" charset="2"/>
              <a:buChar char="§"/>
            </a:pPr>
            <a:r>
              <a:rPr lang="en-IN" sz="2800" dirty="0">
                <a:latin typeface="Times New Roman" panose="02020603050405020304" pitchFamily="18" charset="0"/>
                <a:cs typeface="Times New Roman" panose="02020603050405020304" pitchFamily="18" charset="0"/>
              </a:rPr>
              <a:t> Which region generates the maximum and minimum sales.</a:t>
            </a:r>
          </a:p>
          <a:p>
            <a:pPr>
              <a:buClr>
                <a:schemeClr val="tx1"/>
              </a:buClr>
              <a:buFont typeface="Wingdings" panose="05000000000000000000" pitchFamily="2" charset="2"/>
              <a:buChar char="§"/>
            </a:pPr>
            <a:r>
              <a:rPr lang="en-IN" sz="2800" dirty="0">
                <a:latin typeface="Times New Roman" panose="02020603050405020304" pitchFamily="18" charset="0"/>
                <a:cs typeface="Times New Roman" panose="02020603050405020304" pitchFamily="18" charset="0"/>
              </a:rPr>
              <a:t> Which regions and product categories need to be focussed in order to boost the sales.</a:t>
            </a:r>
          </a:p>
          <a:p>
            <a:pPr>
              <a:buClr>
                <a:schemeClr val="tx1"/>
              </a:buClr>
              <a:buFont typeface="Wingdings" panose="05000000000000000000" pitchFamily="2" charset="2"/>
              <a:buChar char="§"/>
            </a:pPr>
            <a:r>
              <a:rPr lang="en-IN" sz="2800" dirty="0">
                <a:latin typeface="Times New Roman" panose="02020603050405020304" pitchFamily="18" charset="0"/>
                <a:cs typeface="Times New Roman" panose="02020603050405020304" pitchFamily="18" charset="0"/>
              </a:rPr>
              <a:t> Distribution of orders in different age-groups.</a:t>
            </a:r>
          </a:p>
          <a:p>
            <a:pPr>
              <a:buClr>
                <a:schemeClr val="tx1"/>
              </a:buClr>
              <a:buFont typeface="Wingdings" panose="05000000000000000000" pitchFamily="2" charset="2"/>
              <a:buChar char="§"/>
            </a:pPr>
            <a:r>
              <a:rPr lang="en-IN" sz="2800" dirty="0">
                <a:latin typeface="Times New Roman" panose="02020603050405020304" pitchFamily="18" charset="0"/>
                <a:cs typeface="Times New Roman" panose="02020603050405020304" pitchFamily="18" charset="0"/>
              </a:rPr>
              <a:t> Understand the trends of sales and profit monthly as well.</a:t>
            </a:r>
          </a:p>
        </p:txBody>
      </p:sp>
      <p:pic>
        <p:nvPicPr>
          <p:cNvPr id="4" name="Picture 3" descr="Affordable &amp; Competent Courses | iNeuron.ai">
            <a:extLst>
              <a:ext uri="{FF2B5EF4-FFF2-40B4-BE49-F238E27FC236}">
                <a16:creationId xmlns:a16="http://schemas.microsoft.com/office/drawing/2014/main" id="{143A239C-3C60-BFBF-9609-DF87A8CC7CA5}"/>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87682" y="78121"/>
            <a:ext cx="1594234" cy="435400"/>
          </a:xfrm>
          <a:prstGeom prst="rect">
            <a:avLst/>
          </a:prstGeom>
          <a:noFill/>
          <a:ln>
            <a:noFill/>
          </a:ln>
        </p:spPr>
      </p:pic>
    </p:spTree>
    <p:extLst>
      <p:ext uri="{BB962C8B-B14F-4D97-AF65-F5344CB8AC3E}">
        <p14:creationId xmlns:p14="http://schemas.microsoft.com/office/powerpoint/2010/main" val="29026744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9DA2F4-7CEF-04DF-2C4A-779733B9AADA}"/>
              </a:ext>
            </a:extLst>
          </p:cNvPr>
          <p:cNvSpPr>
            <a:spLocks noGrp="1"/>
          </p:cNvSpPr>
          <p:nvPr>
            <p:ph type="title"/>
          </p:nvPr>
        </p:nvSpPr>
        <p:spPr>
          <a:xfrm>
            <a:off x="1097280" y="665922"/>
            <a:ext cx="10058400" cy="805069"/>
          </a:xfrm>
        </p:spPr>
        <p:txBody>
          <a:bodyPr/>
          <a:lstStyle/>
          <a:p>
            <a:pPr algn="ctr"/>
            <a:r>
              <a:rPr lang="en-IN" b="1" dirty="0">
                <a:latin typeface="Times New Roman" panose="02020603050405020304" pitchFamily="18" charset="0"/>
                <a:cs typeface="Times New Roman" panose="02020603050405020304" pitchFamily="18" charset="0"/>
              </a:rPr>
              <a:t>Problem Statement</a:t>
            </a:r>
          </a:p>
        </p:txBody>
      </p:sp>
      <p:sp>
        <p:nvSpPr>
          <p:cNvPr id="3" name="Content Placeholder 2">
            <a:extLst>
              <a:ext uri="{FF2B5EF4-FFF2-40B4-BE49-F238E27FC236}">
                <a16:creationId xmlns:a16="http://schemas.microsoft.com/office/drawing/2014/main" id="{19E388EB-D963-6955-EFEB-8B2B379C3B03}"/>
              </a:ext>
            </a:extLst>
          </p:cNvPr>
          <p:cNvSpPr>
            <a:spLocks noGrp="1"/>
          </p:cNvSpPr>
          <p:nvPr>
            <p:ph idx="1"/>
          </p:nvPr>
        </p:nvSpPr>
        <p:spPr>
          <a:xfrm>
            <a:off x="1097280" y="2067338"/>
            <a:ext cx="10058400" cy="3801755"/>
          </a:xfrm>
        </p:spPr>
        <p:txBody>
          <a:bodyPr>
            <a:normAutofit/>
          </a:bodyPr>
          <a:lstStyle/>
          <a:p>
            <a:pPr marL="0" indent="0" algn="just">
              <a:buNone/>
            </a:pPr>
            <a:r>
              <a:rPr lang="en-IN" sz="2800" dirty="0">
                <a:effectLst/>
                <a:latin typeface="Times New Roman" panose="02020603050405020304" pitchFamily="18" charset="0"/>
                <a:ea typeface="Calibri" panose="020F0502020204030204" pitchFamily="34" charset="0"/>
                <a:cs typeface="Times New Roman" panose="02020603050405020304" pitchFamily="18" charset="0"/>
              </a:rPr>
              <a:t>An online e-commerce company's analytics team wants to create a sales dashboard to evaluate sales based on different product categories. The business aims to provide people more choice over product categories so they may choose one and can observe the trend month- and product-wise as appropriate.</a:t>
            </a:r>
          </a:p>
          <a:p>
            <a:pPr marL="0" indent="0">
              <a:buNone/>
            </a:pPr>
            <a:endParaRPr lang="en-IN" sz="2400" dirty="0">
              <a:latin typeface="Times New Roman" panose="02020603050405020304" pitchFamily="18" charset="0"/>
              <a:cs typeface="Times New Roman" panose="02020603050405020304" pitchFamily="18" charset="0"/>
            </a:endParaRPr>
          </a:p>
        </p:txBody>
      </p:sp>
      <p:pic>
        <p:nvPicPr>
          <p:cNvPr id="4" name="Picture 3" descr="Affordable &amp; Competent Courses | iNeuron.ai">
            <a:extLst>
              <a:ext uri="{FF2B5EF4-FFF2-40B4-BE49-F238E27FC236}">
                <a16:creationId xmlns:a16="http://schemas.microsoft.com/office/drawing/2014/main" id="{143A239C-3C60-BFBF-9609-DF87A8CC7CA5}"/>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87682" y="78121"/>
            <a:ext cx="1594234" cy="435400"/>
          </a:xfrm>
          <a:prstGeom prst="rect">
            <a:avLst/>
          </a:prstGeom>
          <a:noFill/>
          <a:ln>
            <a:noFill/>
          </a:ln>
        </p:spPr>
      </p:pic>
    </p:spTree>
    <p:extLst>
      <p:ext uri="{BB962C8B-B14F-4D97-AF65-F5344CB8AC3E}">
        <p14:creationId xmlns:p14="http://schemas.microsoft.com/office/powerpoint/2010/main" val="5689310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9DA2F4-7CEF-04DF-2C4A-779733B9AADA}"/>
              </a:ext>
            </a:extLst>
          </p:cNvPr>
          <p:cNvSpPr>
            <a:spLocks noGrp="1"/>
          </p:cNvSpPr>
          <p:nvPr>
            <p:ph type="title"/>
          </p:nvPr>
        </p:nvSpPr>
        <p:spPr>
          <a:xfrm>
            <a:off x="1097280" y="665922"/>
            <a:ext cx="10058400" cy="805069"/>
          </a:xfrm>
        </p:spPr>
        <p:txBody>
          <a:bodyPr/>
          <a:lstStyle/>
          <a:p>
            <a:pPr algn="ctr"/>
            <a:r>
              <a:rPr lang="en-IN" b="1" dirty="0">
                <a:latin typeface="Times New Roman" panose="02020603050405020304" pitchFamily="18" charset="0"/>
                <a:cs typeface="Times New Roman" panose="02020603050405020304" pitchFamily="18" charset="0"/>
              </a:rPr>
              <a:t>Architecture</a:t>
            </a:r>
          </a:p>
        </p:txBody>
      </p:sp>
      <p:pic>
        <p:nvPicPr>
          <p:cNvPr id="4" name="Picture 3" descr="Affordable &amp; Competent Courses | iNeuron.ai">
            <a:extLst>
              <a:ext uri="{FF2B5EF4-FFF2-40B4-BE49-F238E27FC236}">
                <a16:creationId xmlns:a16="http://schemas.microsoft.com/office/drawing/2014/main" id="{143A239C-3C60-BFBF-9609-DF87A8CC7CA5}"/>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87682" y="78121"/>
            <a:ext cx="1594234" cy="435400"/>
          </a:xfrm>
          <a:prstGeom prst="rect">
            <a:avLst/>
          </a:prstGeom>
          <a:noFill/>
          <a:ln>
            <a:noFill/>
          </a:ln>
        </p:spPr>
      </p:pic>
      <p:sp>
        <p:nvSpPr>
          <p:cNvPr id="6" name="TextBox 5">
            <a:extLst>
              <a:ext uri="{FF2B5EF4-FFF2-40B4-BE49-F238E27FC236}">
                <a16:creationId xmlns:a16="http://schemas.microsoft.com/office/drawing/2014/main" id="{564406BA-C563-E9B5-00AB-33DB34B26905}"/>
              </a:ext>
            </a:extLst>
          </p:cNvPr>
          <p:cNvSpPr txBox="1"/>
          <p:nvPr/>
        </p:nvSpPr>
        <p:spPr>
          <a:xfrm>
            <a:off x="892036" y="6008493"/>
            <a:ext cx="11015041" cy="276614"/>
          </a:xfrm>
          <a:prstGeom prst="rect">
            <a:avLst/>
          </a:prstGeom>
          <a:noFill/>
        </p:spPr>
        <p:txBody>
          <a:bodyPr wrap="square">
            <a:spAutoFit/>
          </a:bodyPr>
          <a:lstStyle/>
          <a:p>
            <a:pPr algn="just">
              <a:lnSpc>
                <a:spcPct val="107000"/>
              </a:lnSpc>
              <a:spcAft>
                <a:spcPts val="800"/>
              </a:spcAft>
            </a:pPr>
            <a:r>
              <a:rPr lang="en-IN" sz="1200" b="1" dirty="0">
                <a:effectLst/>
                <a:latin typeface="Times New Roman" panose="02020603050405020304" pitchFamily="18" charset="0"/>
                <a:ea typeface="Calibri" panose="020F0502020204030204" pitchFamily="34" charset="0"/>
                <a:cs typeface="Times New Roman" panose="02020603050405020304" pitchFamily="18" charset="0"/>
              </a:rPr>
              <a:t>Source: </a:t>
            </a:r>
            <a:r>
              <a:rPr lang="en-IN" sz="1200" b="1" dirty="0">
                <a:latin typeface="Times New Roman" panose="02020603050405020304" pitchFamily="18" charset="0"/>
                <a:ea typeface="Calibri" panose="020F0502020204030204" pitchFamily="34" charset="0"/>
                <a:cs typeface="Times New Roman" panose="02020603050405020304" pitchFamily="18" charset="0"/>
              </a:rPr>
              <a:t> </a:t>
            </a:r>
            <a:r>
              <a:rPr lang="en-IN" sz="1200" b="1" u="sng" dirty="0">
                <a:effectLst/>
                <a:latin typeface="Times New Roman" panose="02020603050405020304" pitchFamily="18" charset="0"/>
                <a:ea typeface="Calibri" panose="020F0502020204030204" pitchFamily="34" charset="0"/>
                <a:cs typeface="Times New Roman" panose="02020603050405020304" pitchFamily="18" charset="0"/>
                <a:hlinkClick r:id="rId3">
                  <a:extLst>
                    <a:ext uri="{A12FA001-AC4F-418D-AE19-62706E023703}">
                      <ahyp:hlinkClr xmlns:ahyp="http://schemas.microsoft.com/office/drawing/2018/hyperlinkcolor" val="tx"/>
                    </a:ext>
                  </a:extLst>
                </a:hlinkClick>
              </a:rPr>
              <a:t>https://www.techtarget.com/searchbusinessanalytics/definition/business-intelligence-architecture</a:t>
            </a:r>
            <a:endParaRPr lang="en-IN" sz="1200" b="1"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7" name="Rectangle 2">
            <a:extLst>
              <a:ext uri="{FF2B5EF4-FFF2-40B4-BE49-F238E27FC236}">
                <a16:creationId xmlns:a16="http://schemas.microsoft.com/office/drawing/2014/main" id="{5079C226-8DD7-A836-5CC2-14C7DAACDEE7}"/>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pic>
        <p:nvPicPr>
          <p:cNvPr id="4097" name="Picture 9" descr="Sample BI architecture diagram">
            <a:extLst>
              <a:ext uri="{FF2B5EF4-FFF2-40B4-BE49-F238E27FC236}">
                <a16:creationId xmlns:a16="http://schemas.microsoft.com/office/drawing/2014/main" id="{4F038758-9B4F-3208-9766-164CE569C61E}"/>
              </a:ext>
            </a:extLst>
          </p:cNvPr>
          <p:cNvPicPr>
            <a:picLocks noChangeAspect="1" noChangeArrowheads="1"/>
          </p:cNvPicPr>
          <p:nvPr/>
        </p:nvPicPr>
        <p:blipFill rotWithShape="1">
          <a:blip r:embed="rId4">
            <a:extLst>
              <a:ext uri="{BEBA8EAE-BF5A-486C-A8C5-ECC9F3942E4B}">
                <a14:imgProps xmlns:a14="http://schemas.microsoft.com/office/drawing/2010/main">
                  <a14:imgLayer r:embed="rId5">
                    <a14:imgEffect>
                      <a14:brightnessContrast bright="-20000" contrast="40000"/>
                    </a14:imgEffect>
                  </a14:imgLayer>
                </a14:imgProps>
              </a:ext>
              <a:ext uri="{28A0092B-C50C-407E-A947-70E740481C1C}">
                <a14:useLocalDpi xmlns:a14="http://schemas.microsoft.com/office/drawing/2010/main" val="0"/>
              </a:ext>
            </a:extLst>
          </a:blip>
          <a:srcRect l="8067" t="9239" r="7348" b="9750"/>
          <a:stretch/>
        </p:blipFill>
        <p:spPr bwMode="auto">
          <a:xfrm>
            <a:off x="2941982" y="1790725"/>
            <a:ext cx="5744817" cy="40535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284312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9DA2F4-7CEF-04DF-2C4A-779733B9AADA}"/>
              </a:ext>
            </a:extLst>
          </p:cNvPr>
          <p:cNvSpPr>
            <a:spLocks noGrp="1"/>
          </p:cNvSpPr>
          <p:nvPr>
            <p:ph type="title"/>
          </p:nvPr>
        </p:nvSpPr>
        <p:spPr>
          <a:xfrm>
            <a:off x="1097280" y="665922"/>
            <a:ext cx="10058400" cy="805069"/>
          </a:xfrm>
        </p:spPr>
        <p:txBody>
          <a:bodyPr/>
          <a:lstStyle/>
          <a:p>
            <a:pPr algn="ctr"/>
            <a:r>
              <a:rPr lang="en-IN" b="1" dirty="0">
                <a:latin typeface="Times New Roman" panose="02020603050405020304" pitchFamily="18" charset="0"/>
                <a:cs typeface="Times New Roman" panose="02020603050405020304" pitchFamily="18" charset="0"/>
              </a:rPr>
              <a:t>Dataset</a:t>
            </a:r>
          </a:p>
        </p:txBody>
      </p:sp>
      <p:sp>
        <p:nvSpPr>
          <p:cNvPr id="3" name="Content Placeholder 2">
            <a:extLst>
              <a:ext uri="{FF2B5EF4-FFF2-40B4-BE49-F238E27FC236}">
                <a16:creationId xmlns:a16="http://schemas.microsoft.com/office/drawing/2014/main" id="{19E388EB-D963-6955-EFEB-8B2B379C3B03}"/>
              </a:ext>
            </a:extLst>
          </p:cNvPr>
          <p:cNvSpPr>
            <a:spLocks noGrp="1"/>
          </p:cNvSpPr>
          <p:nvPr>
            <p:ph idx="1"/>
          </p:nvPr>
        </p:nvSpPr>
        <p:spPr>
          <a:xfrm>
            <a:off x="1097280" y="2067338"/>
            <a:ext cx="10058400" cy="3801755"/>
          </a:xfrm>
        </p:spPr>
        <p:txBody>
          <a:bodyPr>
            <a:noAutofit/>
          </a:bodyPr>
          <a:lstStyle/>
          <a:p>
            <a:pPr>
              <a:buClr>
                <a:schemeClr val="tx1"/>
              </a:buClr>
              <a:buFont typeface="Wingdings" panose="05000000000000000000" pitchFamily="2" charset="2"/>
              <a:buChar char="§"/>
            </a:pPr>
            <a:r>
              <a:rPr lang="en-IN" sz="2800" dirty="0">
                <a:effectLst/>
                <a:latin typeface="Times New Roman" panose="02020603050405020304" pitchFamily="18" charset="0"/>
                <a:ea typeface="Calibri" panose="020F0502020204030204" pitchFamily="34" charset="0"/>
                <a:cs typeface="Times New Roman" panose="02020603050405020304" pitchFamily="18" charset="0"/>
              </a:rPr>
              <a:t>  The dataset of the e-commerce company is provided in the form of  Excel workbook.</a:t>
            </a:r>
          </a:p>
          <a:p>
            <a:pPr algn="just">
              <a:lnSpc>
                <a:spcPct val="107000"/>
              </a:lnSpc>
              <a:spcAft>
                <a:spcPts val="800"/>
              </a:spcAft>
              <a:buClr>
                <a:schemeClr val="tx1"/>
              </a:buClr>
              <a:buFont typeface="Wingdings" panose="05000000000000000000" pitchFamily="2" charset="2"/>
              <a:buChar char="§"/>
            </a:pPr>
            <a:r>
              <a:rPr lang="en-IN" sz="2800" dirty="0">
                <a:effectLst/>
                <a:latin typeface="Times New Roman" panose="02020603050405020304" pitchFamily="18" charset="0"/>
                <a:ea typeface="Calibri" panose="020F0502020204030204" pitchFamily="34" charset="0"/>
                <a:cs typeface="Times New Roman" panose="02020603050405020304" pitchFamily="18" charset="0"/>
              </a:rPr>
              <a:t>  The dataset contains the following columns:</a:t>
            </a:r>
          </a:p>
          <a:p>
            <a:pPr marL="0" lvl="0" indent="0" algn="just">
              <a:lnSpc>
                <a:spcPct val="107000"/>
              </a:lnSpc>
              <a:buNone/>
            </a:pPr>
            <a:r>
              <a:rPr lang="en-IN" sz="2800" dirty="0">
                <a:effectLst/>
                <a:latin typeface="Times New Roman" panose="02020603050405020304" pitchFamily="18" charset="0"/>
                <a:ea typeface="Calibri" panose="020F0502020204030204" pitchFamily="34" charset="0"/>
                <a:cs typeface="Times New Roman" panose="02020603050405020304" pitchFamily="18" charset="0"/>
              </a:rPr>
              <a:t>Order ID, Order Date, Ship Date, Aging, Ship Mode, Product     Category, Product, Sales, Quantity, Discount, Profit, Shipping Cost, Order Priority, Customer ID, Customer Name, Segment, City, State, Country, Region, Months</a:t>
            </a:r>
          </a:p>
          <a:p>
            <a:pPr marL="0" indent="0">
              <a:buNone/>
            </a:pPr>
            <a:endParaRPr lang="en-IN" sz="2800" dirty="0">
              <a:latin typeface="Times New Roman" panose="02020603050405020304" pitchFamily="18" charset="0"/>
              <a:cs typeface="Times New Roman" panose="02020603050405020304" pitchFamily="18" charset="0"/>
            </a:endParaRPr>
          </a:p>
        </p:txBody>
      </p:sp>
      <p:pic>
        <p:nvPicPr>
          <p:cNvPr id="4" name="Picture 3" descr="Affordable &amp; Competent Courses | iNeuron.ai">
            <a:extLst>
              <a:ext uri="{FF2B5EF4-FFF2-40B4-BE49-F238E27FC236}">
                <a16:creationId xmlns:a16="http://schemas.microsoft.com/office/drawing/2014/main" id="{143A239C-3C60-BFBF-9609-DF87A8CC7CA5}"/>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87682" y="78121"/>
            <a:ext cx="1594234" cy="435400"/>
          </a:xfrm>
          <a:prstGeom prst="rect">
            <a:avLst/>
          </a:prstGeom>
          <a:noFill/>
          <a:ln>
            <a:noFill/>
          </a:ln>
        </p:spPr>
      </p:pic>
    </p:spTree>
    <p:extLst>
      <p:ext uri="{BB962C8B-B14F-4D97-AF65-F5344CB8AC3E}">
        <p14:creationId xmlns:p14="http://schemas.microsoft.com/office/powerpoint/2010/main" val="39429005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9DA2F4-7CEF-04DF-2C4A-779733B9AADA}"/>
              </a:ext>
            </a:extLst>
          </p:cNvPr>
          <p:cNvSpPr>
            <a:spLocks noGrp="1"/>
          </p:cNvSpPr>
          <p:nvPr>
            <p:ph type="title"/>
          </p:nvPr>
        </p:nvSpPr>
        <p:spPr>
          <a:xfrm>
            <a:off x="1097280" y="665922"/>
            <a:ext cx="10058400" cy="805069"/>
          </a:xfrm>
        </p:spPr>
        <p:txBody>
          <a:bodyPr/>
          <a:lstStyle/>
          <a:p>
            <a:pPr algn="ctr"/>
            <a:r>
              <a:rPr lang="en-IN" b="1" dirty="0">
                <a:latin typeface="Times New Roman" panose="02020603050405020304" pitchFamily="18" charset="0"/>
                <a:cs typeface="Times New Roman" panose="02020603050405020304" pitchFamily="18" charset="0"/>
              </a:rPr>
              <a:t>Data Transformation</a:t>
            </a:r>
          </a:p>
        </p:txBody>
      </p:sp>
      <p:sp>
        <p:nvSpPr>
          <p:cNvPr id="3" name="Content Placeholder 2">
            <a:extLst>
              <a:ext uri="{FF2B5EF4-FFF2-40B4-BE49-F238E27FC236}">
                <a16:creationId xmlns:a16="http://schemas.microsoft.com/office/drawing/2014/main" id="{19E388EB-D963-6955-EFEB-8B2B379C3B03}"/>
              </a:ext>
            </a:extLst>
          </p:cNvPr>
          <p:cNvSpPr>
            <a:spLocks noGrp="1"/>
          </p:cNvSpPr>
          <p:nvPr>
            <p:ph idx="1"/>
          </p:nvPr>
        </p:nvSpPr>
        <p:spPr>
          <a:xfrm>
            <a:off x="1097280" y="2067338"/>
            <a:ext cx="10058400" cy="3801755"/>
          </a:xfrm>
        </p:spPr>
        <p:txBody>
          <a:bodyPr>
            <a:normAutofit/>
          </a:bodyPr>
          <a:lstStyle/>
          <a:p>
            <a:pPr algn="just">
              <a:buClr>
                <a:schemeClr val="tx1"/>
              </a:buClr>
              <a:buFont typeface="Wingdings" panose="05000000000000000000" pitchFamily="2" charset="2"/>
              <a:buChar char="§"/>
            </a:pPr>
            <a:r>
              <a:rPr lang="en-IN" sz="2800" dirty="0">
                <a:effectLst/>
                <a:latin typeface="Times New Roman" panose="02020603050405020304" pitchFamily="18" charset="0"/>
                <a:ea typeface="Calibri" panose="020F0502020204030204" pitchFamily="34" charset="0"/>
                <a:cs typeface="Times New Roman" panose="02020603050405020304" pitchFamily="18" charset="0"/>
              </a:rPr>
              <a:t>  The dataset doesn’t have any null values and is clean. It is then used for analysis. </a:t>
            </a:r>
          </a:p>
          <a:p>
            <a:pPr algn="just">
              <a:buClr>
                <a:schemeClr val="tx1"/>
              </a:buClr>
              <a:buFont typeface="Wingdings" panose="05000000000000000000" pitchFamily="2" charset="2"/>
              <a:buChar char="§"/>
            </a:pPr>
            <a:endParaRPr lang="en-IN" sz="28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buClr>
                <a:schemeClr val="tx1"/>
              </a:buClr>
              <a:buFont typeface="Wingdings" panose="05000000000000000000" pitchFamily="2" charset="2"/>
              <a:buChar char="§"/>
            </a:pPr>
            <a:r>
              <a:rPr lang="en-IN" sz="2800" dirty="0">
                <a:effectLst/>
                <a:latin typeface="Times New Roman" panose="02020603050405020304" pitchFamily="18" charset="0"/>
                <a:ea typeface="Calibri" panose="020F0502020204030204" pitchFamily="34" charset="0"/>
                <a:cs typeface="Times New Roman" panose="02020603050405020304" pitchFamily="18" charset="0"/>
              </a:rPr>
              <a:t>  SUMIFS and Pivot Table function is used to calculate the sales, profit and quantity metrics.</a:t>
            </a:r>
          </a:p>
          <a:p>
            <a:pPr algn="just">
              <a:buClr>
                <a:schemeClr val="tx1"/>
              </a:buClr>
              <a:buFont typeface="Wingdings" panose="05000000000000000000" pitchFamily="2" charset="2"/>
              <a:buChar char="§"/>
            </a:pPr>
            <a:endParaRPr lang="en-IN" sz="2800" dirty="0">
              <a:latin typeface="Times New Roman" panose="02020603050405020304" pitchFamily="18" charset="0"/>
              <a:cs typeface="Times New Roman" panose="02020603050405020304" pitchFamily="18" charset="0"/>
            </a:endParaRPr>
          </a:p>
        </p:txBody>
      </p:sp>
      <p:pic>
        <p:nvPicPr>
          <p:cNvPr id="4" name="Picture 3" descr="Affordable &amp; Competent Courses | iNeuron.ai">
            <a:extLst>
              <a:ext uri="{FF2B5EF4-FFF2-40B4-BE49-F238E27FC236}">
                <a16:creationId xmlns:a16="http://schemas.microsoft.com/office/drawing/2014/main" id="{143A239C-3C60-BFBF-9609-DF87A8CC7CA5}"/>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87682" y="78121"/>
            <a:ext cx="1594234" cy="435400"/>
          </a:xfrm>
          <a:prstGeom prst="rect">
            <a:avLst/>
          </a:prstGeom>
          <a:noFill/>
          <a:ln>
            <a:noFill/>
          </a:ln>
        </p:spPr>
      </p:pic>
    </p:spTree>
    <p:extLst>
      <p:ext uri="{BB962C8B-B14F-4D97-AF65-F5344CB8AC3E}">
        <p14:creationId xmlns:p14="http://schemas.microsoft.com/office/powerpoint/2010/main" val="11350615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9DA2F4-7CEF-04DF-2C4A-779733B9AADA}"/>
              </a:ext>
            </a:extLst>
          </p:cNvPr>
          <p:cNvSpPr>
            <a:spLocks noGrp="1"/>
          </p:cNvSpPr>
          <p:nvPr>
            <p:ph type="title"/>
          </p:nvPr>
        </p:nvSpPr>
        <p:spPr>
          <a:xfrm>
            <a:off x="1097280" y="665922"/>
            <a:ext cx="10058400" cy="805069"/>
          </a:xfrm>
        </p:spPr>
        <p:txBody>
          <a:bodyPr/>
          <a:lstStyle/>
          <a:p>
            <a:pPr algn="ctr"/>
            <a:r>
              <a:rPr lang="en-IN" b="1" dirty="0">
                <a:latin typeface="Times New Roman" panose="02020603050405020304" pitchFamily="18" charset="0"/>
                <a:cs typeface="Times New Roman" panose="02020603050405020304" pitchFamily="18" charset="0"/>
              </a:rPr>
              <a:t>Tool Used</a:t>
            </a:r>
          </a:p>
        </p:txBody>
      </p:sp>
      <p:sp>
        <p:nvSpPr>
          <p:cNvPr id="3" name="Content Placeholder 2">
            <a:extLst>
              <a:ext uri="{FF2B5EF4-FFF2-40B4-BE49-F238E27FC236}">
                <a16:creationId xmlns:a16="http://schemas.microsoft.com/office/drawing/2014/main" id="{19E388EB-D963-6955-EFEB-8B2B379C3B03}"/>
              </a:ext>
            </a:extLst>
          </p:cNvPr>
          <p:cNvSpPr>
            <a:spLocks noGrp="1"/>
          </p:cNvSpPr>
          <p:nvPr>
            <p:ph idx="1"/>
          </p:nvPr>
        </p:nvSpPr>
        <p:spPr>
          <a:xfrm>
            <a:off x="1097280" y="2067338"/>
            <a:ext cx="8235563" cy="3801755"/>
          </a:xfrm>
        </p:spPr>
        <p:txBody>
          <a:bodyPr>
            <a:normAutofit/>
          </a:bodyPr>
          <a:lstStyle/>
          <a:p>
            <a:pPr marL="0" indent="0">
              <a:buNone/>
            </a:pPr>
            <a:r>
              <a:rPr lang="en-IN" sz="2800" dirty="0">
                <a:effectLst/>
                <a:latin typeface="Times New Roman" panose="02020603050405020304" pitchFamily="18" charset="0"/>
                <a:ea typeface="Calibri" panose="020F0502020204030204" pitchFamily="34" charset="0"/>
              </a:rPr>
              <a:t>Microsoft Excel is used to design the dashboard to gain insights about the sales and profits trends of the company.</a:t>
            </a:r>
            <a:endParaRPr lang="en-IN" sz="2800" dirty="0">
              <a:latin typeface="Times New Roman" panose="02020603050405020304" pitchFamily="18" charset="0"/>
              <a:cs typeface="Times New Roman" panose="02020603050405020304" pitchFamily="18" charset="0"/>
            </a:endParaRPr>
          </a:p>
        </p:txBody>
      </p:sp>
      <p:pic>
        <p:nvPicPr>
          <p:cNvPr id="4" name="Picture 3" descr="Affordable &amp; Competent Courses | iNeuron.ai">
            <a:extLst>
              <a:ext uri="{FF2B5EF4-FFF2-40B4-BE49-F238E27FC236}">
                <a16:creationId xmlns:a16="http://schemas.microsoft.com/office/drawing/2014/main" id="{143A239C-3C60-BFBF-9609-DF87A8CC7CA5}"/>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87682" y="78121"/>
            <a:ext cx="1594234" cy="435400"/>
          </a:xfrm>
          <a:prstGeom prst="rect">
            <a:avLst/>
          </a:prstGeom>
          <a:noFill/>
          <a:ln>
            <a:noFill/>
          </a:ln>
        </p:spPr>
      </p:pic>
      <p:pic>
        <p:nvPicPr>
          <p:cNvPr id="9" name="Picture 8">
            <a:extLst>
              <a:ext uri="{FF2B5EF4-FFF2-40B4-BE49-F238E27FC236}">
                <a16:creationId xmlns:a16="http://schemas.microsoft.com/office/drawing/2014/main" id="{B71B6160-360A-233F-C70B-F25181A4000F}"/>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667037" y="2262992"/>
            <a:ext cx="1651555" cy="1535449"/>
          </a:xfrm>
          <a:prstGeom prst="rect">
            <a:avLst/>
          </a:prstGeom>
          <a:noFill/>
          <a:ln>
            <a:noFill/>
          </a:ln>
        </p:spPr>
      </p:pic>
    </p:spTree>
    <p:extLst>
      <p:ext uri="{BB962C8B-B14F-4D97-AF65-F5344CB8AC3E}">
        <p14:creationId xmlns:p14="http://schemas.microsoft.com/office/powerpoint/2010/main" val="37751723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9DA2F4-7CEF-04DF-2C4A-779733B9AADA}"/>
              </a:ext>
            </a:extLst>
          </p:cNvPr>
          <p:cNvSpPr>
            <a:spLocks noGrp="1"/>
          </p:cNvSpPr>
          <p:nvPr>
            <p:ph type="title"/>
          </p:nvPr>
        </p:nvSpPr>
        <p:spPr>
          <a:xfrm>
            <a:off x="1097280" y="665922"/>
            <a:ext cx="10058400" cy="805069"/>
          </a:xfrm>
        </p:spPr>
        <p:txBody>
          <a:bodyPr/>
          <a:lstStyle/>
          <a:p>
            <a:pPr algn="ctr"/>
            <a:r>
              <a:rPr lang="en-IN" b="1" dirty="0">
                <a:latin typeface="Times New Roman" panose="02020603050405020304" pitchFamily="18" charset="0"/>
                <a:cs typeface="Times New Roman" panose="02020603050405020304" pitchFamily="18" charset="0"/>
              </a:rPr>
              <a:t>Steps to create Dashboard - 1</a:t>
            </a:r>
          </a:p>
        </p:txBody>
      </p:sp>
      <p:sp>
        <p:nvSpPr>
          <p:cNvPr id="3" name="Content Placeholder 2">
            <a:extLst>
              <a:ext uri="{FF2B5EF4-FFF2-40B4-BE49-F238E27FC236}">
                <a16:creationId xmlns:a16="http://schemas.microsoft.com/office/drawing/2014/main" id="{19E388EB-D963-6955-EFEB-8B2B379C3B03}"/>
              </a:ext>
            </a:extLst>
          </p:cNvPr>
          <p:cNvSpPr>
            <a:spLocks noGrp="1"/>
          </p:cNvSpPr>
          <p:nvPr>
            <p:ph idx="1"/>
          </p:nvPr>
        </p:nvSpPr>
        <p:spPr>
          <a:xfrm>
            <a:off x="908437" y="2067337"/>
            <a:ext cx="6317311" cy="3801755"/>
          </a:xfrm>
        </p:spPr>
        <p:txBody>
          <a:bodyPr>
            <a:normAutofit/>
          </a:bodyPr>
          <a:lstStyle/>
          <a:p>
            <a:pPr marL="0" indent="0" algn="just">
              <a:buNone/>
            </a:pPr>
            <a:r>
              <a:rPr lang="en-US" sz="2200" b="1" dirty="0">
                <a:latin typeface="Times New Roman" panose="02020603050405020304" pitchFamily="18" charset="0"/>
                <a:cs typeface="Times New Roman" panose="02020603050405020304" pitchFamily="18" charset="0"/>
              </a:rPr>
              <a:t>Step1: Create Pivot Table for Shipping Days(Aging)</a:t>
            </a:r>
          </a:p>
          <a:p>
            <a:pPr marL="0" indent="0" algn="just">
              <a:buNone/>
            </a:pPr>
            <a:r>
              <a:rPr lang="en-US" sz="2200" dirty="0">
                <a:latin typeface="Times New Roman" panose="02020603050405020304" pitchFamily="18" charset="0"/>
                <a:cs typeface="Times New Roman" panose="02020603050405020304" pitchFamily="18" charset="0"/>
              </a:rPr>
              <a:t>To create pivot table, go to insert &gt; pivot table&gt;select table,</a:t>
            </a:r>
          </a:p>
          <a:p>
            <a:pPr marL="0" indent="0" algn="just">
              <a:buNone/>
            </a:pPr>
            <a:r>
              <a:rPr lang="en-US" sz="2200" dirty="0">
                <a:latin typeface="Times New Roman" panose="02020603050405020304" pitchFamily="18" charset="0"/>
                <a:cs typeface="Times New Roman" panose="02020603050405020304" pitchFamily="18" charset="0"/>
              </a:rPr>
              <a:t>Selected the row as aging and value as sale   </a:t>
            </a:r>
          </a:p>
          <a:p>
            <a:pPr marL="0" indent="0" algn="just">
              <a:buNone/>
            </a:pPr>
            <a:r>
              <a:rPr lang="en-US" sz="2200" dirty="0">
                <a:latin typeface="Times New Roman" panose="02020603050405020304" pitchFamily="18" charset="0"/>
                <a:cs typeface="Times New Roman" panose="02020603050405020304" pitchFamily="18" charset="0"/>
              </a:rPr>
              <a:t>Analysis.</a:t>
            </a:r>
          </a:p>
          <a:p>
            <a:pPr marL="0" indent="0" algn="just">
              <a:buNone/>
            </a:pPr>
            <a:r>
              <a:rPr lang="en-US" sz="2200" dirty="0">
                <a:latin typeface="Times New Roman" panose="02020603050405020304" pitchFamily="18" charset="0"/>
                <a:cs typeface="Times New Roman" panose="02020603050405020304" pitchFamily="18" charset="0"/>
              </a:rPr>
              <a:t>Now, In Pivotable Analyze select PivotChart and click OK insert charts dialog box will appear. Add the required chart.</a:t>
            </a:r>
          </a:p>
          <a:p>
            <a:pPr marL="0" indent="0" algn="just">
              <a:buNone/>
            </a:pPr>
            <a:endParaRPr lang="en-US" sz="2200" dirty="0">
              <a:latin typeface="Times New Roman" panose="02020603050405020304" pitchFamily="18" charset="0"/>
              <a:cs typeface="Times New Roman" panose="02020603050405020304" pitchFamily="18" charset="0"/>
            </a:endParaRPr>
          </a:p>
        </p:txBody>
      </p:sp>
      <p:pic>
        <p:nvPicPr>
          <p:cNvPr id="4" name="Picture 3" descr="Affordable &amp; Competent Courses | iNeuron.ai">
            <a:extLst>
              <a:ext uri="{FF2B5EF4-FFF2-40B4-BE49-F238E27FC236}">
                <a16:creationId xmlns:a16="http://schemas.microsoft.com/office/drawing/2014/main" id="{143A239C-3C60-BFBF-9609-DF87A8CC7CA5}"/>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87682" y="78121"/>
            <a:ext cx="1594234" cy="435400"/>
          </a:xfrm>
          <a:prstGeom prst="rect">
            <a:avLst/>
          </a:prstGeom>
          <a:noFill/>
          <a:ln>
            <a:noFill/>
          </a:ln>
        </p:spPr>
      </p:pic>
      <p:pic>
        <p:nvPicPr>
          <p:cNvPr id="7" name="Picture 6" descr="Graphical user interface, application&#10;&#10;Description automatically generated">
            <a:extLst>
              <a:ext uri="{FF2B5EF4-FFF2-40B4-BE49-F238E27FC236}">
                <a16:creationId xmlns:a16="http://schemas.microsoft.com/office/drawing/2014/main" id="{977BEAEA-616A-0E7D-F910-332547641DD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71785" y="1853369"/>
            <a:ext cx="3219899" cy="4229690"/>
          </a:xfrm>
          <a:prstGeom prst="rect">
            <a:avLst/>
          </a:prstGeom>
        </p:spPr>
      </p:pic>
    </p:spTree>
    <p:extLst>
      <p:ext uri="{BB962C8B-B14F-4D97-AF65-F5344CB8AC3E}">
        <p14:creationId xmlns:p14="http://schemas.microsoft.com/office/powerpoint/2010/main" val="4001628273"/>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98</TotalTime>
  <Words>572</Words>
  <Application>Microsoft Office PowerPoint</Application>
  <PresentationFormat>Widescreen</PresentationFormat>
  <Paragraphs>58</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Calibri</vt:lpstr>
      <vt:lpstr>Calibri Light</vt:lpstr>
      <vt:lpstr>Times New Roman</vt:lpstr>
      <vt:lpstr>Wingdings</vt:lpstr>
      <vt:lpstr>Retrospect</vt:lpstr>
      <vt:lpstr>E-COMMERCE DASHBOARD</vt:lpstr>
      <vt:lpstr>Objective</vt:lpstr>
      <vt:lpstr>Benefits</vt:lpstr>
      <vt:lpstr>Problem Statement</vt:lpstr>
      <vt:lpstr>Architecture</vt:lpstr>
      <vt:lpstr>Dataset</vt:lpstr>
      <vt:lpstr>Data Transformation</vt:lpstr>
      <vt:lpstr>Tool Used</vt:lpstr>
      <vt:lpstr>Steps to create Dashboard - 1</vt:lpstr>
      <vt:lpstr>Steps to create Dashboard - 2</vt:lpstr>
      <vt:lpstr>Steps to create Dashboard - 3</vt:lpstr>
      <vt:lpstr>Steps to create Dashboard - 4</vt:lpstr>
      <vt:lpstr>Steps to create Dashboard - 5</vt:lpstr>
      <vt:lpstr>Dashboard</vt:lpstr>
      <vt:lpstr>Insights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E-COMMERCE DASHBOARD</dc:title>
  <dc:creator>nikkimittal19599@gmail.com</dc:creator>
  <cp:lastModifiedBy>Niraj Kumar</cp:lastModifiedBy>
  <cp:revision>9</cp:revision>
  <dcterms:created xsi:type="dcterms:W3CDTF">2023-01-11T06:43:24Z</dcterms:created>
  <dcterms:modified xsi:type="dcterms:W3CDTF">2023-09-10T08:28:10Z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2023-03-09T19:07:41Z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e4509529-4484-4e73-ac08-5108e82a5c23</vt:lpwstr>
  </property>
  <property fmtid="{D5CDD505-2E9C-101B-9397-08002B2CF9AE}" pid="7" name="MSIP_Label_defa4170-0d19-0005-0004-bc88714345d2_ActionId">
    <vt:lpwstr>4094a130-d71f-4fb9-8d51-edf8604f9638</vt:lpwstr>
  </property>
  <property fmtid="{D5CDD505-2E9C-101B-9397-08002B2CF9AE}" pid="8" name="MSIP_Label_defa4170-0d19-0005-0004-bc88714345d2_ContentBits">
    <vt:lpwstr>0</vt:lpwstr>
  </property>
</Properties>
</file>