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notesMasterIdLst>
    <p:notesMasterId r:id="rId28"/>
  </p:notesMasterIdLst>
  <p:sldIdLst>
    <p:sldId id="265" r:id="rId2"/>
    <p:sldId id="300" r:id="rId3"/>
    <p:sldId id="266" r:id="rId4"/>
    <p:sldId id="270" r:id="rId5"/>
    <p:sldId id="271" r:id="rId6"/>
    <p:sldId id="272" r:id="rId7"/>
    <p:sldId id="273" r:id="rId8"/>
    <p:sldId id="290" r:id="rId9"/>
    <p:sldId id="274" r:id="rId10"/>
    <p:sldId id="275" r:id="rId11"/>
    <p:sldId id="276" r:id="rId12"/>
    <p:sldId id="277" r:id="rId13"/>
    <p:sldId id="279" r:id="rId14"/>
    <p:sldId id="280" r:id="rId15"/>
    <p:sldId id="281" r:id="rId16"/>
    <p:sldId id="282" r:id="rId17"/>
    <p:sldId id="283" r:id="rId18"/>
    <p:sldId id="284" r:id="rId19"/>
    <p:sldId id="285" r:id="rId20"/>
    <p:sldId id="286" r:id="rId21"/>
    <p:sldId id="287" r:id="rId22"/>
    <p:sldId id="291" r:id="rId23"/>
    <p:sldId id="292" r:id="rId24"/>
    <p:sldId id="301" r:id="rId25"/>
    <p:sldId id="288" r:id="rId26"/>
    <p:sldId id="28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40AD1-C2EF-40CF-AF5E-8436A491C46C}" type="datetimeFigureOut">
              <a:rPr lang="en-IN" smtClean="0"/>
              <a:t>29-10-2025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D3EB6-886F-4B3D-8C05-C23A8D192F5A}" type="slidenum">
              <a:rPr lang="en-IN" smtClean="0"/>
              <a:t>‹#›</a:t>
            </a:fld>
            <a:endParaRPr lang="en-IN"/>
          </a:p>
        </p:txBody>
      </p:sp>
    </p:spTree>
    <p:extLst>
      <p:ext uri="{BB962C8B-B14F-4D97-AF65-F5344CB8AC3E}">
        <p14:creationId xmlns:p14="http://schemas.microsoft.com/office/powerpoint/2010/main" val="3126373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9D3EB6-886F-4B3D-8C05-C23A8D192F5A}" type="slidenum">
              <a:rPr lang="en-IN" smtClean="0"/>
              <a:t>8</a:t>
            </a:fld>
            <a:endParaRPr lang="en-IN"/>
          </a:p>
        </p:txBody>
      </p:sp>
    </p:spTree>
    <p:extLst>
      <p:ext uri="{BB962C8B-B14F-4D97-AF65-F5344CB8AC3E}">
        <p14:creationId xmlns:p14="http://schemas.microsoft.com/office/powerpoint/2010/main" val="960783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9D3EB6-886F-4B3D-8C05-C23A8D192F5A}" type="slidenum">
              <a:rPr lang="en-IN" smtClean="0"/>
              <a:t>20</a:t>
            </a:fld>
            <a:endParaRPr lang="en-IN"/>
          </a:p>
        </p:txBody>
      </p:sp>
    </p:spTree>
    <p:extLst>
      <p:ext uri="{BB962C8B-B14F-4D97-AF65-F5344CB8AC3E}">
        <p14:creationId xmlns:p14="http://schemas.microsoft.com/office/powerpoint/2010/main" val="3636499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9CAF81-EFEE-4B06-9B28-82D4A9939FE0}" type="datetime1">
              <a:rPr lang="en-US" smtClean="0"/>
              <a:t>10/29/2025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4129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17C7E1-B25D-469F-894D-5566F6734A34}" type="datetime1">
              <a:rPr lang="en-US" smtClean="0"/>
              <a:t>10/29/2025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7869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E02D27-F83B-4606-9160-5F5AD5E13F21}" type="datetime1">
              <a:rPr lang="en-US" smtClean="0"/>
              <a:t>10/29/2025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11253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2C762C8-9C74-4911-AFDC-BF15F5008D8F}" type="datetime1">
              <a:rPr lang="en-US" smtClean="0"/>
              <a:t>10/29/2025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8146432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BAA6D3-BCE8-4A05-AEEB-5447ED8369F5}" type="datetime1">
              <a:rPr lang="en-US" smtClean="0"/>
              <a:t>10/29/2025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4939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B87ED3-017D-4818-82BB-5A77A2C61840}" type="datetime1">
              <a:rPr lang="en-US" smtClean="0"/>
              <a:t>10/29/2025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18778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F10AA8-C761-4C3D-9310-6647FD8695C4}" type="datetime1">
              <a:rPr lang="en-US" smtClean="0"/>
              <a:t>10/29/2025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55121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29BC5-491E-4B96-BE7E-8AC0B335C6EC}" type="datetime1">
              <a:rPr lang="en-US" smtClean="0"/>
              <a:t>10/29/2025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1569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C7B5D-3999-497A-9708-988A9DFA96AE}" type="datetime1">
              <a:rPr lang="en-US" smtClean="0"/>
              <a:t>10/29/2025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2609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E7E6F-70D0-40E9-9C3A-7198D7EF0DD3}" type="datetime1">
              <a:rPr lang="en-US" smtClean="0"/>
              <a:t>10/29/2025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5923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876E48-A871-4925-9D7E-40C85EECA2BC}" type="datetime1">
              <a:rPr lang="en-US" smtClean="0"/>
              <a:t>10/29/2025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51741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DB83D0-6002-4687-99E1-837D4E2CFDBF}" type="datetime1">
              <a:rPr lang="en-US" smtClean="0"/>
              <a:t>10/29/2025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0131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191734-6BAA-45D6-82A2-6EC70605079B}" type="datetime1">
              <a:rPr lang="en-US" smtClean="0"/>
              <a:t>10/29/2025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1394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455887E-D90F-4698-8BF9-142D2BD3C13A}" type="datetime1">
              <a:rPr lang="en-US" smtClean="0"/>
              <a:t>10/29/2025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398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AD2272-F4B0-44BD-817C-A66EF2E3B51C}" type="datetime1">
              <a:rPr lang="en-US" smtClean="0"/>
              <a:t>10/29/2025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9953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965E9A0-D918-45B2-BC86-621E577DE293}" type="datetime1">
              <a:rPr lang="en-US" smtClean="0"/>
              <a:t>10/29/2025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2966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DCF877-AB3C-4DEC-93A6-D54C3F93DD12}" type="datetime1">
              <a:rPr lang="en-US" smtClean="0"/>
              <a:t>10/29/2025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0810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2C762C8-9C74-4911-AFDC-BF15F5008D8F}" type="datetime1">
              <a:rPr lang="en-US" smtClean="0"/>
              <a:t>10/29/2025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510172467"/>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F3E10B-FEBB-2A3C-B4E6-8C7335965655}"/>
              </a:ext>
            </a:extLst>
          </p:cNvPr>
          <p:cNvSpPr txBox="1"/>
          <p:nvPr/>
        </p:nvSpPr>
        <p:spPr>
          <a:xfrm>
            <a:off x="782600" y="865125"/>
            <a:ext cx="10774837" cy="5127750"/>
          </a:xfrm>
          <a:prstGeom prst="rect">
            <a:avLst/>
          </a:prstGeom>
          <a:noFill/>
        </p:spPr>
        <p:txBody>
          <a:bodyPr wrap="square">
            <a:spAutoFit/>
          </a:bodyPr>
          <a:lstStyle/>
          <a:p>
            <a:pPr algn="ctr">
              <a:lnSpc>
                <a:spcPct val="107000"/>
              </a:lnSpc>
              <a:spcAft>
                <a:spcPts val="800"/>
              </a:spcAft>
            </a:pPr>
            <a:r>
              <a:rPr lang="en-IN" sz="4000" kern="100" dirty="0">
                <a:effectLst/>
                <a:latin typeface="Calibri" panose="020F0502020204030204" pitchFamily="34" charset="0"/>
                <a:ea typeface="Calibri" panose="020F0502020204030204" pitchFamily="34" charset="0"/>
                <a:cs typeface="Times New Roman" panose="02020603050405020304" pitchFamily="18" charset="0"/>
              </a:rPr>
              <a:t>PROJECT:1</a:t>
            </a:r>
          </a:p>
          <a:p>
            <a:pPr algn="ctr">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5400" kern="100" dirty="0">
                <a:effectLst/>
                <a:latin typeface="Times New Roman" panose="02020603050405020304" pitchFamily="18" charset="0"/>
                <a:ea typeface="Calibri" panose="020F0502020204030204" pitchFamily="34" charset="0"/>
                <a:cs typeface="Times New Roman" panose="02020603050405020304" pitchFamily="18" charset="0"/>
              </a:rPr>
              <a:t>LOAN MANAGEMENT SYSTEM</a:t>
            </a:r>
          </a:p>
          <a:p>
            <a:pPr algn="ctr">
              <a:lnSpc>
                <a:spcPct val="107000"/>
              </a:lnSpc>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Using MYSQL SERVER</a:t>
            </a:r>
          </a:p>
          <a:p>
            <a:pPr algn="ctr">
              <a:lnSpc>
                <a:spcPct val="107000"/>
              </a:lnSpc>
              <a:spcAft>
                <a:spcPts val="800"/>
              </a:spcAft>
            </a:pPr>
            <a:endParaRPr lang="en-IN" sz="3600" kern="1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36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By           												                                        </a:t>
            </a:r>
            <a:r>
              <a:rPr lang="en-IN" sz="3200" b="1" dirty="0">
                <a:latin typeface="Times New Roman" panose="02020603050405020304" pitchFamily="18" charset="0"/>
                <a:cs typeface="Times New Roman" panose="02020603050405020304" pitchFamily="18" charset="0"/>
              </a:rPr>
              <a:t> Niraja P G</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236145-0A34-73CA-EAF9-A154D22F7814}"/>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235846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8AC0AC2-8DD1-3118-D568-50D13D52252F}"/>
              </a:ext>
            </a:extLst>
          </p:cNvPr>
          <p:cNvSpPr txBox="1"/>
          <p:nvPr/>
        </p:nvSpPr>
        <p:spPr>
          <a:xfrm>
            <a:off x="273376" y="274290"/>
            <a:ext cx="10350632" cy="6309420"/>
          </a:xfrm>
          <a:prstGeom prst="rect">
            <a:avLst/>
          </a:prstGeom>
          <a:noFill/>
        </p:spPr>
        <p:txBody>
          <a:bodyPr wrap="square">
            <a:spAutoFit/>
          </a:bodyPr>
          <a:lstStyle/>
          <a:p>
            <a:r>
              <a:rPr lang="en-IN" sz="1800" dirty="0">
                <a:latin typeface="Calibri" panose="020F0502020204030204" pitchFamily="34" charset="0"/>
                <a:ea typeface="Calibri" panose="020F0502020204030204" pitchFamily="34" charset="0"/>
                <a:cs typeface="Calibri" panose="020F0502020204030204" pitchFamily="34" charset="0"/>
              </a:rPr>
              <a:t>INSERT INTO </a:t>
            </a:r>
            <a:r>
              <a:rPr lang="en-IN" sz="1800" dirty="0" err="1">
                <a:latin typeface="Calibri" panose="020F0502020204030204" pitchFamily="34" charset="0"/>
                <a:ea typeface="Calibri" panose="020F0502020204030204" pitchFamily="34" charset="0"/>
                <a:cs typeface="Calibri" panose="020F0502020204030204" pitchFamily="34" charset="0"/>
              </a:rPr>
              <a:t>Loan_status</a:t>
            </a:r>
            <a:r>
              <a:rPr lang="en-IN" sz="1800" dirty="0">
                <a:latin typeface="Calibri" panose="020F0502020204030204" pitchFamily="34" charset="0"/>
                <a:ea typeface="Calibri" panose="020F0502020204030204" pitchFamily="34" charset="0"/>
                <a:cs typeface="Calibri" panose="020F0502020204030204" pitchFamily="34" charset="0"/>
              </a:rPr>
              <a:t> VALUES</a:t>
            </a:r>
          </a:p>
          <a:p>
            <a:r>
              <a:rPr lang="en-IN" sz="1800" dirty="0">
                <a:latin typeface="Calibri" panose="020F0502020204030204" pitchFamily="34" charset="0"/>
                <a:ea typeface="Calibri" panose="020F0502020204030204" pitchFamily="34" charset="0"/>
                <a:cs typeface="Calibri" panose="020F0502020204030204" pitchFamily="34" charset="0"/>
              </a:rPr>
              <a:t>('LP001002',	'IP43001’,   Null,   360,	303),</a:t>
            </a:r>
          </a:p>
          <a:p>
            <a:r>
              <a:rPr lang="en-IN" sz="1800" dirty="0">
                <a:latin typeface="Calibri" panose="020F0502020204030204" pitchFamily="34" charset="0"/>
                <a:ea typeface="Calibri" panose="020F0502020204030204" pitchFamily="34" charset="0"/>
                <a:cs typeface="Calibri" panose="020F0502020204030204" pitchFamily="34" charset="0"/>
              </a:rPr>
              <a:t>('LP001003',	'IP43002’,	  128,    360,	920),</a:t>
            </a:r>
          </a:p>
          <a:p>
            <a:r>
              <a:rPr lang="en-IN" sz="1800" dirty="0">
                <a:latin typeface="Calibri" panose="020F0502020204030204" pitchFamily="34" charset="0"/>
                <a:ea typeface="Calibri" panose="020F0502020204030204" pitchFamily="34" charset="0"/>
                <a:cs typeface="Calibri" panose="020F0502020204030204" pitchFamily="34" charset="0"/>
              </a:rPr>
              <a:t>('LP001005',	'IP43003’,	   66,	    360,	606),</a:t>
            </a:r>
          </a:p>
          <a:p>
            <a:r>
              <a:rPr lang="en-IN" sz="1800" dirty="0">
                <a:latin typeface="Calibri" panose="020F0502020204030204" pitchFamily="34" charset="0"/>
                <a:ea typeface="Calibri" panose="020F0502020204030204" pitchFamily="34" charset="0"/>
                <a:cs typeface="Calibri" panose="020F0502020204030204" pitchFamily="34" charset="0"/>
              </a:rPr>
              <a:t>('LP001006',	'IP43004’,	  120,    360,	851),</a:t>
            </a:r>
          </a:p>
          <a:p>
            <a:r>
              <a:rPr lang="en-IN" sz="1800" dirty="0">
                <a:latin typeface="Calibri" panose="020F0502020204030204" pitchFamily="34" charset="0"/>
                <a:ea typeface="Calibri" panose="020F0502020204030204" pitchFamily="34" charset="0"/>
                <a:cs typeface="Calibri" panose="020F0502020204030204" pitchFamily="34" charset="0"/>
              </a:rPr>
              <a:t>('LP001008',	'IP43005’,	  141,    360,	420),</a:t>
            </a:r>
          </a:p>
          <a:p>
            <a:r>
              <a:rPr lang="en-IN" sz="1800" dirty="0">
                <a:latin typeface="Calibri" panose="020F0502020204030204" pitchFamily="34" charset="0"/>
                <a:ea typeface="Calibri" panose="020F0502020204030204" pitchFamily="34" charset="0"/>
                <a:cs typeface="Calibri" panose="020F0502020204030204" pitchFamily="34" charset="0"/>
              </a:rPr>
              <a:t>('LP001011',	'IP43006’,	  267,    360,	173),</a:t>
            </a:r>
          </a:p>
          <a:p>
            <a:endParaRPr lang="en-IN" sz="800"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Output:</a:t>
            </a:r>
          </a:p>
          <a:p>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Result:</a:t>
            </a:r>
          </a:p>
          <a:p>
            <a:r>
              <a:rPr lang="en-IN" dirty="0">
                <a:latin typeface="Calibri" panose="020F0502020204030204" pitchFamily="34" charset="0"/>
                <a:ea typeface="Calibri" panose="020F0502020204030204" pitchFamily="34" charset="0"/>
                <a:cs typeface="Calibri" panose="020F0502020204030204" pitchFamily="34" charset="0"/>
              </a:rPr>
              <a:t> Creating a row level trigger we have replaced “Null” with “Loan Still Processing”.</a:t>
            </a:r>
          </a:p>
        </p:txBody>
      </p:sp>
      <p:pic>
        <p:nvPicPr>
          <p:cNvPr id="17" name="Picture 16">
            <a:extLst>
              <a:ext uri="{FF2B5EF4-FFF2-40B4-BE49-F238E27FC236}">
                <a16:creationId xmlns:a16="http://schemas.microsoft.com/office/drawing/2014/main" id="{CFDDAD48-0601-7886-6D8A-9C02344A167D}"/>
              </a:ext>
            </a:extLst>
          </p:cNvPr>
          <p:cNvPicPr>
            <a:picLocks noChangeAspect="1"/>
          </p:cNvPicPr>
          <p:nvPr/>
        </p:nvPicPr>
        <p:blipFill>
          <a:blip r:embed="rId2"/>
          <a:stretch>
            <a:fillRect/>
          </a:stretch>
        </p:blipFill>
        <p:spPr>
          <a:xfrm>
            <a:off x="417341" y="2813026"/>
            <a:ext cx="6897860" cy="2868059"/>
          </a:xfrm>
          <a:prstGeom prst="rect">
            <a:avLst/>
          </a:prstGeom>
        </p:spPr>
      </p:pic>
      <p:sp>
        <p:nvSpPr>
          <p:cNvPr id="18" name="Slide Number Placeholder 17">
            <a:extLst>
              <a:ext uri="{FF2B5EF4-FFF2-40B4-BE49-F238E27FC236}">
                <a16:creationId xmlns:a16="http://schemas.microsoft.com/office/drawing/2014/main" id="{D0CD5C7E-F974-1C9A-EFEE-A61105BA8B44}"/>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653817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A9E4B1-4D8A-EF32-E4A1-8E6C904CFB40}"/>
              </a:ext>
            </a:extLst>
          </p:cNvPr>
          <p:cNvSpPr txBox="1"/>
          <p:nvPr/>
        </p:nvSpPr>
        <p:spPr>
          <a:xfrm>
            <a:off x="188536" y="245098"/>
            <a:ext cx="11698664" cy="5601533"/>
          </a:xfrm>
          <a:prstGeom prst="rect">
            <a:avLst/>
          </a:prstGeom>
          <a:noFill/>
        </p:spPr>
        <p:txBody>
          <a:bodyPr wrap="square">
            <a:spAutoFit/>
          </a:bodyPr>
          <a:lstStyle/>
          <a:p>
            <a:pPr>
              <a:lnSpc>
                <a:spcPct val="150000"/>
              </a:lnSpc>
            </a:pPr>
            <a:r>
              <a:rPr lang="en-IN" u="sng" kern="100" dirty="0">
                <a:latin typeface="Calibri" panose="020F0502020204030204" pitchFamily="34" charset="0"/>
                <a:ea typeface="Calibri" panose="020F0502020204030204" pitchFamily="34" charset="0"/>
                <a:cs typeface="Times New Roman" panose="02020603050405020304" pitchFamily="18" charset="0"/>
              </a:rPr>
              <a:t>Create a STATEMENT LEVEL TRIGGER for CIBIL SCORE:</a:t>
            </a:r>
          </a:p>
          <a:p>
            <a:pPr>
              <a:lnSpc>
                <a:spcPct val="150000"/>
              </a:lnSpc>
            </a:pPr>
            <a:endParaRPr lang="en-IN" sz="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kern="100" dirty="0">
                <a:latin typeface="Calibri" panose="020F0502020204030204" pitchFamily="34" charset="0"/>
                <a:ea typeface="Calibri" panose="020F0502020204030204" pitchFamily="34" charset="0"/>
                <a:cs typeface="Times New Roman" panose="02020603050405020304" pitchFamily="18" charset="0"/>
              </a:rPr>
              <a:t>Syntax:</a:t>
            </a:r>
          </a:p>
          <a:p>
            <a:r>
              <a:rPr lang="en-US" sz="1600" kern="100" dirty="0">
                <a:latin typeface="Calibri" panose="020F0502020204030204" pitchFamily="34" charset="0"/>
                <a:ea typeface="Calibri" panose="020F0502020204030204" pitchFamily="34" charset="0"/>
                <a:cs typeface="Times New Roman" panose="02020603050405020304" pitchFamily="18" charset="0"/>
              </a:rPr>
              <a:t>CREATE TABLE Loan_status1 (</a:t>
            </a:r>
            <a:r>
              <a:rPr lang="en-US" sz="1600" kern="100" dirty="0" err="1">
                <a:latin typeface="Calibri" panose="020F0502020204030204" pitchFamily="34" charset="0"/>
                <a:ea typeface="Calibri" panose="020F0502020204030204" pitchFamily="34" charset="0"/>
                <a:cs typeface="Times New Roman" panose="02020603050405020304" pitchFamily="18" charset="0"/>
              </a:rPr>
              <a:t>Loan_id</a:t>
            </a:r>
            <a:r>
              <a:rPr lang="en-US" sz="1600" kern="100" dirty="0">
                <a:latin typeface="Calibri" panose="020F0502020204030204" pitchFamily="34" charset="0"/>
                <a:ea typeface="Calibri" panose="020F0502020204030204" pitchFamily="34" charset="0"/>
                <a:cs typeface="Times New Roman" panose="02020603050405020304" pitchFamily="18" charset="0"/>
              </a:rPr>
              <a:t> Text,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Customer_id</a:t>
            </a:r>
            <a:r>
              <a:rPr lang="en-US" sz="1600" kern="100" dirty="0">
                <a:latin typeface="Calibri" panose="020F0502020204030204" pitchFamily="34" charset="0"/>
                <a:ea typeface="Calibri" panose="020F0502020204030204" pitchFamily="34" charset="0"/>
                <a:cs typeface="Times New Roman" panose="02020603050405020304" pitchFamily="18" charset="0"/>
              </a:rPr>
              <a:t> VARCHAR (25) Primary KEY, </a:t>
            </a:r>
            <a:r>
              <a:rPr lang="en-US" sz="1600" kern="100" dirty="0" err="1">
                <a:latin typeface="Calibri" panose="020F0502020204030204" pitchFamily="34" charset="0"/>
                <a:ea typeface="Calibri" panose="020F0502020204030204" pitchFamily="34" charset="0"/>
                <a:cs typeface="Times New Roman" panose="02020603050405020304" pitchFamily="18" charset="0"/>
              </a:rPr>
              <a:t>Loan_amount</a:t>
            </a:r>
            <a:r>
              <a:rPr lang="en-US" sz="1600" kern="100" dirty="0">
                <a:latin typeface="Calibri" panose="020F0502020204030204" pitchFamily="34" charset="0"/>
                <a:ea typeface="Calibri" panose="020F0502020204030204" pitchFamily="34" charset="0"/>
                <a:cs typeface="Times New Roman" panose="02020603050405020304" pitchFamily="18" charset="0"/>
              </a:rPr>
              <a:t> TEXT,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Loan_amount_Term</a:t>
            </a:r>
            <a:r>
              <a:rPr lang="en-US" sz="1600" kern="100" dirty="0">
                <a:latin typeface="Calibri" panose="020F0502020204030204" pitchFamily="34" charset="0"/>
                <a:ea typeface="Calibri" panose="020F0502020204030204" pitchFamily="34" charset="0"/>
                <a:cs typeface="Times New Roman" panose="02020603050405020304" pitchFamily="18" charset="0"/>
              </a:rPr>
              <a:t> INT,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Cibil_score</a:t>
            </a:r>
            <a:r>
              <a:rPr lang="en-US" sz="1600" kern="100" dirty="0">
                <a:latin typeface="Calibri" panose="020F0502020204030204" pitchFamily="34" charset="0"/>
                <a:ea typeface="Calibri" panose="020F0502020204030204" pitchFamily="34" charset="0"/>
                <a:cs typeface="Times New Roman" panose="02020603050405020304" pitchFamily="18" charset="0"/>
              </a:rPr>
              <a:t> INT);</a:t>
            </a:r>
          </a:p>
          <a:p>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r>
              <a:rPr lang="en-US" sz="1600" kern="100" dirty="0">
                <a:latin typeface="Calibri" panose="020F0502020204030204" pitchFamily="34" charset="0"/>
                <a:ea typeface="Calibri" panose="020F0502020204030204" pitchFamily="34" charset="0"/>
                <a:cs typeface="Times New Roman" panose="02020603050405020304" pitchFamily="18" charset="0"/>
              </a:rPr>
              <a:t>CREATE TABLE </a:t>
            </a:r>
            <a:r>
              <a:rPr lang="en-US" sz="1600" kern="100" dirty="0" err="1">
                <a:latin typeface="Calibri" panose="020F0502020204030204" pitchFamily="34" charset="0"/>
                <a:ea typeface="Calibri" panose="020F0502020204030204" pitchFamily="34" charset="0"/>
                <a:cs typeface="Times New Roman" panose="02020603050405020304" pitchFamily="18" charset="0"/>
              </a:rPr>
              <a:t>Cibil_score_status</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latin typeface="Calibri" panose="020F0502020204030204" pitchFamily="34" charset="0"/>
                <a:ea typeface="Calibri" panose="020F0502020204030204" pitchFamily="34" charset="0"/>
                <a:cs typeface="Times New Roman" panose="02020603050405020304" pitchFamily="18" charset="0"/>
              </a:rPr>
              <a:t>Customer_id</a:t>
            </a:r>
            <a:r>
              <a:rPr lang="en-US" sz="1600" kern="100" dirty="0">
                <a:latin typeface="Calibri" panose="020F0502020204030204" pitchFamily="34" charset="0"/>
                <a:ea typeface="Calibri" panose="020F0502020204030204" pitchFamily="34" charset="0"/>
                <a:cs typeface="Times New Roman" panose="02020603050405020304" pitchFamily="18" charset="0"/>
              </a:rPr>
              <a:t> VARCHAR(25), </a:t>
            </a:r>
            <a:r>
              <a:rPr lang="en-US" sz="1600" kern="100" dirty="0" err="1">
                <a:latin typeface="Calibri" panose="020F0502020204030204" pitchFamily="34" charset="0"/>
                <a:ea typeface="Calibri" panose="020F0502020204030204" pitchFamily="34" charset="0"/>
                <a:cs typeface="Times New Roman" panose="02020603050405020304" pitchFamily="18" charset="0"/>
              </a:rPr>
              <a:t>Cibil_status</a:t>
            </a:r>
            <a:r>
              <a:rPr lang="en-US" sz="1600" kern="100" dirty="0">
                <a:latin typeface="Calibri" panose="020F0502020204030204" pitchFamily="34" charset="0"/>
                <a:ea typeface="Calibri" panose="020F0502020204030204" pitchFamily="34" charset="0"/>
                <a:cs typeface="Times New Roman" panose="02020603050405020304" pitchFamily="18" charset="0"/>
              </a:rPr>
              <a:t> Text);</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kern="100" dirty="0">
                <a:latin typeface="Calibri" panose="020F0502020204030204" pitchFamily="34" charset="0"/>
                <a:ea typeface="Calibri" panose="020F0502020204030204" pitchFamily="34" charset="0"/>
                <a:cs typeface="Times New Roman" panose="02020603050405020304" pitchFamily="18" charset="0"/>
              </a:rPr>
              <a:t>Trigger Syntax:</a:t>
            </a:r>
          </a:p>
          <a:p>
            <a:endParaRPr lang="en-US" sz="800" kern="100" dirty="0">
              <a:latin typeface="Calibri" panose="020F0502020204030204" pitchFamily="34" charset="0"/>
              <a:ea typeface="Calibri" panose="020F0502020204030204" pitchFamily="34" charset="0"/>
              <a:cs typeface="Times New Roman" panose="02020603050405020304" pitchFamily="18" charset="0"/>
            </a:endParaRPr>
          </a:p>
          <a:p>
            <a:r>
              <a:rPr lang="en-IN" sz="1600" kern="100" dirty="0">
                <a:latin typeface="Calibri" panose="020F0502020204030204" pitchFamily="34" charset="0"/>
                <a:ea typeface="Calibri" panose="020F0502020204030204" pitchFamily="34" charset="0"/>
                <a:cs typeface="Times New Roman" panose="02020603050405020304" pitchFamily="18" charset="0"/>
              </a:rPr>
              <a:t>DELIMITER ##</a:t>
            </a:r>
          </a:p>
          <a:p>
            <a:r>
              <a:rPr lang="en-IN" sz="1400" kern="100" dirty="0">
                <a:latin typeface="Calibri" panose="020F0502020204030204" pitchFamily="34" charset="0"/>
                <a:ea typeface="Calibri" panose="020F0502020204030204" pitchFamily="34" charset="0"/>
                <a:cs typeface="Times New Roman" panose="02020603050405020304" pitchFamily="18" charset="0"/>
              </a:rPr>
              <a:t>CREATE TRIGGER </a:t>
            </a:r>
            <a:r>
              <a:rPr lang="en-IN" sz="1400" kern="100" dirty="0" err="1">
                <a:latin typeface="Calibri" panose="020F0502020204030204" pitchFamily="34" charset="0"/>
                <a:ea typeface="Calibri" panose="020F0502020204030204" pitchFamily="34" charset="0"/>
                <a:cs typeface="Times New Roman" panose="02020603050405020304" pitchFamily="18" charset="0"/>
              </a:rPr>
              <a:t>cibil_score_verify</a:t>
            </a:r>
            <a:r>
              <a:rPr lang="en-IN" sz="1400" kern="100" dirty="0">
                <a:latin typeface="Calibri" panose="020F0502020204030204" pitchFamily="34" charset="0"/>
                <a:ea typeface="Calibri" panose="020F0502020204030204" pitchFamily="34" charset="0"/>
                <a:cs typeface="Times New Roman" panose="02020603050405020304" pitchFamily="18" charset="0"/>
              </a:rPr>
              <a:t> AFTER INSERT ON Loan_status1 FOR EACH ROW</a:t>
            </a:r>
          </a:p>
          <a:p>
            <a:r>
              <a:rPr lang="en-IN" sz="1400" kern="100" dirty="0">
                <a:latin typeface="Calibri" panose="020F0502020204030204" pitchFamily="34" charset="0"/>
                <a:ea typeface="Calibri" panose="020F0502020204030204" pitchFamily="34" charset="0"/>
                <a:cs typeface="Times New Roman" panose="02020603050405020304" pitchFamily="18" charset="0"/>
              </a:rPr>
              <a:t>BEGIN    </a:t>
            </a:r>
          </a:p>
          <a:p>
            <a:r>
              <a:rPr lang="en-IN" sz="1400" kern="100" dirty="0">
                <a:latin typeface="Calibri" panose="020F0502020204030204" pitchFamily="34" charset="0"/>
                <a:ea typeface="Calibri" panose="020F0502020204030204" pitchFamily="34" charset="0"/>
                <a:cs typeface="Times New Roman" panose="02020603050405020304" pitchFamily="18" charset="0"/>
              </a:rPr>
              <a:t> IF </a:t>
            </a:r>
            <a:r>
              <a:rPr lang="en-IN" sz="1400" kern="100" dirty="0" err="1">
                <a:latin typeface="Calibri" panose="020F0502020204030204" pitchFamily="34" charset="0"/>
                <a:ea typeface="Calibri" panose="020F0502020204030204" pitchFamily="34" charset="0"/>
                <a:cs typeface="Times New Roman" panose="02020603050405020304" pitchFamily="18" charset="0"/>
              </a:rPr>
              <a:t>NEW.cibil_score</a:t>
            </a:r>
            <a:r>
              <a:rPr lang="en-IN" sz="1400" kern="100" dirty="0">
                <a:latin typeface="Calibri" panose="020F0502020204030204" pitchFamily="34" charset="0"/>
                <a:ea typeface="Calibri" panose="020F0502020204030204" pitchFamily="34" charset="0"/>
                <a:cs typeface="Times New Roman" panose="02020603050405020304" pitchFamily="18" charset="0"/>
              </a:rPr>
              <a:t> &gt; 900 THEN  INSERT INTO </a:t>
            </a:r>
            <a:r>
              <a:rPr lang="en-IN" sz="1400" kern="100" dirty="0" err="1">
                <a:latin typeface="Calibri" panose="020F0502020204030204" pitchFamily="34" charset="0"/>
                <a:ea typeface="Calibri" panose="020F0502020204030204" pitchFamily="34" charset="0"/>
                <a:cs typeface="Times New Roman" panose="02020603050405020304" pitchFamily="18" charset="0"/>
              </a:rPr>
              <a:t>Cibil_score_status</a:t>
            </a:r>
            <a:r>
              <a:rPr lang="en-IN" sz="1400" kern="100" dirty="0">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latin typeface="Calibri" panose="020F0502020204030204" pitchFamily="34" charset="0"/>
                <a:ea typeface="Calibri" panose="020F0502020204030204" pitchFamily="34" charset="0"/>
                <a:cs typeface="Times New Roman" panose="02020603050405020304" pitchFamily="18" charset="0"/>
              </a:rPr>
              <a:t>Customer_id</a:t>
            </a:r>
            <a:r>
              <a:rPr lang="en-IN" sz="1400" kern="100" dirty="0">
                <a:latin typeface="Calibri" panose="020F0502020204030204" pitchFamily="34" charset="0"/>
                <a:ea typeface="Calibri" panose="020F0502020204030204" pitchFamily="34" charset="0"/>
                <a:cs typeface="Times New Roman" panose="02020603050405020304" pitchFamily="18" charset="0"/>
              </a:rPr>
              <a:t> , </a:t>
            </a:r>
            <a:r>
              <a:rPr lang="en-IN" sz="1400" kern="100" dirty="0" err="1">
                <a:latin typeface="Calibri" panose="020F0502020204030204" pitchFamily="34" charset="0"/>
                <a:ea typeface="Calibri" panose="020F0502020204030204" pitchFamily="34" charset="0"/>
                <a:cs typeface="Times New Roman" panose="02020603050405020304" pitchFamily="18" charset="0"/>
              </a:rPr>
              <a:t>Cibil_status</a:t>
            </a:r>
            <a:r>
              <a:rPr lang="en-IN" sz="1400" kern="100" dirty="0">
                <a:latin typeface="Calibri" panose="020F0502020204030204" pitchFamily="34" charset="0"/>
                <a:ea typeface="Calibri" panose="020F0502020204030204" pitchFamily="34" charset="0"/>
                <a:cs typeface="Times New Roman" panose="02020603050405020304" pitchFamily="18" charset="0"/>
              </a:rPr>
              <a:t> )  VALUES (</a:t>
            </a:r>
            <a:r>
              <a:rPr lang="en-IN" sz="1400" kern="100" dirty="0" err="1">
                <a:latin typeface="Calibri" panose="020F0502020204030204" pitchFamily="34" charset="0"/>
                <a:ea typeface="Calibri" panose="020F0502020204030204" pitchFamily="34" charset="0"/>
                <a:cs typeface="Times New Roman" panose="02020603050405020304" pitchFamily="18" charset="0"/>
              </a:rPr>
              <a:t>new.Customer_id</a:t>
            </a:r>
            <a:r>
              <a:rPr lang="en-IN" sz="1400" kern="100" dirty="0">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latin typeface="Calibri" panose="020F0502020204030204" pitchFamily="34" charset="0"/>
                <a:ea typeface="Calibri" panose="020F0502020204030204" pitchFamily="34" charset="0"/>
                <a:cs typeface="Times New Roman" panose="02020603050405020304" pitchFamily="18" charset="0"/>
              </a:rPr>
              <a:t>Concat</a:t>
            </a:r>
            <a:r>
              <a:rPr lang="en-IN" sz="1400" kern="100" dirty="0">
                <a:latin typeface="Calibri" panose="020F0502020204030204" pitchFamily="34" charset="0"/>
                <a:ea typeface="Calibri" panose="020F0502020204030204" pitchFamily="34" charset="0"/>
                <a:cs typeface="Times New Roman" panose="02020603050405020304" pitchFamily="18" charset="0"/>
              </a:rPr>
              <a:t>('High CIBIL score'));              </a:t>
            </a:r>
          </a:p>
          <a:p>
            <a:r>
              <a:rPr lang="en-IN" sz="1400" kern="100" dirty="0">
                <a:latin typeface="Calibri" panose="020F0502020204030204" pitchFamily="34" charset="0"/>
                <a:ea typeface="Calibri" panose="020F0502020204030204" pitchFamily="34" charset="0"/>
                <a:cs typeface="Times New Roman" panose="02020603050405020304" pitchFamily="18" charset="0"/>
              </a:rPr>
              <a:t>ELSE IF </a:t>
            </a:r>
            <a:r>
              <a:rPr lang="en-IN" sz="1400" kern="100" dirty="0" err="1">
                <a:latin typeface="Calibri" panose="020F0502020204030204" pitchFamily="34" charset="0"/>
                <a:ea typeface="Calibri" panose="020F0502020204030204" pitchFamily="34" charset="0"/>
                <a:cs typeface="Times New Roman" panose="02020603050405020304" pitchFamily="18" charset="0"/>
              </a:rPr>
              <a:t>NEW.cibil_score</a:t>
            </a:r>
            <a:r>
              <a:rPr lang="en-IN" sz="1400" kern="100" dirty="0">
                <a:latin typeface="Calibri" panose="020F0502020204030204" pitchFamily="34" charset="0"/>
                <a:ea typeface="Calibri" panose="020F0502020204030204" pitchFamily="34" charset="0"/>
                <a:cs typeface="Times New Roman" panose="02020603050405020304" pitchFamily="18" charset="0"/>
              </a:rPr>
              <a:t> &gt; 750 THEN   INSERT INTO </a:t>
            </a:r>
            <a:r>
              <a:rPr lang="en-IN" sz="1400" kern="100" dirty="0" err="1">
                <a:latin typeface="Calibri" panose="020F0502020204030204" pitchFamily="34" charset="0"/>
                <a:ea typeface="Calibri" panose="020F0502020204030204" pitchFamily="34" charset="0"/>
                <a:cs typeface="Times New Roman" panose="02020603050405020304" pitchFamily="18" charset="0"/>
              </a:rPr>
              <a:t>Cibil_score_status</a:t>
            </a:r>
            <a:r>
              <a:rPr lang="en-IN" sz="1400" kern="100" dirty="0">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latin typeface="Calibri" panose="020F0502020204030204" pitchFamily="34" charset="0"/>
                <a:ea typeface="Calibri" panose="020F0502020204030204" pitchFamily="34" charset="0"/>
                <a:cs typeface="Times New Roman" panose="02020603050405020304" pitchFamily="18" charset="0"/>
              </a:rPr>
              <a:t>Customer_id</a:t>
            </a:r>
            <a:r>
              <a:rPr lang="en-IN" sz="1400" kern="100" dirty="0">
                <a:latin typeface="Calibri" panose="020F0502020204030204" pitchFamily="34" charset="0"/>
                <a:ea typeface="Calibri" panose="020F0502020204030204" pitchFamily="34" charset="0"/>
                <a:cs typeface="Times New Roman" panose="02020603050405020304" pitchFamily="18" charset="0"/>
              </a:rPr>
              <a:t> , </a:t>
            </a:r>
            <a:r>
              <a:rPr lang="en-IN" sz="1400" kern="100" dirty="0" err="1">
                <a:latin typeface="Calibri" panose="020F0502020204030204" pitchFamily="34" charset="0"/>
                <a:ea typeface="Calibri" panose="020F0502020204030204" pitchFamily="34" charset="0"/>
                <a:cs typeface="Times New Roman" panose="02020603050405020304" pitchFamily="18" charset="0"/>
              </a:rPr>
              <a:t>Cibil_status</a:t>
            </a:r>
            <a:r>
              <a:rPr lang="en-IN" sz="1400" kern="100" dirty="0">
                <a:latin typeface="Calibri" panose="020F0502020204030204" pitchFamily="34" charset="0"/>
                <a:ea typeface="Calibri" panose="020F0502020204030204" pitchFamily="34" charset="0"/>
                <a:cs typeface="Times New Roman" panose="02020603050405020304" pitchFamily="18" charset="0"/>
              </a:rPr>
              <a:t> )  VALUES (</a:t>
            </a:r>
            <a:r>
              <a:rPr lang="en-IN" sz="1400" kern="100" dirty="0" err="1">
                <a:latin typeface="Calibri" panose="020F0502020204030204" pitchFamily="34" charset="0"/>
                <a:ea typeface="Calibri" panose="020F0502020204030204" pitchFamily="34" charset="0"/>
                <a:cs typeface="Times New Roman" panose="02020603050405020304" pitchFamily="18" charset="0"/>
              </a:rPr>
              <a:t>new.Customer_id</a:t>
            </a:r>
            <a:r>
              <a:rPr lang="en-IN" sz="1400" kern="100" dirty="0">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latin typeface="Calibri" panose="020F0502020204030204" pitchFamily="34" charset="0"/>
                <a:ea typeface="Calibri" panose="020F0502020204030204" pitchFamily="34" charset="0"/>
                <a:cs typeface="Times New Roman" panose="02020603050405020304" pitchFamily="18" charset="0"/>
              </a:rPr>
              <a:t>Concat</a:t>
            </a:r>
            <a:r>
              <a:rPr lang="en-IN" sz="1400" kern="100" dirty="0">
                <a:latin typeface="Calibri" panose="020F0502020204030204" pitchFamily="34" charset="0"/>
                <a:ea typeface="Calibri" panose="020F0502020204030204" pitchFamily="34" charset="0"/>
                <a:cs typeface="Times New Roman" panose="02020603050405020304" pitchFamily="18" charset="0"/>
              </a:rPr>
              <a:t>('No penalty'));                ELSE IF </a:t>
            </a:r>
            <a:r>
              <a:rPr lang="en-IN" sz="1400" kern="100" dirty="0" err="1">
                <a:latin typeface="Calibri" panose="020F0502020204030204" pitchFamily="34" charset="0"/>
                <a:ea typeface="Calibri" panose="020F0502020204030204" pitchFamily="34" charset="0"/>
                <a:cs typeface="Times New Roman" panose="02020603050405020304" pitchFamily="18" charset="0"/>
              </a:rPr>
              <a:t>NEW.cibil_score</a:t>
            </a:r>
            <a:r>
              <a:rPr lang="en-IN" sz="1400" kern="100" dirty="0">
                <a:latin typeface="Calibri" panose="020F0502020204030204" pitchFamily="34" charset="0"/>
                <a:ea typeface="Calibri" panose="020F0502020204030204" pitchFamily="34" charset="0"/>
                <a:cs typeface="Times New Roman" panose="02020603050405020304" pitchFamily="18" charset="0"/>
              </a:rPr>
              <a:t> &gt; 250 THEN   INSERT INTO </a:t>
            </a:r>
            <a:r>
              <a:rPr lang="en-IN" sz="1400" kern="100" dirty="0" err="1">
                <a:latin typeface="Calibri" panose="020F0502020204030204" pitchFamily="34" charset="0"/>
                <a:ea typeface="Calibri" panose="020F0502020204030204" pitchFamily="34" charset="0"/>
                <a:cs typeface="Times New Roman" panose="02020603050405020304" pitchFamily="18" charset="0"/>
              </a:rPr>
              <a:t>Cibil_score_status</a:t>
            </a:r>
            <a:r>
              <a:rPr lang="en-IN" sz="1400" kern="100" dirty="0">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latin typeface="Calibri" panose="020F0502020204030204" pitchFamily="34" charset="0"/>
                <a:ea typeface="Calibri" panose="020F0502020204030204" pitchFamily="34" charset="0"/>
                <a:cs typeface="Times New Roman" panose="02020603050405020304" pitchFamily="18" charset="0"/>
              </a:rPr>
              <a:t>Customer_id</a:t>
            </a:r>
            <a:r>
              <a:rPr lang="en-IN" sz="1400" kern="100" dirty="0">
                <a:latin typeface="Calibri" panose="020F0502020204030204" pitchFamily="34" charset="0"/>
                <a:ea typeface="Calibri" panose="020F0502020204030204" pitchFamily="34" charset="0"/>
                <a:cs typeface="Times New Roman" panose="02020603050405020304" pitchFamily="18" charset="0"/>
              </a:rPr>
              <a:t> , </a:t>
            </a:r>
            <a:r>
              <a:rPr lang="en-IN" sz="1400" kern="100" dirty="0" err="1">
                <a:latin typeface="Calibri" panose="020F0502020204030204" pitchFamily="34" charset="0"/>
                <a:ea typeface="Calibri" panose="020F0502020204030204" pitchFamily="34" charset="0"/>
                <a:cs typeface="Times New Roman" panose="02020603050405020304" pitchFamily="18" charset="0"/>
              </a:rPr>
              <a:t>Cibil_status</a:t>
            </a:r>
            <a:r>
              <a:rPr lang="en-IN" sz="1400" kern="100" dirty="0">
                <a:latin typeface="Calibri" panose="020F0502020204030204" pitchFamily="34" charset="0"/>
                <a:ea typeface="Calibri" panose="020F0502020204030204" pitchFamily="34" charset="0"/>
                <a:cs typeface="Times New Roman" panose="02020603050405020304" pitchFamily="18" charset="0"/>
              </a:rPr>
              <a:t> )  VALUES (</a:t>
            </a:r>
            <a:r>
              <a:rPr lang="en-IN" sz="1400" kern="100" dirty="0" err="1">
                <a:latin typeface="Calibri" panose="020F0502020204030204" pitchFamily="34" charset="0"/>
                <a:ea typeface="Calibri" panose="020F0502020204030204" pitchFamily="34" charset="0"/>
                <a:cs typeface="Times New Roman" panose="02020603050405020304" pitchFamily="18" charset="0"/>
              </a:rPr>
              <a:t>new.Customer_id</a:t>
            </a:r>
            <a:r>
              <a:rPr lang="en-IN" sz="1400" kern="100" dirty="0">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latin typeface="Calibri" panose="020F0502020204030204" pitchFamily="34" charset="0"/>
                <a:ea typeface="Calibri" panose="020F0502020204030204" pitchFamily="34" charset="0"/>
                <a:cs typeface="Times New Roman" panose="02020603050405020304" pitchFamily="18" charset="0"/>
              </a:rPr>
              <a:t>Concat</a:t>
            </a:r>
            <a:r>
              <a:rPr lang="en-IN" sz="1400" kern="100" dirty="0">
                <a:latin typeface="Calibri" panose="020F0502020204030204" pitchFamily="34" charset="0"/>
                <a:ea typeface="Calibri" panose="020F0502020204030204" pitchFamily="34" charset="0"/>
                <a:cs typeface="Times New Roman" panose="02020603050405020304" pitchFamily="18" charset="0"/>
              </a:rPr>
              <a:t>('Penalty customer'));                ELSE IF </a:t>
            </a:r>
            <a:r>
              <a:rPr lang="en-IN" sz="1400" kern="100" dirty="0" err="1">
                <a:latin typeface="Calibri" panose="020F0502020204030204" pitchFamily="34" charset="0"/>
                <a:ea typeface="Calibri" panose="020F0502020204030204" pitchFamily="34" charset="0"/>
                <a:cs typeface="Times New Roman" panose="02020603050405020304" pitchFamily="18" charset="0"/>
              </a:rPr>
              <a:t>NEW.cibil_score</a:t>
            </a:r>
            <a:r>
              <a:rPr lang="en-IN" sz="1400" kern="100" dirty="0">
                <a:latin typeface="Calibri" panose="020F0502020204030204" pitchFamily="34" charset="0"/>
                <a:ea typeface="Calibri" panose="020F0502020204030204" pitchFamily="34" charset="0"/>
                <a:cs typeface="Times New Roman" panose="02020603050405020304" pitchFamily="18" charset="0"/>
              </a:rPr>
              <a:t> &lt;= 0 THEN     INSERT INTO </a:t>
            </a:r>
            <a:r>
              <a:rPr lang="en-IN" sz="1400" kern="100" dirty="0" err="1">
                <a:latin typeface="Calibri" panose="020F0502020204030204" pitchFamily="34" charset="0"/>
                <a:ea typeface="Calibri" panose="020F0502020204030204" pitchFamily="34" charset="0"/>
                <a:cs typeface="Times New Roman" panose="02020603050405020304" pitchFamily="18" charset="0"/>
              </a:rPr>
              <a:t>Cibil_score_status</a:t>
            </a:r>
            <a:r>
              <a:rPr lang="en-IN" sz="1400" kern="100" dirty="0">
                <a:latin typeface="Calibri" panose="020F0502020204030204" pitchFamily="34" charset="0"/>
                <a:ea typeface="Calibri" panose="020F0502020204030204" pitchFamily="34" charset="0"/>
                <a:cs typeface="Times New Roman" panose="02020603050405020304" pitchFamily="18" charset="0"/>
              </a:rPr>
              <a:t>(</a:t>
            </a:r>
            <a:r>
              <a:rPr lang="en-IN" sz="1400" kern="100" dirty="0" err="1">
                <a:latin typeface="Calibri" panose="020F0502020204030204" pitchFamily="34" charset="0"/>
                <a:ea typeface="Calibri" panose="020F0502020204030204" pitchFamily="34" charset="0"/>
                <a:cs typeface="Times New Roman" panose="02020603050405020304" pitchFamily="18" charset="0"/>
              </a:rPr>
              <a:t>Customer_id</a:t>
            </a:r>
            <a:r>
              <a:rPr lang="en-IN" sz="1400" kern="100" dirty="0">
                <a:latin typeface="Calibri" panose="020F0502020204030204" pitchFamily="34" charset="0"/>
                <a:ea typeface="Calibri" panose="020F0502020204030204" pitchFamily="34" charset="0"/>
                <a:cs typeface="Times New Roman" panose="02020603050405020304" pitchFamily="18" charset="0"/>
              </a:rPr>
              <a:t> , </a:t>
            </a:r>
            <a:r>
              <a:rPr lang="en-IN" sz="1400" kern="100" dirty="0" err="1">
                <a:latin typeface="Calibri" panose="020F0502020204030204" pitchFamily="34" charset="0"/>
                <a:ea typeface="Calibri" panose="020F0502020204030204" pitchFamily="34" charset="0"/>
                <a:cs typeface="Times New Roman" panose="02020603050405020304" pitchFamily="18" charset="0"/>
              </a:rPr>
              <a:t>Cibil_status</a:t>
            </a:r>
            <a:r>
              <a:rPr lang="en-IN" sz="1400" kern="100" dirty="0">
                <a:latin typeface="Calibri" panose="020F0502020204030204" pitchFamily="34" charset="0"/>
                <a:ea typeface="Calibri" panose="020F0502020204030204" pitchFamily="34" charset="0"/>
                <a:cs typeface="Times New Roman" panose="02020603050405020304" pitchFamily="18" charset="0"/>
              </a:rPr>
              <a:t> )   VALUES (</a:t>
            </a:r>
            <a:r>
              <a:rPr lang="en-IN" sz="1400" kern="100" dirty="0" err="1">
                <a:latin typeface="Calibri" panose="020F0502020204030204" pitchFamily="34" charset="0"/>
                <a:ea typeface="Calibri" panose="020F0502020204030204" pitchFamily="34" charset="0"/>
                <a:cs typeface="Times New Roman" panose="02020603050405020304" pitchFamily="18" charset="0"/>
              </a:rPr>
              <a:t>new.Customer_id</a:t>
            </a:r>
            <a:r>
              <a:rPr lang="en-IN" sz="1400" kern="100" dirty="0">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latin typeface="Calibri" panose="020F0502020204030204" pitchFamily="34" charset="0"/>
                <a:ea typeface="Calibri" panose="020F0502020204030204" pitchFamily="34" charset="0"/>
                <a:cs typeface="Times New Roman" panose="02020603050405020304" pitchFamily="18" charset="0"/>
              </a:rPr>
              <a:t>Concat</a:t>
            </a:r>
            <a:r>
              <a:rPr lang="en-IN" sz="1400" kern="100" dirty="0">
                <a:latin typeface="Calibri" panose="020F0502020204030204" pitchFamily="34" charset="0"/>
                <a:ea typeface="Calibri" panose="020F0502020204030204" pitchFamily="34" charset="0"/>
                <a:cs typeface="Times New Roman" panose="02020603050405020304" pitchFamily="18" charset="0"/>
              </a:rPr>
              <a:t>('Reject customer'));        END IF;        </a:t>
            </a:r>
          </a:p>
          <a:p>
            <a:r>
              <a:rPr lang="en-IN" sz="1400" kern="100" dirty="0">
                <a:latin typeface="Calibri" panose="020F0502020204030204" pitchFamily="34" charset="0"/>
                <a:ea typeface="Calibri" panose="020F0502020204030204" pitchFamily="34" charset="0"/>
                <a:cs typeface="Times New Roman" panose="02020603050405020304" pitchFamily="18" charset="0"/>
              </a:rPr>
              <a:t>END IF;       </a:t>
            </a:r>
          </a:p>
          <a:p>
            <a:r>
              <a:rPr lang="en-IN" sz="1400" kern="100" dirty="0">
                <a:latin typeface="Calibri" panose="020F0502020204030204" pitchFamily="34" charset="0"/>
                <a:ea typeface="Calibri" panose="020F0502020204030204" pitchFamily="34" charset="0"/>
                <a:cs typeface="Times New Roman" panose="02020603050405020304" pitchFamily="18" charset="0"/>
              </a:rPr>
              <a:t>END IF;     </a:t>
            </a:r>
          </a:p>
          <a:p>
            <a:r>
              <a:rPr lang="en-IN" sz="1400" kern="100" dirty="0">
                <a:latin typeface="Calibri" panose="020F0502020204030204" pitchFamily="34" charset="0"/>
                <a:ea typeface="Calibri" panose="020F0502020204030204" pitchFamily="34" charset="0"/>
                <a:cs typeface="Times New Roman" panose="02020603050405020304" pitchFamily="18" charset="0"/>
              </a:rPr>
              <a:t>END IF;        </a:t>
            </a:r>
          </a:p>
          <a:p>
            <a:r>
              <a:rPr lang="en-IN" sz="1400" kern="100" dirty="0">
                <a:latin typeface="Calibri" panose="020F0502020204030204" pitchFamily="34" charset="0"/>
                <a:ea typeface="Calibri" panose="020F0502020204030204" pitchFamily="34" charset="0"/>
                <a:cs typeface="Times New Roman" panose="02020603050405020304" pitchFamily="18" charset="0"/>
              </a:rPr>
              <a:t>END ##</a:t>
            </a:r>
          </a:p>
          <a:p>
            <a:r>
              <a:rPr lang="en-IN" sz="1400" kern="100" dirty="0">
                <a:latin typeface="Calibri" panose="020F0502020204030204" pitchFamily="34" charset="0"/>
                <a:ea typeface="Calibri" panose="020F0502020204030204" pitchFamily="34" charset="0"/>
                <a:cs typeface="Times New Roman" panose="02020603050405020304" pitchFamily="18" charset="0"/>
              </a:rPr>
              <a:t>DELIMITER ;</a:t>
            </a:r>
          </a:p>
        </p:txBody>
      </p:sp>
      <p:sp>
        <p:nvSpPr>
          <p:cNvPr id="4" name="Slide Number Placeholder 3">
            <a:extLst>
              <a:ext uri="{FF2B5EF4-FFF2-40B4-BE49-F238E27FC236}">
                <a16:creationId xmlns:a16="http://schemas.microsoft.com/office/drawing/2014/main" id="{D3DB090B-17FB-361F-14AE-F9C08E8B9D44}"/>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313523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EA73E0-0531-12D0-8F53-A1A38D954ADE}"/>
              </a:ext>
            </a:extLst>
          </p:cNvPr>
          <p:cNvPicPr>
            <a:picLocks noChangeAspect="1"/>
          </p:cNvPicPr>
          <p:nvPr/>
        </p:nvPicPr>
        <p:blipFill>
          <a:blip r:embed="rId2"/>
          <a:stretch>
            <a:fillRect/>
          </a:stretch>
        </p:blipFill>
        <p:spPr>
          <a:xfrm>
            <a:off x="646111" y="3329068"/>
            <a:ext cx="6670321" cy="2262724"/>
          </a:xfrm>
          <a:prstGeom prst="rect">
            <a:avLst/>
          </a:prstGeom>
        </p:spPr>
      </p:pic>
      <p:sp>
        <p:nvSpPr>
          <p:cNvPr id="9" name="Title 8">
            <a:extLst>
              <a:ext uri="{FF2B5EF4-FFF2-40B4-BE49-F238E27FC236}">
                <a16:creationId xmlns:a16="http://schemas.microsoft.com/office/drawing/2014/main" id="{5B462A7C-D820-759F-A341-E5717DF35EEE}"/>
              </a:ext>
            </a:extLst>
          </p:cNvPr>
          <p:cNvSpPr>
            <a:spLocks noGrp="1"/>
          </p:cNvSpPr>
          <p:nvPr>
            <p:ph type="title"/>
          </p:nvPr>
        </p:nvSpPr>
        <p:spPr>
          <a:xfrm>
            <a:off x="636684" y="367877"/>
            <a:ext cx="9581971" cy="2714688"/>
          </a:xfrm>
        </p:spPr>
        <p:txBody>
          <a:bodyPr/>
          <a:lstStyle/>
          <a:p>
            <a:r>
              <a:rPr lang="en-IN" sz="1600" dirty="0">
                <a:latin typeface="Calibri" panose="020F0502020204030204" pitchFamily="34" charset="0"/>
                <a:ea typeface="Calibri" panose="020F0502020204030204" pitchFamily="34" charset="0"/>
                <a:cs typeface="Calibri" panose="020F0502020204030204" pitchFamily="34" charset="0"/>
              </a:rPr>
              <a:t>Insert Into Loan_status1 VALUES</a:t>
            </a:r>
            <a:br>
              <a:rPr lang="en-IN"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('LP001002',	'IP43001',	'Loan still processing',	360,	303),</a:t>
            </a:r>
            <a:br>
              <a:rPr lang="en-IN"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('LP001003',	'IP43002',	128,	   360,	920),</a:t>
            </a:r>
            <a:br>
              <a:rPr lang="en-IN"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('LP001005',	'IP43003',	66,	   360,	606),</a:t>
            </a:r>
            <a:br>
              <a:rPr lang="en-IN"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('LP001006',	'IP43004',	120,     360,	851),</a:t>
            </a:r>
            <a:br>
              <a:rPr lang="en-IN"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('LP001008',	'IP43005',	141,	   360,	420),</a:t>
            </a:r>
            <a:br>
              <a:rPr lang="en-IN"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('LP001011',	'IP43006',	267,	   360,	173),</a:t>
            </a:r>
            <a:br>
              <a:rPr lang="en-IN"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('LP001013',	'IP43007',	95,	   360,	650),</a:t>
            </a:r>
            <a:br>
              <a:rPr lang="en-IN"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('LP001014',	'IP43008',	158,	   360,	471);</a:t>
            </a: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Output 1 :														Output 2: </a:t>
            </a: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Result:</a:t>
            </a: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r>
              <a:rPr lang="en-IN" sz="1600" dirty="0">
                <a:latin typeface="Calibri" panose="020F0502020204030204" pitchFamily="34" charset="0"/>
                <a:ea typeface="Calibri" panose="020F0502020204030204" pitchFamily="34" charset="0"/>
                <a:cs typeface="Calibri" panose="020F0502020204030204" pitchFamily="34" charset="0"/>
              </a:rPr>
              <a:t>With Statement Level trigger we have assigned “</a:t>
            </a:r>
            <a:r>
              <a:rPr lang="en-IN" sz="1600" dirty="0" err="1">
                <a:latin typeface="Calibri" panose="020F0502020204030204" pitchFamily="34" charset="0"/>
                <a:ea typeface="Calibri" panose="020F0502020204030204" pitchFamily="34" charset="0"/>
                <a:cs typeface="Calibri" panose="020F0502020204030204" pitchFamily="34" charset="0"/>
              </a:rPr>
              <a:t>Cibil</a:t>
            </a:r>
            <a:r>
              <a:rPr lang="en-IN" sz="1600" dirty="0">
                <a:latin typeface="Calibri" panose="020F0502020204030204" pitchFamily="34" charset="0"/>
                <a:ea typeface="Calibri" panose="020F0502020204030204" pitchFamily="34" charset="0"/>
                <a:cs typeface="Calibri" panose="020F0502020204030204" pitchFamily="34" charset="0"/>
              </a:rPr>
              <a:t> Status” with the help of “</a:t>
            </a:r>
            <a:r>
              <a:rPr lang="en-IN" sz="1600" dirty="0" err="1">
                <a:latin typeface="Calibri" panose="020F0502020204030204" pitchFamily="34" charset="0"/>
                <a:ea typeface="Calibri" panose="020F0502020204030204" pitchFamily="34" charset="0"/>
                <a:cs typeface="Calibri" panose="020F0502020204030204" pitchFamily="34" charset="0"/>
              </a:rPr>
              <a:t>Cibil</a:t>
            </a:r>
            <a:r>
              <a:rPr lang="en-IN" sz="1600" dirty="0">
                <a:latin typeface="Calibri" panose="020F0502020204030204" pitchFamily="34" charset="0"/>
                <a:ea typeface="Calibri" panose="020F0502020204030204" pitchFamily="34" charset="0"/>
                <a:cs typeface="Calibri" panose="020F0502020204030204" pitchFamily="34" charset="0"/>
              </a:rPr>
              <a:t> Score”.</a:t>
            </a: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br>
              <a:rPr lang="en-IN" sz="1600" dirty="0">
                <a:latin typeface="Calibri" panose="020F0502020204030204" pitchFamily="34" charset="0"/>
                <a:ea typeface="Calibri" panose="020F0502020204030204" pitchFamily="34" charset="0"/>
                <a:cs typeface="Calibri" panose="020F0502020204030204" pitchFamily="34" charset="0"/>
              </a:rPr>
            </a:br>
            <a:endParaRPr lang="en-IN" sz="1600" dirty="0"/>
          </a:p>
        </p:txBody>
      </p:sp>
      <p:sp>
        <p:nvSpPr>
          <p:cNvPr id="18" name="Slide Number Placeholder 17">
            <a:extLst>
              <a:ext uri="{FF2B5EF4-FFF2-40B4-BE49-F238E27FC236}">
                <a16:creationId xmlns:a16="http://schemas.microsoft.com/office/drawing/2014/main" id="{16CADAE1-6FF6-8EA9-C992-48B83814633A}"/>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13" name="Picture 12">
            <a:extLst>
              <a:ext uri="{FF2B5EF4-FFF2-40B4-BE49-F238E27FC236}">
                <a16:creationId xmlns:a16="http://schemas.microsoft.com/office/drawing/2014/main" id="{5476E84F-8FF8-B0D8-DDE6-EFEA398ABE40}"/>
              </a:ext>
            </a:extLst>
          </p:cNvPr>
          <p:cNvPicPr>
            <a:picLocks noChangeAspect="1"/>
          </p:cNvPicPr>
          <p:nvPr/>
        </p:nvPicPr>
        <p:blipFill>
          <a:blip r:embed="rId3"/>
          <a:stretch>
            <a:fillRect/>
          </a:stretch>
        </p:blipFill>
        <p:spPr>
          <a:xfrm>
            <a:off x="7558484" y="3329068"/>
            <a:ext cx="2669598" cy="2277633"/>
          </a:xfrm>
          <a:prstGeom prst="rect">
            <a:avLst/>
          </a:prstGeom>
        </p:spPr>
      </p:pic>
    </p:spTree>
    <p:extLst>
      <p:ext uri="{BB962C8B-B14F-4D97-AF65-F5344CB8AC3E}">
        <p14:creationId xmlns:p14="http://schemas.microsoft.com/office/powerpoint/2010/main" val="3325178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774F25-7576-5B69-43F4-2E1ABF22AE32}"/>
              </a:ext>
            </a:extLst>
          </p:cNvPr>
          <p:cNvSpPr txBox="1"/>
          <p:nvPr/>
        </p:nvSpPr>
        <p:spPr>
          <a:xfrm>
            <a:off x="216816" y="367645"/>
            <a:ext cx="10953947" cy="6155531"/>
          </a:xfrm>
          <a:prstGeom prst="rect">
            <a:avLst/>
          </a:prstGeom>
          <a:noFill/>
        </p:spPr>
        <p:txBody>
          <a:bodyPr wrap="square">
            <a:spAutoFit/>
          </a:bodyPr>
          <a:lstStyle/>
          <a:p>
            <a:pPr marL="285750" indent="-285750">
              <a:buFont typeface="Wingdings" panose="05000000000000000000" pitchFamily="2" charset="2"/>
              <a:buChar char="Ø"/>
            </a:pPr>
            <a:r>
              <a:rPr lang="en-IN" u="sng" dirty="0">
                <a:latin typeface="Calibri" panose="020F0502020204030204" pitchFamily="34" charset="0"/>
                <a:ea typeface="Calibri" panose="020F0502020204030204" pitchFamily="34" charset="0"/>
                <a:cs typeface="Calibri" panose="020F0502020204030204" pitchFamily="34" charset="0"/>
              </a:rPr>
              <a:t>Delete Reject and Loan still processing customers</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Syntax:</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DELETE FROM </a:t>
            </a:r>
            <a:r>
              <a:rPr lang="en-US" dirty="0" err="1">
                <a:latin typeface="Calibri" panose="020F0502020204030204" pitchFamily="34" charset="0"/>
                <a:ea typeface="Calibri" panose="020F0502020204030204" pitchFamily="34" charset="0"/>
                <a:cs typeface="Calibri" panose="020F0502020204030204" pitchFamily="34" charset="0"/>
              </a:rPr>
              <a:t>Loan_cibil_statusWHERE</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cibil_status</a:t>
            </a:r>
            <a:r>
              <a:rPr lang="en-US" dirty="0">
                <a:latin typeface="Calibri" panose="020F0502020204030204" pitchFamily="34" charset="0"/>
                <a:ea typeface="Calibri" panose="020F0502020204030204" pitchFamily="34" charset="0"/>
                <a:cs typeface="Calibri" panose="020F0502020204030204" pitchFamily="34" charset="0"/>
              </a:rPr>
              <a:t> = 'Reject customer' OR </a:t>
            </a:r>
            <a:r>
              <a:rPr lang="en-US" dirty="0" err="1">
                <a:latin typeface="Calibri" panose="020F0502020204030204" pitchFamily="34" charset="0"/>
                <a:ea typeface="Calibri" panose="020F0502020204030204" pitchFamily="34" charset="0"/>
                <a:cs typeface="Calibri" panose="020F0502020204030204" pitchFamily="34" charset="0"/>
              </a:rPr>
              <a:t>loan_amount</a:t>
            </a:r>
            <a:r>
              <a:rPr lang="en-US" dirty="0">
                <a:latin typeface="Calibri" panose="020F0502020204030204" pitchFamily="34" charset="0"/>
                <a:ea typeface="Calibri" panose="020F0502020204030204" pitchFamily="34" charset="0"/>
                <a:cs typeface="Calibri" panose="020F0502020204030204" pitchFamily="34" charset="0"/>
              </a:rPr>
              <a:t> = 'Loan still processing’;</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Output:</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a:latin typeface="Calibri" panose="020F0502020204030204" pitchFamily="34" charset="0"/>
                <a:ea typeface="Calibri" panose="020F0502020204030204" pitchFamily="34" charset="0"/>
                <a:cs typeface="Calibri" panose="020F0502020204030204" pitchFamily="34" charset="0"/>
              </a:rPr>
              <a:t>Result:</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sz="800"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After Deleting Reject and Loan still processing customers it shows the balance rows which are not affected.</a:t>
            </a:r>
          </a:p>
          <a:p>
            <a:endParaRPr lang="en-IN" sz="800"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Output:</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1E81ADF4-BC8F-2EB0-1EE2-12BB0814C1FB}"/>
              </a:ext>
            </a:extLst>
          </p:cNvPr>
          <p:cNvPicPr>
            <a:picLocks noChangeAspect="1"/>
          </p:cNvPicPr>
          <p:nvPr/>
        </p:nvPicPr>
        <p:blipFill>
          <a:blip r:embed="rId2"/>
          <a:stretch>
            <a:fillRect/>
          </a:stretch>
        </p:blipFill>
        <p:spPr>
          <a:xfrm>
            <a:off x="401688" y="2429308"/>
            <a:ext cx="5424078" cy="2525002"/>
          </a:xfrm>
          <a:prstGeom prst="rect">
            <a:avLst/>
          </a:prstGeom>
        </p:spPr>
      </p:pic>
      <p:sp>
        <p:nvSpPr>
          <p:cNvPr id="8" name="Slide Number Placeholder 7">
            <a:extLst>
              <a:ext uri="{FF2B5EF4-FFF2-40B4-BE49-F238E27FC236}">
                <a16:creationId xmlns:a16="http://schemas.microsoft.com/office/drawing/2014/main" id="{C816EE61-4A18-75EB-E3CB-FB1174CD5E54}"/>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4" name="Picture 3">
            <a:extLst>
              <a:ext uri="{FF2B5EF4-FFF2-40B4-BE49-F238E27FC236}">
                <a16:creationId xmlns:a16="http://schemas.microsoft.com/office/drawing/2014/main" id="{984770BB-8E53-15D0-FBE1-BA1EF0D9B16A}"/>
              </a:ext>
            </a:extLst>
          </p:cNvPr>
          <p:cNvPicPr>
            <a:picLocks noChangeAspect="1"/>
          </p:cNvPicPr>
          <p:nvPr/>
        </p:nvPicPr>
        <p:blipFill>
          <a:blip r:embed="rId3"/>
          <a:stretch>
            <a:fillRect/>
          </a:stretch>
        </p:blipFill>
        <p:spPr>
          <a:xfrm>
            <a:off x="497373" y="6320740"/>
            <a:ext cx="8646627" cy="259169"/>
          </a:xfrm>
          <a:prstGeom prst="rect">
            <a:avLst/>
          </a:prstGeom>
        </p:spPr>
      </p:pic>
    </p:spTree>
    <p:extLst>
      <p:ext uri="{BB962C8B-B14F-4D97-AF65-F5344CB8AC3E}">
        <p14:creationId xmlns:p14="http://schemas.microsoft.com/office/powerpoint/2010/main" val="3761372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444F89-E25F-B911-AD5D-8A479FD0305D}"/>
              </a:ext>
            </a:extLst>
          </p:cNvPr>
          <p:cNvSpPr txBox="1"/>
          <p:nvPr/>
        </p:nvSpPr>
        <p:spPr>
          <a:xfrm>
            <a:off x="568122" y="1096629"/>
            <a:ext cx="10162095" cy="5078313"/>
          </a:xfrm>
          <a:prstGeom prst="rect">
            <a:avLst/>
          </a:prstGeom>
          <a:noFill/>
        </p:spPr>
        <p:txBody>
          <a:bodyPr wrap="square">
            <a:spAutoFit/>
          </a:bodyPr>
          <a:lstStyle/>
          <a:p>
            <a:pPr marL="285750" indent="-285750">
              <a:buFont typeface="Wingdings" panose="05000000000000000000" pitchFamily="2" charset="2"/>
              <a:buChar char="Ø"/>
            </a:pPr>
            <a:r>
              <a:rPr lang="en-IN" u="sng" dirty="0">
                <a:latin typeface="Calibri" panose="020F0502020204030204" pitchFamily="34" charset="0"/>
                <a:ea typeface="Calibri" panose="020F0502020204030204" pitchFamily="34" charset="0"/>
                <a:cs typeface="Calibri" panose="020F0502020204030204" pitchFamily="34" charset="0"/>
              </a:rPr>
              <a:t>Alter table to change </a:t>
            </a:r>
            <a:r>
              <a:rPr lang="en-IN" u="sng" dirty="0" err="1">
                <a:latin typeface="Calibri" panose="020F0502020204030204" pitchFamily="34" charset="0"/>
                <a:ea typeface="Calibri" panose="020F0502020204030204" pitchFamily="34" charset="0"/>
                <a:cs typeface="Calibri" panose="020F0502020204030204" pitchFamily="34" charset="0"/>
              </a:rPr>
              <a:t>loan_amount</a:t>
            </a:r>
            <a:r>
              <a:rPr lang="en-IN" u="sng" dirty="0">
                <a:latin typeface="Calibri" panose="020F0502020204030204" pitchFamily="34" charset="0"/>
                <a:ea typeface="Calibri" panose="020F0502020204030204" pitchFamily="34" charset="0"/>
                <a:cs typeface="Calibri" panose="020F0502020204030204" pitchFamily="34" charset="0"/>
              </a:rPr>
              <a:t> to INT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Syntax:</a:t>
            </a:r>
          </a:p>
          <a:p>
            <a:r>
              <a:rPr lang="en-IN" dirty="0">
                <a:latin typeface="Calibri" panose="020F0502020204030204" pitchFamily="34" charset="0"/>
                <a:ea typeface="Calibri" panose="020F0502020204030204" pitchFamily="34" charset="0"/>
                <a:cs typeface="Calibri" panose="020F0502020204030204" pitchFamily="34" charset="0"/>
              </a:rPr>
              <a:t>ALTER TABLE </a:t>
            </a:r>
            <a:r>
              <a:rPr lang="en-IN" dirty="0" err="1">
                <a:latin typeface="Calibri" panose="020F0502020204030204" pitchFamily="34" charset="0"/>
                <a:ea typeface="Calibri" panose="020F0502020204030204" pitchFamily="34" charset="0"/>
                <a:cs typeface="Calibri" panose="020F0502020204030204" pitchFamily="34" charset="0"/>
              </a:rPr>
              <a:t>Loan_cibil_status</a:t>
            </a:r>
            <a:r>
              <a:rPr lang="en-IN" dirty="0">
                <a:latin typeface="Calibri" panose="020F0502020204030204" pitchFamily="34" charset="0"/>
                <a:ea typeface="Calibri" panose="020F0502020204030204" pitchFamily="34" charset="0"/>
                <a:cs typeface="Calibri" panose="020F0502020204030204" pitchFamily="34" charset="0"/>
              </a:rPr>
              <a:t> MODIFY COLUMN </a:t>
            </a:r>
            <a:r>
              <a:rPr lang="en-IN" dirty="0" err="1">
                <a:latin typeface="Calibri" panose="020F0502020204030204" pitchFamily="34" charset="0"/>
                <a:ea typeface="Calibri" panose="020F0502020204030204" pitchFamily="34" charset="0"/>
                <a:cs typeface="Calibri" panose="020F0502020204030204" pitchFamily="34" charset="0"/>
              </a:rPr>
              <a:t>loan_amount</a:t>
            </a:r>
            <a:r>
              <a:rPr lang="en-IN" dirty="0">
                <a:latin typeface="Calibri" panose="020F0502020204030204" pitchFamily="34" charset="0"/>
                <a:ea typeface="Calibri" panose="020F0502020204030204" pitchFamily="34" charset="0"/>
                <a:cs typeface="Calibri" panose="020F0502020204030204" pitchFamily="34" charset="0"/>
              </a:rPr>
              <a:t> INT;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Output:</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Result:</a:t>
            </a:r>
          </a:p>
          <a:p>
            <a:r>
              <a:rPr lang="en-IN" dirty="0">
                <a:latin typeface="Calibri" panose="020F0502020204030204" pitchFamily="34" charset="0"/>
                <a:ea typeface="Calibri" panose="020F0502020204030204" pitchFamily="34" charset="0"/>
                <a:cs typeface="Calibri" panose="020F0502020204030204" pitchFamily="34" charset="0"/>
              </a:rPr>
              <a:t>We have modified the data type of the column “ </a:t>
            </a:r>
            <a:r>
              <a:rPr lang="en-IN" dirty="0" err="1">
                <a:latin typeface="Calibri" panose="020F0502020204030204" pitchFamily="34" charset="0"/>
                <a:ea typeface="Calibri" panose="020F0502020204030204" pitchFamily="34" charset="0"/>
                <a:cs typeface="Calibri" panose="020F0502020204030204" pitchFamily="34" charset="0"/>
              </a:rPr>
              <a:t>Loan_amount</a:t>
            </a:r>
            <a:r>
              <a:rPr lang="en-IN" dirty="0">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E3C3835-AF86-3905-9D79-6EBF5BFF9D1F}"/>
              </a:ext>
            </a:extLst>
          </p:cNvPr>
          <p:cNvPicPr>
            <a:picLocks noChangeAspect="1"/>
          </p:cNvPicPr>
          <p:nvPr/>
        </p:nvPicPr>
        <p:blipFill>
          <a:blip r:embed="rId2"/>
          <a:stretch>
            <a:fillRect/>
          </a:stretch>
        </p:blipFill>
        <p:spPr>
          <a:xfrm>
            <a:off x="643537" y="3057219"/>
            <a:ext cx="6361256" cy="2031325"/>
          </a:xfrm>
          <a:prstGeom prst="rect">
            <a:avLst/>
          </a:prstGeom>
        </p:spPr>
      </p:pic>
      <p:sp>
        <p:nvSpPr>
          <p:cNvPr id="6" name="Slide Number Placeholder 5">
            <a:extLst>
              <a:ext uri="{FF2B5EF4-FFF2-40B4-BE49-F238E27FC236}">
                <a16:creationId xmlns:a16="http://schemas.microsoft.com/office/drawing/2014/main" id="{188CC4A6-D0BA-CAC0-207F-EC31C601249A}"/>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262391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FA9F86-1E18-D77B-BC9B-069D79F431A4}"/>
              </a:ext>
            </a:extLst>
          </p:cNvPr>
          <p:cNvSpPr txBox="1"/>
          <p:nvPr/>
        </p:nvSpPr>
        <p:spPr>
          <a:xfrm>
            <a:off x="265073" y="242666"/>
            <a:ext cx="10821971" cy="6478697"/>
          </a:xfrm>
          <a:prstGeom prst="rect">
            <a:avLst/>
          </a:prstGeom>
          <a:noFill/>
        </p:spPr>
        <p:txBody>
          <a:bodyPr wrap="square">
            <a:spAutoFit/>
          </a:bodyPr>
          <a:lstStyle/>
          <a:p>
            <a:pPr marL="285750" indent="-285750">
              <a:spcAft>
                <a:spcPts val="800"/>
              </a:spcAft>
              <a:buFont typeface="Wingdings" panose="05000000000000000000" pitchFamily="2" charset="2"/>
              <a:buChar char="Ø"/>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Create all the above fields as a table </a:t>
            </a:r>
            <a:r>
              <a:rPr lang="en-IN" u="sng" kern="100" dirty="0">
                <a:effectLst/>
                <a:latin typeface="Calibri" panose="020F0502020204030204" pitchFamily="34" charset="0"/>
                <a:ea typeface="Calibri" panose="020F0502020204030204" pitchFamily="34" charset="0"/>
                <a:cs typeface="Times New Roman" panose="02020603050405020304" pitchFamily="18" charset="0"/>
              </a:rPr>
              <a:t>and </a:t>
            </a: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Table name - loan </a:t>
            </a:r>
            <a:r>
              <a:rPr lang="en-IN" sz="1800" u="sng" kern="100" dirty="0" err="1">
                <a:effectLst/>
                <a:latin typeface="Calibri" panose="020F0502020204030204" pitchFamily="34" charset="0"/>
                <a:ea typeface="Calibri" panose="020F0502020204030204" pitchFamily="34" charset="0"/>
                <a:cs typeface="Times New Roman" panose="02020603050405020304" pitchFamily="18" charset="0"/>
              </a:rPr>
              <a:t>cibil</a:t>
            </a: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 score status details</a:t>
            </a:r>
          </a:p>
          <a:p>
            <a:pPr>
              <a:spcAft>
                <a:spcPts val="800"/>
              </a:spcAft>
            </a:pPr>
            <a:endParaRPr lang="en-IN" sz="1100" kern="1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Syntax:</a:t>
            </a:r>
          </a:p>
          <a:p>
            <a:pPr>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SELECT l.loan_id,l.customer_id,l.loan_amount,l.loan_amount_term,l.cibil_score,c.cibil_statusFROM loan_status1 l join </a:t>
            </a:r>
            <a:r>
              <a:rPr lang="en-IN" kern="100" dirty="0" err="1">
                <a:latin typeface="Calibri" panose="020F0502020204030204" pitchFamily="34" charset="0"/>
                <a:ea typeface="Calibri" panose="020F0502020204030204" pitchFamily="34" charset="0"/>
                <a:cs typeface="Times New Roman" panose="02020603050405020304" pitchFamily="18" charset="0"/>
              </a:rPr>
              <a:t>cibil_score_status</a:t>
            </a:r>
            <a:r>
              <a:rPr lang="en-IN" kern="100" dirty="0">
                <a:latin typeface="Calibri" panose="020F0502020204030204" pitchFamily="34" charset="0"/>
                <a:ea typeface="Calibri" panose="020F0502020204030204" pitchFamily="34" charset="0"/>
                <a:cs typeface="Times New Roman" panose="02020603050405020304" pitchFamily="18" charset="0"/>
              </a:rPr>
              <a:t> c On </a:t>
            </a:r>
            <a:r>
              <a:rPr lang="en-IN" kern="100" dirty="0" err="1">
                <a:latin typeface="Calibri" panose="020F0502020204030204" pitchFamily="34" charset="0"/>
                <a:ea typeface="Calibri" panose="020F0502020204030204" pitchFamily="34" charset="0"/>
                <a:cs typeface="Times New Roman" panose="02020603050405020304" pitchFamily="18" charset="0"/>
              </a:rPr>
              <a:t>l.customer_id</a:t>
            </a:r>
            <a:r>
              <a:rPr lang="en-IN" kern="100" dirty="0">
                <a:latin typeface="Calibri" panose="020F0502020204030204" pitchFamily="34" charset="0"/>
                <a:ea typeface="Calibri" panose="020F0502020204030204" pitchFamily="34" charset="0"/>
                <a:cs typeface="Times New Roman" panose="02020603050405020304" pitchFamily="18" charset="0"/>
              </a:rPr>
              <a:t> = </a:t>
            </a:r>
            <a:r>
              <a:rPr lang="en-IN" kern="100" dirty="0" err="1">
                <a:latin typeface="Calibri" panose="020F0502020204030204" pitchFamily="34" charset="0"/>
                <a:ea typeface="Calibri" panose="020F0502020204030204" pitchFamily="34" charset="0"/>
                <a:cs typeface="Times New Roman" panose="02020603050405020304" pitchFamily="18" charset="0"/>
              </a:rPr>
              <a:t>c.customer_id</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a:spcAft>
                <a:spcPts val="800"/>
              </a:spcAft>
            </a:pPr>
            <a:endParaRPr lang="en-IN" sz="800" kern="1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CREATE TABLE </a:t>
            </a:r>
            <a:r>
              <a:rPr lang="en-IN" kern="100" dirty="0" err="1">
                <a:latin typeface="Calibri" panose="020F0502020204030204" pitchFamily="34" charset="0"/>
                <a:ea typeface="Calibri" panose="020F0502020204030204" pitchFamily="34" charset="0"/>
                <a:cs typeface="Times New Roman" panose="02020603050405020304" pitchFamily="18" charset="0"/>
              </a:rPr>
              <a:t>Loan_cibil_status_details</a:t>
            </a:r>
            <a:r>
              <a:rPr lang="en-IN" kern="100" dirty="0">
                <a:latin typeface="Calibri" panose="020F0502020204030204" pitchFamily="34" charset="0"/>
                <a:ea typeface="Calibri" panose="020F0502020204030204" pitchFamily="34" charset="0"/>
                <a:cs typeface="Times New Roman" panose="02020603050405020304" pitchFamily="18" charset="0"/>
              </a:rPr>
              <a:t> as SELECT l.loan_id,l.customer_id,l.loan_amount,l.loan_amount_term,l.cibil_score,c.cibil_statusFROM loan_status1 l join </a:t>
            </a:r>
            <a:r>
              <a:rPr lang="en-IN" kern="100" dirty="0" err="1">
                <a:latin typeface="Calibri" panose="020F0502020204030204" pitchFamily="34" charset="0"/>
                <a:ea typeface="Calibri" panose="020F0502020204030204" pitchFamily="34" charset="0"/>
                <a:cs typeface="Times New Roman" panose="02020603050405020304" pitchFamily="18" charset="0"/>
              </a:rPr>
              <a:t>cibil_score_status</a:t>
            </a:r>
            <a:r>
              <a:rPr lang="en-IN" kern="100" dirty="0">
                <a:latin typeface="Calibri" panose="020F0502020204030204" pitchFamily="34" charset="0"/>
                <a:ea typeface="Calibri" panose="020F0502020204030204" pitchFamily="34" charset="0"/>
                <a:cs typeface="Times New Roman" panose="02020603050405020304" pitchFamily="18" charset="0"/>
              </a:rPr>
              <a:t> c On </a:t>
            </a:r>
            <a:r>
              <a:rPr lang="en-IN" kern="100" dirty="0" err="1">
                <a:latin typeface="Calibri" panose="020F0502020204030204" pitchFamily="34" charset="0"/>
                <a:ea typeface="Calibri" panose="020F0502020204030204" pitchFamily="34" charset="0"/>
                <a:cs typeface="Times New Roman" panose="02020603050405020304" pitchFamily="18" charset="0"/>
              </a:rPr>
              <a:t>l.customer_id</a:t>
            </a:r>
            <a:r>
              <a:rPr lang="en-IN" kern="100" dirty="0">
                <a:latin typeface="Calibri" panose="020F0502020204030204" pitchFamily="34" charset="0"/>
                <a:ea typeface="Calibri" panose="020F0502020204030204" pitchFamily="34" charset="0"/>
                <a:cs typeface="Times New Roman" panose="02020603050405020304" pitchFamily="18" charset="0"/>
              </a:rPr>
              <a:t> = </a:t>
            </a:r>
            <a:r>
              <a:rPr lang="en-IN" kern="100" dirty="0" err="1">
                <a:latin typeface="Calibri" panose="020F0502020204030204" pitchFamily="34" charset="0"/>
                <a:ea typeface="Calibri" panose="020F0502020204030204" pitchFamily="34" charset="0"/>
                <a:cs typeface="Times New Roman" panose="02020603050405020304" pitchFamily="18" charset="0"/>
              </a:rPr>
              <a:t>c.customer_id</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a:spcAft>
                <a:spcPts val="800"/>
              </a:spcAft>
            </a:pPr>
            <a:endParaRPr lang="en-IN" sz="800" kern="1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SELECT * FROM </a:t>
            </a:r>
            <a:r>
              <a:rPr lang="en-IN" kern="100" dirty="0" err="1">
                <a:latin typeface="Calibri" panose="020F0502020204030204" pitchFamily="34" charset="0"/>
                <a:ea typeface="Calibri" panose="020F0502020204030204" pitchFamily="34" charset="0"/>
                <a:cs typeface="Times New Roman" panose="02020603050405020304" pitchFamily="18" charset="0"/>
              </a:rPr>
              <a:t>loan_cibil_status</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Output:</a:t>
            </a:r>
          </a:p>
          <a:p>
            <a:pPr>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Result:</a:t>
            </a:r>
          </a:p>
          <a:p>
            <a:pPr>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We have Created a new Table by adding Two new columns named it as “Loan </a:t>
            </a:r>
            <a:r>
              <a:rPr lang="en-IN" kern="100" dirty="0" err="1">
                <a:latin typeface="Calibri" panose="020F0502020204030204" pitchFamily="34" charset="0"/>
                <a:ea typeface="Calibri" panose="020F0502020204030204" pitchFamily="34" charset="0"/>
                <a:cs typeface="Times New Roman" panose="02020603050405020304" pitchFamily="18" charset="0"/>
              </a:rPr>
              <a:t>cibil</a:t>
            </a:r>
            <a:r>
              <a:rPr lang="en-IN" kern="100" dirty="0">
                <a:latin typeface="Calibri" panose="020F0502020204030204" pitchFamily="34" charset="0"/>
                <a:ea typeface="Calibri" panose="020F0502020204030204" pitchFamily="34" charset="0"/>
                <a:cs typeface="Times New Roman" panose="02020603050405020304" pitchFamily="18" charset="0"/>
              </a:rPr>
              <a:t> score status”.</a:t>
            </a:r>
          </a:p>
        </p:txBody>
      </p:sp>
      <p:pic>
        <p:nvPicPr>
          <p:cNvPr id="5" name="Picture 4">
            <a:extLst>
              <a:ext uri="{FF2B5EF4-FFF2-40B4-BE49-F238E27FC236}">
                <a16:creationId xmlns:a16="http://schemas.microsoft.com/office/drawing/2014/main" id="{FB054157-7273-DDB5-4E5F-C0E66E4DCFF5}"/>
              </a:ext>
            </a:extLst>
          </p:cNvPr>
          <p:cNvPicPr>
            <a:picLocks noChangeAspect="1"/>
          </p:cNvPicPr>
          <p:nvPr/>
        </p:nvPicPr>
        <p:blipFill>
          <a:blip r:embed="rId2"/>
          <a:stretch>
            <a:fillRect/>
          </a:stretch>
        </p:blipFill>
        <p:spPr>
          <a:xfrm>
            <a:off x="406749" y="4071505"/>
            <a:ext cx="7624888" cy="1803103"/>
          </a:xfrm>
          <a:prstGeom prst="rect">
            <a:avLst/>
          </a:prstGeom>
        </p:spPr>
      </p:pic>
      <p:sp>
        <p:nvSpPr>
          <p:cNvPr id="6" name="Slide Number Placeholder 5">
            <a:extLst>
              <a:ext uri="{FF2B5EF4-FFF2-40B4-BE49-F238E27FC236}">
                <a16:creationId xmlns:a16="http://schemas.microsoft.com/office/drawing/2014/main" id="{404C984D-A577-E202-6DDA-C629E72E3925}"/>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894744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B73E8F-87B7-EDAF-637E-FC501EF752FA}"/>
              </a:ext>
            </a:extLst>
          </p:cNvPr>
          <p:cNvSpPr txBox="1"/>
          <p:nvPr/>
        </p:nvSpPr>
        <p:spPr>
          <a:xfrm>
            <a:off x="348792" y="131976"/>
            <a:ext cx="7286919" cy="6278642"/>
          </a:xfrm>
          <a:prstGeom prst="rect">
            <a:avLst/>
          </a:prstGeom>
          <a:noFill/>
        </p:spPr>
        <p:txBody>
          <a:bodyPr wrap="square">
            <a:spAutoFit/>
          </a:bodyPr>
          <a:lstStyle/>
          <a:p>
            <a:endParaRPr lang="en-IN" u="sng" kern="100" dirty="0">
              <a:latin typeface="Calibri" panose="020F0502020204030204" pitchFamily="34" charset="0"/>
              <a:ea typeface="Calibri" panose="020F0502020204030204" pitchFamily="34" charset="0"/>
              <a:cs typeface="Times New Roman" panose="02020603050405020304" pitchFamily="18" charset="0"/>
            </a:endParaRPr>
          </a:p>
          <a:p>
            <a:endParaRPr lang="en-IN" u="sng"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u="sng" dirty="0">
                <a:effectLst/>
                <a:latin typeface="Calibri" panose="020F0502020204030204" pitchFamily="34" charset="0"/>
                <a:ea typeface="Calibri" panose="020F0502020204030204" pitchFamily="34" charset="0"/>
                <a:cs typeface="Times New Roman" panose="02020603050405020304" pitchFamily="18" charset="0"/>
              </a:rPr>
              <a:t>Update Gender and Age based on Customer id</a:t>
            </a:r>
          </a:p>
          <a:p>
            <a:endParaRPr lang="en-IN" u="sng"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Syntax:</a:t>
            </a:r>
          </a:p>
          <a:p>
            <a:endParaRPr lang="en-IN" sz="8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latin typeface="Calibri" panose="020F0502020204030204" pitchFamily="34" charset="0"/>
                <a:ea typeface="Calibri" panose="020F0502020204030204" pitchFamily="34" charset="0"/>
                <a:cs typeface="Times New Roman" panose="02020603050405020304" pitchFamily="18" charset="0"/>
              </a:rPr>
              <a:t>UPDATE </a:t>
            </a:r>
            <a:r>
              <a:rPr lang="en-US" sz="1600" dirty="0" err="1">
                <a:latin typeface="Calibri" panose="020F0502020204030204" pitchFamily="34" charset="0"/>
                <a:ea typeface="Calibri" panose="020F0502020204030204" pitchFamily="34" charset="0"/>
                <a:cs typeface="Times New Roman" panose="02020603050405020304" pitchFamily="18" charset="0"/>
              </a:rPr>
              <a:t>customer_info</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latin typeface="Calibri" panose="020F0502020204030204" pitchFamily="34" charset="0"/>
                <a:ea typeface="Calibri" panose="020F0502020204030204" pitchFamily="34" charset="0"/>
                <a:cs typeface="Times New Roman" panose="02020603050405020304" pitchFamily="18" charset="0"/>
              </a:rPr>
              <a:t>SET     gender = CASE  </a:t>
            </a:r>
          </a:p>
          <a:p>
            <a:r>
              <a:rPr lang="en-US" sz="1600" dirty="0">
                <a:latin typeface="Calibri" panose="020F0502020204030204" pitchFamily="34" charset="0"/>
                <a:ea typeface="Calibri" panose="020F0502020204030204" pitchFamily="34" charset="0"/>
                <a:cs typeface="Times New Roman" panose="02020603050405020304" pitchFamily="18" charset="0"/>
              </a:rPr>
              <a:t>WHEN </a:t>
            </a:r>
            <a:r>
              <a:rPr lang="en-US" sz="1600" dirty="0" err="1">
                <a:latin typeface="Calibri" panose="020F0502020204030204" pitchFamily="34" charset="0"/>
                <a:ea typeface="Calibri" panose="020F0502020204030204" pitchFamily="34" charset="0"/>
                <a:cs typeface="Times New Roman" panose="02020603050405020304" pitchFamily="18" charset="0"/>
              </a:rPr>
              <a:t>customer_id</a:t>
            </a:r>
            <a:r>
              <a:rPr lang="en-US" sz="1600" dirty="0">
                <a:latin typeface="Calibri" panose="020F0502020204030204" pitchFamily="34" charset="0"/>
                <a:ea typeface="Calibri" panose="020F0502020204030204" pitchFamily="34" charset="0"/>
                <a:cs typeface="Times New Roman" panose="02020603050405020304" pitchFamily="18" charset="0"/>
              </a:rPr>
              <a:t> = 'IP43006' THEN 'female’ </a:t>
            </a:r>
          </a:p>
          <a:p>
            <a:r>
              <a:rPr lang="en-US" sz="1600" dirty="0">
                <a:latin typeface="Calibri" panose="020F0502020204030204" pitchFamily="34" charset="0"/>
                <a:ea typeface="Calibri" panose="020F0502020204030204" pitchFamily="34" charset="0"/>
                <a:cs typeface="Times New Roman" panose="02020603050405020304" pitchFamily="18" charset="0"/>
              </a:rPr>
              <a:t>WHEN </a:t>
            </a:r>
            <a:r>
              <a:rPr lang="en-US" sz="1600" dirty="0" err="1">
                <a:latin typeface="Calibri" panose="020F0502020204030204" pitchFamily="34" charset="0"/>
                <a:ea typeface="Calibri" panose="020F0502020204030204" pitchFamily="34" charset="0"/>
                <a:cs typeface="Times New Roman" panose="02020603050405020304" pitchFamily="18" charset="0"/>
              </a:rPr>
              <a:t>customer_id</a:t>
            </a:r>
            <a:r>
              <a:rPr lang="en-US" sz="1600" dirty="0">
                <a:latin typeface="Calibri" panose="020F0502020204030204" pitchFamily="34" charset="0"/>
                <a:ea typeface="Calibri" panose="020F0502020204030204" pitchFamily="34" charset="0"/>
                <a:cs typeface="Times New Roman" panose="02020603050405020304" pitchFamily="18" charset="0"/>
              </a:rPr>
              <a:t> = 'IP43016' THEN 'female’ </a:t>
            </a:r>
          </a:p>
          <a:p>
            <a:r>
              <a:rPr lang="en-US" sz="1600" dirty="0">
                <a:latin typeface="Calibri" panose="020F0502020204030204" pitchFamily="34" charset="0"/>
                <a:ea typeface="Calibri" panose="020F0502020204030204" pitchFamily="34" charset="0"/>
                <a:cs typeface="Times New Roman" panose="02020603050405020304" pitchFamily="18" charset="0"/>
              </a:rPr>
              <a:t>WHEN </a:t>
            </a:r>
            <a:r>
              <a:rPr lang="en-US" sz="1600" dirty="0" err="1">
                <a:latin typeface="Calibri" panose="020F0502020204030204" pitchFamily="34" charset="0"/>
                <a:ea typeface="Calibri" panose="020F0502020204030204" pitchFamily="34" charset="0"/>
                <a:cs typeface="Times New Roman" panose="02020603050405020304" pitchFamily="18" charset="0"/>
              </a:rPr>
              <a:t>customer_id</a:t>
            </a:r>
            <a:r>
              <a:rPr lang="en-US" sz="1600" dirty="0">
                <a:latin typeface="Calibri" panose="020F0502020204030204" pitchFamily="34" charset="0"/>
                <a:ea typeface="Calibri" panose="020F0502020204030204" pitchFamily="34" charset="0"/>
                <a:cs typeface="Times New Roman" panose="02020603050405020304" pitchFamily="18" charset="0"/>
              </a:rPr>
              <a:t> = 'IP43018' THEN 'female’ </a:t>
            </a:r>
          </a:p>
          <a:p>
            <a:r>
              <a:rPr lang="en-US" sz="1600" dirty="0">
                <a:latin typeface="Calibri" panose="020F0502020204030204" pitchFamily="34" charset="0"/>
                <a:ea typeface="Calibri" panose="020F0502020204030204" pitchFamily="34" charset="0"/>
                <a:cs typeface="Times New Roman" panose="02020603050405020304" pitchFamily="18" charset="0"/>
              </a:rPr>
              <a:t>WHEN </a:t>
            </a:r>
            <a:r>
              <a:rPr lang="en-US" sz="1600" dirty="0" err="1">
                <a:latin typeface="Calibri" panose="020F0502020204030204" pitchFamily="34" charset="0"/>
                <a:ea typeface="Calibri" panose="020F0502020204030204" pitchFamily="34" charset="0"/>
                <a:cs typeface="Times New Roman" panose="02020603050405020304" pitchFamily="18" charset="0"/>
              </a:rPr>
              <a:t>customer_id</a:t>
            </a:r>
            <a:r>
              <a:rPr lang="en-US" sz="1600" dirty="0">
                <a:latin typeface="Calibri" panose="020F0502020204030204" pitchFamily="34" charset="0"/>
                <a:ea typeface="Calibri" panose="020F0502020204030204" pitchFamily="34" charset="0"/>
                <a:cs typeface="Times New Roman" panose="02020603050405020304" pitchFamily="18" charset="0"/>
              </a:rPr>
              <a:t> = 'IP43038' THEN 'female’ </a:t>
            </a:r>
          </a:p>
          <a:p>
            <a:r>
              <a:rPr lang="en-US" sz="1600" dirty="0">
                <a:latin typeface="Calibri" panose="020F0502020204030204" pitchFamily="34" charset="0"/>
                <a:ea typeface="Calibri" panose="020F0502020204030204" pitchFamily="34" charset="0"/>
                <a:cs typeface="Times New Roman" panose="02020603050405020304" pitchFamily="18" charset="0"/>
              </a:rPr>
              <a:t>WHEN </a:t>
            </a:r>
            <a:r>
              <a:rPr lang="en-US" sz="1600" dirty="0" err="1">
                <a:latin typeface="Calibri" panose="020F0502020204030204" pitchFamily="34" charset="0"/>
                <a:ea typeface="Calibri" panose="020F0502020204030204" pitchFamily="34" charset="0"/>
                <a:cs typeface="Times New Roman" panose="02020603050405020304" pitchFamily="18" charset="0"/>
              </a:rPr>
              <a:t>customer_id</a:t>
            </a:r>
            <a:r>
              <a:rPr lang="en-US" sz="1600" dirty="0">
                <a:latin typeface="Calibri" panose="020F0502020204030204" pitchFamily="34" charset="0"/>
                <a:ea typeface="Calibri" panose="020F0502020204030204" pitchFamily="34" charset="0"/>
                <a:cs typeface="Times New Roman" panose="02020603050405020304" pitchFamily="18" charset="0"/>
              </a:rPr>
              <a:t> = 'IP43508' THEN 'female’ </a:t>
            </a:r>
          </a:p>
          <a:p>
            <a:r>
              <a:rPr lang="en-US" sz="1600" dirty="0">
                <a:latin typeface="Calibri" panose="020F0502020204030204" pitchFamily="34" charset="0"/>
                <a:ea typeface="Calibri" panose="020F0502020204030204" pitchFamily="34" charset="0"/>
                <a:cs typeface="Times New Roman" panose="02020603050405020304" pitchFamily="18" charset="0"/>
              </a:rPr>
              <a:t>WHEN </a:t>
            </a:r>
            <a:r>
              <a:rPr lang="en-US" sz="1600" dirty="0" err="1">
                <a:latin typeface="Calibri" panose="020F0502020204030204" pitchFamily="34" charset="0"/>
                <a:ea typeface="Calibri" panose="020F0502020204030204" pitchFamily="34" charset="0"/>
                <a:cs typeface="Times New Roman" panose="02020603050405020304" pitchFamily="18" charset="0"/>
              </a:rPr>
              <a:t>customer_id</a:t>
            </a:r>
            <a:r>
              <a:rPr lang="en-US" sz="1600" dirty="0">
                <a:latin typeface="Calibri" panose="020F0502020204030204" pitchFamily="34" charset="0"/>
                <a:ea typeface="Calibri" panose="020F0502020204030204" pitchFamily="34" charset="0"/>
                <a:cs typeface="Times New Roman" panose="02020603050405020304" pitchFamily="18" charset="0"/>
              </a:rPr>
              <a:t> = 'IP43577' THEN 'female’</a:t>
            </a:r>
          </a:p>
          <a:p>
            <a:r>
              <a:rPr lang="en-US" sz="1600" dirty="0">
                <a:latin typeface="Calibri" panose="020F0502020204030204" pitchFamily="34" charset="0"/>
                <a:ea typeface="Calibri" panose="020F0502020204030204" pitchFamily="34" charset="0"/>
                <a:cs typeface="Times New Roman" panose="02020603050405020304" pitchFamily="18" charset="0"/>
              </a:rPr>
              <a:t> WHEN </a:t>
            </a:r>
            <a:r>
              <a:rPr lang="en-US" sz="1600" dirty="0" err="1">
                <a:latin typeface="Calibri" panose="020F0502020204030204" pitchFamily="34" charset="0"/>
                <a:ea typeface="Calibri" panose="020F0502020204030204" pitchFamily="34" charset="0"/>
                <a:cs typeface="Times New Roman" panose="02020603050405020304" pitchFamily="18" charset="0"/>
              </a:rPr>
              <a:t>customer_id</a:t>
            </a:r>
            <a:r>
              <a:rPr lang="en-US" sz="1600" dirty="0">
                <a:latin typeface="Calibri" panose="020F0502020204030204" pitchFamily="34" charset="0"/>
                <a:ea typeface="Calibri" panose="020F0502020204030204" pitchFamily="34" charset="0"/>
                <a:cs typeface="Times New Roman" panose="02020603050405020304" pitchFamily="18" charset="0"/>
              </a:rPr>
              <a:t> = 'IP43589' THEN 'female’ </a:t>
            </a:r>
          </a:p>
          <a:p>
            <a:r>
              <a:rPr lang="en-US" sz="1600" dirty="0">
                <a:latin typeface="Calibri" panose="020F0502020204030204" pitchFamily="34" charset="0"/>
                <a:ea typeface="Calibri" panose="020F0502020204030204" pitchFamily="34" charset="0"/>
                <a:cs typeface="Times New Roman" panose="02020603050405020304" pitchFamily="18" charset="0"/>
              </a:rPr>
              <a:t>WHEN </a:t>
            </a:r>
            <a:r>
              <a:rPr lang="en-US" sz="1600" dirty="0" err="1">
                <a:latin typeface="Calibri" panose="020F0502020204030204" pitchFamily="34" charset="0"/>
                <a:ea typeface="Calibri" panose="020F0502020204030204" pitchFamily="34" charset="0"/>
                <a:cs typeface="Times New Roman" panose="02020603050405020304" pitchFamily="18" charset="0"/>
              </a:rPr>
              <a:t>customer_id</a:t>
            </a:r>
            <a:r>
              <a:rPr lang="en-US" sz="1600" dirty="0">
                <a:latin typeface="Calibri" panose="020F0502020204030204" pitchFamily="34" charset="0"/>
                <a:ea typeface="Calibri" panose="020F0502020204030204" pitchFamily="34" charset="0"/>
                <a:cs typeface="Times New Roman" panose="02020603050405020304" pitchFamily="18" charset="0"/>
              </a:rPr>
              <a:t> = 'IP43593' THEN 'female’ </a:t>
            </a:r>
          </a:p>
          <a:p>
            <a:r>
              <a:rPr lang="en-US" sz="1600" dirty="0">
                <a:latin typeface="Calibri" panose="020F0502020204030204" pitchFamily="34" charset="0"/>
                <a:ea typeface="Calibri" panose="020F0502020204030204" pitchFamily="34" charset="0"/>
                <a:cs typeface="Times New Roman" panose="02020603050405020304" pitchFamily="18" charset="0"/>
              </a:rPr>
              <a:t>WHEN </a:t>
            </a:r>
            <a:r>
              <a:rPr lang="en-US" sz="1600" dirty="0" err="1">
                <a:latin typeface="Calibri" panose="020F0502020204030204" pitchFamily="34" charset="0"/>
                <a:ea typeface="Calibri" panose="020F0502020204030204" pitchFamily="34" charset="0"/>
                <a:cs typeface="Times New Roman" panose="02020603050405020304" pitchFamily="18" charset="0"/>
              </a:rPr>
              <a:t>customer_id</a:t>
            </a:r>
            <a:r>
              <a:rPr lang="en-US" sz="1600" dirty="0">
                <a:latin typeface="Calibri" panose="020F0502020204030204" pitchFamily="34" charset="0"/>
                <a:ea typeface="Calibri" panose="020F0502020204030204" pitchFamily="34" charset="0"/>
                <a:cs typeface="Times New Roman" panose="02020603050405020304" pitchFamily="18" charset="0"/>
              </a:rPr>
              <a:t> = 'IP43018' THEN 'male’ </a:t>
            </a:r>
          </a:p>
          <a:p>
            <a:r>
              <a:rPr lang="en-US" sz="1600" dirty="0">
                <a:latin typeface="Calibri" panose="020F0502020204030204" pitchFamily="34" charset="0"/>
                <a:ea typeface="Calibri" panose="020F0502020204030204" pitchFamily="34" charset="0"/>
                <a:cs typeface="Times New Roman" panose="02020603050405020304" pitchFamily="18" charset="0"/>
              </a:rPr>
              <a:t>WHEN </a:t>
            </a:r>
            <a:r>
              <a:rPr lang="en-US" sz="1600" dirty="0" err="1">
                <a:latin typeface="Calibri" panose="020F0502020204030204" pitchFamily="34" charset="0"/>
                <a:ea typeface="Calibri" panose="020F0502020204030204" pitchFamily="34" charset="0"/>
                <a:cs typeface="Times New Roman" panose="02020603050405020304" pitchFamily="18" charset="0"/>
              </a:rPr>
              <a:t>customer_id</a:t>
            </a:r>
            <a:r>
              <a:rPr lang="en-US" sz="1600" dirty="0">
                <a:latin typeface="Calibri" panose="020F0502020204030204" pitchFamily="34" charset="0"/>
                <a:ea typeface="Calibri" panose="020F0502020204030204" pitchFamily="34" charset="0"/>
                <a:cs typeface="Times New Roman" panose="02020603050405020304" pitchFamily="18" charset="0"/>
              </a:rPr>
              <a:t> = 'IP43038' THEN 'male’</a:t>
            </a:r>
          </a:p>
          <a:p>
            <a:r>
              <a:rPr lang="en-US" sz="1600" dirty="0">
                <a:latin typeface="Calibri" panose="020F0502020204030204" pitchFamily="34" charset="0"/>
                <a:ea typeface="Calibri" panose="020F0502020204030204" pitchFamily="34" charset="0"/>
                <a:cs typeface="Times New Roman" panose="02020603050405020304" pitchFamily="18" charset="0"/>
              </a:rPr>
              <a:t>ELSE gender  -- Default to current value if no match</a:t>
            </a:r>
          </a:p>
          <a:p>
            <a:r>
              <a:rPr lang="en-US" sz="1600" dirty="0">
                <a:latin typeface="Calibri" panose="020F0502020204030204" pitchFamily="34" charset="0"/>
                <a:ea typeface="Calibri" panose="020F0502020204030204" pitchFamily="34" charset="0"/>
                <a:cs typeface="Times New Roman" panose="02020603050405020304" pitchFamily="18" charset="0"/>
              </a:rPr>
              <a:t>END,  </a:t>
            </a:r>
          </a:p>
          <a:p>
            <a:r>
              <a:rPr lang="en-US" sz="1600" dirty="0">
                <a:latin typeface="Calibri" panose="020F0502020204030204" pitchFamily="34" charset="0"/>
                <a:ea typeface="Calibri" panose="020F0502020204030204" pitchFamily="34" charset="0"/>
                <a:cs typeface="Times New Roman" panose="02020603050405020304" pitchFamily="18" charset="0"/>
              </a:rPr>
              <a:t>age = CASE             </a:t>
            </a:r>
          </a:p>
          <a:p>
            <a:r>
              <a:rPr lang="en-US" sz="1600" dirty="0">
                <a:latin typeface="Calibri" panose="020F0502020204030204" pitchFamily="34" charset="0"/>
                <a:ea typeface="Calibri" panose="020F0502020204030204" pitchFamily="34" charset="0"/>
                <a:cs typeface="Times New Roman" panose="02020603050405020304" pitchFamily="18" charset="0"/>
              </a:rPr>
              <a:t>WHEN </a:t>
            </a:r>
            <a:r>
              <a:rPr lang="en-US" sz="1600" dirty="0" err="1">
                <a:latin typeface="Calibri" panose="020F0502020204030204" pitchFamily="34" charset="0"/>
                <a:ea typeface="Calibri" panose="020F0502020204030204" pitchFamily="34" charset="0"/>
                <a:cs typeface="Times New Roman" panose="02020603050405020304" pitchFamily="18" charset="0"/>
              </a:rPr>
              <a:t>customer_id</a:t>
            </a:r>
            <a:r>
              <a:rPr lang="en-US" sz="1600" dirty="0">
                <a:latin typeface="Calibri" panose="020F0502020204030204" pitchFamily="34" charset="0"/>
                <a:ea typeface="Calibri" panose="020F0502020204030204" pitchFamily="34" charset="0"/>
                <a:cs typeface="Times New Roman" panose="02020603050405020304" pitchFamily="18" charset="0"/>
              </a:rPr>
              <a:t> = 'IP43007' THEN 45             </a:t>
            </a:r>
          </a:p>
          <a:p>
            <a:r>
              <a:rPr lang="en-US" sz="1600" dirty="0">
                <a:latin typeface="Calibri" panose="020F0502020204030204" pitchFamily="34" charset="0"/>
                <a:ea typeface="Calibri" panose="020F0502020204030204" pitchFamily="34" charset="0"/>
                <a:cs typeface="Times New Roman" panose="02020603050405020304" pitchFamily="18" charset="0"/>
              </a:rPr>
              <a:t>WHEN </a:t>
            </a:r>
            <a:r>
              <a:rPr lang="en-US" sz="1600" dirty="0" err="1">
                <a:latin typeface="Calibri" panose="020F0502020204030204" pitchFamily="34" charset="0"/>
                <a:ea typeface="Calibri" panose="020F0502020204030204" pitchFamily="34" charset="0"/>
                <a:cs typeface="Times New Roman" panose="02020603050405020304" pitchFamily="18" charset="0"/>
              </a:rPr>
              <a:t>customer_id</a:t>
            </a:r>
            <a:r>
              <a:rPr lang="en-US" sz="1600" dirty="0">
                <a:latin typeface="Calibri" panose="020F0502020204030204" pitchFamily="34" charset="0"/>
                <a:ea typeface="Calibri" panose="020F0502020204030204" pitchFamily="34" charset="0"/>
                <a:cs typeface="Times New Roman" panose="02020603050405020304" pitchFamily="18" charset="0"/>
              </a:rPr>
              <a:t> = 'IP43009' THEN 25                          </a:t>
            </a:r>
          </a:p>
          <a:p>
            <a:r>
              <a:rPr lang="en-US" sz="1600" dirty="0">
                <a:latin typeface="Calibri" panose="020F0502020204030204" pitchFamily="34" charset="0"/>
                <a:ea typeface="Calibri" panose="020F0502020204030204" pitchFamily="34" charset="0"/>
                <a:cs typeface="Times New Roman" panose="02020603050405020304" pitchFamily="18" charset="0"/>
              </a:rPr>
              <a:t>ELSE age  -- Default to current value if no match          </a:t>
            </a:r>
          </a:p>
          <a:p>
            <a:r>
              <a:rPr lang="en-US" sz="1600" dirty="0">
                <a:latin typeface="Calibri" panose="020F0502020204030204" pitchFamily="34" charset="0"/>
                <a:ea typeface="Calibri" panose="020F0502020204030204" pitchFamily="34" charset="0"/>
                <a:cs typeface="Times New Roman" panose="02020603050405020304" pitchFamily="18" charset="0"/>
              </a:rPr>
              <a:t>END;</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287F784-AE89-0E0E-E279-4F29636C9C15}"/>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292369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AA34A-6A4F-4B13-D20F-CFF60C5A747D}"/>
              </a:ext>
            </a:extLst>
          </p:cNvPr>
          <p:cNvSpPr txBox="1"/>
          <p:nvPr/>
        </p:nvSpPr>
        <p:spPr>
          <a:xfrm>
            <a:off x="624525" y="567665"/>
            <a:ext cx="10566213" cy="5333514"/>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Output:</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Result:</a:t>
            </a:r>
          </a:p>
          <a:p>
            <a:r>
              <a:rPr lang="en-IN" dirty="0">
                <a:latin typeface="Calibri" panose="020F0502020204030204" pitchFamily="34" charset="0"/>
                <a:ea typeface="Calibri" panose="020F0502020204030204" pitchFamily="34" charset="0"/>
                <a:cs typeface="Calibri" panose="020F0502020204030204" pitchFamily="34" charset="0"/>
              </a:rPr>
              <a:t>Updated  Gender and age to specified Customer Id’s.</a:t>
            </a:r>
          </a:p>
        </p:txBody>
      </p:sp>
      <p:pic>
        <p:nvPicPr>
          <p:cNvPr id="5" name="Picture 4">
            <a:extLst>
              <a:ext uri="{FF2B5EF4-FFF2-40B4-BE49-F238E27FC236}">
                <a16:creationId xmlns:a16="http://schemas.microsoft.com/office/drawing/2014/main" id="{0B0DEC2D-0283-8B88-00A3-F86CDC8208FC}"/>
              </a:ext>
            </a:extLst>
          </p:cNvPr>
          <p:cNvPicPr>
            <a:picLocks noChangeAspect="1"/>
          </p:cNvPicPr>
          <p:nvPr/>
        </p:nvPicPr>
        <p:blipFill>
          <a:blip r:embed="rId2"/>
          <a:stretch>
            <a:fillRect/>
          </a:stretch>
        </p:blipFill>
        <p:spPr>
          <a:xfrm>
            <a:off x="624526" y="1187778"/>
            <a:ext cx="10176300" cy="3714160"/>
          </a:xfrm>
          <a:prstGeom prst="rect">
            <a:avLst/>
          </a:prstGeom>
        </p:spPr>
      </p:pic>
      <p:sp>
        <p:nvSpPr>
          <p:cNvPr id="6" name="Slide Number Placeholder 5">
            <a:extLst>
              <a:ext uri="{FF2B5EF4-FFF2-40B4-BE49-F238E27FC236}">
                <a16:creationId xmlns:a16="http://schemas.microsoft.com/office/drawing/2014/main" id="{899DDE68-F843-1884-9156-42280B0D6E81}"/>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0398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CAD1E8E-7B64-6BEC-6533-93EE8D74C297}"/>
              </a:ext>
            </a:extLst>
          </p:cNvPr>
          <p:cNvSpPr txBox="1"/>
          <p:nvPr/>
        </p:nvSpPr>
        <p:spPr>
          <a:xfrm>
            <a:off x="279662" y="213540"/>
            <a:ext cx="11199042" cy="6555641"/>
          </a:xfrm>
          <a:prstGeom prst="rect">
            <a:avLst/>
          </a:prstGeom>
          <a:noFill/>
        </p:spPr>
        <p:txBody>
          <a:bodyPr wrap="square">
            <a:spAutoFit/>
          </a:bodyPr>
          <a:lstStyle/>
          <a:p>
            <a:endParaRPr lang="en-IN" u="sng"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1800" u="sng" dirty="0">
                <a:effectLst/>
                <a:latin typeface="Calibri" panose="020F0502020204030204" pitchFamily="34" charset="0"/>
                <a:ea typeface="Calibri" panose="020F0502020204030204" pitchFamily="34" charset="0"/>
                <a:cs typeface="Times New Roman" panose="02020603050405020304" pitchFamily="18" charset="0"/>
              </a:rPr>
              <a:t>Join all the 5 tables without repeating the fields </a:t>
            </a:r>
          </a:p>
          <a:p>
            <a:endParaRPr lang="en-IN" u="sng"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Syntax:</a:t>
            </a:r>
          </a:p>
          <a:p>
            <a:endParaRPr lang="en-IN" sz="800"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SELECT </a:t>
            </a:r>
            <a:r>
              <a:rPr lang="en-IN" sz="1600" dirty="0">
                <a:latin typeface="Calibri" panose="020F0502020204030204" pitchFamily="34" charset="0"/>
                <a:ea typeface="Calibri" panose="020F0502020204030204" pitchFamily="34" charset="0"/>
                <a:cs typeface="Times New Roman" panose="02020603050405020304" pitchFamily="18" charset="0"/>
              </a:rPr>
              <a:t>d.loan_id,d.Customer_name,d.Gender,d.age,d.married,d.education,d.self_employed,d.region_id,m.customer_id,m.applicant_income,m.co_applicant_income,m.property_area,m.loan_status,m.loan_amount, c.postal_code,c.segment,c.state,l.loan_amount_term,l.cibil_score,r.regionFROM </a:t>
            </a:r>
            <a:r>
              <a:rPr lang="en-IN" sz="1600" dirty="0" err="1">
                <a:latin typeface="Calibri" panose="020F0502020204030204" pitchFamily="34" charset="0"/>
                <a:ea typeface="Calibri" panose="020F0502020204030204" pitchFamily="34" charset="0"/>
                <a:cs typeface="Times New Roman" panose="02020603050405020304" pitchFamily="18" charset="0"/>
              </a:rPr>
              <a:t>customer_info</a:t>
            </a:r>
            <a:r>
              <a:rPr lang="en-IN" sz="1600" dirty="0">
                <a:latin typeface="Calibri" panose="020F0502020204030204" pitchFamily="34" charset="0"/>
                <a:ea typeface="Calibri" panose="020F0502020204030204" pitchFamily="34" charset="0"/>
                <a:cs typeface="Times New Roman" panose="02020603050405020304" pitchFamily="18" charset="0"/>
              </a:rPr>
              <a:t> d JOIN </a:t>
            </a:r>
            <a:r>
              <a:rPr lang="en-IN" sz="1600" dirty="0" err="1">
                <a:latin typeface="Calibri" panose="020F0502020204030204" pitchFamily="34" charset="0"/>
                <a:ea typeface="Calibri" panose="020F0502020204030204" pitchFamily="34" charset="0"/>
                <a:cs typeface="Times New Roman" panose="02020603050405020304" pitchFamily="18" charset="0"/>
              </a:rPr>
              <a:t>customer_income_status</a:t>
            </a:r>
            <a:r>
              <a:rPr lang="en-IN" sz="1600" dirty="0">
                <a:latin typeface="Calibri" panose="020F0502020204030204" pitchFamily="34" charset="0"/>
                <a:ea typeface="Calibri" panose="020F0502020204030204" pitchFamily="34" charset="0"/>
                <a:cs typeface="Times New Roman" panose="02020603050405020304" pitchFamily="18" charset="0"/>
              </a:rPr>
              <a:t> m On </a:t>
            </a:r>
            <a:r>
              <a:rPr lang="en-IN" sz="1600" dirty="0" err="1">
                <a:latin typeface="Calibri" panose="020F0502020204030204" pitchFamily="34" charset="0"/>
                <a:ea typeface="Calibri" panose="020F0502020204030204" pitchFamily="34" charset="0"/>
                <a:cs typeface="Times New Roman" panose="02020603050405020304" pitchFamily="18" charset="0"/>
              </a:rPr>
              <a:t>d.loan_id</a:t>
            </a:r>
            <a:r>
              <a:rPr lang="en-IN" sz="1600" dirty="0">
                <a:latin typeface="Calibri" panose="020F0502020204030204" pitchFamily="34" charset="0"/>
                <a:ea typeface="Calibri" panose="020F0502020204030204" pitchFamily="34" charset="0"/>
                <a:cs typeface="Times New Roman" panose="02020603050405020304" pitchFamily="18" charset="0"/>
              </a:rPr>
              <a:t> = </a:t>
            </a:r>
            <a:r>
              <a:rPr lang="en-IN" sz="1600" dirty="0" err="1">
                <a:latin typeface="Calibri" panose="020F0502020204030204" pitchFamily="34" charset="0"/>
                <a:ea typeface="Calibri" panose="020F0502020204030204" pitchFamily="34" charset="0"/>
                <a:cs typeface="Times New Roman" panose="02020603050405020304" pitchFamily="18" charset="0"/>
              </a:rPr>
              <a:t>m.loan_id</a:t>
            </a:r>
            <a:r>
              <a:rPr lang="en-IN" sz="1600" dirty="0">
                <a:latin typeface="Calibri" panose="020F0502020204030204" pitchFamily="34" charset="0"/>
                <a:ea typeface="Calibri" panose="020F0502020204030204" pitchFamily="34" charset="0"/>
                <a:cs typeface="Times New Roman" panose="02020603050405020304" pitchFamily="18" charset="0"/>
              </a:rPr>
              <a:t> Join </a:t>
            </a:r>
            <a:r>
              <a:rPr lang="en-IN" sz="1600" dirty="0" err="1">
                <a:latin typeface="Calibri" panose="020F0502020204030204" pitchFamily="34" charset="0"/>
                <a:ea typeface="Calibri" panose="020F0502020204030204" pitchFamily="34" charset="0"/>
                <a:cs typeface="Times New Roman" panose="02020603050405020304" pitchFamily="18" charset="0"/>
              </a:rPr>
              <a:t>Country_state</a:t>
            </a:r>
            <a:r>
              <a:rPr lang="en-IN" sz="1600" dirty="0">
                <a:latin typeface="Calibri" panose="020F0502020204030204" pitchFamily="34" charset="0"/>
                <a:ea typeface="Calibri" panose="020F0502020204030204" pitchFamily="34" charset="0"/>
                <a:cs typeface="Times New Roman" panose="02020603050405020304" pitchFamily="18" charset="0"/>
              </a:rPr>
              <a:t> c On </a:t>
            </a:r>
            <a:r>
              <a:rPr lang="en-IN" sz="1600" dirty="0" err="1">
                <a:latin typeface="Calibri" panose="020F0502020204030204" pitchFamily="34" charset="0"/>
                <a:ea typeface="Calibri" panose="020F0502020204030204" pitchFamily="34" charset="0"/>
                <a:cs typeface="Times New Roman" panose="02020603050405020304" pitchFamily="18" charset="0"/>
              </a:rPr>
              <a:t>c.Region_id</a:t>
            </a:r>
            <a:r>
              <a:rPr lang="en-IN" sz="1600" dirty="0">
                <a:latin typeface="Calibri" panose="020F0502020204030204" pitchFamily="34" charset="0"/>
                <a:ea typeface="Calibri" panose="020F0502020204030204" pitchFamily="34" charset="0"/>
                <a:cs typeface="Times New Roman" panose="02020603050405020304" pitchFamily="18" charset="0"/>
              </a:rPr>
              <a:t> = </a:t>
            </a:r>
            <a:r>
              <a:rPr lang="en-IN" sz="1600" dirty="0" err="1">
                <a:latin typeface="Calibri" panose="020F0502020204030204" pitchFamily="34" charset="0"/>
                <a:ea typeface="Calibri" panose="020F0502020204030204" pitchFamily="34" charset="0"/>
                <a:cs typeface="Times New Roman" panose="02020603050405020304" pitchFamily="18" charset="0"/>
              </a:rPr>
              <a:t>d.Region_id</a:t>
            </a:r>
            <a:r>
              <a:rPr lang="en-IN" sz="1600" dirty="0">
                <a:latin typeface="Calibri" panose="020F0502020204030204" pitchFamily="34" charset="0"/>
                <a:ea typeface="Calibri" panose="020F0502020204030204" pitchFamily="34" charset="0"/>
                <a:cs typeface="Times New Roman" panose="02020603050405020304" pitchFamily="18" charset="0"/>
              </a:rPr>
              <a:t> JOIN </a:t>
            </a:r>
            <a:r>
              <a:rPr lang="en-IN" sz="1600" dirty="0" err="1">
                <a:latin typeface="Calibri" panose="020F0502020204030204" pitchFamily="34" charset="0"/>
                <a:ea typeface="Calibri" panose="020F0502020204030204" pitchFamily="34" charset="0"/>
                <a:cs typeface="Times New Roman" panose="02020603050405020304" pitchFamily="18" charset="0"/>
              </a:rPr>
              <a:t>loan_status</a:t>
            </a:r>
            <a:r>
              <a:rPr lang="en-IN" sz="1600" dirty="0">
                <a:latin typeface="Calibri" panose="020F0502020204030204" pitchFamily="34" charset="0"/>
                <a:ea typeface="Calibri" panose="020F0502020204030204" pitchFamily="34" charset="0"/>
                <a:cs typeface="Times New Roman" panose="02020603050405020304" pitchFamily="18" charset="0"/>
              </a:rPr>
              <a:t> l On </a:t>
            </a:r>
            <a:r>
              <a:rPr lang="en-IN" sz="1600" dirty="0" err="1">
                <a:latin typeface="Calibri" panose="020F0502020204030204" pitchFamily="34" charset="0"/>
                <a:ea typeface="Calibri" panose="020F0502020204030204" pitchFamily="34" charset="0"/>
                <a:cs typeface="Times New Roman" panose="02020603050405020304" pitchFamily="18" charset="0"/>
              </a:rPr>
              <a:t>l.loan_id</a:t>
            </a:r>
            <a:r>
              <a:rPr lang="en-IN" sz="1600" dirty="0">
                <a:latin typeface="Calibri" panose="020F0502020204030204" pitchFamily="34" charset="0"/>
                <a:ea typeface="Calibri" panose="020F0502020204030204" pitchFamily="34" charset="0"/>
                <a:cs typeface="Times New Roman" panose="02020603050405020304" pitchFamily="18" charset="0"/>
              </a:rPr>
              <a:t> = </a:t>
            </a:r>
            <a:r>
              <a:rPr lang="en-IN" sz="1600" dirty="0" err="1">
                <a:latin typeface="Calibri" panose="020F0502020204030204" pitchFamily="34" charset="0"/>
                <a:ea typeface="Calibri" panose="020F0502020204030204" pitchFamily="34" charset="0"/>
                <a:cs typeface="Times New Roman" panose="02020603050405020304" pitchFamily="18" charset="0"/>
              </a:rPr>
              <a:t>d.loan_id</a:t>
            </a:r>
            <a:r>
              <a:rPr lang="en-IN" sz="1600" dirty="0">
                <a:latin typeface="Calibri" panose="020F0502020204030204" pitchFamily="34" charset="0"/>
                <a:ea typeface="Calibri" panose="020F0502020204030204" pitchFamily="34" charset="0"/>
                <a:cs typeface="Times New Roman" panose="02020603050405020304" pitchFamily="18" charset="0"/>
              </a:rPr>
              <a:t> Join Region r On </a:t>
            </a:r>
            <a:r>
              <a:rPr lang="en-IN" sz="1600" dirty="0" err="1">
                <a:latin typeface="Calibri" panose="020F0502020204030204" pitchFamily="34" charset="0"/>
                <a:ea typeface="Calibri" panose="020F0502020204030204" pitchFamily="34" charset="0"/>
                <a:cs typeface="Times New Roman" panose="02020603050405020304" pitchFamily="18" charset="0"/>
              </a:rPr>
              <a:t>r.region_id</a:t>
            </a:r>
            <a:r>
              <a:rPr lang="en-IN" sz="1600" dirty="0">
                <a:latin typeface="Calibri" panose="020F0502020204030204" pitchFamily="34" charset="0"/>
                <a:ea typeface="Calibri" panose="020F0502020204030204" pitchFamily="34" charset="0"/>
                <a:cs typeface="Times New Roman" panose="02020603050405020304" pitchFamily="18" charset="0"/>
              </a:rPr>
              <a:t> = </a:t>
            </a:r>
            <a:r>
              <a:rPr lang="en-IN" sz="1600" dirty="0" err="1">
                <a:latin typeface="Calibri" panose="020F0502020204030204" pitchFamily="34" charset="0"/>
                <a:ea typeface="Calibri" panose="020F0502020204030204" pitchFamily="34" charset="0"/>
                <a:cs typeface="Times New Roman" panose="02020603050405020304" pitchFamily="18" charset="0"/>
              </a:rPr>
              <a:t>d.region_id</a:t>
            </a:r>
            <a:r>
              <a:rPr lang="en-IN" sz="1600" dirty="0">
                <a:latin typeface="Calibri" panose="020F0502020204030204" pitchFamily="34" charset="0"/>
                <a:ea typeface="Calibri" panose="020F0502020204030204" pitchFamily="34" charset="0"/>
                <a:cs typeface="Times New Roman" panose="02020603050405020304" pitchFamily="18" charset="0"/>
              </a:rPr>
              <a:t>;</a:t>
            </a:r>
          </a:p>
          <a:p>
            <a:endParaRPr lang="en-IN" sz="800"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Output:</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Result:</a:t>
            </a:r>
          </a:p>
          <a:p>
            <a:r>
              <a:rPr lang="en-IN" dirty="0">
                <a:latin typeface="Calibri" panose="020F0502020204030204" pitchFamily="34" charset="0"/>
                <a:ea typeface="Calibri" panose="020F0502020204030204" pitchFamily="34" charset="0"/>
                <a:cs typeface="Times New Roman" panose="02020603050405020304" pitchFamily="18" charset="0"/>
              </a:rPr>
              <a:t>With the help of Join’s we have connected all the five table and created it as a New table.</a:t>
            </a:r>
          </a:p>
        </p:txBody>
      </p:sp>
      <p:pic>
        <p:nvPicPr>
          <p:cNvPr id="9" name="Picture 8">
            <a:extLst>
              <a:ext uri="{FF2B5EF4-FFF2-40B4-BE49-F238E27FC236}">
                <a16:creationId xmlns:a16="http://schemas.microsoft.com/office/drawing/2014/main" id="{A0F9A167-E9D3-8F11-715A-524D30E0EC76}"/>
              </a:ext>
            </a:extLst>
          </p:cNvPr>
          <p:cNvPicPr>
            <a:picLocks noChangeAspect="1"/>
          </p:cNvPicPr>
          <p:nvPr/>
        </p:nvPicPr>
        <p:blipFill>
          <a:blip r:embed="rId2"/>
          <a:stretch>
            <a:fillRect/>
          </a:stretch>
        </p:blipFill>
        <p:spPr>
          <a:xfrm>
            <a:off x="364504" y="3527383"/>
            <a:ext cx="11199042" cy="2466748"/>
          </a:xfrm>
          <a:prstGeom prst="rect">
            <a:avLst/>
          </a:prstGeom>
        </p:spPr>
      </p:pic>
      <p:sp>
        <p:nvSpPr>
          <p:cNvPr id="10" name="Slide Number Placeholder 9">
            <a:extLst>
              <a:ext uri="{FF2B5EF4-FFF2-40B4-BE49-F238E27FC236}">
                <a16:creationId xmlns:a16="http://schemas.microsoft.com/office/drawing/2014/main" id="{6E9DBE5F-EC51-F7F4-941F-102D08B5BD1E}"/>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568685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9926AB-7436-5FC0-C28B-10F48D8F9C9B}"/>
              </a:ext>
            </a:extLst>
          </p:cNvPr>
          <p:cNvSpPr txBox="1"/>
          <p:nvPr/>
        </p:nvSpPr>
        <p:spPr>
          <a:xfrm>
            <a:off x="454842" y="842853"/>
            <a:ext cx="10517957" cy="4524315"/>
          </a:xfrm>
          <a:prstGeom prst="rect">
            <a:avLst/>
          </a:prstGeom>
          <a:noFill/>
        </p:spPr>
        <p:txBody>
          <a:bodyPr wrap="square">
            <a:spAutoFit/>
          </a:bodyPr>
          <a:lstStyle/>
          <a:p>
            <a:pPr marL="285750" indent="-285750">
              <a:buFont typeface="Wingdings" panose="05000000000000000000" pitchFamily="2" charset="2"/>
              <a:buChar char="Ø"/>
            </a:pPr>
            <a:r>
              <a:rPr lang="en-IN" sz="1800" u="sng" dirty="0">
                <a:effectLst/>
                <a:latin typeface="Calibri" panose="020F0502020204030204" pitchFamily="34" charset="0"/>
                <a:ea typeface="Calibri" panose="020F0502020204030204" pitchFamily="34" charset="0"/>
                <a:cs typeface="Times New Roman" panose="02020603050405020304" pitchFamily="18" charset="0"/>
              </a:rPr>
              <a:t>Find the Mismatch details using joins </a:t>
            </a:r>
          </a:p>
          <a:p>
            <a:endParaRPr lang="en-IN" u="sng"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Syntax:</a:t>
            </a:r>
          </a:p>
          <a:p>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 SELECT * FROM </a:t>
            </a:r>
            <a:r>
              <a:rPr lang="en-US" dirty="0" err="1">
                <a:latin typeface="Calibri" panose="020F0502020204030204" pitchFamily="34" charset="0"/>
                <a:ea typeface="Calibri" panose="020F0502020204030204" pitchFamily="34" charset="0"/>
                <a:cs typeface="Times New Roman" panose="02020603050405020304" pitchFamily="18" charset="0"/>
              </a:rPr>
              <a:t>country_state</a:t>
            </a:r>
            <a:r>
              <a:rPr lang="en-US" dirty="0">
                <a:latin typeface="Calibri" panose="020F0502020204030204" pitchFamily="34" charset="0"/>
                <a:ea typeface="Calibri" panose="020F0502020204030204" pitchFamily="34" charset="0"/>
                <a:cs typeface="Times New Roman" panose="02020603050405020304" pitchFamily="18" charset="0"/>
              </a:rPr>
              <a:t> RIGHT JOIN Region ON </a:t>
            </a:r>
            <a:r>
              <a:rPr lang="en-US" dirty="0" err="1">
                <a:latin typeface="Calibri" panose="020F0502020204030204" pitchFamily="34" charset="0"/>
                <a:ea typeface="Calibri" panose="020F0502020204030204" pitchFamily="34" charset="0"/>
                <a:cs typeface="Times New Roman" panose="02020603050405020304" pitchFamily="18" charset="0"/>
              </a:rPr>
              <a:t>country_state.region_id</a:t>
            </a:r>
            <a:r>
              <a:rPr lang="en-US" dirty="0">
                <a:latin typeface="Calibri" panose="020F0502020204030204" pitchFamily="34" charset="0"/>
                <a:ea typeface="Calibri" panose="020F0502020204030204" pitchFamily="34" charset="0"/>
                <a:cs typeface="Times New Roman" panose="02020603050405020304" pitchFamily="18" charset="0"/>
              </a:rPr>
              <a:t> = </a:t>
            </a:r>
            <a:r>
              <a:rPr lang="en-US" dirty="0" err="1">
                <a:latin typeface="Calibri" panose="020F0502020204030204" pitchFamily="34" charset="0"/>
                <a:ea typeface="Calibri" panose="020F0502020204030204" pitchFamily="34" charset="0"/>
                <a:cs typeface="Times New Roman" panose="02020603050405020304" pitchFamily="18" charset="0"/>
              </a:rPr>
              <a:t>Region.region_id</a:t>
            </a:r>
            <a:r>
              <a:rPr lang="en-US" dirty="0">
                <a:latin typeface="Calibri" panose="020F0502020204030204" pitchFamily="34" charset="0"/>
                <a:ea typeface="Calibri" panose="020F0502020204030204" pitchFamily="34" charset="0"/>
                <a:cs typeface="Times New Roman" panose="02020603050405020304" pitchFamily="18" charset="0"/>
              </a:rPr>
              <a:t> WHERE </a:t>
            </a:r>
            <a:r>
              <a:rPr lang="en-US" dirty="0" err="1">
                <a:latin typeface="Calibri" panose="020F0502020204030204" pitchFamily="34" charset="0"/>
                <a:ea typeface="Calibri" panose="020F0502020204030204" pitchFamily="34" charset="0"/>
                <a:cs typeface="Times New Roman" panose="02020603050405020304" pitchFamily="18" charset="0"/>
              </a:rPr>
              <a:t>country_state.Region_id</a:t>
            </a:r>
            <a:r>
              <a:rPr lang="en-US" dirty="0">
                <a:latin typeface="Calibri" panose="020F0502020204030204" pitchFamily="34" charset="0"/>
                <a:ea typeface="Calibri" panose="020F0502020204030204" pitchFamily="34" charset="0"/>
                <a:cs typeface="Times New Roman" panose="02020603050405020304" pitchFamily="18" charset="0"/>
              </a:rPr>
              <a:t> is NULL;</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Output:</a:t>
            </a: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Result:</a:t>
            </a:r>
          </a:p>
          <a:p>
            <a:r>
              <a:rPr lang="en-US" dirty="0">
                <a:latin typeface="Calibri" panose="020F0502020204030204" pitchFamily="34" charset="0"/>
                <a:ea typeface="Calibri" panose="020F0502020204030204" pitchFamily="34" charset="0"/>
                <a:cs typeface="Times New Roman" panose="02020603050405020304" pitchFamily="18" charset="0"/>
              </a:rPr>
              <a:t>Found the mismatched Field with the help of Join.</a:t>
            </a:r>
          </a:p>
          <a:p>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B3E423F-BAB4-D0E9-DF7D-32057BF0A3B0}"/>
              </a:ext>
            </a:extLst>
          </p:cNvPr>
          <p:cNvPicPr>
            <a:picLocks noChangeAspect="1"/>
          </p:cNvPicPr>
          <p:nvPr/>
        </p:nvPicPr>
        <p:blipFill>
          <a:blip r:embed="rId2"/>
          <a:stretch>
            <a:fillRect/>
          </a:stretch>
        </p:blipFill>
        <p:spPr>
          <a:xfrm>
            <a:off x="554223" y="3429000"/>
            <a:ext cx="9176729" cy="506469"/>
          </a:xfrm>
          <a:prstGeom prst="rect">
            <a:avLst/>
          </a:prstGeom>
        </p:spPr>
      </p:pic>
      <p:sp>
        <p:nvSpPr>
          <p:cNvPr id="6" name="Slide Number Placeholder 5">
            <a:extLst>
              <a:ext uri="{FF2B5EF4-FFF2-40B4-BE49-F238E27FC236}">
                <a16:creationId xmlns:a16="http://schemas.microsoft.com/office/drawing/2014/main" id="{38157A6F-744B-6189-ED55-FC5625028946}"/>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64514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A5CF6-6FC4-4CA5-7CBB-075244064110}"/>
              </a:ext>
            </a:extLst>
          </p:cNvPr>
          <p:cNvSpPr>
            <a:spLocks noGrp="1"/>
          </p:cNvSpPr>
          <p:nvPr>
            <p:ph type="sldNum" sz="quarter" idx="12"/>
          </p:nvPr>
        </p:nvSpPr>
        <p:spPr/>
        <p:txBody>
          <a:bodyPr/>
          <a:lstStyle/>
          <a:p>
            <a:fld id="{D57F1E4F-1CFF-5643-939E-02111984F565}" type="slidenum">
              <a:rPr lang="en-US" smtClean="0"/>
              <a:t>2</a:t>
            </a:fld>
            <a:endParaRPr lang="en-US" dirty="0"/>
          </a:p>
        </p:txBody>
      </p:sp>
      <p:sp>
        <p:nvSpPr>
          <p:cNvPr id="8" name="TextBox 7">
            <a:extLst>
              <a:ext uri="{FF2B5EF4-FFF2-40B4-BE49-F238E27FC236}">
                <a16:creationId xmlns:a16="http://schemas.microsoft.com/office/drawing/2014/main" id="{DFD879C4-44AB-D326-BBF5-6F8FF7262702}"/>
              </a:ext>
            </a:extLst>
          </p:cNvPr>
          <p:cNvSpPr txBox="1"/>
          <p:nvPr/>
        </p:nvSpPr>
        <p:spPr>
          <a:xfrm>
            <a:off x="876691" y="1272620"/>
            <a:ext cx="10001839" cy="4093428"/>
          </a:xfrm>
          <a:prstGeom prst="rect">
            <a:avLst/>
          </a:prstGeom>
          <a:noFill/>
        </p:spPr>
        <p:txBody>
          <a:bodyPr wrap="square">
            <a:spAutoFit/>
          </a:bodyPr>
          <a:lstStyle/>
          <a:p>
            <a:pPr algn="ctr"/>
            <a:r>
              <a:rPr lang="en-US" sz="4800" u="sng" dirty="0">
                <a:latin typeface="Calibri" panose="020F0502020204030204" pitchFamily="34" charset="0"/>
                <a:ea typeface="Calibri" panose="020F0502020204030204" pitchFamily="34" charset="0"/>
                <a:cs typeface="Calibri" panose="020F0502020204030204" pitchFamily="34" charset="0"/>
              </a:rPr>
              <a:t>Loan Data Analysis Summary</a:t>
            </a:r>
          </a:p>
          <a:p>
            <a:pPr algn="ctr"/>
            <a:endParaRPr lang="en-US" sz="1600" u="sng" dirty="0">
              <a:latin typeface="Calibri" panose="020F0502020204030204" pitchFamily="34" charset="0"/>
              <a:ea typeface="Calibri" panose="020F0502020204030204" pitchFamily="34" charset="0"/>
              <a:cs typeface="Calibri" panose="020F0502020204030204" pitchFamily="34" charset="0"/>
            </a:endParaRPr>
          </a:p>
          <a:p>
            <a:r>
              <a:rPr lang="en-US" sz="3200" dirty="0">
                <a:latin typeface="Calibri" panose="020F0502020204030204" pitchFamily="34" charset="0"/>
                <a:ea typeface="Calibri" panose="020F0502020204030204" pitchFamily="34" charset="0"/>
                <a:cs typeface="Calibri" panose="020F0502020204030204" pitchFamily="34" charset="0"/>
              </a:rPr>
              <a:t>Overview of the Data in the Excel File:</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The Excel file contains multiple sheets related to loan management, including customer</a:t>
            </a:r>
          </a:p>
          <a:p>
            <a:r>
              <a:rPr lang="en-US" sz="2800" dirty="0">
                <a:latin typeface="Calibri" panose="020F0502020204030204" pitchFamily="34" charset="0"/>
                <a:ea typeface="Calibri" panose="020F0502020204030204" pitchFamily="34" charset="0"/>
                <a:cs typeface="Calibri" panose="020F0502020204030204" pitchFamily="34" charset="0"/>
              </a:rPr>
              <a:t>income status, loan status, customer information, country and state data, and region</a:t>
            </a:r>
          </a:p>
          <a:p>
            <a:r>
              <a:rPr lang="en-US" sz="2800" dirty="0">
                <a:latin typeface="Calibri" panose="020F0502020204030204" pitchFamily="34" charset="0"/>
                <a:ea typeface="Calibri" panose="020F0502020204030204" pitchFamily="34" charset="0"/>
                <a:cs typeface="Calibri" panose="020F0502020204030204" pitchFamily="34" charset="0"/>
              </a:rPr>
              <a:t>information.</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829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071A4B-34FC-D954-F290-E8809127E2B9}"/>
              </a:ext>
            </a:extLst>
          </p:cNvPr>
          <p:cNvSpPr txBox="1"/>
          <p:nvPr/>
        </p:nvSpPr>
        <p:spPr>
          <a:xfrm>
            <a:off x="386498" y="414780"/>
            <a:ext cx="10633436" cy="6186309"/>
          </a:xfrm>
          <a:prstGeom prst="rect">
            <a:avLst/>
          </a:prstGeom>
          <a:noFill/>
        </p:spPr>
        <p:txBody>
          <a:bodyPr wrap="square">
            <a:spAutoFit/>
          </a:bodyPr>
          <a:lstStyle/>
          <a:p>
            <a:pPr marL="285750" indent="-285750">
              <a:buFont typeface="Wingdings" panose="05000000000000000000" pitchFamily="2" charset="2"/>
              <a:buChar char="Ø"/>
            </a:pPr>
            <a:r>
              <a:rPr lang="en-IN" b="1" u="sng" kern="100" dirty="0">
                <a:latin typeface="Calibri" panose="020F0502020204030204" pitchFamily="34" charset="0"/>
                <a:ea typeface="Calibri" panose="020F0502020204030204" pitchFamily="34" charset="0"/>
                <a:cs typeface="Times New Roman" panose="02020603050405020304" pitchFamily="18" charset="0"/>
              </a:rPr>
              <a:t>F</a:t>
            </a:r>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iltering information using Inner join</a:t>
            </a:r>
          </a:p>
          <a:p>
            <a:endParaRPr lang="en-IN" b="1"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lphaLcParenR"/>
            </a:pPr>
            <a:r>
              <a:rPr lang="en-IN" sz="1800" dirty="0">
                <a:effectLst/>
                <a:latin typeface="Calibri" panose="020F0502020204030204" pitchFamily="34" charset="0"/>
                <a:ea typeface="Calibri" panose="020F0502020204030204" pitchFamily="34" charset="0"/>
                <a:cs typeface="Times New Roman" panose="02020603050405020304" pitchFamily="18" charset="0"/>
              </a:rPr>
              <a:t>Filter high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cibil</a:t>
            </a:r>
            <a:r>
              <a:rPr lang="en-IN" sz="1800" dirty="0">
                <a:effectLst/>
                <a:latin typeface="Calibri" panose="020F0502020204030204" pitchFamily="34" charset="0"/>
                <a:ea typeface="Calibri" panose="020F0502020204030204" pitchFamily="34" charset="0"/>
                <a:cs typeface="Times New Roman" panose="02020603050405020304" pitchFamily="18" charset="0"/>
              </a:rPr>
              <a:t> score </a:t>
            </a:r>
          </a:p>
          <a:p>
            <a:pPr marL="342900" indent="-342900">
              <a:buFont typeface="+mj-lt"/>
              <a:buAutoNum type="alphaLcParenR"/>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Syntax:</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SELECT l.loan_id,l.Customer_id,l.loan_amount,L.loan_amount_term,l.cibil_score,c.Applicant_incomeFROM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Loan_status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lINNER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JOIN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customer_income_status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 ON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L.Loan_id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c.Loan_id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order by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Cibil_score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DESC;</a:t>
            </a:r>
          </a:p>
          <a:p>
            <a:endParaRPr lang="en-IN" kern="100" dirty="0">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Output:</a:t>
            </a:r>
          </a:p>
          <a:p>
            <a:endParaRPr lang="en-IN" kern="100" dirty="0">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kern="100" dirty="0">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kern="100" dirty="0">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kern="100" dirty="0">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kern="100" dirty="0">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kern="100" dirty="0">
                <a:latin typeface="Calibri" panose="020F0502020204030204" pitchFamily="34" charset="0"/>
                <a:ea typeface="Calibri" panose="020F0502020204030204" pitchFamily="34" charset="0"/>
                <a:cs typeface="Times New Roman" panose="02020603050405020304" pitchFamily="18" charset="0"/>
              </a:rPr>
              <a:t>Result:</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 </a:t>
            </a:r>
            <a:r>
              <a:rPr lang="en-IN" kern="100" dirty="0">
                <a:latin typeface="Calibri" panose="020F0502020204030204" pitchFamily="34" charset="0"/>
                <a:ea typeface="Calibri" panose="020F0502020204030204" pitchFamily="34" charset="0"/>
                <a:cs typeface="Times New Roman" panose="02020603050405020304" pitchFamily="18" charset="0"/>
              </a:rPr>
              <a:t>have Filtered the High </a:t>
            </a:r>
            <a:r>
              <a:rPr lang="en-IN" kern="100" dirty="0" err="1">
                <a:latin typeface="Calibri" panose="020F0502020204030204" pitchFamily="34" charset="0"/>
                <a:ea typeface="Calibri" panose="020F0502020204030204" pitchFamily="34" charset="0"/>
                <a:cs typeface="Times New Roman" panose="02020603050405020304" pitchFamily="18" charset="0"/>
              </a:rPr>
              <a:t>cibil</a:t>
            </a:r>
            <a:r>
              <a:rPr lang="en-IN" kern="100" dirty="0">
                <a:latin typeface="Calibri" panose="020F0502020204030204" pitchFamily="34" charset="0"/>
                <a:ea typeface="Calibri" panose="020F0502020204030204" pitchFamily="34" charset="0"/>
                <a:cs typeface="Times New Roman" panose="02020603050405020304" pitchFamily="18" charset="0"/>
              </a:rPr>
              <a:t> score by joining Two Tables.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6E93A5F-4437-B382-6DD0-CE4D4E9C7D87}"/>
              </a:ext>
            </a:extLst>
          </p:cNvPr>
          <p:cNvPicPr>
            <a:picLocks noChangeAspect="1"/>
          </p:cNvPicPr>
          <p:nvPr/>
        </p:nvPicPr>
        <p:blipFill>
          <a:blip r:embed="rId3"/>
          <a:stretch>
            <a:fillRect/>
          </a:stretch>
        </p:blipFill>
        <p:spPr>
          <a:xfrm>
            <a:off x="509046" y="3287598"/>
            <a:ext cx="6655325" cy="2422907"/>
          </a:xfrm>
          <a:prstGeom prst="rect">
            <a:avLst/>
          </a:prstGeom>
        </p:spPr>
      </p:pic>
      <p:sp>
        <p:nvSpPr>
          <p:cNvPr id="6" name="Slide Number Placeholder 5">
            <a:extLst>
              <a:ext uri="{FF2B5EF4-FFF2-40B4-BE49-F238E27FC236}">
                <a16:creationId xmlns:a16="http://schemas.microsoft.com/office/drawing/2014/main" id="{13C22714-4D07-8D89-7A87-173FED6EF587}"/>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312846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C3BBB-6E3F-5263-E0BA-7A1CAB0F3E41}"/>
              </a:ext>
            </a:extLst>
          </p:cNvPr>
          <p:cNvSpPr txBox="1"/>
          <p:nvPr/>
        </p:nvSpPr>
        <p:spPr>
          <a:xfrm>
            <a:off x="226242" y="300121"/>
            <a:ext cx="11057641" cy="6309420"/>
          </a:xfrm>
          <a:prstGeom prst="rect">
            <a:avLst/>
          </a:prstGeom>
          <a:noFill/>
        </p:spPr>
        <p:txBody>
          <a:bodyPr wrap="square">
            <a:spAutoFit/>
          </a:bodyPr>
          <a:lstStyle/>
          <a:p>
            <a:pPr marL="342900" indent="-342900">
              <a:buAutoNum type="alphaLcParenR" startAt="2"/>
            </a:pPr>
            <a:r>
              <a:rPr lang="en-IN" sz="1800" u="sng" dirty="0">
                <a:effectLst/>
                <a:latin typeface="Calibri" panose="020F0502020204030204" pitchFamily="34" charset="0"/>
                <a:ea typeface="Calibri" panose="020F0502020204030204" pitchFamily="34" charset="0"/>
                <a:cs typeface="Calibri" panose="020F0502020204030204" pitchFamily="34" charset="0"/>
              </a:rPr>
              <a:t>Filter </a:t>
            </a:r>
            <a:r>
              <a:rPr lang="en-IN" u="sng" dirty="0">
                <a:latin typeface="Calibri" panose="020F0502020204030204" pitchFamily="34" charset="0"/>
                <a:ea typeface="Calibri" panose="020F0502020204030204" pitchFamily="34" charset="0"/>
                <a:cs typeface="Calibri" panose="020F0502020204030204" pitchFamily="34" charset="0"/>
              </a:rPr>
              <a:t>H</a:t>
            </a:r>
            <a:r>
              <a:rPr lang="en-IN" sz="1800" u="sng" dirty="0">
                <a:effectLst/>
                <a:latin typeface="Calibri" panose="020F0502020204030204" pitchFamily="34" charset="0"/>
                <a:ea typeface="Calibri" panose="020F0502020204030204" pitchFamily="34" charset="0"/>
                <a:cs typeface="Calibri" panose="020F0502020204030204" pitchFamily="34" charset="0"/>
              </a:rPr>
              <a:t>ome-office and Corporate </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buAutoNum type="alphaLcParenR" startAt="2"/>
            </a:pPr>
            <a:endParaRPr lang="en-IN" u="sng"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Syntax:</a:t>
            </a:r>
          </a:p>
          <a:p>
            <a:endParaRPr lang="en-IN" u="sng"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SELECT S.Customer_id,s.Customer_name,s.Region_id,c.gender,c.age,s.postal_code,s.segment,s.stateFROM </a:t>
            </a:r>
            <a:r>
              <a:rPr lang="en-IN" dirty="0" err="1">
                <a:latin typeface="Calibri" panose="020F0502020204030204" pitchFamily="34" charset="0"/>
                <a:ea typeface="Calibri" panose="020F0502020204030204" pitchFamily="34" charset="0"/>
                <a:cs typeface="Calibri" panose="020F0502020204030204" pitchFamily="34" charset="0"/>
              </a:rPr>
              <a:t>Country_state</a:t>
            </a:r>
            <a:r>
              <a:rPr lang="en-IN" dirty="0">
                <a:latin typeface="Calibri" panose="020F0502020204030204" pitchFamily="34" charset="0"/>
                <a:ea typeface="Calibri" panose="020F0502020204030204" pitchFamily="34" charset="0"/>
                <a:cs typeface="Calibri" panose="020F0502020204030204" pitchFamily="34" charset="0"/>
              </a:rPr>
              <a:t> s Inner Join </a:t>
            </a:r>
            <a:r>
              <a:rPr lang="en-IN" dirty="0" err="1">
                <a:latin typeface="Calibri" panose="020F0502020204030204" pitchFamily="34" charset="0"/>
                <a:ea typeface="Calibri" panose="020F0502020204030204" pitchFamily="34" charset="0"/>
                <a:cs typeface="Calibri" panose="020F0502020204030204" pitchFamily="34" charset="0"/>
              </a:rPr>
              <a:t>customer_info</a:t>
            </a:r>
            <a:r>
              <a:rPr lang="en-IN" dirty="0">
                <a:latin typeface="Calibri" panose="020F0502020204030204" pitchFamily="34" charset="0"/>
                <a:ea typeface="Calibri" panose="020F0502020204030204" pitchFamily="34" charset="0"/>
                <a:cs typeface="Calibri" panose="020F0502020204030204" pitchFamily="34" charset="0"/>
              </a:rPr>
              <a:t> c On </a:t>
            </a:r>
            <a:r>
              <a:rPr lang="en-IN" dirty="0" err="1">
                <a:latin typeface="Calibri" panose="020F0502020204030204" pitchFamily="34" charset="0"/>
                <a:ea typeface="Calibri" panose="020F0502020204030204" pitchFamily="34" charset="0"/>
                <a:cs typeface="Calibri" panose="020F0502020204030204" pitchFamily="34" charset="0"/>
              </a:rPr>
              <a:t>s.Customer_id</a:t>
            </a:r>
            <a:r>
              <a:rPr lang="en-IN" dirty="0">
                <a:latin typeface="Calibri" panose="020F0502020204030204" pitchFamily="34" charset="0"/>
                <a:ea typeface="Calibri" panose="020F0502020204030204" pitchFamily="34" charset="0"/>
                <a:cs typeface="Calibri" panose="020F0502020204030204" pitchFamily="34" charset="0"/>
              </a:rPr>
              <a:t> = </a:t>
            </a:r>
            <a:r>
              <a:rPr lang="en-IN" dirty="0" err="1">
                <a:latin typeface="Calibri" panose="020F0502020204030204" pitchFamily="34" charset="0"/>
                <a:ea typeface="Calibri" panose="020F0502020204030204" pitchFamily="34" charset="0"/>
                <a:cs typeface="Calibri" panose="020F0502020204030204" pitchFamily="34" charset="0"/>
              </a:rPr>
              <a:t>c.Customer_id</a:t>
            </a:r>
            <a:r>
              <a:rPr lang="en-IN" dirty="0">
                <a:latin typeface="Calibri" panose="020F0502020204030204" pitchFamily="34" charset="0"/>
                <a:ea typeface="Calibri" panose="020F0502020204030204" pitchFamily="34" charset="0"/>
                <a:cs typeface="Calibri" panose="020F0502020204030204" pitchFamily="34" charset="0"/>
              </a:rPr>
              <a:t> WHERE Segment In ('Home office', 'Corporate’) ;</a:t>
            </a:r>
          </a:p>
          <a:p>
            <a:endParaRPr lang="en-IN" sz="800"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Output:</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Result:</a:t>
            </a:r>
          </a:p>
          <a:p>
            <a:r>
              <a:rPr lang="en-IN" dirty="0">
                <a:latin typeface="Calibri" panose="020F0502020204030204" pitchFamily="34" charset="0"/>
                <a:ea typeface="Calibri" panose="020F0502020204030204" pitchFamily="34" charset="0"/>
                <a:cs typeface="Calibri" panose="020F0502020204030204" pitchFamily="34" charset="0"/>
              </a:rPr>
              <a:t>By joining the Two tables filtered “ Home- Office” and “Corporate” from the table.</a:t>
            </a:r>
          </a:p>
        </p:txBody>
      </p:sp>
      <p:pic>
        <p:nvPicPr>
          <p:cNvPr id="5" name="Picture 4">
            <a:extLst>
              <a:ext uri="{FF2B5EF4-FFF2-40B4-BE49-F238E27FC236}">
                <a16:creationId xmlns:a16="http://schemas.microsoft.com/office/drawing/2014/main" id="{7AE97ED0-A2D6-F801-11BC-0D5DC01F5C79}"/>
              </a:ext>
            </a:extLst>
          </p:cNvPr>
          <p:cNvPicPr>
            <a:picLocks noChangeAspect="1"/>
          </p:cNvPicPr>
          <p:nvPr/>
        </p:nvPicPr>
        <p:blipFill>
          <a:blip r:embed="rId2"/>
          <a:stretch>
            <a:fillRect/>
          </a:stretch>
        </p:blipFill>
        <p:spPr>
          <a:xfrm>
            <a:off x="349732" y="2681604"/>
            <a:ext cx="8771916" cy="3210147"/>
          </a:xfrm>
          <a:prstGeom prst="rect">
            <a:avLst/>
          </a:prstGeom>
        </p:spPr>
      </p:pic>
      <p:sp>
        <p:nvSpPr>
          <p:cNvPr id="6" name="Slide Number Placeholder 5">
            <a:extLst>
              <a:ext uri="{FF2B5EF4-FFF2-40B4-BE49-F238E27FC236}">
                <a16:creationId xmlns:a16="http://schemas.microsoft.com/office/drawing/2014/main" id="{5313185F-85E3-1DDD-9E65-DC3974D21577}"/>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997844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6B1095-CB15-78C0-F54B-D5FDD5AFC633}"/>
              </a:ext>
            </a:extLst>
          </p:cNvPr>
          <p:cNvSpPr>
            <a:spLocks noGrp="1"/>
          </p:cNvSpPr>
          <p:nvPr>
            <p:ph type="sldNum" sz="quarter" idx="12"/>
          </p:nvPr>
        </p:nvSpPr>
        <p:spPr/>
        <p:txBody>
          <a:bodyPr/>
          <a:lstStyle/>
          <a:p>
            <a:fld id="{D57F1E4F-1CFF-5643-939E-02111984F565}" type="slidenum">
              <a:rPr lang="en-US" smtClean="0"/>
              <a:t>22</a:t>
            </a:fld>
            <a:endParaRPr lang="en-US" dirty="0"/>
          </a:p>
        </p:txBody>
      </p:sp>
      <p:sp>
        <p:nvSpPr>
          <p:cNvPr id="4" name="TextBox 3">
            <a:extLst>
              <a:ext uri="{FF2B5EF4-FFF2-40B4-BE49-F238E27FC236}">
                <a16:creationId xmlns:a16="http://schemas.microsoft.com/office/drawing/2014/main" id="{EF9E7B10-E7DD-5DFE-FC45-38165410D5A0}"/>
              </a:ext>
            </a:extLst>
          </p:cNvPr>
          <p:cNvSpPr txBox="1"/>
          <p:nvPr/>
        </p:nvSpPr>
        <p:spPr>
          <a:xfrm>
            <a:off x="452486" y="207389"/>
            <a:ext cx="10869105" cy="6586418"/>
          </a:xfrm>
          <a:prstGeom prst="rect">
            <a:avLst/>
          </a:prstGeom>
          <a:noFill/>
        </p:spPr>
        <p:txBody>
          <a:bodyPr wrap="square">
            <a:spAutoFit/>
          </a:bodyPr>
          <a:lstStyle/>
          <a:p>
            <a:pPr marL="285750" indent="-285750">
              <a:buFont typeface="Wingdings" panose="05000000000000000000" pitchFamily="2" charset="2"/>
              <a:buChar char="Ø"/>
            </a:pPr>
            <a:r>
              <a:rPr lang="en-IN" sz="1800" u="sng" dirty="0">
                <a:effectLst/>
                <a:latin typeface="Calibri" panose="020F0502020204030204" pitchFamily="34" charset="0"/>
                <a:ea typeface="Calibri" panose="020F0502020204030204" pitchFamily="34" charset="0"/>
                <a:cs typeface="Times New Roman" panose="02020603050405020304" pitchFamily="18" charset="0"/>
              </a:rPr>
              <a:t>Store all the outputs as Procedure</a:t>
            </a:r>
          </a:p>
          <a:p>
            <a:endParaRPr lang="en-IN" u="sng" dirty="0">
              <a:latin typeface="Calibri" panose="020F0502020204030204" pitchFamily="34" charset="0"/>
              <a:ea typeface="Calibri" panose="020F0502020204030204" pitchFamily="34" charset="0"/>
              <a:cs typeface="Times New Roman" panose="02020603050405020304" pitchFamily="18" charset="0"/>
            </a:endParaRPr>
          </a:p>
          <a:p>
            <a:r>
              <a:rPr lang="en-IN" dirty="0">
                <a:latin typeface="Calibri" panose="020F0502020204030204" pitchFamily="34" charset="0"/>
                <a:ea typeface="Calibri" panose="020F0502020204030204" pitchFamily="34" charset="0"/>
                <a:cs typeface="Times New Roman" panose="02020603050405020304" pitchFamily="18" charset="0"/>
              </a:rPr>
              <a:t>Syntax:</a:t>
            </a:r>
          </a:p>
          <a:p>
            <a:r>
              <a:rPr lang="en-IN" sz="1600" dirty="0">
                <a:latin typeface="Calibri" panose="020F0502020204030204" pitchFamily="34" charset="0"/>
                <a:ea typeface="Calibri" panose="020F0502020204030204" pitchFamily="34" charset="0"/>
                <a:cs typeface="Calibri" panose="020F0502020204030204" pitchFamily="34" charset="0"/>
              </a:rPr>
              <a:t>DELIMITER ##</a:t>
            </a: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CREATE PROCEDURE </a:t>
            </a:r>
            <a:r>
              <a:rPr lang="en-IN" sz="1600" dirty="0" err="1">
                <a:latin typeface="Calibri" panose="020F0502020204030204" pitchFamily="34" charset="0"/>
                <a:ea typeface="Calibri" panose="020F0502020204030204" pitchFamily="34" charset="0"/>
                <a:cs typeface="Calibri" panose="020F0502020204030204" pitchFamily="34" charset="0"/>
              </a:rPr>
              <a:t>Project_data</a:t>
            </a:r>
            <a:r>
              <a:rPr lang="en-IN" sz="1600" dirty="0">
                <a:latin typeface="Calibri" panose="020F0502020204030204" pitchFamily="34" charset="0"/>
                <a:ea typeface="Calibri" panose="020F0502020204030204" pitchFamily="34" charset="0"/>
                <a:cs typeface="Calibri" panose="020F0502020204030204" pitchFamily="34" charset="0"/>
              </a:rPr>
              <a:t>()</a:t>
            </a:r>
          </a:p>
          <a:p>
            <a:r>
              <a:rPr lang="en-IN" sz="1600" dirty="0">
                <a:latin typeface="Calibri" panose="020F0502020204030204" pitchFamily="34" charset="0"/>
                <a:ea typeface="Calibri" panose="020F0502020204030204" pitchFamily="34" charset="0"/>
                <a:cs typeface="Calibri" panose="020F0502020204030204" pitchFamily="34" charset="0"/>
              </a:rPr>
              <a:t>BEGIN</a:t>
            </a:r>
          </a:p>
          <a:p>
            <a:r>
              <a:rPr lang="en-IN" sz="1600" dirty="0">
                <a:latin typeface="Calibri" panose="020F0502020204030204" pitchFamily="34" charset="0"/>
                <a:ea typeface="Calibri" panose="020F0502020204030204" pitchFamily="34" charset="0"/>
                <a:cs typeface="Calibri" panose="020F0502020204030204" pitchFamily="34" charset="0"/>
              </a:rPr>
              <a:t>SELECT d.loan_id,d.Customer_name,d.Gender,d.age,d.married,d.education,d.self_employed,d.region_id,m.customer_id,m.applicant_income,m.co_applicant_income,m.property_area,m.loan_status,m.loan_amount, c.postal_code,c.segment,c.state,l.loan_amount_term,l.cibil_score,r.regionFROM </a:t>
            </a:r>
            <a:r>
              <a:rPr lang="en-IN" sz="1600" dirty="0" err="1">
                <a:latin typeface="Calibri" panose="020F0502020204030204" pitchFamily="34" charset="0"/>
                <a:ea typeface="Calibri" panose="020F0502020204030204" pitchFamily="34" charset="0"/>
                <a:cs typeface="Calibri" panose="020F0502020204030204" pitchFamily="34" charset="0"/>
              </a:rPr>
              <a:t>customer_info</a:t>
            </a:r>
            <a:r>
              <a:rPr lang="en-IN" sz="1600" dirty="0">
                <a:latin typeface="Calibri" panose="020F0502020204030204" pitchFamily="34" charset="0"/>
                <a:ea typeface="Calibri" panose="020F0502020204030204" pitchFamily="34" charset="0"/>
                <a:cs typeface="Calibri" panose="020F0502020204030204" pitchFamily="34" charset="0"/>
              </a:rPr>
              <a:t> d JOIN </a:t>
            </a:r>
            <a:r>
              <a:rPr lang="en-IN" sz="1600" dirty="0" err="1">
                <a:latin typeface="Calibri" panose="020F0502020204030204" pitchFamily="34" charset="0"/>
                <a:ea typeface="Calibri" panose="020F0502020204030204" pitchFamily="34" charset="0"/>
                <a:cs typeface="Calibri" panose="020F0502020204030204" pitchFamily="34" charset="0"/>
              </a:rPr>
              <a:t>customer_income_status</a:t>
            </a:r>
            <a:r>
              <a:rPr lang="en-IN" sz="1600" dirty="0">
                <a:latin typeface="Calibri" panose="020F0502020204030204" pitchFamily="34" charset="0"/>
                <a:ea typeface="Calibri" panose="020F0502020204030204" pitchFamily="34" charset="0"/>
                <a:cs typeface="Calibri" panose="020F0502020204030204" pitchFamily="34" charset="0"/>
              </a:rPr>
              <a:t> m On </a:t>
            </a:r>
            <a:r>
              <a:rPr lang="en-IN" sz="1600" dirty="0" err="1">
                <a:latin typeface="Calibri" panose="020F0502020204030204" pitchFamily="34" charset="0"/>
                <a:ea typeface="Calibri" panose="020F0502020204030204" pitchFamily="34" charset="0"/>
                <a:cs typeface="Calibri" panose="020F0502020204030204" pitchFamily="34" charset="0"/>
              </a:rPr>
              <a:t>d.loan_id</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dirty="0" err="1">
                <a:latin typeface="Calibri" panose="020F0502020204030204" pitchFamily="34" charset="0"/>
                <a:ea typeface="Calibri" panose="020F0502020204030204" pitchFamily="34" charset="0"/>
                <a:cs typeface="Calibri" panose="020F0502020204030204" pitchFamily="34" charset="0"/>
              </a:rPr>
              <a:t>m.loan_id</a:t>
            </a:r>
            <a:r>
              <a:rPr lang="en-IN" sz="1600" dirty="0">
                <a:latin typeface="Calibri" panose="020F0502020204030204" pitchFamily="34" charset="0"/>
                <a:ea typeface="Calibri" panose="020F0502020204030204" pitchFamily="34" charset="0"/>
                <a:cs typeface="Calibri" panose="020F0502020204030204" pitchFamily="34" charset="0"/>
              </a:rPr>
              <a:t> Join </a:t>
            </a:r>
            <a:r>
              <a:rPr lang="en-IN" sz="1600" dirty="0" err="1">
                <a:latin typeface="Calibri" panose="020F0502020204030204" pitchFamily="34" charset="0"/>
                <a:ea typeface="Calibri" panose="020F0502020204030204" pitchFamily="34" charset="0"/>
                <a:cs typeface="Calibri" panose="020F0502020204030204" pitchFamily="34" charset="0"/>
              </a:rPr>
              <a:t>Country_state</a:t>
            </a:r>
            <a:r>
              <a:rPr lang="en-IN" sz="1600" dirty="0">
                <a:latin typeface="Calibri" panose="020F0502020204030204" pitchFamily="34" charset="0"/>
                <a:ea typeface="Calibri" panose="020F0502020204030204" pitchFamily="34" charset="0"/>
                <a:cs typeface="Calibri" panose="020F0502020204030204" pitchFamily="34" charset="0"/>
              </a:rPr>
              <a:t> c On </a:t>
            </a:r>
            <a:r>
              <a:rPr lang="en-IN" sz="1600" dirty="0" err="1">
                <a:latin typeface="Calibri" panose="020F0502020204030204" pitchFamily="34" charset="0"/>
                <a:ea typeface="Calibri" panose="020F0502020204030204" pitchFamily="34" charset="0"/>
                <a:cs typeface="Calibri" panose="020F0502020204030204" pitchFamily="34" charset="0"/>
              </a:rPr>
              <a:t>c.Region_id</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dirty="0" err="1">
                <a:latin typeface="Calibri" panose="020F0502020204030204" pitchFamily="34" charset="0"/>
                <a:ea typeface="Calibri" panose="020F0502020204030204" pitchFamily="34" charset="0"/>
                <a:cs typeface="Calibri" panose="020F0502020204030204" pitchFamily="34" charset="0"/>
              </a:rPr>
              <a:t>d.Region_id</a:t>
            </a:r>
            <a:r>
              <a:rPr lang="en-IN" sz="1600" dirty="0">
                <a:latin typeface="Calibri" panose="020F0502020204030204" pitchFamily="34" charset="0"/>
                <a:ea typeface="Calibri" panose="020F0502020204030204" pitchFamily="34" charset="0"/>
                <a:cs typeface="Calibri" panose="020F0502020204030204" pitchFamily="34" charset="0"/>
              </a:rPr>
              <a:t> JOIN </a:t>
            </a:r>
            <a:r>
              <a:rPr lang="en-IN" sz="1600" dirty="0" err="1">
                <a:latin typeface="Calibri" panose="020F0502020204030204" pitchFamily="34" charset="0"/>
                <a:ea typeface="Calibri" panose="020F0502020204030204" pitchFamily="34" charset="0"/>
                <a:cs typeface="Calibri" panose="020F0502020204030204" pitchFamily="34" charset="0"/>
              </a:rPr>
              <a:t>loan_status</a:t>
            </a:r>
            <a:r>
              <a:rPr lang="en-IN" sz="1600" dirty="0">
                <a:latin typeface="Calibri" panose="020F0502020204030204" pitchFamily="34" charset="0"/>
                <a:ea typeface="Calibri" panose="020F0502020204030204" pitchFamily="34" charset="0"/>
                <a:cs typeface="Calibri" panose="020F0502020204030204" pitchFamily="34" charset="0"/>
              </a:rPr>
              <a:t> l On </a:t>
            </a:r>
            <a:r>
              <a:rPr lang="en-IN" sz="1600" dirty="0" err="1">
                <a:latin typeface="Calibri" panose="020F0502020204030204" pitchFamily="34" charset="0"/>
                <a:ea typeface="Calibri" panose="020F0502020204030204" pitchFamily="34" charset="0"/>
                <a:cs typeface="Calibri" panose="020F0502020204030204" pitchFamily="34" charset="0"/>
              </a:rPr>
              <a:t>l.loan_id</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dirty="0" err="1">
                <a:latin typeface="Calibri" panose="020F0502020204030204" pitchFamily="34" charset="0"/>
                <a:ea typeface="Calibri" panose="020F0502020204030204" pitchFamily="34" charset="0"/>
                <a:cs typeface="Calibri" panose="020F0502020204030204" pitchFamily="34" charset="0"/>
              </a:rPr>
              <a:t>d.loan_id</a:t>
            </a:r>
            <a:r>
              <a:rPr lang="en-IN" sz="1600" dirty="0">
                <a:latin typeface="Calibri" panose="020F0502020204030204" pitchFamily="34" charset="0"/>
                <a:ea typeface="Calibri" panose="020F0502020204030204" pitchFamily="34" charset="0"/>
                <a:cs typeface="Calibri" panose="020F0502020204030204" pitchFamily="34" charset="0"/>
              </a:rPr>
              <a:t> Join Region r On </a:t>
            </a:r>
            <a:r>
              <a:rPr lang="en-IN" sz="1600" dirty="0" err="1">
                <a:latin typeface="Calibri" panose="020F0502020204030204" pitchFamily="34" charset="0"/>
                <a:ea typeface="Calibri" panose="020F0502020204030204" pitchFamily="34" charset="0"/>
                <a:cs typeface="Calibri" panose="020F0502020204030204" pitchFamily="34" charset="0"/>
              </a:rPr>
              <a:t>r.region_id</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dirty="0" err="1">
                <a:latin typeface="Calibri" panose="020F0502020204030204" pitchFamily="34" charset="0"/>
                <a:ea typeface="Calibri" panose="020F0502020204030204" pitchFamily="34" charset="0"/>
                <a:cs typeface="Calibri" panose="020F0502020204030204" pitchFamily="34" charset="0"/>
              </a:rPr>
              <a:t>d.region_id</a:t>
            </a:r>
            <a:r>
              <a:rPr lang="en-IN" sz="1600" dirty="0">
                <a:latin typeface="Calibri" panose="020F0502020204030204" pitchFamily="34" charset="0"/>
                <a:ea typeface="Calibri" panose="020F0502020204030204" pitchFamily="34" charset="0"/>
                <a:cs typeface="Calibri" panose="020F0502020204030204" pitchFamily="34" charset="0"/>
              </a:rPr>
              <a:t>;</a:t>
            </a: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SELECT l.loan_id,l.Customer_id,l.loan_amount,L.loan_amount_term,l.cibil_score,c.Applicant_incomeFROM </a:t>
            </a:r>
            <a:r>
              <a:rPr lang="en-IN" sz="1600" dirty="0" err="1">
                <a:latin typeface="Calibri" panose="020F0502020204030204" pitchFamily="34" charset="0"/>
                <a:ea typeface="Calibri" panose="020F0502020204030204" pitchFamily="34" charset="0"/>
                <a:cs typeface="Calibri" panose="020F0502020204030204" pitchFamily="34" charset="0"/>
              </a:rPr>
              <a:t>Loan_status</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lINNER</a:t>
            </a:r>
            <a:r>
              <a:rPr lang="en-IN" sz="1600" dirty="0">
                <a:latin typeface="Calibri" panose="020F0502020204030204" pitchFamily="34" charset="0"/>
                <a:ea typeface="Calibri" panose="020F0502020204030204" pitchFamily="34" charset="0"/>
                <a:cs typeface="Calibri" panose="020F0502020204030204" pitchFamily="34" charset="0"/>
              </a:rPr>
              <a:t> JOIN </a:t>
            </a:r>
            <a:r>
              <a:rPr lang="en-IN" sz="1600" dirty="0" err="1">
                <a:latin typeface="Calibri" panose="020F0502020204030204" pitchFamily="34" charset="0"/>
                <a:ea typeface="Calibri" panose="020F0502020204030204" pitchFamily="34" charset="0"/>
                <a:cs typeface="Calibri" panose="020F0502020204030204" pitchFamily="34" charset="0"/>
              </a:rPr>
              <a:t>customer_income_status</a:t>
            </a:r>
            <a:r>
              <a:rPr lang="en-IN" sz="1600" dirty="0">
                <a:latin typeface="Calibri" panose="020F0502020204030204" pitchFamily="34" charset="0"/>
                <a:ea typeface="Calibri" panose="020F0502020204030204" pitchFamily="34" charset="0"/>
                <a:cs typeface="Calibri" panose="020F0502020204030204" pitchFamily="34" charset="0"/>
              </a:rPr>
              <a:t> c ON </a:t>
            </a:r>
            <a:r>
              <a:rPr lang="en-IN" sz="1600" dirty="0" err="1">
                <a:latin typeface="Calibri" panose="020F0502020204030204" pitchFamily="34" charset="0"/>
                <a:ea typeface="Calibri" panose="020F0502020204030204" pitchFamily="34" charset="0"/>
                <a:cs typeface="Calibri" panose="020F0502020204030204" pitchFamily="34" charset="0"/>
              </a:rPr>
              <a:t>L.Loan_id</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dirty="0" err="1">
                <a:latin typeface="Calibri" panose="020F0502020204030204" pitchFamily="34" charset="0"/>
                <a:ea typeface="Calibri" panose="020F0502020204030204" pitchFamily="34" charset="0"/>
                <a:cs typeface="Calibri" panose="020F0502020204030204" pitchFamily="34" charset="0"/>
              </a:rPr>
              <a:t>c.Loan_id</a:t>
            </a:r>
            <a:r>
              <a:rPr lang="en-IN" sz="1600" dirty="0">
                <a:latin typeface="Calibri" panose="020F0502020204030204" pitchFamily="34" charset="0"/>
                <a:ea typeface="Calibri" panose="020F0502020204030204" pitchFamily="34" charset="0"/>
                <a:cs typeface="Calibri" panose="020F0502020204030204" pitchFamily="34" charset="0"/>
              </a:rPr>
              <a:t> order by </a:t>
            </a:r>
            <a:r>
              <a:rPr lang="en-IN" sz="1600" dirty="0" err="1">
                <a:latin typeface="Calibri" panose="020F0502020204030204" pitchFamily="34" charset="0"/>
                <a:ea typeface="Calibri" panose="020F0502020204030204" pitchFamily="34" charset="0"/>
                <a:cs typeface="Calibri" panose="020F0502020204030204" pitchFamily="34" charset="0"/>
              </a:rPr>
              <a:t>Cibil_score</a:t>
            </a:r>
            <a:r>
              <a:rPr lang="en-IN" sz="1600" dirty="0">
                <a:latin typeface="Calibri" panose="020F0502020204030204" pitchFamily="34" charset="0"/>
                <a:ea typeface="Calibri" panose="020F0502020204030204" pitchFamily="34" charset="0"/>
                <a:cs typeface="Calibri" panose="020F0502020204030204" pitchFamily="34" charset="0"/>
              </a:rPr>
              <a:t> DESC LIMIT 0,10;</a:t>
            </a: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SELECT * FROM </a:t>
            </a:r>
            <a:r>
              <a:rPr lang="en-US" sz="1600" dirty="0" err="1">
                <a:latin typeface="Calibri" panose="020F0502020204030204" pitchFamily="34" charset="0"/>
                <a:ea typeface="Calibri" panose="020F0502020204030204" pitchFamily="34" charset="0"/>
                <a:cs typeface="Calibri" panose="020F0502020204030204" pitchFamily="34" charset="0"/>
              </a:rPr>
              <a:t>country_state</a:t>
            </a:r>
            <a:r>
              <a:rPr lang="en-US" sz="1600" dirty="0">
                <a:latin typeface="Calibri" panose="020F0502020204030204" pitchFamily="34" charset="0"/>
                <a:ea typeface="Calibri" panose="020F0502020204030204" pitchFamily="34" charset="0"/>
                <a:cs typeface="Calibri" panose="020F0502020204030204" pitchFamily="34" charset="0"/>
              </a:rPr>
              <a:t> RIGHT JOIN Region ON </a:t>
            </a:r>
            <a:r>
              <a:rPr lang="en-US" sz="1600" dirty="0" err="1">
                <a:latin typeface="Calibri" panose="020F0502020204030204" pitchFamily="34" charset="0"/>
                <a:ea typeface="Calibri" panose="020F0502020204030204" pitchFamily="34" charset="0"/>
                <a:cs typeface="Calibri" panose="020F0502020204030204" pitchFamily="34" charset="0"/>
              </a:rPr>
              <a:t>country_state.region_id</a:t>
            </a:r>
            <a:r>
              <a:rPr lang="en-US" sz="1600" dirty="0">
                <a:latin typeface="Calibri" panose="020F0502020204030204" pitchFamily="34" charset="0"/>
                <a:ea typeface="Calibri" panose="020F0502020204030204" pitchFamily="34" charset="0"/>
                <a:cs typeface="Calibri" panose="020F0502020204030204" pitchFamily="34" charset="0"/>
              </a:rPr>
              <a:t> = </a:t>
            </a:r>
            <a:r>
              <a:rPr lang="en-US" sz="1600" dirty="0" err="1">
                <a:latin typeface="Calibri" panose="020F0502020204030204" pitchFamily="34" charset="0"/>
                <a:ea typeface="Calibri" panose="020F0502020204030204" pitchFamily="34" charset="0"/>
                <a:cs typeface="Calibri" panose="020F0502020204030204" pitchFamily="34" charset="0"/>
              </a:rPr>
              <a:t>Region.region_id</a:t>
            </a:r>
            <a:r>
              <a:rPr lang="en-US" sz="1600" dirty="0">
                <a:latin typeface="Calibri" panose="020F0502020204030204" pitchFamily="34" charset="0"/>
                <a:ea typeface="Calibri" panose="020F0502020204030204" pitchFamily="34" charset="0"/>
                <a:cs typeface="Calibri" panose="020F0502020204030204" pitchFamily="34" charset="0"/>
              </a:rPr>
              <a:t> WHERE </a:t>
            </a:r>
            <a:r>
              <a:rPr lang="en-US" sz="1600" dirty="0" err="1">
                <a:latin typeface="Calibri" panose="020F0502020204030204" pitchFamily="34" charset="0"/>
                <a:ea typeface="Calibri" panose="020F0502020204030204" pitchFamily="34" charset="0"/>
                <a:cs typeface="Calibri" panose="020F0502020204030204" pitchFamily="34" charset="0"/>
              </a:rPr>
              <a:t>country_state.Region_id</a:t>
            </a:r>
            <a:r>
              <a:rPr lang="en-US" sz="1600" dirty="0">
                <a:latin typeface="Calibri" panose="020F0502020204030204" pitchFamily="34" charset="0"/>
                <a:ea typeface="Calibri" panose="020F0502020204030204" pitchFamily="34" charset="0"/>
                <a:cs typeface="Calibri" panose="020F0502020204030204" pitchFamily="34" charset="0"/>
              </a:rPr>
              <a:t> is NULL;</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SELECT S.Customer_id,s.Customer_name,s.Region_id,c.gender,c.age,s.postal_code,s.segment,s.stateFROM </a:t>
            </a:r>
            <a:r>
              <a:rPr lang="en-IN" sz="1600" dirty="0" err="1">
                <a:latin typeface="Calibri" panose="020F0502020204030204" pitchFamily="34" charset="0"/>
                <a:ea typeface="Calibri" panose="020F0502020204030204" pitchFamily="34" charset="0"/>
                <a:cs typeface="Calibri" panose="020F0502020204030204" pitchFamily="34" charset="0"/>
              </a:rPr>
              <a:t>Country_state</a:t>
            </a:r>
            <a:r>
              <a:rPr lang="en-IN" sz="1600" dirty="0">
                <a:latin typeface="Calibri" panose="020F0502020204030204" pitchFamily="34" charset="0"/>
                <a:ea typeface="Calibri" panose="020F0502020204030204" pitchFamily="34" charset="0"/>
                <a:cs typeface="Calibri" panose="020F0502020204030204" pitchFamily="34" charset="0"/>
              </a:rPr>
              <a:t> s Inner Join </a:t>
            </a:r>
            <a:r>
              <a:rPr lang="en-IN" sz="1600" dirty="0" err="1">
                <a:latin typeface="Calibri" panose="020F0502020204030204" pitchFamily="34" charset="0"/>
                <a:ea typeface="Calibri" panose="020F0502020204030204" pitchFamily="34" charset="0"/>
                <a:cs typeface="Calibri" panose="020F0502020204030204" pitchFamily="34" charset="0"/>
              </a:rPr>
              <a:t>customer_info</a:t>
            </a:r>
            <a:r>
              <a:rPr lang="en-IN" sz="1600" dirty="0">
                <a:latin typeface="Calibri" panose="020F0502020204030204" pitchFamily="34" charset="0"/>
                <a:ea typeface="Calibri" panose="020F0502020204030204" pitchFamily="34" charset="0"/>
                <a:cs typeface="Calibri" panose="020F0502020204030204" pitchFamily="34" charset="0"/>
              </a:rPr>
              <a:t> c On </a:t>
            </a:r>
            <a:r>
              <a:rPr lang="en-IN" sz="1600" dirty="0" err="1">
                <a:latin typeface="Calibri" panose="020F0502020204030204" pitchFamily="34" charset="0"/>
                <a:ea typeface="Calibri" panose="020F0502020204030204" pitchFamily="34" charset="0"/>
                <a:cs typeface="Calibri" panose="020F0502020204030204" pitchFamily="34" charset="0"/>
              </a:rPr>
              <a:t>s.Customer_id</a:t>
            </a:r>
            <a:r>
              <a:rPr lang="en-IN" sz="1600" dirty="0">
                <a:latin typeface="Calibri" panose="020F0502020204030204" pitchFamily="34" charset="0"/>
                <a:ea typeface="Calibri" panose="020F0502020204030204" pitchFamily="34" charset="0"/>
                <a:cs typeface="Calibri" panose="020F0502020204030204" pitchFamily="34" charset="0"/>
              </a:rPr>
              <a:t> = </a:t>
            </a:r>
            <a:r>
              <a:rPr lang="en-IN" sz="1600" dirty="0" err="1">
                <a:latin typeface="Calibri" panose="020F0502020204030204" pitchFamily="34" charset="0"/>
                <a:ea typeface="Calibri" panose="020F0502020204030204" pitchFamily="34" charset="0"/>
                <a:cs typeface="Calibri" panose="020F0502020204030204" pitchFamily="34" charset="0"/>
              </a:rPr>
              <a:t>c.Customer_id</a:t>
            </a:r>
            <a:r>
              <a:rPr lang="en-IN" sz="1600" dirty="0">
                <a:latin typeface="Calibri" panose="020F0502020204030204" pitchFamily="34" charset="0"/>
                <a:ea typeface="Calibri" panose="020F0502020204030204" pitchFamily="34" charset="0"/>
                <a:cs typeface="Calibri" panose="020F0502020204030204" pitchFamily="34" charset="0"/>
              </a:rPr>
              <a:t> WHERE Segment In ('Home office', 'Corporate’)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END ##</a:t>
            </a: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DELIMITER ;</a:t>
            </a:r>
          </a:p>
        </p:txBody>
      </p:sp>
    </p:spTree>
    <p:extLst>
      <p:ext uri="{BB962C8B-B14F-4D97-AF65-F5344CB8AC3E}">
        <p14:creationId xmlns:p14="http://schemas.microsoft.com/office/powerpoint/2010/main" val="3030514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3A782A-057C-51C4-8372-18B8C9105592}"/>
              </a:ext>
            </a:extLst>
          </p:cNvPr>
          <p:cNvSpPr>
            <a:spLocks noGrp="1"/>
          </p:cNvSpPr>
          <p:nvPr>
            <p:ph type="sldNum" sz="quarter" idx="12"/>
          </p:nvPr>
        </p:nvSpPr>
        <p:spPr/>
        <p:txBody>
          <a:bodyPr/>
          <a:lstStyle/>
          <a:p>
            <a:fld id="{D57F1E4F-1CFF-5643-939E-02111984F565}" type="slidenum">
              <a:rPr lang="en-US" smtClean="0"/>
              <a:t>23</a:t>
            </a:fld>
            <a:endParaRPr lang="en-US" dirty="0"/>
          </a:p>
        </p:txBody>
      </p:sp>
      <p:sp>
        <p:nvSpPr>
          <p:cNvPr id="4" name="TextBox 3">
            <a:extLst>
              <a:ext uri="{FF2B5EF4-FFF2-40B4-BE49-F238E27FC236}">
                <a16:creationId xmlns:a16="http://schemas.microsoft.com/office/drawing/2014/main" id="{B67FE3F0-DC03-C327-B876-65D20BDDEACF}"/>
              </a:ext>
            </a:extLst>
          </p:cNvPr>
          <p:cNvSpPr txBox="1"/>
          <p:nvPr/>
        </p:nvSpPr>
        <p:spPr>
          <a:xfrm>
            <a:off x="339365" y="295729"/>
            <a:ext cx="8813276" cy="6463308"/>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To View of the Output of the Procedure</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CALL </a:t>
            </a:r>
            <a:r>
              <a:rPr lang="en-IN" dirty="0" err="1">
                <a:latin typeface="Calibri" panose="020F0502020204030204" pitchFamily="34" charset="0"/>
                <a:ea typeface="Calibri" panose="020F0502020204030204" pitchFamily="34" charset="0"/>
                <a:cs typeface="Calibri" panose="020F0502020204030204" pitchFamily="34" charset="0"/>
              </a:rPr>
              <a:t>project_data</a:t>
            </a:r>
            <a:r>
              <a:rPr lang="en-IN" dirty="0">
                <a:latin typeface="Calibri" panose="020F0502020204030204" pitchFamily="34" charset="0"/>
                <a:ea typeface="Calibri" panose="020F0502020204030204" pitchFamily="34" charset="0"/>
                <a:cs typeface="Calibri" panose="020F0502020204030204" pitchFamily="34" charset="0"/>
              </a:rPr>
              <a: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It Shows all the 4 Queries output in a single click.</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Output:</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Result:</a:t>
            </a:r>
          </a:p>
          <a:p>
            <a:r>
              <a:rPr lang="en-IN" dirty="0">
                <a:latin typeface="Calibri" panose="020F0502020204030204" pitchFamily="34" charset="0"/>
                <a:ea typeface="Calibri" panose="020F0502020204030204" pitchFamily="34" charset="0"/>
                <a:cs typeface="Calibri" panose="020F0502020204030204" pitchFamily="34" charset="0"/>
              </a:rPr>
              <a:t>We have created a Query using Procedure and stored 4 queries and when we call the procedure it showed all the 4 queries output in a single click.</a:t>
            </a:r>
          </a:p>
        </p:txBody>
      </p:sp>
      <p:pic>
        <p:nvPicPr>
          <p:cNvPr id="6" name="Picture 5">
            <a:extLst>
              <a:ext uri="{FF2B5EF4-FFF2-40B4-BE49-F238E27FC236}">
                <a16:creationId xmlns:a16="http://schemas.microsoft.com/office/drawing/2014/main" id="{6F917533-3635-35E1-5F1A-67E9BFB48BE4}"/>
              </a:ext>
            </a:extLst>
          </p:cNvPr>
          <p:cNvPicPr>
            <a:picLocks noChangeAspect="1"/>
          </p:cNvPicPr>
          <p:nvPr/>
        </p:nvPicPr>
        <p:blipFill>
          <a:blip r:embed="rId2"/>
          <a:stretch>
            <a:fillRect/>
          </a:stretch>
        </p:blipFill>
        <p:spPr>
          <a:xfrm>
            <a:off x="411243" y="2323433"/>
            <a:ext cx="7988040" cy="3428247"/>
          </a:xfrm>
          <a:prstGeom prst="rect">
            <a:avLst/>
          </a:prstGeom>
        </p:spPr>
      </p:pic>
    </p:spTree>
    <p:extLst>
      <p:ext uri="{BB962C8B-B14F-4D97-AF65-F5344CB8AC3E}">
        <p14:creationId xmlns:p14="http://schemas.microsoft.com/office/powerpoint/2010/main" val="979379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F29DB3-3FF3-29FA-914A-99207E8487B1}"/>
              </a:ext>
            </a:extLst>
          </p:cNvPr>
          <p:cNvSpPr>
            <a:spLocks noGrp="1"/>
          </p:cNvSpPr>
          <p:nvPr>
            <p:ph type="sldNum" sz="quarter" idx="12"/>
          </p:nvPr>
        </p:nvSpPr>
        <p:spPr/>
        <p:txBody>
          <a:bodyPr/>
          <a:lstStyle/>
          <a:p>
            <a:fld id="{D57F1E4F-1CFF-5643-939E-02111984F565}" type="slidenum">
              <a:rPr lang="en-US" smtClean="0"/>
              <a:t>24</a:t>
            </a:fld>
            <a:endParaRPr lang="en-US" dirty="0"/>
          </a:p>
        </p:txBody>
      </p:sp>
      <p:sp>
        <p:nvSpPr>
          <p:cNvPr id="6" name="TextBox 5">
            <a:extLst>
              <a:ext uri="{FF2B5EF4-FFF2-40B4-BE49-F238E27FC236}">
                <a16:creationId xmlns:a16="http://schemas.microsoft.com/office/drawing/2014/main" id="{46572294-E1DC-35A4-FBC4-113F15F8C02C}"/>
              </a:ext>
            </a:extLst>
          </p:cNvPr>
          <p:cNvSpPr txBox="1"/>
          <p:nvPr/>
        </p:nvSpPr>
        <p:spPr>
          <a:xfrm>
            <a:off x="254524" y="1234911"/>
            <a:ext cx="11500701" cy="4462760"/>
          </a:xfrm>
          <a:prstGeom prst="rect">
            <a:avLst/>
          </a:prstGeom>
          <a:noFill/>
        </p:spPr>
        <p:txBody>
          <a:bodyPr wrap="square">
            <a:spAutoFit/>
          </a:bodyPr>
          <a:lstStyle/>
          <a:p>
            <a:pPr algn="ctr"/>
            <a:r>
              <a:rPr lang="en-US" sz="4400" u="sng" dirty="0">
                <a:latin typeface="Calibri" panose="020F0502020204030204" pitchFamily="34" charset="0"/>
                <a:ea typeface="Calibri" panose="020F0502020204030204" pitchFamily="34" charset="0"/>
                <a:cs typeface="Calibri" panose="020F0502020204030204" pitchFamily="34" charset="0"/>
              </a:rPr>
              <a:t>Results and Insights</a:t>
            </a:r>
          </a:p>
          <a:p>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High </a:t>
            </a:r>
            <a:r>
              <a:rPr lang="en-US" sz="2400" dirty="0" err="1">
                <a:latin typeface="Calibri" panose="020F0502020204030204" pitchFamily="34" charset="0"/>
                <a:ea typeface="Calibri" panose="020F0502020204030204" pitchFamily="34" charset="0"/>
                <a:cs typeface="Calibri" panose="020F0502020204030204" pitchFamily="34" charset="0"/>
              </a:rPr>
              <a:t>Cibil</a:t>
            </a:r>
            <a:r>
              <a:rPr lang="en-US" sz="2400" dirty="0">
                <a:latin typeface="Calibri" panose="020F0502020204030204" pitchFamily="34" charset="0"/>
                <a:ea typeface="Calibri" panose="020F0502020204030204" pitchFamily="34" charset="0"/>
                <a:cs typeface="Calibri" panose="020F0502020204030204" pitchFamily="34" charset="0"/>
              </a:rPr>
              <a:t> Score Customers: </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		A list of customers with a </a:t>
            </a:r>
            <a:r>
              <a:rPr lang="en-US" sz="2400" dirty="0" err="1">
                <a:latin typeface="Calibri" panose="020F0502020204030204" pitchFamily="34" charset="0"/>
                <a:ea typeface="Calibri" panose="020F0502020204030204" pitchFamily="34" charset="0"/>
                <a:cs typeface="Calibri" panose="020F0502020204030204" pitchFamily="34" charset="0"/>
              </a:rPr>
              <a:t>Cibil</a:t>
            </a:r>
            <a:r>
              <a:rPr lang="en-US" sz="2400" dirty="0">
                <a:latin typeface="Calibri" panose="020F0502020204030204" pitchFamily="34" charset="0"/>
                <a:ea typeface="Calibri" panose="020F0502020204030204" pitchFamily="34" charset="0"/>
                <a:cs typeface="Calibri" panose="020F0502020204030204" pitchFamily="34" charset="0"/>
              </a:rPr>
              <a:t> score higher than 900, indicating  good creditworthiness.</a:t>
            </a:r>
          </a:p>
          <a:p>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ü"/>
            </a:pPr>
            <a:r>
              <a:rPr lang="en-US" sz="2400" dirty="0">
                <a:latin typeface="Calibri" panose="020F0502020204030204" pitchFamily="34" charset="0"/>
                <a:ea typeface="Calibri" panose="020F0502020204030204" pitchFamily="34" charset="0"/>
                <a:cs typeface="Calibri" panose="020F0502020204030204" pitchFamily="34" charset="0"/>
              </a:rPr>
              <a:t>Joined Customer Data: </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		Combined information from all tables, providing a comprehensive view of each customer, their income status, loan details, and geographic information.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7058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DFDE9D-4C7F-4FA2-AD5C-4637F277F3C5}"/>
              </a:ext>
            </a:extLst>
          </p:cNvPr>
          <p:cNvSpPr txBox="1"/>
          <p:nvPr/>
        </p:nvSpPr>
        <p:spPr>
          <a:xfrm>
            <a:off x="754144" y="414779"/>
            <a:ext cx="10017495" cy="5155194"/>
          </a:xfrm>
          <a:prstGeom prst="rect">
            <a:avLst/>
          </a:prstGeom>
          <a:noFill/>
        </p:spPr>
        <p:txBody>
          <a:bodyPr wrap="square">
            <a:spAutoFit/>
          </a:bodyPr>
          <a:lstStyle/>
          <a:p>
            <a:pPr algn="ctr">
              <a:lnSpc>
                <a:spcPct val="107000"/>
              </a:lnSpc>
              <a:spcAft>
                <a:spcPts val="800"/>
              </a:spcAft>
            </a:pPr>
            <a:r>
              <a:rPr lang="en-IN" sz="6000" b="1" kern="100" dirty="0">
                <a:effectLst/>
                <a:latin typeface="Calibri" panose="020F0502020204030204" pitchFamily="34" charset="0"/>
                <a:ea typeface="Calibri" panose="020F0502020204030204" pitchFamily="34" charset="0"/>
                <a:cs typeface="Times New Roman" panose="02020603050405020304" pitchFamily="18" charset="0"/>
              </a:rPr>
              <a:t>Conclusion</a:t>
            </a:r>
          </a:p>
          <a:p>
            <a:pPr>
              <a:lnSpc>
                <a:spcPct val="107000"/>
              </a:lnSpc>
              <a:spcAft>
                <a:spcPts val="800"/>
              </a:spcAft>
            </a:pPr>
            <a:endParaRPr lang="en-IN" sz="2800" b="1" kern="1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800"/>
              </a:spcAft>
              <a:buFont typeface="Wingdings" panose="05000000000000000000" pitchFamily="2" charset="2"/>
              <a:buChar char="ü"/>
            </a:pPr>
            <a:r>
              <a:rPr lang="en-US" sz="2800" dirty="0"/>
              <a:t>Effective categorization of customers based on income allows for better-targeted loan offers. Implementing triggers ensures data integrity and proper categorization of loan statuses. </a:t>
            </a:r>
          </a:p>
          <a:p>
            <a:pPr>
              <a:lnSpc>
                <a:spcPct val="107000"/>
              </a:lnSpc>
              <a:spcAft>
                <a:spcPts val="800"/>
              </a:spcAft>
            </a:pPr>
            <a:endParaRPr lang="en-US" sz="2800" dirty="0"/>
          </a:p>
          <a:p>
            <a:pPr marL="457200" indent="-457200">
              <a:lnSpc>
                <a:spcPct val="107000"/>
              </a:lnSpc>
              <a:spcAft>
                <a:spcPts val="800"/>
              </a:spcAft>
              <a:buFont typeface="Wingdings" panose="05000000000000000000" pitchFamily="2" charset="2"/>
              <a:buChar char="ü"/>
            </a:pPr>
            <a:r>
              <a:rPr lang="en-US" sz="2800" dirty="0"/>
              <a:t>Using stored procedures facilitates efficient data retrieval and analysis.</a:t>
            </a:r>
            <a:endParaRPr lang="en-IN" sz="2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BB54D4B-36D1-FC50-23B7-4B17A724D34A}"/>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812322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CB415F-17BF-0421-A61D-D83E9EBB1104}"/>
              </a:ext>
            </a:extLst>
          </p:cNvPr>
          <p:cNvSpPr txBox="1"/>
          <p:nvPr/>
        </p:nvSpPr>
        <p:spPr>
          <a:xfrm>
            <a:off x="1414021" y="2460396"/>
            <a:ext cx="8510047" cy="1602939"/>
          </a:xfrm>
          <a:prstGeom prst="rect">
            <a:avLst/>
          </a:prstGeom>
          <a:noFill/>
        </p:spPr>
        <p:txBody>
          <a:bodyPr wrap="square">
            <a:spAutoFit/>
          </a:bodyPr>
          <a:lstStyle/>
          <a:p>
            <a:pPr lvl="0" algn="ctr">
              <a:lnSpc>
                <a:spcPct val="107000"/>
              </a:lnSpc>
              <a:spcAft>
                <a:spcPts val="800"/>
              </a:spcAft>
              <a:buSzPts val="1000"/>
              <a:tabLst>
                <a:tab pos="457200" algn="l"/>
              </a:tabLst>
            </a:pPr>
            <a:r>
              <a:rPr lang="en-IN" sz="9600" kern="100" dirty="0">
                <a:effectLst/>
                <a:latin typeface="Calibri" panose="020F0502020204030204" pitchFamily="34" charset="0"/>
                <a:ea typeface="Calibri" panose="020F0502020204030204" pitchFamily="34" charset="0"/>
                <a:cs typeface="Times New Roman" panose="02020603050405020304" pitchFamily="18" charset="0"/>
              </a:rPr>
              <a:t>Thank You </a:t>
            </a:r>
          </a:p>
        </p:txBody>
      </p:sp>
      <p:sp>
        <p:nvSpPr>
          <p:cNvPr id="4" name="Slide Number Placeholder 3">
            <a:extLst>
              <a:ext uri="{FF2B5EF4-FFF2-40B4-BE49-F238E27FC236}">
                <a16:creationId xmlns:a16="http://schemas.microsoft.com/office/drawing/2014/main" id="{22523822-5088-29F4-A7D4-E62C00A1A714}"/>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03889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8FE064-03B3-3347-5550-658C0BB25E29}"/>
              </a:ext>
            </a:extLst>
          </p:cNvPr>
          <p:cNvSpPr txBox="1"/>
          <p:nvPr/>
        </p:nvSpPr>
        <p:spPr>
          <a:xfrm>
            <a:off x="388856" y="512071"/>
            <a:ext cx="10235152" cy="7147021"/>
          </a:xfrm>
          <a:prstGeom prst="rect">
            <a:avLst/>
          </a:prstGeom>
          <a:noFill/>
        </p:spPr>
        <p:txBody>
          <a:bodyPr wrap="square">
            <a:spAutoFit/>
          </a:bodyPr>
          <a:lstStyle/>
          <a:p>
            <a:pPr>
              <a:lnSpc>
                <a:spcPct val="107000"/>
              </a:lnSpc>
              <a:spcAft>
                <a:spcPts val="800"/>
              </a:spcAft>
            </a:pPr>
            <a:r>
              <a:rPr lang="en-IN" sz="4400" kern="100" dirty="0">
                <a:latin typeface="Calibri" panose="020F0502020204030204" pitchFamily="34" charset="0"/>
                <a:ea typeface="Calibri" panose="020F0502020204030204" pitchFamily="34" charset="0"/>
                <a:cs typeface="Times New Roman" panose="02020603050405020304" pitchFamily="18" charset="0"/>
              </a:rPr>
              <a:t>DATA SET (Tables)</a:t>
            </a:r>
          </a:p>
          <a:p>
            <a:pPr>
              <a:lnSpc>
                <a:spcPct val="107000"/>
              </a:lnSpc>
              <a:spcAft>
                <a:spcPts val="800"/>
              </a:spcAft>
            </a:pPr>
            <a:r>
              <a:rPr lang="en-IN" sz="2400" kern="100" dirty="0">
                <a:latin typeface="Calibri" panose="020F0502020204030204" pitchFamily="34" charset="0"/>
                <a:ea typeface="Calibri" panose="020F0502020204030204" pitchFamily="34" charset="0"/>
                <a:cs typeface="Times New Roman" panose="02020603050405020304" pitchFamily="18" charset="0"/>
              </a:rPr>
              <a:t>Following </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Data sets were used in this Project</a:t>
            </a:r>
          </a:p>
          <a:p>
            <a:pPr>
              <a:lnSpc>
                <a:spcPct val="107000"/>
              </a:lnSpc>
              <a:spcAft>
                <a:spcPts val="800"/>
              </a:spcAf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3200" kern="100" dirty="0">
                <a:latin typeface="Calibri" panose="020F0502020204030204" pitchFamily="34" charset="0"/>
                <a:ea typeface="Calibri" panose="020F0502020204030204" pitchFamily="34" charset="0"/>
                <a:cs typeface="Times New Roman" panose="02020603050405020304" pitchFamily="18" charset="0"/>
              </a:rPr>
              <a:t>Customer Income Status</a:t>
            </a:r>
          </a:p>
          <a:p>
            <a:pPr>
              <a:lnSpc>
                <a:spcPct val="107000"/>
              </a:lnSpc>
              <a:spcAft>
                <a:spcPts val="800"/>
              </a:spcAft>
            </a:pP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3200" kern="100" dirty="0">
                <a:latin typeface="Calibri" panose="020F0502020204030204" pitchFamily="34" charset="0"/>
                <a:ea typeface="Calibri" panose="020F0502020204030204" pitchFamily="34" charset="0"/>
                <a:cs typeface="Times New Roman" panose="02020603050405020304" pitchFamily="18" charset="0"/>
              </a:rPr>
              <a:t>Loan Status</a:t>
            </a:r>
          </a:p>
          <a:p>
            <a:pPr>
              <a:lnSpc>
                <a:spcPct val="107000"/>
              </a:lnSpc>
              <a:spcAft>
                <a:spcPts val="800"/>
              </a:spcAft>
            </a:pP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3200" kern="100" dirty="0">
                <a:latin typeface="Calibri" panose="020F0502020204030204" pitchFamily="34" charset="0"/>
                <a:ea typeface="Calibri" panose="020F0502020204030204" pitchFamily="34" charset="0"/>
                <a:cs typeface="Times New Roman" panose="02020603050405020304" pitchFamily="18" charset="0"/>
              </a:rPr>
              <a:t>Customer Info</a:t>
            </a:r>
          </a:p>
          <a:p>
            <a:pPr>
              <a:lnSpc>
                <a:spcPct val="107000"/>
              </a:lnSpc>
              <a:spcAft>
                <a:spcPts val="800"/>
              </a:spcAft>
            </a:pP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3200" kern="100" dirty="0">
                <a:latin typeface="Calibri" panose="020F0502020204030204" pitchFamily="34" charset="0"/>
                <a:ea typeface="Calibri" panose="020F0502020204030204" pitchFamily="34" charset="0"/>
                <a:cs typeface="Times New Roman" panose="02020603050405020304" pitchFamily="18" charset="0"/>
              </a:rPr>
              <a:t>Country State</a:t>
            </a:r>
          </a:p>
          <a:p>
            <a:pPr>
              <a:lnSpc>
                <a:spcPct val="107000"/>
              </a:lnSpc>
              <a:spcAft>
                <a:spcPts val="800"/>
              </a:spcAft>
            </a:pPr>
            <a:endParaRPr lang="en-IN" sz="1200"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IN" sz="3200" kern="100" dirty="0">
                <a:latin typeface="Calibri" panose="020F0502020204030204" pitchFamily="34" charset="0"/>
                <a:ea typeface="Calibri" panose="020F0502020204030204" pitchFamily="34" charset="0"/>
                <a:cs typeface="Times New Roman" panose="02020603050405020304" pitchFamily="18" charset="0"/>
              </a:rPr>
              <a:t>Region Info</a:t>
            </a:r>
          </a:p>
          <a:p>
            <a:pPr marL="285750" indent="-285750">
              <a:lnSpc>
                <a:spcPct val="107000"/>
              </a:lnSpc>
              <a:spcAft>
                <a:spcPts val="800"/>
              </a:spcAft>
              <a:buFont typeface="Wingdings" panose="05000000000000000000" pitchFamily="2" charset="2"/>
              <a:buChar char="Ø"/>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03CFE2-D496-DFBC-99A9-A9BFE5CEE364}"/>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813735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7B8B85-701E-97C3-CF32-24A748F65978}"/>
              </a:ext>
            </a:extLst>
          </p:cNvPr>
          <p:cNvSpPr txBox="1"/>
          <p:nvPr/>
        </p:nvSpPr>
        <p:spPr>
          <a:xfrm>
            <a:off x="160256" y="86916"/>
            <a:ext cx="11698664" cy="6894195"/>
          </a:xfrm>
          <a:prstGeom prst="rect">
            <a:avLst/>
          </a:prstGeom>
          <a:noFill/>
        </p:spPr>
        <p:txBody>
          <a:bodyPr wrap="square">
            <a:spAutoFit/>
          </a:bodyPr>
          <a:lstStyle/>
          <a:p>
            <a:pPr>
              <a:lnSpc>
                <a:spcPct val="150000"/>
              </a:lnSpc>
            </a:pPr>
            <a:r>
              <a:rPr lang="en-IN" sz="2000" b="1" dirty="0">
                <a:latin typeface="Calibri" panose="020F0502020204030204" pitchFamily="34" charset="0"/>
                <a:ea typeface="Calibri" panose="020F0502020204030204" pitchFamily="34" charset="0"/>
                <a:cs typeface="Calibri" panose="020F0502020204030204" pitchFamily="34" charset="0"/>
              </a:rPr>
              <a:t>Customer Income Status</a:t>
            </a:r>
          </a:p>
          <a:p>
            <a:pPr>
              <a:lnSpc>
                <a:spcPct val="150000"/>
              </a:lnSpc>
            </a:pPr>
            <a:r>
              <a:rPr lang="en-IN" dirty="0">
                <a:latin typeface="Calibri" panose="020F0502020204030204" pitchFamily="34" charset="0"/>
                <a:ea typeface="Calibri" panose="020F0502020204030204" pitchFamily="34" charset="0"/>
                <a:cs typeface="Calibri" panose="020F0502020204030204" pitchFamily="34" charset="0"/>
              </a:rPr>
              <a:t>Content:</a:t>
            </a:r>
          </a:p>
          <a:p>
            <a:pPr marL="285750" indent="-285750">
              <a:lnSpc>
                <a:spcPct val="150000"/>
              </a:lnSpc>
              <a:buFont typeface="Wingdings" panose="05000000000000000000" pitchFamily="2" charset="2"/>
              <a:buChar char="Ø"/>
            </a:pPr>
            <a:r>
              <a:rPr lang="en-IN" u="sng" dirty="0">
                <a:latin typeface="Calibri" panose="020F0502020204030204" pitchFamily="34" charset="0"/>
                <a:ea typeface="Calibri" panose="020F0502020204030204" pitchFamily="34" charset="0"/>
                <a:cs typeface="Calibri" panose="020F0502020204030204" pitchFamily="34" charset="0"/>
              </a:rPr>
              <a:t>Grading Criteria for Applicants:</a:t>
            </a:r>
          </a:p>
          <a:p>
            <a:r>
              <a:rPr lang="en-IN" dirty="0">
                <a:latin typeface="Calibri" panose="020F0502020204030204" pitchFamily="34" charset="0"/>
                <a:ea typeface="Calibri" panose="020F0502020204030204" pitchFamily="34" charset="0"/>
                <a:cs typeface="Calibri" panose="020F0502020204030204" pitchFamily="34" charset="0"/>
              </a:rPr>
              <a:t>Applicant income &gt; 15,000: Grade A</a:t>
            </a:r>
          </a:p>
          <a:p>
            <a:r>
              <a:rPr lang="en-IN" dirty="0">
                <a:latin typeface="Calibri" panose="020F0502020204030204" pitchFamily="34" charset="0"/>
                <a:ea typeface="Calibri" panose="020F0502020204030204" pitchFamily="34" charset="0"/>
                <a:cs typeface="Calibri" panose="020F0502020204030204" pitchFamily="34" charset="0"/>
              </a:rPr>
              <a:t>Applicant income &gt; 9,000: Grade B</a:t>
            </a:r>
          </a:p>
          <a:p>
            <a:r>
              <a:rPr lang="en-IN" dirty="0">
                <a:latin typeface="Calibri" panose="020F0502020204030204" pitchFamily="34" charset="0"/>
                <a:ea typeface="Calibri" panose="020F0502020204030204" pitchFamily="34" charset="0"/>
                <a:cs typeface="Calibri" panose="020F0502020204030204" pitchFamily="34" charset="0"/>
              </a:rPr>
              <a:t>Applicant income &gt; 5,000: Middle Class Customer</a:t>
            </a:r>
          </a:p>
          <a:p>
            <a:r>
              <a:rPr lang="en-IN" dirty="0">
                <a:latin typeface="Calibri" panose="020F0502020204030204" pitchFamily="34" charset="0"/>
                <a:ea typeface="Calibri" panose="020F0502020204030204" pitchFamily="34" charset="0"/>
                <a:cs typeface="Calibri" panose="020F0502020204030204" pitchFamily="34" charset="0"/>
              </a:rPr>
              <a:t>Applicant income ≤ 5,000: Low Class Monthly </a:t>
            </a:r>
          </a:p>
          <a:p>
            <a:endParaRPr lang="en-IN" sz="800"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Syntax:</a:t>
            </a:r>
          </a:p>
          <a:p>
            <a:r>
              <a:rPr lang="en-US" dirty="0">
                <a:latin typeface="Calibri" panose="020F0502020204030204" pitchFamily="34" charset="0"/>
                <a:ea typeface="Calibri" panose="020F0502020204030204" pitchFamily="34" charset="0"/>
                <a:cs typeface="Calibri" panose="020F0502020204030204" pitchFamily="34" charset="0"/>
              </a:rPr>
              <a:t>SELECT *, IF (</a:t>
            </a:r>
            <a:r>
              <a:rPr lang="en-US" dirty="0" err="1">
                <a:latin typeface="Calibri" panose="020F0502020204030204" pitchFamily="34" charset="0"/>
                <a:ea typeface="Calibri" panose="020F0502020204030204" pitchFamily="34" charset="0"/>
                <a:cs typeface="Calibri" panose="020F0502020204030204" pitchFamily="34" charset="0"/>
              </a:rPr>
              <a:t>Applicant_income</a:t>
            </a:r>
            <a:r>
              <a:rPr lang="en-US" dirty="0">
                <a:latin typeface="Calibri" panose="020F0502020204030204" pitchFamily="34" charset="0"/>
                <a:ea typeface="Calibri" panose="020F0502020204030204" pitchFamily="34" charset="0"/>
                <a:cs typeface="Calibri" panose="020F0502020204030204" pitchFamily="34" charset="0"/>
              </a:rPr>
              <a:t> &gt;15000, '</a:t>
            </a:r>
            <a:r>
              <a:rPr lang="en-US" dirty="0" err="1">
                <a:latin typeface="Calibri" panose="020F0502020204030204" pitchFamily="34" charset="0"/>
                <a:ea typeface="Calibri" panose="020F0502020204030204" pitchFamily="34" charset="0"/>
                <a:cs typeface="Calibri" panose="020F0502020204030204" pitchFamily="34" charset="0"/>
              </a:rPr>
              <a:t>Grade_A</a:t>
            </a:r>
            <a:r>
              <a:rPr lang="en-US" dirty="0">
                <a:latin typeface="Calibri" panose="020F0502020204030204" pitchFamily="34" charset="0"/>
                <a:ea typeface="Calibri" panose="020F0502020204030204" pitchFamily="34" charset="0"/>
                <a:cs typeface="Calibri" panose="020F0502020204030204" pitchFamily="34" charset="0"/>
              </a:rPr>
              <a:t>', IF(</a:t>
            </a:r>
            <a:r>
              <a:rPr lang="en-US" dirty="0" err="1">
                <a:latin typeface="Calibri" panose="020F0502020204030204" pitchFamily="34" charset="0"/>
                <a:ea typeface="Calibri" panose="020F0502020204030204" pitchFamily="34" charset="0"/>
                <a:cs typeface="Calibri" panose="020F0502020204030204" pitchFamily="34" charset="0"/>
              </a:rPr>
              <a:t>Applicant_income</a:t>
            </a:r>
            <a:r>
              <a:rPr lang="en-US" dirty="0">
                <a:latin typeface="Calibri" panose="020F0502020204030204" pitchFamily="34" charset="0"/>
                <a:ea typeface="Calibri" panose="020F0502020204030204" pitchFamily="34" charset="0"/>
                <a:cs typeface="Calibri" panose="020F0502020204030204" pitchFamily="34" charset="0"/>
              </a:rPr>
              <a:t> &gt;9000, '</a:t>
            </a:r>
            <a:r>
              <a:rPr lang="en-US" dirty="0" err="1">
                <a:latin typeface="Calibri" panose="020F0502020204030204" pitchFamily="34" charset="0"/>
                <a:ea typeface="Calibri" panose="020F0502020204030204" pitchFamily="34" charset="0"/>
                <a:cs typeface="Calibri" panose="020F0502020204030204" pitchFamily="34" charset="0"/>
              </a:rPr>
              <a:t>Grade_B</a:t>
            </a:r>
            <a:r>
              <a:rPr lang="en-US" dirty="0">
                <a:latin typeface="Calibri" panose="020F0502020204030204" pitchFamily="34" charset="0"/>
                <a:ea typeface="Calibri" panose="020F0502020204030204" pitchFamily="34" charset="0"/>
                <a:cs typeface="Calibri" panose="020F0502020204030204" pitchFamily="34" charset="0"/>
              </a:rPr>
              <a:t>', IF(</a:t>
            </a:r>
            <a:r>
              <a:rPr lang="en-US" dirty="0" err="1">
                <a:latin typeface="Calibri" panose="020F0502020204030204" pitchFamily="34" charset="0"/>
                <a:ea typeface="Calibri" panose="020F0502020204030204" pitchFamily="34" charset="0"/>
                <a:cs typeface="Calibri" panose="020F0502020204030204" pitchFamily="34" charset="0"/>
              </a:rPr>
              <a:t>Applicant_income</a:t>
            </a:r>
            <a:r>
              <a:rPr lang="en-US" dirty="0">
                <a:latin typeface="Calibri" panose="020F0502020204030204" pitchFamily="34" charset="0"/>
                <a:ea typeface="Calibri" panose="020F0502020204030204" pitchFamily="34" charset="0"/>
                <a:cs typeface="Calibri" panose="020F0502020204030204" pitchFamily="34" charset="0"/>
              </a:rPr>
              <a:t> &gt;5000, </a:t>
            </a:r>
            <a:r>
              <a:rPr lang="en-US" dirty="0" err="1">
                <a:latin typeface="Calibri" panose="020F0502020204030204" pitchFamily="34" charset="0"/>
                <a:ea typeface="Calibri" panose="020F0502020204030204" pitchFamily="34" charset="0"/>
                <a:cs typeface="Calibri" panose="020F0502020204030204" pitchFamily="34" charset="0"/>
              </a:rPr>
              <a:t>concat</a:t>
            </a:r>
            <a:r>
              <a:rPr lang="en-US" dirty="0">
                <a:latin typeface="Calibri" panose="020F0502020204030204" pitchFamily="34" charset="0"/>
                <a:ea typeface="Calibri" panose="020F0502020204030204" pitchFamily="34" charset="0"/>
                <a:cs typeface="Calibri" panose="020F0502020204030204" pitchFamily="34" charset="0"/>
              </a:rPr>
              <a:t>('Middle Class Customer'), </a:t>
            </a:r>
            <a:r>
              <a:rPr lang="en-US" dirty="0" err="1">
                <a:latin typeface="Calibri" panose="020F0502020204030204" pitchFamily="34" charset="0"/>
                <a:ea typeface="Calibri" panose="020F0502020204030204" pitchFamily="34" charset="0"/>
                <a:cs typeface="Calibri" panose="020F0502020204030204" pitchFamily="34" charset="0"/>
              </a:rPr>
              <a:t>concat</a:t>
            </a:r>
            <a:r>
              <a:rPr lang="en-US" dirty="0">
                <a:latin typeface="Calibri" panose="020F0502020204030204" pitchFamily="34" charset="0"/>
                <a:ea typeface="Calibri" panose="020F0502020204030204" pitchFamily="34" charset="0"/>
                <a:cs typeface="Calibri" panose="020F0502020204030204" pitchFamily="34" charset="0"/>
              </a:rPr>
              <a:t>('Low </a:t>
            </a:r>
            <a:r>
              <a:rPr lang="en-US" dirty="0" err="1">
                <a:latin typeface="Calibri" panose="020F0502020204030204" pitchFamily="34" charset="0"/>
                <a:ea typeface="Calibri" panose="020F0502020204030204" pitchFamily="34" charset="0"/>
                <a:cs typeface="Calibri" panose="020F0502020204030204" pitchFamily="34" charset="0"/>
              </a:rPr>
              <a:t>Class'</a:t>
            </a:r>
            <a:r>
              <a:rPr lang="en-US" dirty="0">
                <a:latin typeface="Calibri" panose="020F0502020204030204" pitchFamily="34" charset="0"/>
                <a:ea typeface="Calibri" panose="020F0502020204030204" pitchFamily="34" charset="0"/>
                <a:cs typeface="Calibri" panose="020F0502020204030204" pitchFamily="34" charset="0"/>
              </a:rPr>
              <a:t>)))) AS Class  FROM </a:t>
            </a:r>
            <a:r>
              <a:rPr lang="en-US" dirty="0" err="1">
                <a:latin typeface="Calibri" panose="020F0502020204030204" pitchFamily="34" charset="0"/>
                <a:ea typeface="Calibri" panose="020F0502020204030204" pitchFamily="34" charset="0"/>
                <a:cs typeface="Calibri" panose="020F0502020204030204" pitchFamily="34" charset="0"/>
              </a:rPr>
              <a:t>Customer_income_status</a:t>
            </a:r>
            <a:r>
              <a:rPr lang="en-US" dirty="0">
                <a:latin typeface="Calibri" panose="020F0502020204030204" pitchFamily="34" charset="0"/>
                <a:ea typeface="Calibri" panose="020F0502020204030204" pitchFamily="34" charset="0"/>
                <a:cs typeface="Calibri" panose="020F0502020204030204" pitchFamily="34" charset="0"/>
              </a:rPr>
              <a:t>;</a:t>
            </a:r>
          </a:p>
          <a:p>
            <a:endParaRPr lang="en-US" sz="800"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Output:</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Result:</a:t>
            </a:r>
          </a:p>
          <a:p>
            <a:r>
              <a:rPr lang="en-IN" dirty="0">
                <a:latin typeface="Calibri" panose="020F0502020204030204" pitchFamily="34" charset="0"/>
                <a:ea typeface="Calibri" panose="020F0502020204030204" pitchFamily="34" charset="0"/>
                <a:cs typeface="Calibri" panose="020F0502020204030204" pitchFamily="34" charset="0"/>
              </a:rPr>
              <a:t>We have created a new Column containing “Class” of the customer based on Applicant Income.</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73CF748-E8EB-ED81-1205-8552896BD189}"/>
              </a:ext>
            </a:extLst>
          </p:cNvPr>
          <p:cNvPicPr>
            <a:picLocks noChangeAspect="1"/>
          </p:cNvPicPr>
          <p:nvPr/>
        </p:nvPicPr>
        <p:blipFill>
          <a:blip r:embed="rId2"/>
          <a:stretch>
            <a:fillRect/>
          </a:stretch>
        </p:blipFill>
        <p:spPr>
          <a:xfrm>
            <a:off x="254524" y="3930977"/>
            <a:ext cx="11604396" cy="1946636"/>
          </a:xfrm>
          <a:prstGeom prst="rect">
            <a:avLst/>
          </a:prstGeom>
        </p:spPr>
      </p:pic>
      <p:sp>
        <p:nvSpPr>
          <p:cNvPr id="6" name="Slide Number Placeholder 5">
            <a:extLst>
              <a:ext uri="{FF2B5EF4-FFF2-40B4-BE49-F238E27FC236}">
                <a16:creationId xmlns:a16="http://schemas.microsoft.com/office/drawing/2014/main" id="{EA4F5890-3CEF-679E-A049-02D78B91CEA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52528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15A307-E502-F4AE-DE86-0020C5F6643D}"/>
              </a:ext>
            </a:extLst>
          </p:cNvPr>
          <p:cNvSpPr txBox="1"/>
          <p:nvPr/>
        </p:nvSpPr>
        <p:spPr>
          <a:xfrm>
            <a:off x="75414" y="97318"/>
            <a:ext cx="11786809" cy="666336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u="sng" dirty="0">
                <a:latin typeface="Calibri" panose="020F0502020204030204" pitchFamily="34" charset="0"/>
                <a:ea typeface="Calibri" panose="020F0502020204030204" pitchFamily="34" charset="0"/>
                <a:cs typeface="Calibri" panose="020F0502020204030204" pitchFamily="34" charset="0"/>
              </a:rPr>
              <a:t>Monthly Interest Percentage Calculation:</a:t>
            </a:r>
          </a:p>
          <a:p>
            <a:r>
              <a:rPr lang="en-IN" dirty="0">
                <a:latin typeface="Calibri" panose="020F0502020204030204" pitchFamily="34" charset="0"/>
                <a:ea typeface="Calibri" panose="020F0502020204030204" pitchFamily="34" charset="0"/>
                <a:cs typeface="Calibri" panose="020F0502020204030204" pitchFamily="34" charset="0"/>
              </a:rPr>
              <a:t>Applicant income &lt; 5,000:Rural: 3%</a:t>
            </a:r>
          </a:p>
          <a:p>
            <a:r>
              <a:rPr lang="en-IN" dirty="0">
                <a:latin typeface="Calibri" panose="020F0502020204030204" pitchFamily="34" charset="0"/>
                <a:ea typeface="Calibri" panose="020F0502020204030204" pitchFamily="34" charset="0"/>
                <a:cs typeface="Calibri" panose="020F0502020204030204" pitchFamily="34" charset="0"/>
              </a:rPr>
              <a:t>Semi-Rural: 3.5%Urban: 5%</a:t>
            </a:r>
          </a:p>
          <a:p>
            <a:r>
              <a:rPr lang="en-IN" dirty="0">
                <a:latin typeface="Calibri" panose="020F0502020204030204" pitchFamily="34" charset="0"/>
                <a:ea typeface="Calibri" panose="020F0502020204030204" pitchFamily="34" charset="0"/>
                <a:cs typeface="Calibri" panose="020F0502020204030204" pitchFamily="34" charset="0"/>
              </a:rPr>
              <a:t>Semi-Urban: 2.5%</a:t>
            </a:r>
          </a:p>
          <a:p>
            <a:r>
              <a:rPr lang="en-IN" dirty="0">
                <a:latin typeface="Calibri" panose="020F0502020204030204" pitchFamily="34" charset="0"/>
                <a:ea typeface="Calibri" panose="020F0502020204030204" pitchFamily="34" charset="0"/>
                <a:cs typeface="Calibri" panose="020F0502020204030204" pitchFamily="34" charset="0"/>
              </a:rPr>
              <a:t>Otherwise: 7%</a:t>
            </a:r>
          </a:p>
          <a:p>
            <a:endParaRPr lang="en-IN" sz="800"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Syntax:</a:t>
            </a:r>
            <a:r>
              <a:rPr lang="en-US" dirty="0">
                <a:latin typeface="Calibri" panose="020F0502020204030204" pitchFamily="34" charset="0"/>
                <a:ea typeface="Calibri" panose="020F0502020204030204" pitchFamily="34" charset="0"/>
                <a:cs typeface="Calibri" panose="020F0502020204030204" pitchFamily="34" charset="0"/>
              </a:rPr>
              <a:t> </a:t>
            </a:r>
          </a:p>
          <a:p>
            <a:r>
              <a:rPr lang="en-US" sz="1400" dirty="0">
                <a:latin typeface="Calibri" panose="020F0502020204030204" pitchFamily="34" charset="0"/>
                <a:ea typeface="Calibri" panose="020F0502020204030204" pitchFamily="34" charset="0"/>
                <a:cs typeface="Calibri" panose="020F0502020204030204" pitchFamily="34" charset="0"/>
              </a:rPr>
              <a:t>SELECT* ,CASE        </a:t>
            </a:r>
          </a:p>
          <a:p>
            <a:r>
              <a:rPr lang="en-US" sz="1400" dirty="0">
                <a:latin typeface="Calibri" panose="020F0502020204030204" pitchFamily="34" charset="0"/>
                <a:ea typeface="Calibri" panose="020F0502020204030204" pitchFamily="34" charset="0"/>
                <a:cs typeface="Calibri" panose="020F0502020204030204" pitchFamily="34" charset="0"/>
              </a:rPr>
              <a:t>WHEN </a:t>
            </a:r>
            <a:r>
              <a:rPr lang="en-US" sz="1400" dirty="0" err="1">
                <a:latin typeface="Calibri" panose="020F0502020204030204" pitchFamily="34" charset="0"/>
                <a:ea typeface="Calibri" panose="020F0502020204030204" pitchFamily="34" charset="0"/>
                <a:cs typeface="Calibri" panose="020F0502020204030204" pitchFamily="34" charset="0"/>
              </a:rPr>
              <a:t>Applicant_income</a:t>
            </a:r>
            <a:r>
              <a:rPr lang="en-US" sz="1400" dirty="0">
                <a:latin typeface="Calibri" panose="020F0502020204030204" pitchFamily="34" charset="0"/>
                <a:ea typeface="Calibri" panose="020F0502020204030204" pitchFamily="34" charset="0"/>
                <a:cs typeface="Calibri" panose="020F0502020204030204" pitchFamily="34" charset="0"/>
              </a:rPr>
              <a:t> &lt; 5000 AND </a:t>
            </a:r>
            <a:r>
              <a:rPr lang="en-US" sz="1400" dirty="0" err="1">
                <a:latin typeface="Calibri" panose="020F0502020204030204" pitchFamily="34" charset="0"/>
                <a:ea typeface="Calibri" panose="020F0502020204030204" pitchFamily="34" charset="0"/>
                <a:cs typeface="Calibri" panose="020F0502020204030204" pitchFamily="34" charset="0"/>
              </a:rPr>
              <a:t>Property_area</a:t>
            </a:r>
            <a:r>
              <a:rPr lang="en-US" sz="1400" dirty="0">
                <a:latin typeface="Calibri" panose="020F0502020204030204" pitchFamily="34" charset="0"/>
                <a:ea typeface="Calibri" panose="020F0502020204030204" pitchFamily="34" charset="0"/>
                <a:cs typeface="Calibri" panose="020F0502020204030204" pitchFamily="34" charset="0"/>
              </a:rPr>
              <a:t> = 'rural' THEN </a:t>
            </a:r>
            <a:r>
              <a:rPr lang="en-US" sz="1400" dirty="0" err="1">
                <a:latin typeface="Calibri" panose="020F0502020204030204" pitchFamily="34" charset="0"/>
                <a:ea typeface="Calibri" panose="020F0502020204030204" pitchFamily="34" charset="0"/>
                <a:cs typeface="Calibri" panose="020F0502020204030204" pitchFamily="34" charset="0"/>
              </a:rPr>
              <a:t>Concat</a:t>
            </a:r>
            <a:r>
              <a:rPr lang="en-US" sz="1400" dirty="0">
                <a:latin typeface="Calibri" panose="020F0502020204030204" pitchFamily="34" charset="0"/>
                <a:ea typeface="Calibri" panose="020F0502020204030204" pitchFamily="34" charset="0"/>
                <a:cs typeface="Calibri" panose="020F0502020204030204" pitchFamily="34" charset="0"/>
              </a:rPr>
              <a:t>('3%')        </a:t>
            </a:r>
          </a:p>
          <a:p>
            <a:r>
              <a:rPr lang="en-US" sz="1400" dirty="0">
                <a:latin typeface="Calibri" panose="020F0502020204030204" pitchFamily="34" charset="0"/>
                <a:ea typeface="Calibri" panose="020F0502020204030204" pitchFamily="34" charset="0"/>
                <a:cs typeface="Calibri" panose="020F0502020204030204" pitchFamily="34" charset="0"/>
              </a:rPr>
              <a:t>WHEN  </a:t>
            </a:r>
            <a:r>
              <a:rPr lang="en-US" sz="1400" dirty="0" err="1">
                <a:latin typeface="Calibri" panose="020F0502020204030204" pitchFamily="34" charset="0"/>
                <a:ea typeface="Calibri" panose="020F0502020204030204" pitchFamily="34" charset="0"/>
                <a:cs typeface="Calibri" panose="020F0502020204030204" pitchFamily="34" charset="0"/>
              </a:rPr>
              <a:t>Applicant_income</a:t>
            </a:r>
            <a:r>
              <a:rPr lang="en-US" sz="1400" dirty="0">
                <a:latin typeface="Calibri" panose="020F0502020204030204" pitchFamily="34" charset="0"/>
                <a:ea typeface="Calibri" panose="020F0502020204030204" pitchFamily="34" charset="0"/>
                <a:cs typeface="Calibri" panose="020F0502020204030204" pitchFamily="34" charset="0"/>
              </a:rPr>
              <a:t> &lt; 5000 AND </a:t>
            </a:r>
            <a:r>
              <a:rPr lang="en-US" sz="1400" dirty="0" err="1">
                <a:latin typeface="Calibri" panose="020F0502020204030204" pitchFamily="34" charset="0"/>
                <a:ea typeface="Calibri" panose="020F0502020204030204" pitchFamily="34" charset="0"/>
                <a:cs typeface="Calibri" panose="020F0502020204030204" pitchFamily="34" charset="0"/>
              </a:rPr>
              <a:t>Property_area</a:t>
            </a:r>
            <a:r>
              <a:rPr lang="en-US" sz="1400" dirty="0">
                <a:latin typeface="Calibri" panose="020F0502020204030204" pitchFamily="34" charset="0"/>
                <a:ea typeface="Calibri" panose="020F0502020204030204" pitchFamily="34" charset="0"/>
                <a:cs typeface="Calibri" panose="020F0502020204030204" pitchFamily="34" charset="0"/>
              </a:rPr>
              <a:t> = 'semirural' THEN </a:t>
            </a:r>
            <a:r>
              <a:rPr lang="en-US" sz="1400" dirty="0" err="1">
                <a:latin typeface="Calibri" panose="020F0502020204030204" pitchFamily="34" charset="0"/>
                <a:ea typeface="Calibri" panose="020F0502020204030204" pitchFamily="34" charset="0"/>
                <a:cs typeface="Calibri" panose="020F0502020204030204" pitchFamily="34" charset="0"/>
              </a:rPr>
              <a:t>concat</a:t>
            </a:r>
            <a:r>
              <a:rPr lang="en-US" sz="1400" dirty="0">
                <a:latin typeface="Calibri" panose="020F0502020204030204" pitchFamily="34" charset="0"/>
                <a:ea typeface="Calibri" panose="020F0502020204030204" pitchFamily="34" charset="0"/>
                <a:cs typeface="Calibri" panose="020F0502020204030204" pitchFamily="34" charset="0"/>
              </a:rPr>
              <a:t>('3.5%')       </a:t>
            </a:r>
          </a:p>
          <a:p>
            <a:r>
              <a:rPr lang="en-US" sz="1400" dirty="0">
                <a:latin typeface="Calibri" panose="020F0502020204030204" pitchFamily="34" charset="0"/>
                <a:ea typeface="Calibri" panose="020F0502020204030204" pitchFamily="34" charset="0"/>
                <a:cs typeface="Calibri" panose="020F0502020204030204" pitchFamily="34" charset="0"/>
              </a:rPr>
              <a:t>WHEN  </a:t>
            </a:r>
            <a:r>
              <a:rPr lang="en-US" sz="1400" dirty="0" err="1">
                <a:latin typeface="Calibri" panose="020F0502020204030204" pitchFamily="34" charset="0"/>
                <a:ea typeface="Calibri" panose="020F0502020204030204" pitchFamily="34" charset="0"/>
                <a:cs typeface="Calibri" panose="020F0502020204030204" pitchFamily="34" charset="0"/>
              </a:rPr>
              <a:t>Applicant_income</a:t>
            </a:r>
            <a:r>
              <a:rPr lang="en-US" sz="1400" dirty="0">
                <a:latin typeface="Calibri" panose="020F0502020204030204" pitchFamily="34" charset="0"/>
                <a:ea typeface="Calibri" panose="020F0502020204030204" pitchFamily="34" charset="0"/>
                <a:cs typeface="Calibri" panose="020F0502020204030204" pitchFamily="34" charset="0"/>
              </a:rPr>
              <a:t> &lt; 5000 AND </a:t>
            </a:r>
            <a:r>
              <a:rPr lang="en-US" sz="1400" dirty="0" err="1">
                <a:latin typeface="Calibri" panose="020F0502020204030204" pitchFamily="34" charset="0"/>
                <a:ea typeface="Calibri" panose="020F0502020204030204" pitchFamily="34" charset="0"/>
                <a:cs typeface="Calibri" panose="020F0502020204030204" pitchFamily="34" charset="0"/>
              </a:rPr>
              <a:t>Property_area</a:t>
            </a:r>
            <a:r>
              <a:rPr lang="en-US" sz="1400" dirty="0">
                <a:latin typeface="Calibri" panose="020F0502020204030204" pitchFamily="34" charset="0"/>
                <a:ea typeface="Calibri" panose="020F0502020204030204" pitchFamily="34" charset="0"/>
                <a:cs typeface="Calibri" panose="020F0502020204030204" pitchFamily="34" charset="0"/>
              </a:rPr>
              <a:t> = 'urban' THEN </a:t>
            </a:r>
            <a:r>
              <a:rPr lang="en-US" sz="1400" dirty="0" err="1">
                <a:latin typeface="Calibri" panose="020F0502020204030204" pitchFamily="34" charset="0"/>
                <a:ea typeface="Calibri" panose="020F0502020204030204" pitchFamily="34" charset="0"/>
                <a:cs typeface="Calibri" panose="020F0502020204030204" pitchFamily="34" charset="0"/>
              </a:rPr>
              <a:t>concat</a:t>
            </a:r>
            <a:r>
              <a:rPr lang="en-US" sz="1400" dirty="0">
                <a:latin typeface="Calibri" panose="020F0502020204030204" pitchFamily="34" charset="0"/>
                <a:ea typeface="Calibri" panose="020F0502020204030204" pitchFamily="34" charset="0"/>
                <a:cs typeface="Calibri" panose="020F0502020204030204" pitchFamily="34" charset="0"/>
              </a:rPr>
              <a:t>('5%')        </a:t>
            </a:r>
          </a:p>
          <a:p>
            <a:r>
              <a:rPr lang="en-US" sz="1400" dirty="0">
                <a:latin typeface="Calibri" panose="020F0502020204030204" pitchFamily="34" charset="0"/>
                <a:ea typeface="Calibri" panose="020F0502020204030204" pitchFamily="34" charset="0"/>
                <a:cs typeface="Calibri" panose="020F0502020204030204" pitchFamily="34" charset="0"/>
              </a:rPr>
              <a:t>WHEN  </a:t>
            </a:r>
            <a:r>
              <a:rPr lang="en-US" sz="1400" dirty="0" err="1">
                <a:latin typeface="Calibri" panose="020F0502020204030204" pitchFamily="34" charset="0"/>
                <a:ea typeface="Calibri" panose="020F0502020204030204" pitchFamily="34" charset="0"/>
                <a:cs typeface="Calibri" panose="020F0502020204030204" pitchFamily="34" charset="0"/>
              </a:rPr>
              <a:t>Applicant_income</a:t>
            </a:r>
            <a:r>
              <a:rPr lang="en-US" sz="1400" dirty="0">
                <a:latin typeface="Calibri" panose="020F0502020204030204" pitchFamily="34" charset="0"/>
                <a:ea typeface="Calibri" panose="020F0502020204030204" pitchFamily="34" charset="0"/>
                <a:cs typeface="Calibri" panose="020F0502020204030204" pitchFamily="34" charset="0"/>
              </a:rPr>
              <a:t> &lt; 5000 AND </a:t>
            </a:r>
            <a:r>
              <a:rPr lang="en-US" sz="1400" dirty="0" err="1">
                <a:latin typeface="Calibri" panose="020F0502020204030204" pitchFamily="34" charset="0"/>
                <a:ea typeface="Calibri" panose="020F0502020204030204" pitchFamily="34" charset="0"/>
                <a:cs typeface="Calibri" panose="020F0502020204030204" pitchFamily="34" charset="0"/>
              </a:rPr>
              <a:t>Property_area</a:t>
            </a:r>
            <a:r>
              <a:rPr lang="en-US" sz="1400" dirty="0">
                <a:latin typeface="Calibri" panose="020F0502020204030204" pitchFamily="34" charset="0"/>
                <a:ea typeface="Calibri" panose="020F0502020204030204" pitchFamily="34" charset="0"/>
                <a:cs typeface="Calibri" panose="020F0502020204030204" pitchFamily="34" charset="0"/>
              </a:rPr>
              <a:t> = 'semiurban' THEN </a:t>
            </a:r>
            <a:r>
              <a:rPr lang="en-US" sz="1400" dirty="0" err="1">
                <a:latin typeface="Calibri" panose="020F0502020204030204" pitchFamily="34" charset="0"/>
                <a:ea typeface="Calibri" panose="020F0502020204030204" pitchFamily="34" charset="0"/>
                <a:cs typeface="Calibri" panose="020F0502020204030204" pitchFamily="34" charset="0"/>
              </a:rPr>
              <a:t>concat</a:t>
            </a:r>
            <a:r>
              <a:rPr lang="en-US" sz="1400" dirty="0">
                <a:latin typeface="Calibri" panose="020F0502020204030204" pitchFamily="34" charset="0"/>
                <a:ea typeface="Calibri" panose="020F0502020204030204" pitchFamily="34" charset="0"/>
                <a:cs typeface="Calibri" panose="020F0502020204030204" pitchFamily="34" charset="0"/>
              </a:rPr>
              <a:t>('2.25%')        </a:t>
            </a:r>
          </a:p>
          <a:p>
            <a:r>
              <a:rPr lang="en-US" sz="1400" dirty="0">
                <a:latin typeface="Calibri" panose="020F0502020204030204" pitchFamily="34" charset="0"/>
                <a:ea typeface="Calibri" panose="020F0502020204030204" pitchFamily="34" charset="0"/>
                <a:cs typeface="Calibri" panose="020F0502020204030204" pitchFamily="34" charset="0"/>
              </a:rPr>
              <a:t>ELSE  </a:t>
            </a:r>
            <a:r>
              <a:rPr lang="en-US" sz="1400" dirty="0" err="1">
                <a:latin typeface="Calibri" panose="020F0502020204030204" pitchFamily="34" charset="0"/>
                <a:ea typeface="Calibri" panose="020F0502020204030204" pitchFamily="34" charset="0"/>
                <a:cs typeface="Calibri" panose="020F0502020204030204" pitchFamily="34" charset="0"/>
              </a:rPr>
              <a:t>concat</a:t>
            </a:r>
            <a:r>
              <a:rPr lang="en-US" sz="1400" dirty="0">
                <a:latin typeface="Calibri" panose="020F0502020204030204" pitchFamily="34" charset="0"/>
                <a:ea typeface="Calibri" panose="020F0502020204030204" pitchFamily="34" charset="0"/>
                <a:cs typeface="Calibri" panose="020F0502020204030204" pitchFamily="34" charset="0"/>
              </a:rPr>
              <a:t>('7%')    </a:t>
            </a:r>
          </a:p>
          <a:p>
            <a:r>
              <a:rPr lang="en-US" sz="1400" dirty="0">
                <a:latin typeface="Calibri" panose="020F0502020204030204" pitchFamily="34" charset="0"/>
                <a:ea typeface="Calibri" panose="020F0502020204030204" pitchFamily="34" charset="0"/>
                <a:cs typeface="Calibri" panose="020F0502020204030204" pitchFamily="34" charset="0"/>
              </a:rPr>
              <a:t>END AS </a:t>
            </a:r>
            <a:r>
              <a:rPr lang="en-US" sz="1400" dirty="0" err="1">
                <a:latin typeface="Calibri" panose="020F0502020204030204" pitchFamily="34" charset="0"/>
                <a:ea typeface="Calibri" panose="020F0502020204030204" pitchFamily="34" charset="0"/>
                <a:cs typeface="Calibri" panose="020F0502020204030204" pitchFamily="34" charset="0"/>
              </a:rPr>
              <a:t>Monthly_interest_Percentage</a:t>
            </a:r>
            <a:r>
              <a:rPr lang="en-US" sz="1400" dirty="0">
                <a:latin typeface="Calibri" panose="020F0502020204030204" pitchFamily="34" charset="0"/>
                <a:ea typeface="Calibri" panose="020F0502020204030204" pitchFamily="34" charset="0"/>
                <a:cs typeface="Calibri" panose="020F0502020204030204" pitchFamily="34" charset="0"/>
              </a:rPr>
              <a:t> FROM Customer_income_status1;</a:t>
            </a:r>
          </a:p>
          <a:p>
            <a:endParaRPr lang="en-US" sz="8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Output:</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Result:</a:t>
            </a:r>
          </a:p>
          <a:p>
            <a:r>
              <a:rPr lang="en-IN" dirty="0">
                <a:latin typeface="Calibri" panose="020F0502020204030204" pitchFamily="34" charset="0"/>
                <a:ea typeface="Calibri" panose="020F0502020204030204" pitchFamily="34" charset="0"/>
                <a:cs typeface="Calibri" panose="020F0502020204030204" pitchFamily="34" charset="0"/>
              </a:rPr>
              <a:t>We have created new column “Monthly Interest Percentage” based on Applicant Income and Property Area.</a:t>
            </a:r>
          </a:p>
        </p:txBody>
      </p:sp>
      <p:pic>
        <p:nvPicPr>
          <p:cNvPr id="5" name="Picture 4">
            <a:extLst>
              <a:ext uri="{FF2B5EF4-FFF2-40B4-BE49-F238E27FC236}">
                <a16:creationId xmlns:a16="http://schemas.microsoft.com/office/drawing/2014/main" id="{53A90EC2-9002-D792-E0C6-9D6C55402AE4}"/>
              </a:ext>
            </a:extLst>
          </p:cNvPr>
          <p:cNvPicPr>
            <a:picLocks noChangeAspect="1"/>
          </p:cNvPicPr>
          <p:nvPr/>
        </p:nvPicPr>
        <p:blipFill>
          <a:blip r:embed="rId2"/>
          <a:stretch>
            <a:fillRect/>
          </a:stretch>
        </p:blipFill>
        <p:spPr>
          <a:xfrm>
            <a:off x="141402" y="3965322"/>
            <a:ext cx="11720821" cy="2081973"/>
          </a:xfrm>
          <a:prstGeom prst="rect">
            <a:avLst/>
          </a:prstGeom>
        </p:spPr>
      </p:pic>
      <p:sp>
        <p:nvSpPr>
          <p:cNvPr id="6" name="Slide Number Placeholder 5">
            <a:extLst>
              <a:ext uri="{FF2B5EF4-FFF2-40B4-BE49-F238E27FC236}">
                <a16:creationId xmlns:a16="http://schemas.microsoft.com/office/drawing/2014/main" id="{631C164C-F00F-1B20-EED8-487986288251}"/>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45625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D2D547C-E7D2-EFD0-9010-91B1B1910574}"/>
              </a:ext>
            </a:extLst>
          </p:cNvPr>
          <p:cNvSpPr txBox="1"/>
          <p:nvPr/>
        </p:nvSpPr>
        <p:spPr>
          <a:xfrm>
            <a:off x="105266" y="24325"/>
            <a:ext cx="11981468" cy="6663363"/>
          </a:xfrm>
          <a:prstGeom prst="rect">
            <a:avLst/>
          </a:prstGeom>
          <a:noFill/>
        </p:spPr>
        <p:txBody>
          <a:bodyPr wrap="square">
            <a:spAutoFit/>
          </a:bodyPr>
          <a:lstStyle/>
          <a:p>
            <a:pPr>
              <a:lnSpc>
                <a:spcPct val="150000"/>
              </a:lnSpc>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New field creation based on interest</a:t>
            </a:r>
          </a:p>
          <a:p>
            <a:pPr>
              <a:lnSpc>
                <a:spcPct val="150000"/>
              </a:lnSpc>
            </a:pPr>
            <a:r>
              <a:rPr lang="en-IN" kern="100" dirty="0">
                <a:latin typeface="Calibri" panose="020F0502020204030204" pitchFamily="34" charset="0"/>
                <a:ea typeface="Calibri" panose="020F0502020204030204" pitchFamily="34" charset="0"/>
                <a:cs typeface="Times New Roman" panose="02020603050405020304" pitchFamily="18" charset="0"/>
              </a:rPr>
              <a:t>Content: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u="sng" dirty="0">
                <a:latin typeface="Calibri" panose="020F0502020204030204" pitchFamily="34" charset="0"/>
                <a:ea typeface="Calibri" panose="020F0502020204030204" pitchFamily="34" charset="0"/>
                <a:cs typeface="Calibri" panose="020F0502020204030204" pitchFamily="34" charset="0"/>
              </a:rPr>
              <a:t>Monthly Interest and Annual Interest Amount Calculation:</a:t>
            </a:r>
          </a:p>
          <a:p>
            <a:pPr>
              <a:lnSpc>
                <a:spcPct val="150000"/>
              </a:lnSpc>
            </a:pPr>
            <a:r>
              <a:rPr lang="en-IN" sz="1600" kern="100" dirty="0">
                <a:effectLst/>
                <a:latin typeface="Calibri" panose="020F0502020204030204" pitchFamily="34" charset="0"/>
                <a:ea typeface="Calibri" panose="020F0502020204030204" pitchFamily="34" charset="0"/>
                <a:cs typeface="Calibri" panose="020F0502020204030204" pitchFamily="34" charset="0"/>
              </a:rPr>
              <a:t>   </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Calculate Monthly Interest Amount and Annual Interest Amount based on Loan Amount</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1600" kern="100" dirty="0">
                <a:latin typeface="Calibri" panose="020F0502020204030204" pitchFamily="34" charset="0"/>
                <a:ea typeface="Calibri" panose="020F0502020204030204" pitchFamily="34" charset="0"/>
                <a:cs typeface="Times New Roman" panose="02020603050405020304" pitchFamily="18" charset="0"/>
              </a:rPr>
              <a:t>Syntax:</a:t>
            </a:r>
          </a:p>
          <a:p>
            <a:r>
              <a:rPr lang="en-US" sz="1600" kern="100" dirty="0">
                <a:effectLst/>
                <a:latin typeface="Calibri" panose="020F0502020204030204" pitchFamily="34" charset="0"/>
                <a:ea typeface="Calibri" panose="020F0502020204030204" pitchFamily="34" charset="0"/>
                <a:cs typeface="Times New Roman" panose="02020603050405020304" pitchFamily="18" charset="0"/>
              </a:rPr>
              <a:t>SELECT*, </a:t>
            </a:r>
          </a:p>
          <a:p>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CASE        </a:t>
            </a:r>
          </a:p>
          <a:p>
            <a:r>
              <a:rPr lang="en-US" sz="1600" kern="100" dirty="0">
                <a:effectLst/>
                <a:latin typeface="Calibri" panose="020F0502020204030204" pitchFamily="34" charset="0"/>
                <a:ea typeface="Calibri" panose="020F0502020204030204" pitchFamily="34" charset="0"/>
                <a:cs typeface="Times New Roman" panose="02020603050405020304" pitchFamily="18" charset="0"/>
              </a:rPr>
              <a:t>WHEN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Property_area</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 'rural' THEN Floor(</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Loan_amount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*0.03)       </a:t>
            </a:r>
          </a:p>
          <a:p>
            <a:r>
              <a:rPr lang="en-US" sz="1600" kern="100" dirty="0">
                <a:effectLst/>
                <a:latin typeface="Calibri" panose="020F0502020204030204" pitchFamily="34" charset="0"/>
                <a:ea typeface="Calibri" panose="020F0502020204030204" pitchFamily="34" charset="0"/>
                <a:cs typeface="Times New Roman" panose="02020603050405020304" pitchFamily="18" charset="0"/>
              </a:rPr>
              <a:t>WHEN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Property_area</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 'semirural' THEN floor(</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Loan_amount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*0.035)        </a:t>
            </a:r>
          </a:p>
          <a:p>
            <a:r>
              <a:rPr lang="en-US" sz="1600" kern="100" dirty="0">
                <a:effectLst/>
                <a:latin typeface="Calibri" panose="020F0502020204030204" pitchFamily="34" charset="0"/>
                <a:ea typeface="Calibri" panose="020F0502020204030204" pitchFamily="34" charset="0"/>
                <a:cs typeface="Times New Roman" panose="02020603050405020304" pitchFamily="18" charset="0"/>
              </a:rPr>
              <a:t>WHEN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Property_area</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 'urban' THEN floor(</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Loan_amount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*0.05)        </a:t>
            </a:r>
          </a:p>
          <a:p>
            <a:r>
              <a:rPr lang="en-US" sz="1600" kern="100" dirty="0">
                <a:effectLst/>
                <a:latin typeface="Calibri" panose="020F0502020204030204" pitchFamily="34" charset="0"/>
                <a:ea typeface="Calibri" panose="020F0502020204030204" pitchFamily="34" charset="0"/>
                <a:cs typeface="Times New Roman" panose="02020603050405020304" pitchFamily="18" charset="0"/>
              </a:rPr>
              <a:t>WHEN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Property_area</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 'semiurban' THEN floor(</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Loan_amount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*0.025)        </a:t>
            </a:r>
          </a:p>
          <a:p>
            <a:r>
              <a:rPr lang="en-US" sz="1600" kern="100" dirty="0">
                <a:effectLst/>
                <a:latin typeface="Calibri" panose="020F0502020204030204" pitchFamily="34" charset="0"/>
                <a:ea typeface="Calibri" panose="020F0502020204030204" pitchFamily="34" charset="0"/>
                <a:cs typeface="Times New Roman" panose="02020603050405020304" pitchFamily="18" charset="0"/>
              </a:rPr>
              <a:t>ELSE  floor(</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Loan_amount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*0.07)   </a:t>
            </a:r>
          </a:p>
          <a:p>
            <a:r>
              <a:rPr lang="en-US" sz="1600" kern="100" dirty="0">
                <a:effectLst/>
                <a:latin typeface="Calibri" panose="020F0502020204030204" pitchFamily="34" charset="0"/>
                <a:ea typeface="Calibri" panose="020F0502020204030204" pitchFamily="34" charset="0"/>
                <a:cs typeface="Times New Roman" panose="02020603050405020304" pitchFamily="18" charset="0"/>
              </a:rPr>
              <a:t>END AS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Monthly_interest_Amount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FROM Customer_income_status2;</a:t>
            </a:r>
          </a:p>
          <a:p>
            <a:endParaRPr lang="en-US" sz="800" kern="100" dirty="0">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Output:</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kern="100" dirty="0">
                <a:latin typeface="Calibri" panose="020F0502020204030204" pitchFamily="34" charset="0"/>
                <a:ea typeface="Calibri" panose="020F0502020204030204" pitchFamily="34" charset="0"/>
                <a:cs typeface="Times New Roman" panose="02020603050405020304" pitchFamily="18" charset="0"/>
              </a:rPr>
              <a:t>Result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r>
              <a:rPr lang="en-US" kern="100" dirty="0">
                <a:latin typeface="Calibri" panose="020F0502020204030204" pitchFamily="34" charset="0"/>
                <a:ea typeface="Calibri" panose="020F0502020204030204" pitchFamily="34" charset="0"/>
                <a:cs typeface="Times New Roman" panose="02020603050405020304" pitchFamily="18" charset="0"/>
              </a:rPr>
              <a:t>We have added a New column “Monthly Interest Amount” based on Loan amount.</a:t>
            </a:r>
          </a:p>
        </p:txBody>
      </p:sp>
      <p:pic>
        <p:nvPicPr>
          <p:cNvPr id="9" name="Picture 8">
            <a:extLst>
              <a:ext uri="{FF2B5EF4-FFF2-40B4-BE49-F238E27FC236}">
                <a16:creationId xmlns:a16="http://schemas.microsoft.com/office/drawing/2014/main" id="{E99404C6-FC31-8E57-8B81-1A588BAD2832}"/>
              </a:ext>
            </a:extLst>
          </p:cNvPr>
          <p:cNvPicPr>
            <a:picLocks noChangeAspect="1"/>
          </p:cNvPicPr>
          <p:nvPr/>
        </p:nvPicPr>
        <p:blipFill>
          <a:blip r:embed="rId2"/>
          <a:stretch>
            <a:fillRect/>
          </a:stretch>
        </p:blipFill>
        <p:spPr>
          <a:xfrm>
            <a:off x="229285" y="4353805"/>
            <a:ext cx="11544893" cy="1702916"/>
          </a:xfrm>
          <a:prstGeom prst="rect">
            <a:avLst/>
          </a:prstGeom>
        </p:spPr>
      </p:pic>
      <p:sp>
        <p:nvSpPr>
          <p:cNvPr id="10" name="Slide Number Placeholder 9">
            <a:extLst>
              <a:ext uri="{FF2B5EF4-FFF2-40B4-BE49-F238E27FC236}">
                <a16:creationId xmlns:a16="http://schemas.microsoft.com/office/drawing/2014/main" id="{592132E4-CB21-066E-54B7-65B107EE5DDA}"/>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200094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168C7D-E799-36D1-CE27-A4518C7CA496}"/>
              </a:ext>
            </a:extLst>
          </p:cNvPr>
          <p:cNvSpPr txBox="1"/>
          <p:nvPr/>
        </p:nvSpPr>
        <p:spPr>
          <a:xfrm>
            <a:off x="301657" y="141403"/>
            <a:ext cx="11471735" cy="6417141"/>
          </a:xfrm>
          <a:prstGeom prst="rect">
            <a:avLst/>
          </a:prstGeom>
          <a:noFill/>
        </p:spPr>
        <p:txBody>
          <a:bodyPr wrap="square">
            <a:spAutoFit/>
          </a:bodyPr>
          <a:lstStyle/>
          <a:p>
            <a:pPr>
              <a:lnSpc>
                <a:spcPct val="150000"/>
              </a:lnSpc>
            </a:pPr>
            <a:r>
              <a:rPr lang="en-IN" kern="100" dirty="0">
                <a:latin typeface="Calibri" panose="020F0502020204030204" pitchFamily="34" charset="0"/>
                <a:ea typeface="Calibri" panose="020F0502020204030204" pitchFamily="34" charset="0"/>
                <a:cs typeface="Times New Roman" panose="02020603050405020304" pitchFamily="18" charset="0"/>
              </a:rPr>
              <a:t>Annual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Interest Amount</a:t>
            </a:r>
            <a:r>
              <a:rPr lang="en-IN"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50000"/>
              </a:lnSpc>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SELECT*,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Monthly_interest_Amount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*12 AS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Annual_interest_Amount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FROM Customer_income_status3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kern="100" dirty="0">
                <a:latin typeface="Calibri" panose="020F0502020204030204" pitchFamily="34" charset="0"/>
                <a:ea typeface="Calibri" panose="020F0502020204030204" pitchFamily="34" charset="0"/>
                <a:cs typeface="Times New Roman" panose="02020603050405020304" pitchFamily="18" charset="0"/>
              </a:rPr>
              <a:t>Output:</a:t>
            </a:r>
          </a:p>
          <a:p>
            <a:pPr>
              <a:lnSpc>
                <a:spcPct val="150000"/>
              </a:lnSpc>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kern="100" dirty="0">
                <a:latin typeface="Calibri" panose="020F0502020204030204" pitchFamily="34" charset="0"/>
                <a:ea typeface="Calibri" panose="020F0502020204030204" pitchFamily="34" charset="0"/>
                <a:cs typeface="Times New Roman" panose="02020603050405020304" pitchFamily="18" charset="0"/>
              </a:rPr>
              <a:t>Result:</a:t>
            </a:r>
          </a:p>
          <a:p>
            <a:pPr>
              <a:lnSpc>
                <a:spcPct val="150000"/>
              </a:lnSpc>
            </a:pPr>
            <a:r>
              <a:rPr lang="en-IN" kern="100" dirty="0">
                <a:latin typeface="Calibri" panose="020F0502020204030204" pitchFamily="34" charset="0"/>
                <a:ea typeface="Calibri" panose="020F0502020204030204" pitchFamily="34" charset="0"/>
                <a:cs typeface="Times New Roman" panose="02020603050405020304" pitchFamily="18" charset="0"/>
              </a:rPr>
              <a:t>Added New Column “Annual Interest Amount” based on Monthly Interest</a:t>
            </a:r>
          </a:p>
          <a:p>
            <a:pPr>
              <a:lnSpc>
                <a:spcPct val="150000"/>
              </a:lnSpc>
            </a:pPr>
            <a:r>
              <a:rPr lang="en-IN" kern="100" dirty="0">
                <a:latin typeface="Calibri" panose="020F0502020204030204" pitchFamily="34" charset="0"/>
                <a:ea typeface="Calibri" panose="020F0502020204030204" pitchFamily="34" charset="0"/>
                <a:cs typeface="Times New Roman" panose="02020603050405020304" pitchFamily="18" charset="0"/>
              </a:rPr>
              <a:t>NOTE:</a:t>
            </a:r>
          </a:p>
          <a:p>
            <a:pPr>
              <a:lnSpc>
                <a:spcPct val="150000"/>
              </a:lnSpc>
            </a:pPr>
            <a:r>
              <a:rPr lang="en-IN" sz="1600" kern="100" dirty="0">
                <a:latin typeface="Calibri" panose="020F0502020204030204" pitchFamily="34" charset="0"/>
                <a:ea typeface="Calibri" panose="020F0502020204030204" pitchFamily="34" charset="0"/>
                <a:cs typeface="Times New Roman" panose="02020603050405020304" pitchFamily="18" charset="0"/>
              </a:rPr>
              <a:t>We need to Create Separate tables in order to Join new column in the tables. This can be done with the help of “SELF JOIN”. </a:t>
            </a:r>
          </a:p>
          <a:p>
            <a:pPr>
              <a:lnSpc>
                <a:spcPct val="150000"/>
              </a:lnSpc>
            </a:pPr>
            <a:r>
              <a:rPr lang="en-IN" kern="100" dirty="0">
                <a:latin typeface="Calibri" panose="020F0502020204030204" pitchFamily="34" charset="0"/>
                <a:ea typeface="Calibri" panose="020F0502020204030204" pitchFamily="34" charset="0"/>
                <a:cs typeface="Times New Roman" panose="02020603050405020304" pitchFamily="18" charset="0"/>
              </a:rPr>
              <a:t>Syntax for Self join;</a:t>
            </a:r>
          </a:p>
          <a:p>
            <a:pPr>
              <a:lnSpc>
                <a:spcPct val="150000"/>
              </a:lnSpc>
            </a:pPr>
            <a:r>
              <a:rPr lang="en-IN" kern="100" dirty="0">
                <a:latin typeface="Calibri" panose="020F0502020204030204" pitchFamily="34" charset="0"/>
                <a:ea typeface="Calibri" panose="020F0502020204030204" pitchFamily="34" charset="0"/>
                <a:cs typeface="Times New Roman" panose="02020603050405020304" pitchFamily="18" charset="0"/>
              </a:rPr>
              <a:t>CREATE TABLE </a:t>
            </a:r>
            <a:r>
              <a:rPr lang="en-IN" kern="100" dirty="0" err="1">
                <a:latin typeface="Calibri" panose="020F0502020204030204" pitchFamily="34" charset="0"/>
                <a:ea typeface="Calibri" panose="020F0502020204030204" pitchFamily="34" charset="0"/>
                <a:cs typeface="Times New Roman" panose="02020603050405020304" pitchFamily="18" charset="0"/>
              </a:rPr>
              <a:t>table</a:t>
            </a:r>
            <a:r>
              <a:rPr lang="en-IN" kern="100" dirty="0">
                <a:latin typeface="Calibri" panose="020F0502020204030204" pitchFamily="34" charset="0"/>
                <a:ea typeface="Calibri" panose="020F0502020204030204" pitchFamily="34" charset="0"/>
                <a:cs typeface="Times New Roman" panose="02020603050405020304" pitchFamily="18" charset="0"/>
              </a:rPr>
              <a:t> name as </a:t>
            </a:r>
            <a:r>
              <a:rPr lang="en-IN" u="sng" kern="100" dirty="0">
                <a:latin typeface="Calibri" panose="020F0502020204030204" pitchFamily="34" charset="0"/>
                <a:ea typeface="Calibri" panose="020F0502020204030204" pitchFamily="34" charset="0"/>
                <a:cs typeface="Times New Roman" panose="02020603050405020304" pitchFamily="18" charset="0"/>
              </a:rPr>
              <a:t>copy paste the query you want to join</a:t>
            </a:r>
          </a:p>
          <a:p>
            <a:pPr>
              <a:lnSpc>
                <a:spcPct val="150000"/>
              </a:lnSpc>
            </a:pPr>
            <a:r>
              <a:rPr lang="en-IN" kern="100" dirty="0">
                <a:latin typeface="Calibri" panose="020F0502020204030204" pitchFamily="34" charset="0"/>
                <a:ea typeface="Calibri" panose="020F0502020204030204" pitchFamily="34" charset="0"/>
                <a:cs typeface="Times New Roman" panose="02020603050405020304" pitchFamily="18" charset="0"/>
              </a:rPr>
              <a:t>Example:</a:t>
            </a:r>
          </a:p>
          <a:p>
            <a:r>
              <a:rPr lang="en-IN" kern="100" dirty="0">
                <a:latin typeface="Calibri" panose="020F0502020204030204" pitchFamily="34" charset="0"/>
                <a:ea typeface="Calibri" panose="020F0502020204030204" pitchFamily="34" charset="0"/>
                <a:cs typeface="Times New Roman" panose="02020603050405020304" pitchFamily="18" charset="0"/>
              </a:rPr>
              <a:t>CREATE TABLE Customer_income_status4 AS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SELECT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Monthly_interest_Amount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*12 AS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Annual_interest_Amount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FROM Customer_income_status3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36C069AB-2BEB-E9FD-9D40-E197ABA33915}"/>
              </a:ext>
            </a:extLst>
          </p:cNvPr>
          <p:cNvPicPr>
            <a:picLocks noChangeAspect="1"/>
          </p:cNvPicPr>
          <p:nvPr/>
        </p:nvPicPr>
        <p:blipFill>
          <a:blip r:embed="rId2"/>
          <a:stretch>
            <a:fillRect/>
          </a:stretch>
        </p:blipFill>
        <p:spPr>
          <a:xfrm>
            <a:off x="418608" y="1445379"/>
            <a:ext cx="11354784" cy="1653683"/>
          </a:xfrm>
          <a:prstGeom prst="rect">
            <a:avLst/>
          </a:prstGeom>
        </p:spPr>
      </p:pic>
      <p:sp>
        <p:nvSpPr>
          <p:cNvPr id="10" name="Slide Number Placeholder 9">
            <a:extLst>
              <a:ext uri="{FF2B5EF4-FFF2-40B4-BE49-F238E27FC236}">
                <a16:creationId xmlns:a16="http://schemas.microsoft.com/office/drawing/2014/main" id="{7DBA20D1-FE5C-F1AC-5716-24A9AA7B1BF1}"/>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8137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018442-5DDD-C84D-4552-A90558D45B33}"/>
              </a:ext>
            </a:extLst>
          </p:cNvPr>
          <p:cNvSpPr txBox="1"/>
          <p:nvPr/>
        </p:nvSpPr>
        <p:spPr>
          <a:xfrm>
            <a:off x="131974" y="319279"/>
            <a:ext cx="11481849" cy="618630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sz="1800" u="sng" kern="100" dirty="0">
                <a:effectLst/>
                <a:latin typeface="Calibri" panose="020F0502020204030204" pitchFamily="34" charset="0"/>
                <a:ea typeface="Calibri" panose="020F0502020204030204" pitchFamily="34" charset="0"/>
                <a:cs typeface="Times New Roman" panose="02020603050405020304" pitchFamily="18" charset="0"/>
              </a:rPr>
              <a:t>Create all the above fields as a table and name </a:t>
            </a:r>
            <a:r>
              <a:rPr lang="en-IN" u="sng" kern="100" dirty="0">
                <a:latin typeface="Calibri" panose="020F0502020204030204" pitchFamily="34" charset="0"/>
                <a:ea typeface="Calibri" panose="020F0502020204030204" pitchFamily="34" charset="0"/>
                <a:cs typeface="Times New Roman" panose="02020603050405020304" pitchFamily="18" charset="0"/>
              </a:rPr>
              <a:t>the table Customer Interest Analysis</a:t>
            </a:r>
          </a:p>
          <a:p>
            <a:pPr>
              <a:lnSpc>
                <a:spcPct val="150000"/>
              </a:lnSpc>
            </a:pPr>
            <a:r>
              <a:rPr lang="en-IN" sz="1800" kern="100" dirty="0">
                <a:latin typeface="Calibri" panose="020F0502020204030204" pitchFamily="34" charset="0"/>
                <a:ea typeface="Calibri" panose="020F0502020204030204" pitchFamily="34" charset="0"/>
                <a:cs typeface="Times New Roman" panose="02020603050405020304" pitchFamily="18" charset="0"/>
              </a:rPr>
              <a:t>Syntax:</a:t>
            </a:r>
          </a:p>
          <a:p>
            <a:r>
              <a:rPr lang="en-US" sz="1800" dirty="0">
                <a:latin typeface="Calibri" panose="020F0502020204030204" pitchFamily="34" charset="0"/>
                <a:ea typeface="Calibri" panose="020F0502020204030204" pitchFamily="34" charset="0"/>
                <a:cs typeface="Calibri" panose="020F0502020204030204" pitchFamily="34" charset="0"/>
              </a:rPr>
              <a:t>CREATE TABLE </a:t>
            </a:r>
            <a:r>
              <a:rPr lang="en-US" sz="1800" dirty="0" err="1">
                <a:latin typeface="Calibri" panose="020F0502020204030204" pitchFamily="34" charset="0"/>
                <a:ea typeface="Calibri" panose="020F0502020204030204" pitchFamily="34" charset="0"/>
                <a:cs typeface="Calibri" panose="020F0502020204030204" pitchFamily="34" charset="0"/>
              </a:rPr>
              <a:t>Customer_interest_analysis</a:t>
            </a:r>
            <a:r>
              <a:rPr lang="en-US" sz="1800" dirty="0">
                <a:latin typeface="Calibri" panose="020F0502020204030204" pitchFamily="34" charset="0"/>
                <a:ea typeface="Calibri" panose="020F0502020204030204" pitchFamily="34" charset="0"/>
                <a:cs typeface="Calibri" panose="020F0502020204030204" pitchFamily="34" charset="0"/>
              </a:rPr>
              <a:t> AS SELECT*, </a:t>
            </a:r>
            <a:r>
              <a:rPr lang="en-US" sz="1800" dirty="0" err="1">
                <a:latin typeface="Calibri" panose="020F0502020204030204" pitchFamily="34" charset="0"/>
                <a:ea typeface="Calibri" panose="020F0502020204030204" pitchFamily="34" charset="0"/>
                <a:cs typeface="Calibri" panose="020F0502020204030204" pitchFamily="34" charset="0"/>
              </a:rPr>
              <a:t>Monthly_interest_Amount</a:t>
            </a:r>
            <a:r>
              <a:rPr lang="en-US" sz="1800" dirty="0">
                <a:latin typeface="Calibri" panose="020F0502020204030204" pitchFamily="34" charset="0"/>
                <a:ea typeface="Calibri" panose="020F0502020204030204" pitchFamily="34" charset="0"/>
                <a:cs typeface="Calibri" panose="020F0502020204030204" pitchFamily="34" charset="0"/>
              </a:rPr>
              <a:t>*12 AS </a:t>
            </a:r>
            <a:r>
              <a:rPr lang="en-US" sz="1800" dirty="0" err="1">
                <a:latin typeface="Calibri" panose="020F0502020204030204" pitchFamily="34" charset="0"/>
                <a:ea typeface="Calibri" panose="020F0502020204030204" pitchFamily="34" charset="0"/>
                <a:cs typeface="Calibri" panose="020F0502020204030204" pitchFamily="34" charset="0"/>
              </a:rPr>
              <a:t>Annual_interest_Amount</a:t>
            </a:r>
            <a:r>
              <a:rPr lang="en-US" sz="1800" dirty="0">
                <a:latin typeface="Calibri" panose="020F0502020204030204" pitchFamily="34" charset="0"/>
                <a:ea typeface="Calibri" panose="020F0502020204030204" pitchFamily="34" charset="0"/>
                <a:cs typeface="Calibri" panose="020F0502020204030204" pitchFamily="34" charset="0"/>
              </a:rPr>
              <a:t> FROM Customer_income_status3 ;</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Output:</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Result:</a:t>
            </a:r>
          </a:p>
          <a:p>
            <a:r>
              <a:rPr lang="en-US" dirty="0">
                <a:latin typeface="Calibri" panose="020F0502020204030204" pitchFamily="34" charset="0"/>
                <a:ea typeface="Calibri" panose="020F0502020204030204" pitchFamily="34" charset="0"/>
                <a:cs typeface="Calibri" panose="020F0502020204030204" pitchFamily="34" charset="0"/>
              </a:rPr>
              <a:t>Created a New table with the help Self Join resulting New Column’s namely “Monthly Interest Percentage”, “Monthly</a:t>
            </a:r>
          </a:p>
          <a:p>
            <a:r>
              <a:rPr lang="en-US" dirty="0">
                <a:latin typeface="Calibri" panose="020F0502020204030204" pitchFamily="34" charset="0"/>
                <a:ea typeface="Calibri" panose="020F0502020204030204" pitchFamily="34" charset="0"/>
                <a:cs typeface="Calibri" panose="020F0502020204030204" pitchFamily="34" charset="0"/>
              </a:rPr>
              <a:t>Interest Amount” and “Annual Interest Amount”.</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211D654D-BB62-7981-EFE5-69ADDA277A37}"/>
              </a:ext>
            </a:extLst>
          </p:cNvPr>
          <p:cNvPicPr>
            <a:picLocks noChangeAspect="1"/>
          </p:cNvPicPr>
          <p:nvPr/>
        </p:nvPicPr>
        <p:blipFill>
          <a:blip r:embed="rId3"/>
          <a:stretch>
            <a:fillRect/>
          </a:stretch>
        </p:blipFill>
        <p:spPr>
          <a:xfrm>
            <a:off x="285944" y="2396994"/>
            <a:ext cx="11173908" cy="2872589"/>
          </a:xfrm>
          <a:prstGeom prst="rect">
            <a:avLst/>
          </a:prstGeom>
        </p:spPr>
      </p:pic>
      <p:sp>
        <p:nvSpPr>
          <p:cNvPr id="8" name="Slide Number Placeholder 7">
            <a:extLst>
              <a:ext uri="{FF2B5EF4-FFF2-40B4-BE49-F238E27FC236}">
                <a16:creationId xmlns:a16="http://schemas.microsoft.com/office/drawing/2014/main" id="{98475390-FF33-5CEF-3523-27B222111839}"/>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559652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7382B-8EF1-719D-1C01-7B10EA09B828}"/>
              </a:ext>
            </a:extLst>
          </p:cNvPr>
          <p:cNvSpPr txBox="1"/>
          <p:nvPr/>
        </p:nvSpPr>
        <p:spPr>
          <a:xfrm>
            <a:off x="301659" y="480767"/>
            <a:ext cx="10699422" cy="5824671"/>
          </a:xfrm>
          <a:prstGeom prst="rect">
            <a:avLst/>
          </a:prstGeom>
          <a:noFill/>
        </p:spPr>
        <p:txBody>
          <a:bodyPr wrap="square">
            <a:spAutoFit/>
          </a:bodyPr>
          <a:lstStyle/>
          <a:p>
            <a:pPr>
              <a:lnSpc>
                <a:spcPct val="150000"/>
              </a:lnSpc>
            </a:pPr>
            <a:endParaRPr lang="en-IN" sz="800"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2800" u="sng" kern="100" dirty="0">
                <a:latin typeface="Calibri" panose="020F0502020204030204" pitchFamily="34" charset="0"/>
                <a:ea typeface="Calibri" panose="020F0502020204030204" pitchFamily="34" charset="0"/>
                <a:cs typeface="Times New Roman" panose="02020603050405020304" pitchFamily="18" charset="0"/>
              </a:rPr>
              <a:t>Create a ROW LEVEL TRIGGER for Loan amount:</a:t>
            </a:r>
          </a:p>
          <a:p>
            <a:pPr>
              <a:lnSpc>
                <a:spcPct val="150000"/>
              </a:lnSpc>
            </a:pPr>
            <a:endParaRPr lang="en-IN" sz="1100" u="sng"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sz="2000" kern="100" dirty="0">
                <a:latin typeface="Calibri" panose="020F0502020204030204" pitchFamily="34" charset="0"/>
                <a:ea typeface="Calibri" panose="020F0502020204030204" pitchFamily="34" charset="0"/>
                <a:cs typeface="Times New Roman" panose="02020603050405020304" pitchFamily="18" charset="0"/>
              </a:rPr>
              <a:t>Syntax:</a:t>
            </a:r>
          </a:p>
          <a:p>
            <a:r>
              <a:rPr lang="en-US" sz="2000" kern="100" dirty="0">
                <a:latin typeface="Calibri" panose="020F0502020204030204" pitchFamily="34" charset="0"/>
                <a:ea typeface="Calibri" panose="020F0502020204030204" pitchFamily="34" charset="0"/>
                <a:cs typeface="Times New Roman" panose="02020603050405020304" pitchFamily="18" charset="0"/>
              </a:rPr>
              <a:t>CREATE TABLE </a:t>
            </a:r>
            <a:r>
              <a:rPr lang="en-US" sz="2000" kern="100" dirty="0" err="1">
                <a:latin typeface="Calibri" panose="020F0502020204030204" pitchFamily="34" charset="0"/>
                <a:ea typeface="Calibri" panose="020F0502020204030204" pitchFamily="34" charset="0"/>
                <a:cs typeface="Times New Roman" panose="02020603050405020304" pitchFamily="18" charset="0"/>
              </a:rPr>
              <a:t>Loan_status</a:t>
            </a:r>
            <a:r>
              <a:rPr lang="en-US" sz="2000" kern="100" dirty="0">
                <a:latin typeface="Calibri" panose="020F0502020204030204" pitchFamily="34" charset="0"/>
                <a:ea typeface="Calibri" panose="020F0502020204030204" pitchFamily="34" charset="0"/>
                <a:cs typeface="Times New Roman" panose="02020603050405020304" pitchFamily="18" charset="0"/>
              </a:rPr>
              <a:t> (</a:t>
            </a:r>
            <a:r>
              <a:rPr lang="en-US" sz="2000" kern="100" dirty="0" err="1">
                <a:latin typeface="Calibri" panose="020F0502020204030204" pitchFamily="34" charset="0"/>
                <a:ea typeface="Calibri" panose="020F0502020204030204" pitchFamily="34" charset="0"/>
                <a:cs typeface="Times New Roman" panose="02020603050405020304" pitchFamily="18" charset="0"/>
              </a:rPr>
              <a:t>Loan_id</a:t>
            </a:r>
            <a:r>
              <a:rPr lang="en-US" sz="2000" kern="100" dirty="0">
                <a:latin typeface="Calibri" panose="020F0502020204030204" pitchFamily="34" charset="0"/>
                <a:ea typeface="Calibri" panose="020F0502020204030204" pitchFamily="34" charset="0"/>
                <a:cs typeface="Times New Roman" panose="02020603050405020304" pitchFamily="18" charset="0"/>
              </a:rPr>
              <a:t> Text, </a:t>
            </a:r>
            <a:r>
              <a:rPr lang="en-US" sz="2000" kern="100" dirty="0" err="1">
                <a:latin typeface="Calibri" panose="020F0502020204030204" pitchFamily="34" charset="0"/>
                <a:ea typeface="Calibri" panose="020F0502020204030204" pitchFamily="34" charset="0"/>
                <a:cs typeface="Times New Roman" panose="02020603050405020304" pitchFamily="18" charset="0"/>
              </a:rPr>
              <a:t>Customer_id</a:t>
            </a:r>
            <a:r>
              <a:rPr lang="en-US" sz="2000" kern="100" dirty="0">
                <a:latin typeface="Calibri" panose="020F0502020204030204" pitchFamily="34" charset="0"/>
                <a:ea typeface="Calibri" panose="020F0502020204030204" pitchFamily="34" charset="0"/>
                <a:cs typeface="Times New Roman" panose="02020603050405020304" pitchFamily="18" charset="0"/>
              </a:rPr>
              <a:t> VARCHAR (25) Primary KEY, </a:t>
            </a:r>
            <a:r>
              <a:rPr lang="en-US" sz="2000" kern="100" dirty="0" err="1">
                <a:latin typeface="Calibri" panose="020F0502020204030204" pitchFamily="34" charset="0"/>
                <a:ea typeface="Calibri" panose="020F0502020204030204" pitchFamily="34" charset="0"/>
                <a:cs typeface="Times New Roman" panose="02020603050405020304" pitchFamily="18" charset="0"/>
              </a:rPr>
              <a:t>Loan_amount</a:t>
            </a:r>
            <a:r>
              <a:rPr lang="en-US" sz="2000" kern="100" dirty="0">
                <a:latin typeface="Calibri" panose="020F0502020204030204" pitchFamily="34" charset="0"/>
                <a:ea typeface="Calibri" panose="020F0502020204030204" pitchFamily="34" charset="0"/>
                <a:cs typeface="Times New Roman" panose="02020603050405020304" pitchFamily="18" charset="0"/>
              </a:rPr>
              <a:t> Varchar (25), </a:t>
            </a:r>
            <a:r>
              <a:rPr lang="en-US" sz="2000" kern="100" dirty="0" err="1">
                <a:latin typeface="Calibri" panose="020F0502020204030204" pitchFamily="34" charset="0"/>
                <a:ea typeface="Calibri" panose="020F0502020204030204" pitchFamily="34" charset="0"/>
                <a:cs typeface="Times New Roman" panose="02020603050405020304" pitchFamily="18" charset="0"/>
              </a:rPr>
              <a:t>Loan_amount_Term</a:t>
            </a:r>
            <a:r>
              <a:rPr lang="en-US" sz="2000" kern="100" dirty="0">
                <a:latin typeface="Calibri" panose="020F0502020204030204" pitchFamily="34" charset="0"/>
                <a:ea typeface="Calibri" panose="020F0502020204030204" pitchFamily="34" charset="0"/>
                <a:cs typeface="Times New Roman" panose="02020603050405020304" pitchFamily="18" charset="0"/>
              </a:rPr>
              <a:t> INT, </a:t>
            </a:r>
            <a:r>
              <a:rPr lang="en-US" sz="2000" kern="100" dirty="0" err="1">
                <a:latin typeface="Calibri" panose="020F0502020204030204" pitchFamily="34" charset="0"/>
                <a:ea typeface="Calibri" panose="020F0502020204030204" pitchFamily="34" charset="0"/>
                <a:cs typeface="Times New Roman" panose="02020603050405020304" pitchFamily="18" charset="0"/>
              </a:rPr>
              <a:t>Cibil_score</a:t>
            </a:r>
            <a:r>
              <a:rPr lang="en-US" sz="2000" kern="100" dirty="0">
                <a:latin typeface="Calibri" panose="020F0502020204030204" pitchFamily="34" charset="0"/>
                <a:ea typeface="Calibri" panose="020F0502020204030204" pitchFamily="34" charset="0"/>
                <a:cs typeface="Times New Roman" panose="02020603050405020304" pitchFamily="18" charset="0"/>
              </a:rPr>
              <a:t> INT);</a:t>
            </a:r>
          </a:p>
          <a:p>
            <a:pPr>
              <a:lnSpc>
                <a:spcPct val="150000"/>
              </a:lnSpc>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2000" kern="100" dirty="0">
                <a:latin typeface="Calibri" panose="020F0502020204030204" pitchFamily="34" charset="0"/>
                <a:ea typeface="Calibri" panose="020F0502020204030204" pitchFamily="34" charset="0"/>
                <a:cs typeface="Times New Roman" panose="02020603050405020304" pitchFamily="18" charset="0"/>
              </a:rPr>
              <a:t>Trigger Syntax</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r>
              <a:rPr lang="en-US" sz="2000" kern="100" dirty="0">
                <a:latin typeface="Calibri" panose="020F0502020204030204" pitchFamily="34" charset="0"/>
                <a:ea typeface="Calibri" panose="020F0502020204030204" pitchFamily="34" charset="0"/>
                <a:cs typeface="Times New Roman" panose="02020603050405020304" pitchFamily="18" charset="0"/>
              </a:rPr>
              <a:t>DELIMITER ##</a:t>
            </a:r>
          </a:p>
          <a:p>
            <a:r>
              <a:rPr lang="en-US" sz="2000" kern="100" dirty="0">
                <a:latin typeface="Calibri" panose="020F0502020204030204" pitchFamily="34" charset="0"/>
                <a:ea typeface="Calibri" panose="020F0502020204030204" pitchFamily="34" charset="0"/>
                <a:cs typeface="Times New Roman" panose="02020603050405020304" pitchFamily="18" charset="0"/>
              </a:rPr>
              <a:t>CREATE TRIGGER </a:t>
            </a:r>
            <a:r>
              <a:rPr lang="en-US" sz="2000" kern="100" dirty="0" err="1">
                <a:latin typeface="Calibri" panose="020F0502020204030204" pitchFamily="34" charset="0"/>
                <a:ea typeface="Calibri" panose="020F0502020204030204" pitchFamily="34" charset="0"/>
                <a:cs typeface="Times New Roman" panose="02020603050405020304" pitchFamily="18" charset="0"/>
              </a:rPr>
              <a:t>Loan_verify</a:t>
            </a:r>
            <a:r>
              <a:rPr lang="en-US" sz="2000" kern="100" dirty="0">
                <a:latin typeface="Calibri" panose="020F0502020204030204" pitchFamily="34" charset="0"/>
                <a:ea typeface="Calibri" panose="020F0502020204030204" pitchFamily="34" charset="0"/>
                <a:cs typeface="Times New Roman" panose="02020603050405020304" pitchFamily="18" charset="0"/>
              </a:rPr>
              <a:t> BEFORE INSERT ON </a:t>
            </a:r>
            <a:r>
              <a:rPr lang="en-US" sz="2000" kern="100" dirty="0" err="1">
                <a:latin typeface="Calibri" panose="020F0502020204030204" pitchFamily="34" charset="0"/>
                <a:ea typeface="Calibri" panose="020F0502020204030204" pitchFamily="34" charset="0"/>
                <a:cs typeface="Times New Roman" panose="02020603050405020304" pitchFamily="18" charset="0"/>
              </a:rPr>
              <a:t>loan_statusFOR</a:t>
            </a:r>
            <a:r>
              <a:rPr lang="en-US" sz="2000" kern="100" dirty="0">
                <a:latin typeface="Calibri" panose="020F0502020204030204" pitchFamily="34" charset="0"/>
                <a:ea typeface="Calibri" panose="020F0502020204030204" pitchFamily="34" charset="0"/>
                <a:cs typeface="Times New Roman" panose="02020603050405020304" pitchFamily="18" charset="0"/>
              </a:rPr>
              <a:t> EACH ROW</a:t>
            </a:r>
          </a:p>
          <a:p>
            <a:r>
              <a:rPr lang="en-US" sz="2000" kern="100" dirty="0">
                <a:latin typeface="Calibri" panose="020F0502020204030204" pitchFamily="34" charset="0"/>
                <a:ea typeface="Calibri" panose="020F0502020204030204" pitchFamily="34" charset="0"/>
                <a:cs typeface="Times New Roman" panose="02020603050405020304" pitchFamily="18" charset="0"/>
              </a:rPr>
              <a:t>BEGIN   </a:t>
            </a:r>
          </a:p>
          <a:p>
            <a:r>
              <a:rPr lang="en-US" sz="2000" kern="100" dirty="0">
                <a:latin typeface="Calibri" panose="020F0502020204030204" pitchFamily="34" charset="0"/>
                <a:ea typeface="Calibri" panose="020F0502020204030204" pitchFamily="34" charset="0"/>
                <a:cs typeface="Times New Roman" panose="02020603050405020304" pitchFamily="18" charset="0"/>
              </a:rPr>
              <a:t>IF </a:t>
            </a:r>
            <a:r>
              <a:rPr lang="en-US" sz="2000" kern="100" dirty="0" err="1">
                <a:latin typeface="Calibri" panose="020F0502020204030204" pitchFamily="34" charset="0"/>
                <a:ea typeface="Calibri" panose="020F0502020204030204" pitchFamily="34" charset="0"/>
                <a:cs typeface="Times New Roman" panose="02020603050405020304" pitchFamily="18" charset="0"/>
              </a:rPr>
              <a:t>NEW.loan_amount</a:t>
            </a:r>
            <a:r>
              <a:rPr lang="en-US" sz="2000" kern="100" dirty="0">
                <a:latin typeface="Calibri" panose="020F0502020204030204" pitchFamily="34" charset="0"/>
                <a:ea typeface="Calibri" panose="020F0502020204030204" pitchFamily="34" charset="0"/>
                <a:cs typeface="Times New Roman" panose="02020603050405020304" pitchFamily="18" charset="0"/>
              </a:rPr>
              <a:t> IS NULL THEN       </a:t>
            </a:r>
          </a:p>
          <a:p>
            <a:r>
              <a:rPr lang="en-US" sz="2000" kern="100" dirty="0">
                <a:latin typeface="Calibri" panose="020F0502020204030204" pitchFamily="34" charset="0"/>
                <a:ea typeface="Calibri" panose="020F0502020204030204" pitchFamily="34" charset="0"/>
                <a:cs typeface="Times New Roman" panose="02020603050405020304" pitchFamily="18" charset="0"/>
              </a:rPr>
              <a:t>SET </a:t>
            </a:r>
            <a:r>
              <a:rPr lang="en-US" sz="2000" kern="100" dirty="0" err="1">
                <a:latin typeface="Calibri" panose="020F0502020204030204" pitchFamily="34" charset="0"/>
                <a:ea typeface="Calibri" panose="020F0502020204030204" pitchFamily="34" charset="0"/>
                <a:cs typeface="Times New Roman" panose="02020603050405020304" pitchFamily="18" charset="0"/>
              </a:rPr>
              <a:t>NEW.loan_amount</a:t>
            </a:r>
            <a:r>
              <a:rPr lang="en-US" sz="2000" kern="100" dirty="0">
                <a:latin typeface="Calibri" panose="020F0502020204030204" pitchFamily="34" charset="0"/>
                <a:ea typeface="Calibri" panose="020F0502020204030204" pitchFamily="34" charset="0"/>
                <a:cs typeface="Times New Roman" panose="02020603050405020304" pitchFamily="18" charset="0"/>
              </a:rPr>
              <a:t> = </a:t>
            </a:r>
            <a:r>
              <a:rPr lang="en-US" sz="2000" kern="100" dirty="0" err="1">
                <a:latin typeface="Calibri" panose="020F0502020204030204" pitchFamily="34" charset="0"/>
                <a:ea typeface="Calibri" panose="020F0502020204030204" pitchFamily="34" charset="0"/>
                <a:cs typeface="Times New Roman" panose="02020603050405020304" pitchFamily="18" charset="0"/>
              </a:rPr>
              <a:t>concat</a:t>
            </a:r>
            <a:r>
              <a:rPr lang="en-US" sz="2000" kern="100" dirty="0">
                <a:latin typeface="Calibri" panose="020F0502020204030204" pitchFamily="34" charset="0"/>
                <a:ea typeface="Calibri" panose="020F0502020204030204" pitchFamily="34" charset="0"/>
                <a:cs typeface="Times New Roman" panose="02020603050405020304" pitchFamily="18" charset="0"/>
              </a:rPr>
              <a:t>('Loan still processing');     </a:t>
            </a:r>
          </a:p>
          <a:p>
            <a:r>
              <a:rPr lang="en-US" sz="2000" kern="100" dirty="0">
                <a:latin typeface="Calibri" panose="020F0502020204030204" pitchFamily="34" charset="0"/>
                <a:ea typeface="Calibri" panose="020F0502020204030204" pitchFamily="34" charset="0"/>
                <a:cs typeface="Times New Roman" panose="02020603050405020304" pitchFamily="18" charset="0"/>
              </a:rPr>
              <a:t>END IF;   </a:t>
            </a:r>
          </a:p>
          <a:p>
            <a:r>
              <a:rPr lang="en-US" sz="2000" kern="100" dirty="0">
                <a:latin typeface="Calibri" panose="020F0502020204030204" pitchFamily="34" charset="0"/>
                <a:ea typeface="Calibri" panose="020F0502020204030204" pitchFamily="34" charset="0"/>
                <a:cs typeface="Times New Roman" panose="02020603050405020304" pitchFamily="18" charset="0"/>
              </a:rPr>
              <a:t>END ##DELIMITER ;</a:t>
            </a:r>
          </a:p>
          <a:p>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0B9A834-D19E-5426-3D38-1F012ABC5140}"/>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76093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1158</TotalTime>
  <Words>2885</Words>
  <Application>Microsoft Office PowerPoint</Application>
  <PresentationFormat>Widescreen</PresentationFormat>
  <Paragraphs>449</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 Into Loan_status1 VALUES ('LP001002', 'IP43001', 'Loan still processing', 360, 303), ('LP001003', 'IP43002', 128,    360, 920), ('LP001005', 'IP43003', 66,    360, 606), ('LP001006', 'IP43004', 120,     360, 851), ('LP001008', 'IP43005', 141,    360, 420), ('LP001011', 'IP43006', 267,    360, 173), ('LP001013', 'IP43007', 95,    360, 650), ('LP001014', 'IP43008', 158,    360, 471);  Output 1 :              Output 2:             Result:  With Statement Level trigger we have assigned “Cibil Status” with the help of “Cibil Score”.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Niraja Nivas</dc:creator>
  <cp:lastModifiedBy>Niraja P G</cp:lastModifiedBy>
  <cp:revision>9</cp:revision>
  <dcterms:created xsi:type="dcterms:W3CDTF">2024-07-23T11:42:07Z</dcterms:created>
  <dcterms:modified xsi:type="dcterms:W3CDTF">2025-10-29T14:54:32Z</dcterms:modified>
</cp:coreProperties>
</file>