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3" r:id="rId1"/>
  </p:sldMasterIdLst>
  <p:notesMasterIdLst>
    <p:notesMasterId r:id="rId18"/>
  </p:notesMasterIdLst>
  <p:handoutMasterIdLst>
    <p:handoutMasterId r:id="rId19"/>
  </p:handoutMasterIdLst>
  <p:sldIdLst>
    <p:sldId id="325" r:id="rId2"/>
    <p:sldId id="326" r:id="rId3"/>
    <p:sldId id="327" r:id="rId4"/>
    <p:sldId id="328" r:id="rId5"/>
    <p:sldId id="329" r:id="rId6"/>
    <p:sldId id="330" r:id="rId7"/>
    <p:sldId id="335" r:id="rId8"/>
    <p:sldId id="331" r:id="rId9"/>
    <p:sldId id="332" r:id="rId10"/>
    <p:sldId id="333" r:id="rId11"/>
    <p:sldId id="334" r:id="rId12"/>
    <p:sldId id="336" r:id="rId13"/>
    <p:sldId id="337" r:id="rId14"/>
    <p:sldId id="338" r:id="rId15"/>
    <p:sldId id="339" r:id="rId16"/>
    <p:sldId id="340" r:id="rId17"/>
  </p:sldIdLst>
  <p:sldSz cx="9144000" cy="5143500" type="screen16x9"/>
  <p:notesSz cx="6858000" cy="9144000"/>
  <p:embeddedFontLst>
    <p:embeddedFont>
      <p:font typeface="Aptos Narrow" panose="020B0004020202020204" pitchFamily="34" charset="0"/>
      <p:regular r:id="rId20"/>
      <p:bold r:id="rId21"/>
      <p:italic r:id="rId22"/>
      <p:boldItalic r:id="rId23"/>
    </p:embeddedFont>
    <p:embeddedFont>
      <p:font typeface="Cambria" panose="02040503050406030204" pitchFamily="18"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Montserrat ExtraBold" panose="00000900000000000000" pitchFamily="2"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2AF8AB-9D1F-4CBB-86EB-B6EB94F28E08}">
  <a:tblStyle styleId="{422AF8AB-9D1F-4CBB-86EB-B6EB94F28E0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D7A130D-B80C-0EE6-3F69-22BC854574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1FF0997-FAC4-6FCF-512D-F69F2A9411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1790F8-01CA-4BE0-B4C4-55F768B94989}" type="datetimeFigureOut">
              <a:rPr lang="en-IN" smtClean="0"/>
              <a:t>29-10-2025</a:t>
            </a:fld>
            <a:endParaRPr lang="en-IN"/>
          </a:p>
        </p:txBody>
      </p:sp>
      <p:sp>
        <p:nvSpPr>
          <p:cNvPr id="4" name="Footer Placeholder 3">
            <a:extLst>
              <a:ext uri="{FF2B5EF4-FFF2-40B4-BE49-F238E27FC236}">
                <a16:creationId xmlns:a16="http://schemas.microsoft.com/office/drawing/2014/main" id="{5208D2B0-7FCC-A58E-E7D4-BDDCB387D8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1</a:t>
            </a:r>
          </a:p>
        </p:txBody>
      </p:sp>
      <p:sp>
        <p:nvSpPr>
          <p:cNvPr id="5" name="Slide Number Placeholder 4">
            <a:extLst>
              <a:ext uri="{FF2B5EF4-FFF2-40B4-BE49-F238E27FC236}">
                <a16:creationId xmlns:a16="http://schemas.microsoft.com/office/drawing/2014/main" id="{ED626B9F-2BC5-5A96-C2AD-720C3174478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816A55-58BA-4C2D-854D-D1867C32C025}" type="slidenum">
              <a:rPr lang="en-IN" smtClean="0"/>
              <a:t>‹#›</a:t>
            </a:fld>
            <a:endParaRPr lang="en-IN"/>
          </a:p>
        </p:txBody>
      </p:sp>
    </p:spTree>
    <p:extLst>
      <p:ext uri="{BB962C8B-B14F-4D97-AF65-F5344CB8AC3E}">
        <p14:creationId xmlns:p14="http://schemas.microsoft.com/office/powerpoint/2010/main" val="357014813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85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26851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1188775" y="1493048"/>
            <a:ext cx="6276443" cy="1273588"/>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dirty="0"/>
              <a:t>Stock and Work Order Analysis</a:t>
            </a:r>
            <a:endParaRPr dirty="0"/>
          </a:p>
        </p:txBody>
      </p:sp>
      <p:sp>
        <p:nvSpPr>
          <p:cNvPr id="164" name="Google Shape;164;p38"/>
          <p:cNvSpPr txBox="1">
            <a:spLocks noGrp="1"/>
          </p:cNvSpPr>
          <p:nvPr>
            <p:ph type="ctrTitle"/>
          </p:nvPr>
        </p:nvSpPr>
        <p:spPr>
          <a:xfrm>
            <a:off x="2731723" y="2950368"/>
            <a:ext cx="3260700" cy="464700"/>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algn="ctr">
              <a:lnSpc>
                <a:spcPct val="107000"/>
              </a:lnSpc>
              <a:spcAft>
                <a:spcPts val="800"/>
              </a:spcAft>
            </a:pPr>
            <a:r>
              <a:rPr lang="en-IN" sz="2400" b="0" kern="100" dirty="0">
                <a:effectLst/>
                <a:latin typeface="Calibri" panose="020F0502020204030204" pitchFamily="34" charset="0"/>
                <a:ea typeface="Calibri" panose="020F0502020204030204" pitchFamily="34" charset="0"/>
                <a:cs typeface="Times New Roman" panose="02020603050405020304" pitchFamily="18" charset="0"/>
              </a:rPr>
              <a:t>Using MYSQL SERVER</a:t>
            </a:r>
          </a:p>
        </p:txBody>
      </p:sp>
      <p:sp>
        <p:nvSpPr>
          <p:cNvPr id="163" name="Google Shape;163;p38"/>
          <p:cNvSpPr txBox="1">
            <a:spLocks noGrp="1"/>
          </p:cNvSpPr>
          <p:nvPr>
            <p:ph type="subTitle" idx="1"/>
          </p:nvPr>
        </p:nvSpPr>
        <p:spPr>
          <a:xfrm>
            <a:off x="4680243" y="4204712"/>
            <a:ext cx="3892257" cy="4601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by </a:t>
            </a:r>
          </a:p>
          <a:p>
            <a:pPr marL="0" lvl="0" indent="0" algn="ctr" rtl="0">
              <a:spcBef>
                <a:spcPts val="0"/>
              </a:spcBef>
              <a:spcAft>
                <a:spcPts val="0"/>
              </a:spcAft>
              <a:buNone/>
            </a:pPr>
            <a:r>
              <a:rPr lang="en" sz="2000" dirty="0"/>
              <a:t>	Niraja P G </a:t>
            </a:r>
            <a:endParaRPr sz="2000" dirty="0"/>
          </a:p>
        </p:txBody>
      </p:sp>
      <p:cxnSp>
        <p:nvCxnSpPr>
          <p:cNvPr id="165" name="Google Shape;165;p38"/>
          <p:cNvCxnSpPr>
            <a:cxnSpLocks/>
          </p:cNvCxnSpPr>
          <p:nvPr/>
        </p:nvCxnSpPr>
        <p:spPr>
          <a:xfrm>
            <a:off x="2229665" y="2772338"/>
            <a:ext cx="4493417"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7" name="TextBox 6">
            <a:extLst>
              <a:ext uri="{FF2B5EF4-FFF2-40B4-BE49-F238E27FC236}">
                <a16:creationId xmlns:a16="http://schemas.microsoft.com/office/drawing/2014/main" id="{73D896F8-E261-BD1D-AFA7-F16EE85257E9}"/>
              </a:ext>
            </a:extLst>
          </p:cNvPr>
          <p:cNvSpPr txBox="1"/>
          <p:nvPr/>
        </p:nvSpPr>
        <p:spPr>
          <a:xfrm>
            <a:off x="3415777" y="304010"/>
            <a:ext cx="1892591" cy="476734"/>
          </a:xfrm>
          <a:prstGeom prst="rect">
            <a:avLst/>
          </a:prstGeom>
          <a:noFill/>
        </p:spPr>
        <p:txBody>
          <a:bodyPr wrap="square">
            <a:spAutoFit/>
          </a:bodyPr>
          <a:lstStyle/>
          <a:p>
            <a:pPr marL="0" marR="0" lvl="0" indent="0" algn="ctr" defTabSz="914400" rtl="0" eaLnBrk="1" fontAlgn="auto" latinLnBrk="0" hangingPunct="1">
              <a:lnSpc>
                <a:spcPct val="107000"/>
              </a:lnSpc>
              <a:spcBef>
                <a:spcPts val="0"/>
              </a:spcBef>
              <a:spcAft>
                <a:spcPts val="800"/>
              </a:spcAft>
              <a:buClr>
                <a:srgbClr val="FFFFFF"/>
              </a:buClr>
              <a:buSzPts val="3600"/>
              <a:buFont typeface="Montserrat ExtraBold"/>
              <a:buNone/>
              <a:tabLst/>
              <a:defRPr/>
            </a:pPr>
            <a:r>
              <a:rPr kumimoji="0" lang="en-IN" sz="2400" b="0" i="0" u="none" strike="noStrike" kern="100" cap="none" spc="0" normalizeH="0" baseline="0" noProof="0" dirty="0">
                <a:ln>
                  <a:noFill/>
                </a:ln>
                <a:solidFill>
                  <a:schemeClr val="accent4"/>
                </a:solidFill>
                <a:effectLst/>
                <a:uLnTx/>
                <a:uFillTx/>
                <a:latin typeface="Aptos Narrow" panose="020B0004020202020204" pitchFamily="34" charset="0"/>
                <a:ea typeface="Calibri" panose="020F0502020204030204" pitchFamily="34" charset="0"/>
                <a:cs typeface="Times New Roman" panose="02020603050405020304" pitchFamily="18" charset="0"/>
                <a:sym typeface="Montserrat ExtraBold"/>
              </a:rPr>
              <a:t>Project: 2</a:t>
            </a:r>
          </a:p>
        </p:txBody>
      </p:sp>
    </p:spTree>
    <p:extLst>
      <p:ext uri="{BB962C8B-B14F-4D97-AF65-F5344CB8AC3E}">
        <p14:creationId xmlns:p14="http://schemas.microsoft.com/office/powerpoint/2010/main" val="440309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F79B-2DB8-F112-12CA-2AD3F6935A6C}"/>
              </a:ext>
            </a:extLst>
          </p:cNvPr>
          <p:cNvSpPr>
            <a:spLocks noGrp="1"/>
          </p:cNvSpPr>
          <p:nvPr>
            <p:ph type="title"/>
          </p:nvPr>
        </p:nvSpPr>
        <p:spPr>
          <a:xfrm>
            <a:off x="207169" y="264320"/>
            <a:ext cx="8858250" cy="807244"/>
          </a:xfrm>
        </p:spPr>
        <p:txBody>
          <a:bodyPr/>
          <a:lstStyle/>
          <a:p>
            <a:r>
              <a:rPr lang="en-US" sz="2000" b="1" dirty="0">
                <a:solidFill>
                  <a:schemeClr val="accent4"/>
                </a:solidFill>
                <a:latin typeface="Calibri" panose="020F0502020204030204" pitchFamily="34" charset="0"/>
                <a:ea typeface="Calibri" panose="020F0502020204030204" pitchFamily="34" charset="0"/>
                <a:cs typeface="Calibri" panose="020F0502020204030204" pitchFamily="34" charset="0"/>
              </a:rPr>
              <a:t>6. Date-wise Quantity and Order ID Count</a:t>
            </a:r>
            <a:b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This query calculates total quantity and count of order IDs for each date.</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0A99E2B-2828-63C6-B3E0-DB15891B4DE8}"/>
              </a:ext>
            </a:extLst>
          </p:cNvPr>
          <p:cNvSpPr txBox="1"/>
          <p:nvPr/>
        </p:nvSpPr>
        <p:spPr>
          <a:xfrm>
            <a:off x="207169" y="4060924"/>
            <a:ext cx="5436394" cy="954107"/>
          </a:xfrm>
          <a:prstGeom prst="rect">
            <a:avLst/>
          </a:prstGeom>
          <a:noFill/>
        </p:spPr>
        <p:txBody>
          <a:bodyPr wrap="square">
            <a:spAutoFit/>
          </a:bodyPr>
          <a:lstStyle/>
          <a:p>
            <a:r>
              <a:rPr lang="en-US" u="sng"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This query offers insights into daily order volumes and the number of distinct orders. It can help identify peak order days and assist in resource allocation and forecasting.</a:t>
            </a:r>
          </a:p>
        </p:txBody>
      </p:sp>
      <p:sp>
        <p:nvSpPr>
          <p:cNvPr id="6" name="TextBox 5">
            <a:extLst>
              <a:ext uri="{FF2B5EF4-FFF2-40B4-BE49-F238E27FC236}">
                <a16:creationId xmlns:a16="http://schemas.microsoft.com/office/drawing/2014/main" id="{03959303-10EE-72A3-888B-0D1F800AD9C4}"/>
              </a:ext>
            </a:extLst>
          </p:cNvPr>
          <p:cNvSpPr txBox="1"/>
          <p:nvPr/>
        </p:nvSpPr>
        <p:spPr>
          <a:xfrm>
            <a:off x="257175" y="1071564"/>
            <a:ext cx="8065293" cy="1200329"/>
          </a:xfrm>
          <a:prstGeom prst="rect">
            <a:avLst/>
          </a:prstGeom>
          <a:noFill/>
        </p:spPr>
        <p:txBody>
          <a:bodyPr wrap="squar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Syntax:</a:t>
            </a:r>
          </a:p>
          <a:p>
            <a:endParaRPr lang="en-US" sz="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sale_date</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SUM(qty) AS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Total_quantity</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COUNT(</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AS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order_id_count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FROM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order_supplier_report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GROUP BY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sale_date</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n-US" sz="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Output:</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8F15B79C-2541-825D-2CA5-4CC43A8656C6}"/>
              </a:ext>
            </a:extLst>
          </p:cNvPr>
          <p:cNvPicPr>
            <a:picLocks noChangeAspect="1"/>
          </p:cNvPicPr>
          <p:nvPr/>
        </p:nvPicPr>
        <p:blipFill>
          <a:blip r:embed="rId2"/>
          <a:stretch>
            <a:fillRect/>
          </a:stretch>
        </p:blipFill>
        <p:spPr>
          <a:xfrm>
            <a:off x="380884" y="2271893"/>
            <a:ext cx="2905241" cy="1635236"/>
          </a:xfrm>
          <a:prstGeom prst="rect">
            <a:avLst/>
          </a:prstGeom>
        </p:spPr>
      </p:pic>
    </p:spTree>
    <p:extLst>
      <p:ext uri="{BB962C8B-B14F-4D97-AF65-F5344CB8AC3E}">
        <p14:creationId xmlns:p14="http://schemas.microsoft.com/office/powerpoint/2010/main" val="2049840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D17D1-94B3-6E06-8BE3-EFF9D1F1C1DB}"/>
              </a:ext>
            </a:extLst>
          </p:cNvPr>
          <p:cNvSpPr>
            <a:spLocks noGrp="1"/>
          </p:cNvSpPr>
          <p:nvPr>
            <p:ph type="title"/>
          </p:nvPr>
        </p:nvSpPr>
        <p:spPr>
          <a:xfrm>
            <a:off x="174118" y="94982"/>
            <a:ext cx="7791163" cy="969438"/>
          </a:xfrm>
        </p:spPr>
        <p:txBody>
          <a:bodyPr/>
          <a:lstStyle/>
          <a:p>
            <a:r>
              <a:rPr lang="en-US" b="1" dirty="0">
                <a:solidFill>
                  <a:schemeClr val="accent4"/>
                </a:solidFill>
                <a:latin typeface="Calibri" panose="020F0502020204030204" pitchFamily="34" charset="0"/>
                <a:ea typeface="Calibri" panose="020F0502020204030204" pitchFamily="34" charset="0"/>
                <a:cs typeface="Calibri" panose="020F0502020204030204" pitchFamily="34" charset="0"/>
              </a:rPr>
              <a:t>7. Split Supplier Names</a:t>
            </a:r>
            <a:b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This query separates the supplier names by the comma delimiter.</a:t>
            </a:r>
            <a:b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b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BB7B7789-68CB-0717-1028-C58270EBED22}"/>
              </a:ext>
            </a:extLst>
          </p:cNvPr>
          <p:cNvSpPr txBox="1"/>
          <p:nvPr/>
        </p:nvSpPr>
        <p:spPr>
          <a:xfrm>
            <a:off x="174118" y="3973949"/>
            <a:ext cx="5464969" cy="1169551"/>
          </a:xfrm>
          <a:prstGeom prst="rect">
            <a:avLst/>
          </a:prstGeom>
          <a:noFill/>
        </p:spPr>
        <p:txBody>
          <a:bodyPr wrap="square">
            <a:spAutoFit/>
          </a:bodyPr>
          <a:lstStyle/>
          <a:p>
            <a:r>
              <a:rPr lang="en-US" u="sng"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By splitting supplier names into first and last names, this query allows for better data organization and improved communication with suppliers. It aids in creating more personalized supplier interactions.</a:t>
            </a:r>
          </a:p>
        </p:txBody>
      </p:sp>
      <p:sp>
        <p:nvSpPr>
          <p:cNvPr id="6" name="TextBox 5">
            <a:extLst>
              <a:ext uri="{FF2B5EF4-FFF2-40B4-BE49-F238E27FC236}">
                <a16:creationId xmlns:a16="http://schemas.microsoft.com/office/drawing/2014/main" id="{17036A6B-2D28-DFD2-F270-73C5ED087201}"/>
              </a:ext>
            </a:extLst>
          </p:cNvPr>
          <p:cNvSpPr txBox="1"/>
          <p:nvPr/>
        </p:nvSpPr>
        <p:spPr>
          <a:xfrm>
            <a:off x="174118" y="950118"/>
            <a:ext cx="8795764" cy="1169551"/>
          </a:xfrm>
          <a:prstGeom prst="rect">
            <a:avLst/>
          </a:prstGeom>
          <a:noFill/>
        </p:spPr>
        <p:txBody>
          <a:bodyPr wrap="square">
            <a:spAutoFit/>
          </a:bodyPr>
          <a:lstStyle/>
          <a:p>
            <a:r>
              <a:rPr lang="en-IN" sz="1600" b="1" dirty="0">
                <a:solidFill>
                  <a:schemeClr val="bg1"/>
                </a:solidFill>
                <a:latin typeface="Calibri" panose="020F0502020204030204" pitchFamily="34" charset="0"/>
                <a:ea typeface="Calibri" panose="020F0502020204030204" pitchFamily="34" charset="0"/>
                <a:cs typeface="Calibri" panose="020F0502020204030204" pitchFamily="34" charset="0"/>
              </a:rPr>
              <a:t>Syntax:</a:t>
            </a:r>
          </a:p>
          <a:p>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IN"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SUBSTRING_INDEX(</a:t>
            </a:r>
            <a:r>
              <a:rPr lang="en-IN" dirty="0" err="1">
                <a:solidFill>
                  <a:schemeClr val="bg1"/>
                </a:solidFill>
                <a:latin typeface="Calibri" panose="020F0502020204030204" pitchFamily="34" charset="0"/>
                <a:ea typeface="Calibri" panose="020F0502020204030204" pitchFamily="34" charset="0"/>
                <a:cs typeface="Calibri" panose="020F0502020204030204" pitchFamily="34" charset="0"/>
              </a:rPr>
              <a:t>buyer_name</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 -1) AS </a:t>
            </a:r>
            <a:r>
              <a:rPr lang="en-IN" dirty="0" err="1">
                <a:solidFill>
                  <a:schemeClr val="bg1"/>
                </a:solidFill>
                <a:latin typeface="Calibri" panose="020F0502020204030204" pitchFamily="34" charset="0"/>
                <a:ea typeface="Calibri" panose="020F0502020204030204" pitchFamily="34" charset="0"/>
                <a:cs typeface="Calibri" panose="020F0502020204030204" pitchFamily="34" charset="0"/>
              </a:rPr>
              <a:t>last_name</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SUBSTRING_INDEX(</a:t>
            </a:r>
            <a:r>
              <a:rPr lang="en-IN" dirty="0" err="1">
                <a:solidFill>
                  <a:schemeClr val="bg1"/>
                </a:solidFill>
                <a:latin typeface="Calibri" panose="020F0502020204030204" pitchFamily="34" charset="0"/>
                <a:ea typeface="Calibri" panose="020F0502020204030204" pitchFamily="34" charset="0"/>
                <a:cs typeface="Calibri" panose="020F0502020204030204" pitchFamily="34" charset="0"/>
              </a:rPr>
              <a:t>buyer_name</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 1) AS </a:t>
            </a:r>
            <a:r>
              <a:rPr lang="en-IN" dirty="0" err="1">
                <a:solidFill>
                  <a:schemeClr val="bg1"/>
                </a:solidFill>
                <a:latin typeface="Calibri" panose="020F0502020204030204" pitchFamily="34" charset="0"/>
                <a:ea typeface="Calibri" panose="020F0502020204030204" pitchFamily="34" charset="0"/>
                <a:cs typeface="Calibri" panose="020F0502020204030204" pitchFamily="34" charset="0"/>
              </a:rPr>
              <a:t>first_name</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chemeClr val="bg1"/>
                </a:solidFill>
                <a:latin typeface="Calibri" panose="020F0502020204030204" pitchFamily="34" charset="0"/>
                <a:ea typeface="Calibri" panose="020F0502020204030204" pitchFamily="34" charset="0"/>
                <a:cs typeface="Calibri" panose="020F0502020204030204" pitchFamily="34" charset="0"/>
              </a:rPr>
              <a:t>sale_date</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chemeClr val="bg1"/>
                </a:solidFill>
                <a:latin typeface="Calibri" panose="020F0502020204030204" pitchFamily="34" charset="0"/>
                <a:ea typeface="Calibri" panose="020F0502020204030204" pitchFamily="34" charset="0"/>
                <a:cs typeface="Calibri" panose="020F0502020204030204" pitchFamily="34" charset="0"/>
              </a:rPr>
              <a:t>qtyFROM</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order_supplier_report</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u="sng" dirty="0">
                <a:solidFill>
                  <a:schemeClr val="bg1"/>
                </a:solidFill>
                <a:latin typeface="Calibri" panose="020F0502020204030204" pitchFamily="34" charset="0"/>
                <a:ea typeface="Calibri" panose="020F0502020204030204" pitchFamily="34" charset="0"/>
                <a:cs typeface="Calibri" panose="020F0502020204030204" pitchFamily="34" charset="0"/>
              </a:rPr>
              <a:t>Output:</a:t>
            </a:r>
          </a:p>
        </p:txBody>
      </p:sp>
      <p:pic>
        <p:nvPicPr>
          <p:cNvPr id="8" name="Picture 7">
            <a:extLst>
              <a:ext uri="{FF2B5EF4-FFF2-40B4-BE49-F238E27FC236}">
                <a16:creationId xmlns:a16="http://schemas.microsoft.com/office/drawing/2014/main" id="{B2E4E874-6D49-2A31-83C0-A0EE1878B376}"/>
              </a:ext>
            </a:extLst>
          </p:cNvPr>
          <p:cNvPicPr>
            <a:picLocks noChangeAspect="1"/>
          </p:cNvPicPr>
          <p:nvPr/>
        </p:nvPicPr>
        <p:blipFill>
          <a:blip r:embed="rId2"/>
          <a:stretch>
            <a:fillRect/>
          </a:stretch>
        </p:blipFill>
        <p:spPr>
          <a:xfrm>
            <a:off x="239852" y="2152101"/>
            <a:ext cx="4092295" cy="1653683"/>
          </a:xfrm>
          <a:prstGeom prst="rect">
            <a:avLst/>
          </a:prstGeom>
        </p:spPr>
      </p:pic>
    </p:spTree>
    <p:extLst>
      <p:ext uri="{BB962C8B-B14F-4D97-AF65-F5344CB8AC3E}">
        <p14:creationId xmlns:p14="http://schemas.microsoft.com/office/powerpoint/2010/main" val="4094124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08B9A-EA4E-A10C-FB07-568F8B4345CD}"/>
              </a:ext>
            </a:extLst>
          </p:cNvPr>
          <p:cNvSpPr>
            <a:spLocks noGrp="1"/>
          </p:cNvSpPr>
          <p:nvPr>
            <p:ph type="title"/>
          </p:nvPr>
        </p:nvSpPr>
        <p:spPr>
          <a:xfrm>
            <a:off x="85725" y="171451"/>
            <a:ext cx="8858249" cy="871538"/>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8. Stored Procedure and Export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This stored procedure executes the required queries and exports the results.</a:t>
            </a:r>
            <a:b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b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441A6D37-53CD-FB26-EE04-E0BF72AB30DD}"/>
              </a:ext>
            </a:extLst>
          </p:cNvPr>
          <p:cNvSpPr txBox="1"/>
          <p:nvPr/>
        </p:nvSpPr>
        <p:spPr>
          <a:xfrm>
            <a:off x="200026" y="978693"/>
            <a:ext cx="8165305" cy="3970318"/>
          </a:xfrm>
          <a:prstGeom prst="rect">
            <a:avLst/>
          </a:prstGeom>
          <a:noFill/>
        </p:spPr>
        <p:txBody>
          <a:bodyPr wrap="square">
            <a:spAutoFit/>
          </a:bodyPr>
          <a:lstStyle/>
          <a:p>
            <a:r>
              <a:rPr lang="en-US" sz="1200" b="1" u="sng" dirty="0">
                <a:solidFill>
                  <a:schemeClr val="bg1"/>
                </a:solidFill>
                <a:latin typeface="Calibri" panose="020F0502020204030204" pitchFamily="34" charset="0"/>
                <a:ea typeface="Calibri" panose="020F0502020204030204" pitchFamily="34" charset="0"/>
                <a:cs typeface="Calibri" panose="020F0502020204030204" pitchFamily="34" charset="0"/>
              </a:rPr>
              <a:t>Syntax:</a:t>
            </a:r>
          </a:p>
          <a:p>
            <a:endParaRPr lang="en-US" sz="1200" b="1" u="sng"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DELIMITER ##</a:t>
            </a:r>
          </a:p>
          <a:p>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CREATE PROCEDURE project2() </a:t>
            </a:r>
          </a:p>
          <a:p>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BEGIN</a:t>
            </a:r>
          </a:p>
          <a:p>
            <a:endPar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 count(if(</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 'stock','1',Null)) AS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 count(if(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='Work_order','1',Null))AS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FROM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order_status</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GROUP BY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AS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Work_order_pending_status</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From (SELECT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(if(</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 'stock','1',Null)) AS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 count(if(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='Work_order','1',Null))AS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FROM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order_status</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GROUP BY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AS Counts;</a:t>
            </a:r>
          </a:p>
          <a:p>
            <a:endPar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work_order_pending_status</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CASE 	</a:t>
            </a:r>
          </a:p>
          <a:p>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WHEN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work_order_pending_status</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&gt; 0 THEN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Order_closed</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ELSE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Order_pending</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END AS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work_order_closed_or_not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From (SELECT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AS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Work_order_pending_status</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From (SELECT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(if(</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 'stock','1',Null)) AS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 count(if(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='Work_order','1',Null))AS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FROM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order_status</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GROUP BY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 AS Counts) AS </a:t>
            </a:r>
            <a:r>
              <a:rPr lang="en-US" sz="1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OS_Status</a:t>
            </a:r>
            <a:r>
              <a:rPr lang="en-US" sz="1200"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60604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3452C0-4FB0-18BF-0962-3067840873EC}"/>
              </a:ext>
            </a:extLst>
          </p:cNvPr>
          <p:cNvSpPr txBox="1"/>
          <p:nvPr/>
        </p:nvSpPr>
        <p:spPr>
          <a:xfrm>
            <a:off x="271463" y="324652"/>
            <a:ext cx="8393906" cy="2677656"/>
          </a:xfrm>
          <a:prstGeom prst="rect">
            <a:avLst/>
          </a:prstGeom>
          <a:noFill/>
        </p:spPr>
        <p:txBody>
          <a:bodyPr wrap="square">
            <a:spAutoFit/>
          </a:bodyPr>
          <a:lstStyle/>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dws.sale_id,dws.sale_date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dws.created_on_date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dws.job_status</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dws.buyer_name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dws.preferred_supplier</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dws.qty</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os.order_id</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os.order_type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Os.DescriptionFROM</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Order_Status</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os</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JOIN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date_wise_report</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dws</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ON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os.sale_id</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dws.sale_id</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sale_date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SUM(qty) AS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Total_quantity</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COUNT(</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AS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order_id_countFROM</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order_supplier_report</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GROUP BY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sale_date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SUBSTRING_INDEX(</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buyer_name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 -1) AS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last_name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SUBSTRING_INDEX(</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buyer_name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 1) AS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first_name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sale_date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qty FROM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order_supplier_report;END</a:t>
            </a:r>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##DELIMITER ;</a:t>
            </a:r>
          </a:p>
          <a:p>
            <a:endPar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400" b="1" u="sng" dirty="0">
                <a:solidFill>
                  <a:schemeClr val="bg1"/>
                </a:solidFill>
                <a:latin typeface="Calibri" panose="020F0502020204030204" pitchFamily="34" charset="0"/>
                <a:ea typeface="Calibri" panose="020F0502020204030204" pitchFamily="34" charset="0"/>
                <a:cs typeface="Calibri" panose="020F0502020204030204" pitchFamily="34" charset="0"/>
              </a:rPr>
              <a:t>To View </a:t>
            </a: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rPr>
              <a:t>the procedure</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CALL project2()</a:t>
            </a:r>
            <a:endParaRPr lang="en-IN" sz="14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854BB38E-A5BE-F909-EB68-4F4583369C77}"/>
              </a:ext>
            </a:extLst>
          </p:cNvPr>
          <p:cNvSpPr txBox="1"/>
          <p:nvPr/>
        </p:nvSpPr>
        <p:spPr>
          <a:xfrm>
            <a:off x="357189" y="3480020"/>
            <a:ext cx="5057774" cy="1200329"/>
          </a:xfrm>
          <a:prstGeom prst="rect">
            <a:avLst/>
          </a:prstGeom>
          <a:noFill/>
        </p:spPr>
        <p:txBody>
          <a:bodyPr wrap="square">
            <a:spAutoFit/>
          </a:bodyPr>
          <a:lstStyle/>
          <a:p>
            <a:r>
              <a:rPr lang="en-US" sz="1600" u="sng"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This stored procedure automates the generation of order status and supplier report tables, ensuring that the latest data is always available for analysis. It simplifies the process of maintaining up-to-date reports for decision-makers.</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2242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C73A-61F9-E69E-8A2C-B49244390127}"/>
              </a:ext>
            </a:extLst>
          </p:cNvPr>
          <p:cNvSpPr>
            <a:spLocks noGrp="1"/>
          </p:cNvSpPr>
          <p:nvPr>
            <p:ph type="title"/>
          </p:nvPr>
        </p:nvSpPr>
        <p:spPr>
          <a:xfrm>
            <a:off x="467012" y="223569"/>
            <a:ext cx="997456" cy="376506"/>
          </a:xfrm>
        </p:spPr>
        <p:txBody>
          <a:bodyPr/>
          <a:lstStyle/>
          <a:p>
            <a:r>
              <a:rPr lang="en-IN" sz="1800" b="1" u="sng" dirty="0">
                <a:solidFill>
                  <a:schemeClr val="bg1"/>
                </a:solidFill>
                <a:latin typeface="Calibri" panose="020F0502020204030204" pitchFamily="34" charset="0"/>
                <a:ea typeface="Calibri" panose="020F0502020204030204" pitchFamily="34" charset="0"/>
                <a:cs typeface="Calibri" panose="020F0502020204030204" pitchFamily="34" charset="0"/>
              </a:rPr>
              <a:t>Output:</a:t>
            </a:r>
          </a:p>
        </p:txBody>
      </p:sp>
      <p:pic>
        <p:nvPicPr>
          <p:cNvPr id="4" name="Picture 3">
            <a:extLst>
              <a:ext uri="{FF2B5EF4-FFF2-40B4-BE49-F238E27FC236}">
                <a16:creationId xmlns:a16="http://schemas.microsoft.com/office/drawing/2014/main" id="{89432279-F341-8DE9-2BE2-F499EB3EFEC2}"/>
              </a:ext>
            </a:extLst>
          </p:cNvPr>
          <p:cNvPicPr>
            <a:picLocks noChangeAspect="1"/>
          </p:cNvPicPr>
          <p:nvPr/>
        </p:nvPicPr>
        <p:blipFill>
          <a:blip r:embed="rId2"/>
          <a:stretch>
            <a:fillRect/>
          </a:stretch>
        </p:blipFill>
        <p:spPr>
          <a:xfrm>
            <a:off x="562503" y="707609"/>
            <a:ext cx="8018993" cy="2907129"/>
          </a:xfrm>
          <a:prstGeom prst="rect">
            <a:avLst/>
          </a:prstGeom>
        </p:spPr>
      </p:pic>
      <p:sp>
        <p:nvSpPr>
          <p:cNvPr id="6" name="TextBox 5">
            <a:extLst>
              <a:ext uri="{FF2B5EF4-FFF2-40B4-BE49-F238E27FC236}">
                <a16:creationId xmlns:a16="http://schemas.microsoft.com/office/drawing/2014/main" id="{D1E9E013-B05D-06D1-E3E8-B136FD68279B}"/>
              </a:ext>
            </a:extLst>
          </p:cNvPr>
          <p:cNvSpPr txBox="1"/>
          <p:nvPr/>
        </p:nvSpPr>
        <p:spPr>
          <a:xfrm>
            <a:off x="467012" y="4009975"/>
            <a:ext cx="4872037" cy="738664"/>
          </a:xfrm>
          <a:prstGeom prst="rect">
            <a:avLst/>
          </a:prstGeom>
          <a:noFill/>
        </p:spPr>
        <p:txBody>
          <a:bodyPr wrap="square">
            <a:spAutoFit/>
          </a:bodyPr>
          <a:lstStyle/>
          <a:p>
            <a:r>
              <a:rPr lang="en-US" b="1" u="sng" dirty="0">
                <a:solidFill>
                  <a:schemeClr val="bg1"/>
                </a:solidFill>
                <a:latin typeface="Calibri" panose="020F0502020204030204" pitchFamily="34" charset="0"/>
                <a:ea typeface="Calibri" panose="020F0502020204030204" pitchFamily="34" charset="0"/>
                <a:cs typeface="Calibri" panose="020F0502020204030204" pitchFamily="34" charset="0"/>
              </a:rPr>
              <a:t>Export Reports:</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lvl="2">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Export all reports for reference.</a:t>
            </a:r>
          </a:p>
        </p:txBody>
      </p:sp>
    </p:spTree>
    <p:extLst>
      <p:ext uri="{BB962C8B-B14F-4D97-AF65-F5344CB8AC3E}">
        <p14:creationId xmlns:p14="http://schemas.microsoft.com/office/powerpoint/2010/main" val="671921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10AD-A65C-C370-0EDF-E8083309814D}"/>
              </a:ext>
            </a:extLst>
          </p:cNvPr>
          <p:cNvSpPr>
            <a:spLocks noGrp="1"/>
          </p:cNvSpPr>
          <p:nvPr>
            <p:ph type="ctrTitle"/>
          </p:nvPr>
        </p:nvSpPr>
        <p:spPr>
          <a:xfrm>
            <a:off x="1697269" y="471344"/>
            <a:ext cx="4792200" cy="644700"/>
          </a:xfrm>
        </p:spPr>
        <p:txBody>
          <a:bodyPr/>
          <a:lstStyle/>
          <a:p>
            <a:r>
              <a:rPr lang="en-IN" u="sng" dirty="0">
                <a:solidFill>
                  <a:schemeClr val="accent4"/>
                </a:solidFill>
              </a:rPr>
              <a:t>Conclusion</a:t>
            </a:r>
          </a:p>
        </p:txBody>
      </p:sp>
      <p:sp>
        <p:nvSpPr>
          <p:cNvPr id="5" name="TextBox 4">
            <a:extLst>
              <a:ext uri="{FF2B5EF4-FFF2-40B4-BE49-F238E27FC236}">
                <a16:creationId xmlns:a16="http://schemas.microsoft.com/office/drawing/2014/main" id="{7D5AB9A2-F844-C406-7AB1-6362AB9B5B10}"/>
              </a:ext>
            </a:extLst>
          </p:cNvPr>
          <p:cNvSpPr txBox="1"/>
          <p:nvPr/>
        </p:nvSpPr>
        <p:spPr>
          <a:xfrm>
            <a:off x="2185987" y="1264441"/>
            <a:ext cx="4543426" cy="3539430"/>
          </a:xfrm>
          <a:prstGeom prst="rect">
            <a:avLst/>
          </a:prstGeom>
          <a:noFill/>
        </p:spPr>
        <p:txBody>
          <a:bodyPr wrap="square">
            <a:spAutoFit/>
          </a:bodyPr>
          <a:lstStyle/>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The project involves a series of data processing tasks to analyze stock and work order statuses. Key steps include calculating stock and work order counts, determining pending statuses, creating and managing new tables, and generating detailed reports.</a:t>
            </a:r>
          </a:p>
          <a:p>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Steps to Completion:</a:t>
            </a:r>
          </a:p>
          <a:p>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lvl="4" indent="-285750">
              <a:buClr>
                <a:schemeClr val="bg1"/>
              </a:buClr>
              <a:buFont typeface="Wingdings" panose="05000000000000000000" pitchFamily="2" charset="2"/>
              <a:buChar char="ü"/>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Data Calculation</a:t>
            </a:r>
          </a:p>
          <a:p>
            <a:pPr marL="285750" lvl="3" indent="-285750">
              <a:buClr>
                <a:schemeClr val="bg1"/>
              </a:buClr>
              <a:buFont typeface="Wingdings" panose="05000000000000000000" pitchFamily="2" charset="2"/>
              <a:buChar char="ü"/>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Update Status Field</a:t>
            </a:r>
          </a:p>
          <a:p>
            <a:pPr marL="285750" lvl="3" indent="-285750">
              <a:buClr>
                <a:schemeClr val="bg1"/>
              </a:buClr>
              <a:buFont typeface="Wingdings" panose="05000000000000000000" pitchFamily="2" charset="2"/>
              <a:buChar char="ü"/>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Table Creation</a:t>
            </a:r>
          </a:p>
          <a:p>
            <a:pPr marL="285750" lvl="3" indent="-285750">
              <a:buClr>
                <a:schemeClr val="bg1"/>
              </a:buClr>
              <a:buFont typeface="Wingdings" panose="05000000000000000000" pitchFamily="2" charset="2"/>
              <a:buChar char="ü"/>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Reporting</a:t>
            </a:r>
          </a:p>
          <a:p>
            <a:pPr marL="285750" lvl="3" indent="-285750">
              <a:buClr>
                <a:schemeClr val="bg1"/>
              </a:buClr>
              <a:buFont typeface="Wingdings" panose="05000000000000000000" pitchFamily="2" charset="2"/>
              <a:buChar char="ü"/>
            </a:pP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Storage and Export</a:t>
            </a:r>
          </a:p>
        </p:txBody>
      </p:sp>
    </p:spTree>
    <p:extLst>
      <p:ext uri="{BB962C8B-B14F-4D97-AF65-F5344CB8AC3E}">
        <p14:creationId xmlns:p14="http://schemas.microsoft.com/office/powerpoint/2010/main" val="711363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AABA-555A-D055-5485-675774ECDFC1}"/>
              </a:ext>
            </a:extLst>
          </p:cNvPr>
          <p:cNvSpPr>
            <a:spLocks noGrp="1"/>
          </p:cNvSpPr>
          <p:nvPr>
            <p:ph type="title"/>
          </p:nvPr>
        </p:nvSpPr>
        <p:spPr>
          <a:xfrm>
            <a:off x="2152938" y="1923782"/>
            <a:ext cx="4629300" cy="941400"/>
          </a:xfrm>
        </p:spPr>
        <p:txBody>
          <a:bodyPr/>
          <a:lstStyle/>
          <a:p>
            <a:pPr algn="ctr"/>
            <a:r>
              <a:rPr lang="en-IN" sz="6000" dirty="0"/>
              <a:t>Thank You</a:t>
            </a:r>
          </a:p>
        </p:txBody>
      </p:sp>
    </p:spTree>
    <p:extLst>
      <p:ext uri="{BB962C8B-B14F-4D97-AF65-F5344CB8AC3E}">
        <p14:creationId xmlns:p14="http://schemas.microsoft.com/office/powerpoint/2010/main" val="155090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509F4E-683D-4AB1-2AD3-C4C9D85FE9FB}"/>
              </a:ext>
            </a:extLst>
          </p:cNvPr>
          <p:cNvSpPr txBox="1"/>
          <p:nvPr/>
        </p:nvSpPr>
        <p:spPr>
          <a:xfrm>
            <a:off x="121443" y="235745"/>
            <a:ext cx="8872537" cy="4093428"/>
          </a:xfrm>
          <a:prstGeom prst="rect">
            <a:avLst/>
          </a:prstGeom>
          <a:noFill/>
        </p:spPr>
        <p:txBody>
          <a:bodyPr wrap="square">
            <a:spAutoFit/>
          </a:bodyPr>
          <a:lstStyle/>
          <a:p>
            <a:pPr algn="ctr"/>
            <a:r>
              <a:rPr lang="en-US" sz="2800" dirty="0">
                <a:solidFill>
                  <a:schemeClr val="accent4"/>
                </a:solidFill>
              </a:rPr>
              <a:t>Summary</a:t>
            </a:r>
          </a:p>
          <a:p>
            <a:endParaRPr lang="en-US" dirty="0">
              <a:solidFill>
                <a:schemeClr val="bg1">
                  <a:lumMod val="95000"/>
                </a:schemeClr>
              </a:solidFill>
            </a:endParaRPr>
          </a:p>
          <a:p>
            <a:r>
              <a:rPr lang="en-US" sz="1800" u="sng" dirty="0">
                <a:solidFill>
                  <a:schemeClr val="bg1">
                    <a:lumMod val="95000"/>
                  </a:schemeClr>
                </a:solidFill>
              </a:rPr>
              <a:t>Objective:</a:t>
            </a:r>
          </a:p>
          <a:p>
            <a:endParaRPr lang="en-US" dirty="0">
              <a:solidFill>
                <a:schemeClr val="bg1">
                  <a:lumMod val="95000"/>
                </a:schemeClr>
              </a:solidFill>
            </a:endParaRPr>
          </a:p>
          <a:p>
            <a:r>
              <a:rPr lang="en-US" dirty="0">
                <a:solidFill>
                  <a:schemeClr val="bg1">
                    <a:lumMod val="95000"/>
                  </a:schemeClr>
                </a:solidFill>
              </a:rPr>
              <a:t>	To analyze stock and work order data by calculating and reporting on stock counts, work orders, pending statuses, and generating combined reports from multiple datasets.</a:t>
            </a:r>
          </a:p>
          <a:p>
            <a:endParaRPr lang="en-US" dirty="0">
              <a:solidFill>
                <a:schemeClr val="bg1">
                  <a:lumMod val="95000"/>
                </a:schemeClr>
              </a:solidFill>
            </a:endParaRPr>
          </a:p>
          <a:p>
            <a:endParaRPr lang="en-US" dirty="0">
              <a:solidFill>
                <a:schemeClr val="bg1">
                  <a:lumMod val="95000"/>
                </a:schemeClr>
              </a:solidFill>
            </a:endParaRPr>
          </a:p>
          <a:p>
            <a:r>
              <a:rPr lang="en-US" sz="1800" u="sng" dirty="0">
                <a:solidFill>
                  <a:schemeClr val="bg1">
                    <a:lumMod val="95000"/>
                  </a:schemeClr>
                </a:solidFill>
              </a:rPr>
              <a:t>Datasets:</a:t>
            </a:r>
          </a:p>
          <a:p>
            <a:endParaRPr lang="en-US" dirty="0">
              <a:solidFill>
                <a:schemeClr val="bg1">
                  <a:lumMod val="95000"/>
                </a:schemeClr>
              </a:solidFill>
            </a:endParaRPr>
          </a:p>
          <a:p>
            <a:r>
              <a:rPr lang="en-US" dirty="0">
                <a:solidFill>
                  <a:schemeClr val="accent4"/>
                </a:solidFill>
              </a:rPr>
              <a:t>Order Status: </a:t>
            </a:r>
          </a:p>
          <a:p>
            <a:r>
              <a:rPr lang="en-US" dirty="0">
                <a:solidFill>
                  <a:schemeClr val="bg1">
                    <a:lumMod val="95000"/>
                  </a:schemeClr>
                </a:solidFill>
              </a:rPr>
              <a:t>	   Contains details about the status of each order.</a:t>
            </a:r>
          </a:p>
          <a:p>
            <a:endParaRPr lang="en-US" dirty="0">
              <a:solidFill>
                <a:schemeClr val="bg1">
                  <a:lumMod val="95000"/>
                </a:schemeClr>
              </a:solidFill>
            </a:endParaRPr>
          </a:p>
          <a:p>
            <a:r>
              <a:rPr lang="en-US" dirty="0" err="1">
                <a:solidFill>
                  <a:schemeClr val="accent4"/>
                </a:solidFill>
              </a:rPr>
              <a:t>Date_wise_supplier</a:t>
            </a:r>
            <a:r>
              <a:rPr lang="en-US" dirty="0">
                <a:solidFill>
                  <a:schemeClr val="accent4"/>
                </a:solidFill>
              </a:rPr>
              <a:t>: </a:t>
            </a:r>
          </a:p>
          <a:p>
            <a:r>
              <a:rPr lang="en-US" dirty="0">
                <a:solidFill>
                  <a:schemeClr val="bg1">
                    <a:lumMod val="95000"/>
                  </a:schemeClr>
                </a:solidFill>
              </a:rPr>
              <a:t>	</a:t>
            </a:r>
          </a:p>
          <a:p>
            <a:r>
              <a:rPr lang="en-US" dirty="0">
                <a:solidFill>
                  <a:schemeClr val="bg1">
                    <a:lumMod val="95000"/>
                  </a:schemeClr>
                </a:solidFill>
              </a:rPr>
              <a:t>	Contains information on suppliers and the quantities of orders </a:t>
            </a:r>
          </a:p>
          <a:p>
            <a:r>
              <a:rPr lang="en-US" dirty="0">
                <a:solidFill>
                  <a:schemeClr val="bg1">
                    <a:lumMod val="95000"/>
                  </a:schemeClr>
                </a:solidFill>
              </a:rPr>
              <a:t>placed over time.</a:t>
            </a:r>
            <a:endParaRPr lang="en-IN" dirty="0">
              <a:solidFill>
                <a:schemeClr val="bg1">
                  <a:lumMod val="95000"/>
                </a:schemeClr>
              </a:solidFill>
            </a:endParaRPr>
          </a:p>
        </p:txBody>
      </p:sp>
    </p:spTree>
    <p:extLst>
      <p:ext uri="{BB962C8B-B14F-4D97-AF65-F5344CB8AC3E}">
        <p14:creationId xmlns:p14="http://schemas.microsoft.com/office/powerpoint/2010/main" val="926021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A30FFDE-88D8-0642-943F-80B94A0583C7}"/>
              </a:ext>
            </a:extLst>
          </p:cNvPr>
          <p:cNvSpPr txBox="1"/>
          <p:nvPr/>
        </p:nvSpPr>
        <p:spPr>
          <a:xfrm>
            <a:off x="335755" y="377527"/>
            <a:ext cx="7222331" cy="4388445"/>
          </a:xfrm>
          <a:prstGeom prst="rect">
            <a:avLst/>
          </a:prstGeom>
          <a:noFill/>
        </p:spPr>
        <p:txBody>
          <a:bodyPr wrap="square">
            <a:spAutoFit/>
          </a:bodyPr>
          <a:lstStyle/>
          <a:p>
            <a:pPr>
              <a:spcBef>
                <a:spcPts val="2400"/>
              </a:spcBef>
            </a:pPr>
            <a:r>
              <a:rPr lang="en-US" sz="3600" b="1" kern="0" dirty="0">
                <a:solidFill>
                  <a:schemeClr val="accent4"/>
                </a:solidFill>
                <a:effectLst/>
                <a:latin typeface="Calibri" panose="020F0502020204030204" pitchFamily="34" charset="0"/>
                <a:ea typeface="Calibri" panose="020F0502020204030204" pitchFamily="34" charset="0"/>
              </a:rPr>
              <a:t>Instructions:</a:t>
            </a:r>
            <a:endParaRPr lang="en-US" sz="3600" b="1" dirty="0">
              <a:solidFill>
                <a:schemeClr val="accent4"/>
              </a:solidFill>
              <a:latin typeface="Calibri" panose="020F0502020204030204" pitchFamily="34" charset="0"/>
              <a:ea typeface="Calibri" panose="020F0502020204030204" pitchFamily="34" charset="0"/>
            </a:endParaRPr>
          </a:p>
          <a:p>
            <a:endParaRPr lang="en-IN" sz="1050" b="1" kern="0" dirty="0">
              <a:solidFill>
                <a:schemeClr val="accent4"/>
              </a:solidFill>
              <a:effectLst/>
              <a:latin typeface="Calibri" panose="020F0502020204030204" pitchFamily="34" charset="0"/>
              <a:ea typeface="Calibri" panose="020F0502020204030204" pitchFamily="34" charset="0"/>
            </a:endParaRPr>
          </a:p>
          <a:p>
            <a:endParaRPr lang="en-IN" sz="1050" b="1" kern="0" dirty="0">
              <a:solidFill>
                <a:schemeClr val="accent4"/>
              </a:solidFill>
              <a:effectLst/>
              <a:latin typeface="Calibri" panose="020F0502020204030204" pitchFamily="34" charset="0"/>
              <a:ea typeface="Calibri" panose="020F0502020204030204" pitchFamily="34" charset="0"/>
            </a:endParaRPr>
          </a:p>
          <a:p>
            <a:pPr>
              <a:lnSpc>
                <a:spcPct val="115000"/>
              </a:lnSpc>
              <a:spcAft>
                <a:spcPts val="1000"/>
              </a:spcAft>
            </a:pPr>
            <a:r>
              <a:rPr lang="en-US"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rPr>
              <a:t>1. Calculate Stock Count and Work Order Count Based on Order ID.</a:t>
            </a:r>
            <a:endParaRPr lang="en-IN"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p>
            <a:pPr>
              <a:lnSpc>
                <a:spcPct val="115000"/>
              </a:lnSpc>
              <a:spcAft>
                <a:spcPts val="1000"/>
              </a:spcAft>
            </a:pPr>
            <a:r>
              <a:rPr lang="en-US"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rPr>
              <a:t>2. Calculate Work Order Pending Status.</a:t>
            </a:r>
            <a:endParaRPr lang="en-IN"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p>
            <a:pPr>
              <a:lnSpc>
                <a:spcPct val="115000"/>
              </a:lnSpc>
              <a:spcAft>
                <a:spcPts val="1000"/>
              </a:spcAft>
            </a:pPr>
            <a:r>
              <a:rPr lang="en-US"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rPr>
              <a:t>3. Close the Work Order.</a:t>
            </a:r>
            <a:endParaRPr lang="en-IN"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p>
            <a:pPr>
              <a:lnSpc>
                <a:spcPct val="115000"/>
              </a:lnSpc>
              <a:spcAft>
                <a:spcPts val="1000"/>
              </a:spcAft>
            </a:pPr>
            <a:r>
              <a:rPr lang="en-US"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rPr>
              <a:t>4. Create New Table for Pending Status.</a:t>
            </a:r>
            <a:endParaRPr lang="en-IN"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p>
            <a:pPr>
              <a:lnSpc>
                <a:spcPct val="115000"/>
              </a:lnSpc>
              <a:spcAft>
                <a:spcPts val="1000"/>
              </a:spcAft>
            </a:pPr>
            <a:r>
              <a:rPr lang="en-US"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rPr>
              <a:t>5. Create Second Table Using Join.</a:t>
            </a:r>
            <a:endParaRPr lang="en-IN"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p>
            <a:pPr>
              <a:lnSpc>
                <a:spcPct val="115000"/>
              </a:lnSpc>
              <a:spcAft>
                <a:spcPts val="1000"/>
              </a:spcAft>
            </a:pPr>
            <a:r>
              <a:rPr lang="en-US"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rPr>
              <a:t>6. Date-wise Quantity and Order ID Count.</a:t>
            </a:r>
            <a:endParaRPr lang="en-IN"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p>
            <a:pPr>
              <a:lnSpc>
                <a:spcPct val="115000"/>
              </a:lnSpc>
              <a:spcAft>
                <a:spcPts val="1000"/>
              </a:spcAft>
            </a:pPr>
            <a:r>
              <a:rPr lang="en-US"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rPr>
              <a:t>7. Split Supplier Names.</a:t>
            </a:r>
            <a:endParaRPr lang="en-IN"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a:p>
            <a:pPr>
              <a:lnSpc>
                <a:spcPct val="115000"/>
              </a:lnSpc>
              <a:spcAft>
                <a:spcPts val="1000"/>
              </a:spcAft>
            </a:pPr>
            <a:r>
              <a:rPr lang="en-US"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rPr>
              <a:t>8. Stored Procedure and Export.</a:t>
            </a:r>
            <a:endParaRPr lang="en-IN" sz="1800" dirty="0">
              <a:solidFill>
                <a:schemeClr val="bg1"/>
              </a:solidFill>
              <a:effectLst/>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672842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A128A-847C-AB67-1DF2-0A452CBD93C5}"/>
              </a:ext>
            </a:extLst>
          </p:cNvPr>
          <p:cNvSpPr>
            <a:spLocks noGrp="1"/>
          </p:cNvSpPr>
          <p:nvPr>
            <p:ph type="title"/>
          </p:nvPr>
        </p:nvSpPr>
        <p:spPr>
          <a:xfrm>
            <a:off x="285751" y="214313"/>
            <a:ext cx="8708230" cy="421481"/>
          </a:xfrm>
        </p:spPr>
        <p:txBody>
          <a:bodyPr/>
          <a:lstStyle/>
          <a:p>
            <a:r>
              <a:rPr lang="en-US" sz="1800" dirty="0"/>
              <a:t>1. Calculate Stock Count and Work Order Count Based on Order ID</a:t>
            </a:r>
            <a:endParaRPr lang="en-IN" sz="1800" dirty="0"/>
          </a:p>
        </p:txBody>
      </p:sp>
      <p:sp>
        <p:nvSpPr>
          <p:cNvPr id="4" name="TextBox 3">
            <a:extLst>
              <a:ext uri="{FF2B5EF4-FFF2-40B4-BE49-F238E27FC236}">
                <a16:creationId xmlns:a16="http://schemas.microsoft.com/office/drawing/2014/main" id="{A25361AA-1195-E5ED-F7F9-A66AEBF505D9}"/>
              </a:ext>
            </a:extLst>
          </p:cNvPr>
          <p:cNvSpPr txBox="1"/>
          <p:nvPr/>
        </p:nvSpPr>
        <p:spPr>
          <a:xfrm>
            <a:off x="478631" y="685800"/>
            <a:ext cx="8186737" cy="573298"/>
          </a:xfrm>
          <a:prstGeom prst="rect">
            <a:avLst/>
          </a:prstGeom>
          <a:noFill/>
        </p:spPr>
        <p:txBody>
          <a:bodyPr wrap="square">
            <a:spAutoFit/>
          </a:bodyPr>
          <a:lstStyle/>
          <a:p>
            <a:pPr>
              <a:lnSpc>
                <a:spcPct val="115000"/>
              </a:lnSpc>
              <a:spcAft>
                <a:spcPts val="1000"/>
              </a:spcAft>
            </a:pPr>
            <a:r>
              <a:rPr lang="en-US" sz="1400" dirty="0">
                <a:solidFill>
                  <a:schemeClr val="bg1"/>
                </a:solidFill>
                <a:effectLst/>
                <a:latin typeface="Cambria" panose="02040503050406030204" pitchFamily="18" charset="0"/>
                <a:ea typeface="Cambria" panose="02040503050406030204" pitchFamily="18" charset="0"/>
                <a:cs typeface="Cambria" panose="02040503050406030204" pitchFamily="18" charset="0"/>
              </a:rPr>
              <a:t>	</a:t>
            </a:r>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query extracts order type counts, identifying how many entries are classified as "stock" and how many as "work order".</a:t>
            </a:r>
          </a:p>
        </p:txBody>
      </p:sp>
      <p:sp>
        <p:nvSpPr>
          <p:cNvPr id="6" name="TextBox 5">
            <a:extLst>
              <a:ext uri="{FF2B5EF4-FFF2-40B4-BE49-F238E27FC236}">
                <a16:creationId xmlns:a16="http://schemas.microsoft.com/office/drawing/2014/main" id="{D82EB586-F92F-8DEF-F926-702152EFC31C}"/>
              </a:ext>
            </a:extLst>
          </p:cNvPr>
          <p:cNvSpPr txBox="1"/>
          <p:nvPr/>
        </p:nvSpPr>
        <p:spPr>
          <a:xfrm>
            <a:off x="478631" y="1252558"/>
            <a:ext cx="3136106" cy="2572820"/>
          </a:xfrm>
          <a:prstGeom prst="rect">
            <a:avLst/>
          </a:prstGeom>
          <a:noFill/>
        </p:spPr>
        <p:txBody>
          <a:bodyPr wrap="square">
            <a:spAutoFit/>
          </a:bodyPr>
          <a:lstStyle/>
          <a:p>
            <a:pPr>
              <a:lnSpc>
                <a:spcPct val="115000"/>
              </a:lnSpc>
              <a:spcAft>
                <a:spcPts val="1000"/>
              </a:spcAft>
            </a:pPr>
            <a:r>
              <a:rPr lang="en-IN" u="sng" dirty="0">
                <a:solidFill>
                  <a:schemeClr val="bg1"/>
                </a:solidFill>
                <a:latin typeface="Calibri" panose="020F0502020204030204" pitchFamily="34" charset="0"/>
                <a:ea typeface="Calibri" panose="020F0502020204030204" pitchFamily="34" charset="0"/>
                <a:cs typeface="Calibri" panose="020F0502020204030204" pitchFamily="34" charset="0"/>
              </a:rPr>
              <a:t>Syntax:</a:t>
            </a:r>
          </a:p>
          <a:p>
            <a:pPr>
              <a:lnSpc>
                <a:spcPct val="115000"/>
              </a:lnSpc>
              <a:spcAft>
                <a:spcPts val="1000"/>
              </a:spcAft>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 </a:t>
            </a:r>
          </a:p>
          <a:p>
            <a:pPr>
              <a:lnSpc>
                <a:spcPct val="115000"/>
              </a:lnSpc>
              <a:spcAft>
                <a:spcPts val="1000"/>
              </a:spcAft>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count(if(</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 'stock','1',Null)) AS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 </a:t>
            </a:r>
          </a:p>
          <a:p>
            <a:pPr>
              <a:lnSpc>
                <a:spcPct val="115000"/>
              </a:lnSpc>
              <a:spcAft>
                <a:spcPts val="1000"/>
              </a:spcAft>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count(if(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='Work_order','1',Null))AS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FROM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order_status</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nSpc>
                <a:spcPct val="115000"/>
              </a:lnSpc>
              <a:spcAft>
                <a:spcPts val="1000"/>
              </a:spcAft>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GROUP BY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pic>
        <p:nvPicPr>
          <p:cNvPr id="8" name="Picture 7">
            <a:extLst>
              <a:ext uri="{FF2B5EF4-FFF2-40B4-BE49-F238E27FC236}">
                <a16:creationId xmlns:a16="http://schemas.microsoft.com/office/drawing/2014/main" id="{A84FE614-64F8-9945-4701-69D3B67A9529}"/>
              </a:ext>
            </a:extLst>
          </p:cNvPr>
          <p:cNvPicPr>
            <a:picLocks noChangeAspect="1"/>
          </p:cNvPicPr>
          <p:nvPr/>
        </p:nvPicPr>
        <p:blipFill>
          <a:blip r:embed="rId3"/>
          <a:stretch>
            <a:fillRect/>
          </a:stretch>
        </p:blipFill>
        <p:spPr>
          <a:xfrm>
            <a:off x="4439339" y="1636046"/>
            <a:ext cx="3252250" cy="2260362"/>
          </a:xfrm>
          <a:prstGeom prst="rect">
            <a:avLst/>
          </a:prstGeom>
        </p:spPr>
      </p:pic>
      <p:sp>
        <p:nvSpPr>
          <p:cNvPr id="10" name="TextBox 9">
            <a:extLst>
              <a:ext uri="{FF2B5EF4-FFF2-40B4-BE49-F238E27FC236}">
                <a16:creationId xmlns:a16="http://schemas.microsoft.com/office/drawing/2014/main" id="{1A380FC0-D2BC-B98C-809E-90D31B8FC5E0}"/>
              </a:ext>
            </a:extLst>
          </p:cNvPr>
          <p:cNvSpPr txBox="1"/>
          <p:nvPr/>
        </p:nvSpPr>
        <p:spPr>
          <a:xfrm>
            <a:off x="4315664" y="1247092"/>
            <a:ext cx="914400" cy="325538"/>
          </a:xfrm>
          <a:prstGeom prst="rect">
            <a:avLst/>
          </a:prstGeom>
          <a:noFill/>
        </p:spPr>
        <p:txBody>
          <a:bodyPr wrap="square">
            <a:spAutoFit/>
          </a:bodyPr>
          <a:lstStyle/>
          <a:p>
            <a:pPr>
              <a:lnSpc>
                <a:spcPct val="115000"/>
              </a:lnSpc>
              <a:spcAft>
                <a:spcPts val="1000"/>
              </a:spcAft>
            </a:pPr>
            <a:r>
              <a:rPr lang="en-IN" u="sng" dirty="0">
                <a:solidFill>
                  <a:schemeClr val="bg1"/>
                </a:solidFill>
                <a:latin typeface="Calibri" panose="020F0502020204030204" pitchFamily="34" charset="0"/>
                <a:ea typeface="Calibri" panose="020F0502020204030204" pitchFamily="34" charset="0"/>
                <a:cs typeface="Calibri" panose="020F0502020204030204" pitchFamily="34" charset="0"/>
              </a:rPr>
              <a:t>Output:</a:t>
            </a:r>
          </a:p>
        </p:txBody>
      </p:sp>
      <p:sp>
        <p:nvSpPr>
          <p:cNvPr id="12" name="TextBox 11">
            <a:extLst>
              <a:ext uri="{FF2B5EF4-FFF2-40B4-BE49-F238E27FC236}">
                <a16:creationId xmlns:a16="http://schemas.microsoft.com/office/drawing/2014/main" id="{2BEBFD8E-8345-D141-447D-4CF4593DEE90}"/>
              </a:ext>
            </a:extLst>
          </p:cNvPr>
          <p:cNvSpPr txBox="1"/>
          <p:nvPr/>
        </p:nvSpPr>
        <p:spPr>
          <a:xfrm>
            <a:off x="285751" y="3875384"/>
            <a:ext cx="5429249" cy="1218117"/>
          </a:xfrm>
          <a:prstGeom prst="rect">
            <a:avLst/>
          </a:prstGeom>
          <a:noFill/>
        </p:spPr>
        <p:txBody>
          <a:bodyPr wrap="square">
            <a:spAutoFit/>
          </a:bodyPr>
          <a:lstStyle/>
          <a:p>
            <a:pPr>
              <a:lnSpc>
                <a:spcPct val="115000"/>
              </a:lnSpc>
              <a:spcAft>
                <a:spcPts val="1000"/>
              </a:spcAft>
            </a:pPr>
            <a:r>
              <a:rPr lang="en-IN" u="sng"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a:p>
            <a:pPr>
              <a:lnSpc>
                <a:spcPct val="115000"/>
              </a:lnSpc>
              <a:spcAft>
                <a:spcPts val="1000"/>
              </a:spcAft>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This query provides insights into the distribution of order types for each order ID, helping to understand whether the focus is more on stock orders or work orders.</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048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F723-C45D-71F0-C7BF-9D7665F29EF8}"/>
              </a:ext>
            </a:extLst>
          </p:cNvPr>
          <p:cNvSpPr>
            <a:spLocks noGrp="1"/>
          </p:cNvSpPr>
          <p:nvPr>
            <p:ph type="title"/>
          </p:nvPr>
        </p:nvSpPr>
        <p:spPr>
          <a:xfrm>
            <a:off x="157164" y="92869"/>
            <a:ext cx="8936830" cy="1050131"/>
          </a:xfrm>
        </p:spPr>
        <p:txBody>
          <a:bodyPr/>
          <a:lstStyle/>
          <a:p>
            <a:pPr>
              <a:lnSpc>
                <a:spcPct val="115000"/>
              </a:lnSpc>
              <a:spcBef>
                <a:spcPts val="1000"/>
              </a:spcBef>
            </a:pPr>
            <a:r>
              <a:rPr lang="en-US" sz="1800" b="1" dirty="0">
                <a:solidFill>
                  <a:schemeClr val="accent4"/>
                </a:solidFill>
                <a:effectLst/>
                <a:latin typeface="Calibri" panose="020F0502020204030204" pitchFamily="34" charset="0"/>
                <a:ea typeface="Calibri" panose="020F0502020204030204" pitchFamily="34" charset="0"/>
              </a:rPr>
              <a:t>2. Calculate Work Order Pending Status</a:t>
            </a:r>
            <a:br>
              <a:rPr lang="en-IN" sz="1800" b="1" dirty="0">
                <a:solidFill>
                  <a:srgbClr val="4F81BD"/>
                </a:solidFill>
                <a:effectLst/>
                <a:latin typeface="Calibri" panose="020F0502020204030204" pitchFamily="34" charset="0"/>
                <a:ea typeface="Calibri" panose="020F0502020204030204" pitchFamily="34" charset="0"/>
              </a:rPr>
            </a:br>
            <a:r>
              <a:rPr lang="en-IN" sz="1800" b="1" dirty="0">
                <a:solidFill>
                  <a:srgbClr val="4F81BD"/>
                </a:solidFill>
                <a:effectLst/>
                <a:latin typeface="Calibri" panose="020F0502020204030204" pitchFamily="34" charset="0"/>
                <a:ea typeface="Calibri" panose="020F0502020204030204" pitchFamily="34" charset="0"/>
              </a:rPr>
              <a:t>	</a:t>
            </a:r>
            <a:r>
              <a:rPr lang="en-US" sz="14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This query computes the pending status by subtracting the work order count from the stock count.</a:t>
            </a:r>
            <a:br>
              <a:rPr lang="en-IN" sz="1800" dirty="0">
                <a:effectLst/>
                <a:latin typeface="Calibri" panose="020F0502020204030204" pitchFamily="34" charset="0"/>
                <a:ea typeface="Calibri" panose="020F0502020204030204" pitchFamily="34" charset="0"/>
                <a:cs typeface="Calibri" panose="020F0502020204030204" pitchFamily="34" charset="0"/>
              </a:rPr>
            </a:b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35489AA-03CB-E50B-F8D2-4159298762E0}"/>
              </a:ext>
            </a:extLst>
          </p:cNvPr>
          <p:cNvSpPr txBox="1"/>
          <p:nvPr/>
        </p:nvSpPr>
        <p:spPr>
          <a:xfrm>
            <a:off x="242887" y="1296888"/>
            <a:ext cx="3986213" cy="2092881"/>
          </a:xfrm>
          <a:prstGeom prst="rect">
            <a:avLst/>
          </a:prstGeom>
          <a:noFill/>
        </p:spPr>
        <p:txBody>
          <a:bodyPr wrap="square">
            <a:spAutoFit/>
          </a:bodyPr>
          <a:lstStyle/>
          <a:p>
            <a:r>
              <a:rPr lang="en-US" u="sng" dirty="0">
                <a:solidFill>
                  <a:schemeClr val="bg1"/>
                </a:solidFill>
                <a:latin typeface="Calibri" panose="020F0502020204030204" pitchFamily="34" charset="0"/>
                <a:ea typeface="Calibri" panose="020F0502020204030204" pitchFamily="34" charset="0"/>
                <a:cs typeface="Calibri" panose="020F0502020204030204" pitchFamily="34" charset="0"/>
              </a:rPr>
              <a:t>Syntax</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n-US" sz="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AS </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Work_order_pending_status</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From </a:t>
            </a:r>
          </a:p>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count(if(</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 'stock','1',Null)) AS </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 count(if( </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='Work_order','1',Null))AS </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FROM </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order_status</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GROUP BY </a:t>
            </a:r>
            <a:r>
              <a:rPr lang="en-US"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sz="1200" dirty="0">
                <a:solidFill>
                  <a:schemeClr val="bg1"/>
                </a:solidFill>
                <a:latin typeface="Calibri" panose="020F0502020204030204" pitchFamily="34" charset="0"/>
                <a:ea typeface="Calibri" panose="020F0502020204030204" pitchFamily="34" charset="0"/>
                <a:cs typeface="Calibri" panose="020F0502020204030204" pitchFamily="34" charset="0"/>
              </a:rPr>
              <a:t>) AS Counts;</a:t>
            </a:r>
            <a:endPar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0E68657-218E-B299-B516-06435E06979E}"/>
              </a:ext>
            </a:extLst>
          </p:cNvPr>
          <p:cNvPicPr>
            <a:picLocks noChangeAspect="1"/>
          </p:cNvPicPr>
          <p:nvPr/>
        </p:nvPicPr>
        <p:blipFill>
          <a:blip r:embed="rId2"/>
          <a:stretch>
            <a:fillRect/>
          </a:stretch>
        </p:blipFill>
        <p:spPr>
          <a:xfrm>
            <a:off x="4495148" y="1591293"/>
            <a:ext cx="4054191" cy="1798476"/>
          </a:xfrm>
          <a:prstGeom prst="rect">
            <a:avLst/>
          </a:prstGeom>
        </p:spPr>
      </p:pic>
      <p:sp>
        <p:nvSpPr>
          <p:cNvPr id="10" name="TextBox 9">
            <a:extLst>
              <a:ext uri="{FF2B5EF4-FFF2-40B4-BE49-F238E27FC236}">
                <a16:creationId xmlns:a16="http://schemas.microsoft.com/office/drawing/2014/main" id="{2E12ACE4-26A1-3893-1510-ADCCC2B1129F}"/>
              </a:ext>
            </a:extLst>
          </p:cNvPr>
          <p:cNvSpPr txBox="1"/>
          <p:nvPr/>
        </p:nvSpPr>
        <p:spPr>
          <a:xfrm>
            <a:off x="4429125" y="1280242"/>
            <a:ext cx="871538" cy="311051"/>
          </a:xfrm>
          <a:prstGeom prst="rect">
            <a:avLst/>
          </a:prstGeom>
          <a:noFill/>
        </p:spPr>
        <p:txBody>
          <a:bodyPr wrap="square">
            <a:spAutoFit/>
          </a:bodyPr>
          <a:lstStyle/>
          <a:p>
            <a:r>
              <a:rPr lang="en-US" u="sng" dirty="0">
                <a:solidFill>
                  <a:schemeClr val="bg1"/>
                </a:solidFill>
                <a:latin typeface="Calibri" panose="020F0502020204030204" pitchFamily="34" charset="0"/>
                <a:ea typeface="Calibri" panose="020F0502020204030204" pitchFamily="34" charset="0"/>
                <a:cs typeface="Calibri" panose="020F0502020204030204" pitchFamily="34" charset="0"/>
              </a:rPr>
              <a:t>Output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p:txBody>
      </p:sp>
      <p:sp>
        <p:nvSpPr>
          <p:cNvPr id="12" name="TextBox 11">
            <a:extLst>
              <a:ext uri="{FF2B5EF4-FFF2-40B4-BE49-F238E27FC236}">
                <a16:creationId xmlns:a16="http://schemas.microsoft.com/office/drawing/2014/main" id="{F8097545-6BBD-C95C-EBEC-272446B3F4AA}"/>
              </a:ext>
            </a:extLst>
          </p:cNvPr>
          <p:cNvSpPr txBox="1"/>
          <p:nvPr/>
        </p:nvSpPr>
        <p:spPr>
          <a:xfrm>
            <a:off x="328612" y="3749418"/>
            <a:ext cx="5129213" cy="984885"/>
          </a:xfrm>
          <a:prstGeom prst="rect">
            <a:avLst/>
          </a:prstGeom>
          <a:noFill/>
        </p:spPr>
        <p:txBody>
          <a:bodyPr wrap="square">
            <a:spAutoFit/>
          </a:bodyPr>
          <a:lstStyle/>
          <a:p>
            <a:r>
              <a:rPr lang="en-US" u="sng"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n-US" sz="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sz="1200" dirty="0">
                <a:solidFill>
                  <a:schemeClr val="bg1"/>
                </a:solidFill>
                <a:effectLst/>
                <a:latin typeface="Arial" panose="020B0604020202020204" pitchFamily="34" charset="0"/>
                <a:ea typeface="Arial" panose="020B0604020202020204" pitchFamily="34" charset="0"/>
              </a:rPr>
              <a:t>	By determining the difference between stock and work order counts, this query highlights how many work orders are still pending, which is crucial for managing inventory and planning production</a:t>
            </a:r>
            <a:endParaRPr lang="en-US" sz="105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143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E531-E484-6035-A166-B63E4441FB51}"/>
              </a:ext>
            </a:extLst>
          </p:cNvPr>
          <p:cNvSpPr>
            <a:spLocks noGrp="1"/>
          </p:cNvSpPr>
          <p:nvPr>
            <p:ph type="title"/>
          </p:nvPr>
        </p:nvSpPr>
        <p:spPr>
          <a:xfrm>
            <a:off x="150019" y="164187"/>
            <a:ext cx="8993981" cy="1050132"/>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3. Close the Work Order</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This query creates a new field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work_order_closed_or_not</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based on whether the `</a:t>
            </a:r>
            <a:r>
              <a:rPr lang="en-US" sz="1400"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work_order_pending_status</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 is less than 0.</a:t>
            </a:r>
            <a:br>
              <a:rPr lang="en-US" dirty="0">
                <a:latin typeface="Calibri" panose="020F0502020204030204" pitchFamily="34" charset="0"/>
                <a:ea typeface="Calibri" panose="020F0502020204030204" pitchFamily="34" charset="0"/>
                <a:cs typeface="Calibri" panose="020F0502020204030204" pitchFamily="34" charset="0"/>
              </a:rPr>
            </a:b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BF2D124-74A0-137B-EA2F-3800366F32AD}"/>
              </a:ext>
            </a:extLst>
          </p:cNvPr>
          <p:cNvSpPr txBox="1"/>
          <p:nvPr/>
        </p:nvSpPr>
        <p:spPr>
          <a:xfrm>
            <a:off x="228599" y="1327071"/>
            <a:ext cx="8579644" cy="3816429"/>
          </a:xfrm>
          <a:prstGeom prst="rect">
            <a:avLst/>
          </a:prstGeom>
          <a:noFill/>
        </p:spPr>
        <p:txBody>
          <a:bodyPr wrap="square">
            <a:spAutoFit/>
          </a:bodyPr>
          <a:lstStyle/>
          <a:p>
            <a:r>
              <a:rPr lang="en-US" sz="1600" u="sng" dirty="0">
                <a:solidFill>
                  <a:schemeClr val="bg1"/>
                </a:solidFill>
                <a:latin typeface="Calibri" panose="020F0502020204030204" pitchFamily="34" charset="0"/>
                <a:ea typeface="Calibri" panose="020F0502020204030204" pitchFamily="34" charset="0"/>
                <a:cs typeface="Calibri" panose="020F0502020204030204" pitchFamily="34" charset="0"/>
              </a:rPr>
              <a:t>Syntax:</a:t>
            </a:r>
          </a:p>
          <a:p>
            <a:endPar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work_order_pending_status</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CASE 	</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WHEN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work_order_pending_status</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&gt; 0 THEN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Order_pending</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ELSE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Order_closed</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END AS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work_order_closed_or_not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From </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AS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Work_order_pending_status</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From </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(SELECT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Order_id,count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(if(</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 'stock','1',Null)) AS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stock_count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 </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count(if(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order_type</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='Work_order','1',Null))AS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Work_order_count</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FROM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order_status</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GROUP BY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Order_id</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AS Counts) AS </a:t>
            </a:r>
            <a:r>
              <a:rPr lang="en-US" dirty="0" err="1">
                <a:solidFill>
                  <a:schemeClr val="bg1"/>
                </a:solidFill>
                <a:latin typeface="Calibri" panose="020F0502020204030204" pitchFamily="34" charset="0"/>
                <a:ea typeface="Calibri" panose="020F0502020204030204" pitchFamily="34" charset="0"/>
                <a:cs typeface="Calibri" panose="020F0502020204030204" pitchFamily="34" charset="0"/>
              </a:rPr>
              <a:t>OS_Status</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b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br>
            <a:endParaRPr lang="en-IN" dirty="0"/>
          </a:p>
        </p:txBody>
      </p:sp>
    </p:spTree>
    <p:extLst>
      <p:ext uri="{BB962C8B-B14F-4D97-AF65-F5344CB8AC3E}">
        <p14:creationId xmlns:p14="http://schemas.microsoft.com/office/powerpoint/2010/main" val="3632570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4CDF16-AC84-1695-EBE5-7B292E2246CA}"/>
              </a:ext>
            </a:extLst>
          </p:cNvPr>
          <p:cNvSpPr txBox="1"/>
          <p:nvPr/>
        </p:nvSpPr>
        <p:spPr>
          <a:xfrm>
            <a:off x="428624" y="3544879"/>
            <a:ext cx="5114925" cy="1169551"/>
          </a:xfrm>
          <a:prstGeom prst="rect">
            <a:avLst/>
          </a:prstGeom>
          <a:noFill/>
        </p:spPr>
        <p:txBody>
          <a:bodyPr wrap="square">
            <a:spAutoFit/>
          </a:bodyPr>
          <a:lstStyle/>
          <a:p>
            <a:r>
              <a:rPr lang="en-US" u="sng"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This query indicates the status of each work order, showing whether it is closed or still pending. It helps in quickly assessing which orders need further attention or action.</a:t>
            </a:r>
          </a:p>
        </p:txBody>
      </p:sp>
      <p:pic>
        <p:nvPicPr>
          <p:cNvPr id="8" name="Picture 7">
            <a:extLst>
              <a:ext uri="{FF2B5EF4-FFF2-40B4-BE49-F238E27FC236}">
                <a16:creationId xmlns:a16="http://schemas.microsoft.com/office/drawing/2014/main" id="{62D70F24-2BBF-BA86-B9DA-891BB2412035}"/>
              </a:ext>
            </a:extLst>
          </p:cNvPr>
          <p:cNvPicPr>
            <a:picLocks noChangeAspect="1"/>
          </p:cNvPicPr>
          <p:nvPr/>
        </p:nvPicPr>
        <p:blipFill>
          <a:blip r:embed="rId2"/>
          <a:stretch>
            <a:fillRect/>
          </a:stretch>
        </p:blipFill>
        <p:spPr>
          <a:xfrm>
            <a:off x="604602" y="805665"/>
            <a:ext cx="6960629" cy="2287759"/>
          </a:xfrm>
          <a:prstGeom prst="rect">
            <a:avLst/>
          </a:prstGeom>
        </p:spPr>
      </p:pic>
      <p:sp>
        <p:nvSpPr>
          <p:cNvPr id="6" name="TextBox 5">
            <a:extLst>
              <a:ext uri="{FF2B5EF4-FFF2-40B4-BE49-F238E27FC236}">
                <a16:creationId xmlns:a16="http://schemas.microsoft.com/office/drawing/2014/main" id="{E1D0C14D-C0B2-155A-1CF5-CC83E8599445}"/>
              </a:ext>
            </a:extLst>
          </p:cNvPr>
          <p:cNvSpPr txBox="1"/>
          <p:nvPr/>
        </p:nvSpPr>
        <p:spPr>
          <a:xfrm>
            <a:off x="514350" y="336738"/>
            <a:ext cx="4572000" cy="307777"/>
          </a:xfrm>
          <a:prstGeom prst="rect">
            <a:avLst/>
          </a:prstGeom>
          <a:noFill/>
        </p:spPr>
        <p:txBody>
          <a:bodyPr wrap="square">
            <a:spAutoFit/>
          </a:bodyPr>
          <a:lstStyle/>
          <a:p>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Output:</a:t>
            </a:r>
            <a:endParaRPr lang="en-IN" dirty="0"/>
          </a:p>
        </p:txBody>
      </p:sp>
    </p:spTree>
    <p:extLst>
      <p:ext uri="{BB962C8B-B14F-4D97-AF65-F5344CB8AC3E}">
        <p14:creationId xmlns:p14="http://schemas.microsoft.com/office/powerpoint/2010/main" val="3584834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0ABF-97EA-371D-8D1E-DA827365E872}"/>
              </a:ext>
            </a:extLst>
          </p:cNvPr>
          <p:cNvSpPr>
            <a:spLocks noGrp="1"/>
          </p:cNvSpPr>
          <p:nvPr>
            <p:ph type="title"/>
          </p:nvPr>
        </p:nvSpPr>
        <p:spPr>
          <a:xfrm>
            <a:off x="215646" y="64858"/>
            <a:ext cx="7841169" cy="912288"/>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4. Create New Table for Order Pending Status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a:t>
            </a:r>
            <a: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t>This query creates a new table and populates it with the results of the previous query.</a:t>
            </a:r>
            <a:br>
              <a:rPr lang="en-US" sz="1400" dirty="0">
                <a:solidFill>
                  <a:schemeClr val="bg1"/>
                </a:solidFill>
                <a:latin typeface="Calibri" panose="020F0502020204030204" pitchFamily="34" charset="0"/>
                <a:ea typeface="Calibri" panose="020F0502020204030204" pitchFamily="34" charset="0"/>
                <a:cs typeface="Calibri" panose="020F0502020204030204" pitchFamily="34" charset="0"/>
              </a:rPr>
            </a:b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72749EB-77D3-D07B-EE9C-6CFF60462FA3}"/>
              </a:ext>
            </a:extLst>
          </p:cNvPr>
          <p:cNvSpPr txBox="1"/>
          <p:nvPr/>
        </p:nvSpPr>
        <p:spPr>
          <a:xfrm>
            <a:off x="341567" y="4124535"/>
            <a:ext cx="5270755" cy="954107"/>
          </a:xfrm>
          <a:prstGeom prst="rect">
            <a:avLst/>
          </a:prstGeom>
          <a:noFill/>
        </p:spPr>
        <p:txBody>
          <a:bodyPr wrap="square">
            <a:spAutoFit/>
          </a:bodyPr>
          <a:lstStyle/>
          <a:p>
            <a:r>
              <a:rPr lang="en-US" u="sng"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The creation of a new table with pending statuses allows for easier tracking and management of work orders. It provides a streamlined view of order statuses, facilitating quicker decision-making.</a:t>
            </a:r>
          </a:p>
        </p:txBody>
      </p:sp>
      <p:sp>
        <p:nvSpPr>
          <p:cNvPr id="8" name="TextBox 7">
            <a:extLst>
              <a:ext uri="{FF2B5EF4-FFF2-40B4-BE49-F238E27FC236}">
                <a16:creationId xmlns:a16="http://schemas.microsoft.com/office/drawing/2014/main" id="{80F21C2C-4A35-44F6-1EE7-5BA0B7B7B537}"/>
              </a:ext>
            </a:extLst>
          </p:cNvPr>
          <p:cNvSpPr txBox="1"/>
          <p:nvPr/>
        </p:nvSpPr>
        <p:spPr>
          <a:xfrm>
            <a:off x="341567" y="895485"/>
            <a:ext cx="8451057" cy="3200876"/>
          </a:xfrm>
          <a:prstGeom prst="rect">
            <a:avLst/>
          </a:prstGeom>
          <a:noFill/>
        </p:spPr>
        <p:txBody>
          <a:bodyPr wrap="square">
            <a:spAutoFit/>
          </a:bodyPr>
          <a:lstStyle/>
          <a:p>
            <a:r>
              <a:rPr lang="en-IN" sz="1400" u="sng"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Syntax:</a:t>
            </a:r>
          </a:p>
          <a:p>
            <a:endParaRPr lang="en-IN" sz="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CREATE TABLE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Order_pending_status</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AS </a:t>
            </a: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SELECT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order_id</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work_order_count</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stock_count</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work_order_pending_status</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CASE 	</a:t>
            </a: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WHEN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work_order_pending_status</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&lt; 0 THEN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Order_closed</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ELSE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Order_pending</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END AS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work_order_closed_or_not</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From </a:t>
            </a: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(SELECT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Order_id</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work_order_count</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stock_count</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work_order_count</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stock_count</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AS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Work_order_pending_status</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From </a:t>
            </a: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(SELECT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Order_id</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count(if(</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Order_type</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 'stock','1',Null)) AS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stock_count</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 </a:t>
            </a: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count(if(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order_type</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='Work_order','1',Null))AS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Work_order_count</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t>
            </a: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FROM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order_status</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GROUP BY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Order_id</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 AS Counts) AS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OS_Status</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p>
          <a:p>
            <a:endParaRPr lang="en-US" sz="8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r>
              <a:rPr lang="en-US" sz="1200" u="sng" dirty="0">
                <a:solidFill>
                  <a:schemeClr val="bg1"/>
                </a:solidFill>
                <a:latin typeface="Calibri" panose="020F0502020204030204" pitchFamily="34" charset="0"/>
                <a:ea typeface="Calibri" panose="020F0502020204030204" pitchFamily="34" charset="0"/>
                <a:cs typeface="Calibri" panose="020F0502020204030204" pitchFamily="34" charset="0"/>
              </a:rPr>
              <a:t>To View the Created Table:</a:t>
            </a:r>
          </a:p>
          <a:p>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SELECT * FROM </a:t>
            </a:r>
            <a:r>
              <a:rPr lang="en-US" sz="1200" dirty="0" err="1">
                <a:solidFill>
                  <a:schemeClr val="bg1"/>
                </a:solidFill>
                <a:effectLst/>
                <a:latin typeface="Calibri" panose="020F0502020204030204" pitchFamily="34" charset="0"/>
                <a:ea typeface="Calibri" panose="020F0502020204030204" pitchFamily="34" charset="0"/>
                <a:cs typeface="Calibri" panose="020F0502020204030204" pitchFamily="34" charset="0"/>
              </a:rPr>
              <a:t>Order_pending_status</a:t>
            </a:r>
            <a:r>
              <a:rPr lang="en-US"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t>
            </a:r>
            <a:endParaRPr lang="en-IN" sz="1200" dirty="0">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6148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BDFC-A4FD-8B70-119A-6A2E8A48874A}"/>
              </a:ext>
            </a:extLst>
          </p:cNvPr>
          <p:cNvSpPr>
            <a:spLocks noGrp="1"/>
          </p:cNvSpPr>
          <p:nvPr>
            <p:ph type="title"/>
          </p:nvPr>
        </p:nvSpPr>
        <p:spPr>
          <a:xfrm>
            <a:off x="114299" y="48799"/>
            <a:ext cx="9029701" cy="831456"/>
          </a:xfrm>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5. Create Second Table Using Join</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This query joins `</a:t>
            </a:r>
            <a:r>
              <a:rPr lang="en-US" sz="16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Order_Status</a:t>
            </a:r>
            <a: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t>` and `Date_wise_supplier` on the common key.</a:t>
            </a:r>
            <a:br>
              <a:rPr lang="en-US" sz="1600" dirty="0">
                <a:solidFill>
                  <a:schemeClr val="bg1"/>
                </a:solidFill>
                <a:latin typeface="Calibri" panose="020F0502020204030204" pitchFamily="34" charset="0"/>
                <a:ea typeface="Calibri" panose="020F0502020204030204" pitchFamily="34" charset="0"/>
                <a:cs typeface="Calibri" panose="020F0502020204030204" pitchFamily="34" charset="0"/>
              </a:rPr>
            </a:b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EC1DAC0-5C3D-BA3B-46FA-A1BA38E489E7}"/>
              </a:ext>
            </a:extLst>
          </p:cNvPr>
          <p:cNvSpPr txBox="1"/>
          <p:nvPr/>
        </p:nvSpPr>
        <p:spPr>
          <a:xfrm>
            <a:off x="114299" y="4140594"/>
            <a:ext cx="5579269" cy="954107"/>
          </a:xfrm>
          <a:prstGeom prst="rect">
            <a:avLst/>
          </a:prstGeom>
          <a:noFill/>
        </p:spPr>
        <p:txBody>
          <a:bodyPr wrap="square">
            <a:spAutoFit/>
          </a:bodyPr>
          <a:lstStyle/>
          <a:p>
            <a:r>
              <a:rPr lang="en-US" u="sng"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This query combines order and supplier information, providing a comprehensive view of orders and their related supplier data. It is valuable for supply chain analysis and vendor management.</a:t>
            </a:r>
          </a:p>
        </p:txBody>
      </p:sp>
      <p:pic>
        <p:nvPicPr>
          <p:cNvPr id="6" name="Picture 5">
            <a:extLst>
              <a:ext uri="{FF2B5EF4-FFF2-40B4-BE49-F238E27FC236}">
                <a16:creationId xmlns:a16="http://schemas.microsoft.com/office/drawing/2014/main" id="{AE627BCC-1F64-48D9-542A-CB182B61F145}"/>
              </a:ext>
            </a:extLst>
          </p:cNvPr>
          <p:cNvPicPr>
            <a:picLocks noChangeAspect="1"/>
          </p:cNvPicPr>
          <p:nvPr/>
        </p:nvPicPr>
        <p:blipFill>
          <a:blip r:embed="rId2"/>
          <a:stretch>
            <a:fillRect/>
          </a:stretch>
        </p:blipFill>
        <p:spPr>
          <a:xfrm>
            <a:off x="114299" y="2360768"/>
            <a:ext cx="8900931" cy="1798476"/>
          </a:xfrm>
          <a:prstGeom prst="rect">
            <a:avLst/>
          </a:prstGeom>
        </p:spPr>
      </p:pic>
      <p:sp>
        <p:nvSpPr>
          <p:cNvPr id="8" name="TextBox 7">
            <a:extLst>
              <a:ext uri="{FF2B5EF4-FFF2-40B4-BE49-F238E27FC236}">
                <a16:creationId xmlns:a16="http://schemas.microsoft.com/office/drawing/2014/main" id="{DA6D9C12-EC73-6F28-FB02-2508CEC66032}"/>
              </a:ext>
            </a:extLst>
          </p:cNvPr>
          <p:cNvSpPr txBox="1"/>
          <p:nvPr/>
        </p:nvSpPr>
        <p:spPr>
          <a:xfrm>
            <a:off x="114299" y="808819"/>
            <a:ext cx="8900931" cy="1538883"/>
          </a:xfrm>
          <a:prstGeom prst="rect">
            <a:avLst/>
          </a:prstGeom>
          <a:noFill/>
        </p:spPr>
        <p:txBody>
          <a:bodyPr wrap="square">
            <a:spAutoFit/>
          </a:bodyPr>
          <a:lstStyle/>
          <a:p>
            <a:r>
              <a:rPr lang="en-US" u="sng" dirty="0">
                <a:solidFill>
                  <a:schemeClr val="bg1"/>
                </a:solidFill>
                <a:latin typeface="Calibri" panose="020F0502020204030204" pitchFamily="34" charset="0"/>
                <a:ea typeface="Calibri" panose="020F0502020204030204" pitchFamily="34" charset="0"/>
                <a:cs typeface="Calibri" panose="020F0502020204030204" pitchFamily="34" charset="0"/>
              </a:rPr>
              <a:t>Syntax:</a:t>
            </a:r>
          </a:p>
          <a:p>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CREATE TABLE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order_supplier_report</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AS SELECT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dws.sale_id,dws.sale_date</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dws.created_on_date</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dws.job_status</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dws.buyer_name</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dws.preferred_supplier</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dws.qty</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os.order_id</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os.order_type</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Os.DescriptionFROM</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Order_Status</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os</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JOIN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date_wise_report</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dws</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ON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os.sale_id</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 =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dws.sale_id</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n-IN" sz="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u="sng" dirty="0">
                <a:solidFill>
                  <a:schemeClr val="bg1"/>
                </a:solidFill>
                <a:latin typeface="Calibri" panose="020F0502020204030204" pitchFamily="34" charset="0"/>
                <a:ea typeface="Calibri" panose="020F0502020204030204" pitchFamily="34" charset="0"/>
                <a:cs typeface="Calibri" panose="020F0502020204030204" pitchFamily="34" charset="0"/>
              </a:rPr>
              <a:t>To View the Table:</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SELECT * FROM </a:t>
            </a:r>
            <a:r>
              <a:rPr lang="en-IN" sz="1200" dirty="0" err="1">
                <a:solidFill>
                  <a:schemeClr val="bg1"/>
                </a:solidFill>
                <a:latin typeface="Calibri" panose="020F0502020204030204" pitchFamily="34" charset="0"/>
                <a:ea typeface="Calibri" panose="020F0502020204030204" pitchFamily="34" charset="0"/>
                <a:cs typeface="Calibri" panose="020F0502020204030204" pitchFamily="34" charset="0"/>
              </a:rPr>
              <a:t>order_supplier_report</a:t>
            </a:r>
            <a:r>
              <a:rPr lang="en-IN" sz="12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endParaRPr lang="en-IN" sz="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Output:</a:t>
            </a:r>
          </a:p>
        </p:txBody>
      </p:sp>
    </p:spTree>
    <p:extLst>
      <p:ext uri="{BB962C8B-B14F-4D97-AF65-F5344CB8AC3E}">
        <p14:creationId xmlns:p14="http://schemas.microsoft.com/office/powerpoint/2010/main" val="438951264"/>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TotalTime>
  <Words>1958</Words>
  <Application>Microsoft Office PowerPoint</Application>
  <PresentationFormat>On-screen Show (16:9)</PresentationFormat>
  <Paragraphs>161</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Montserrat</vt:lpstr>
      <vt:lpstr>Cambria</vt:lpstr>
      <vt:lpstr>Wingdings</vt:lpstr>
      <vt:lpstr>Calibri</vt:lpstr>
      <vt:lpstr>Arial</vt:lpstr>
      <vt:lpstr>Aptos Narrow</vt:lpstr>
      <vt:lpstr>Montserrat ExtraBold</vt:lpstr>
      <vt:lpstr>Futuristic Background by Slidesgo</vt:lpstr>
      <vt:lpstr>Stock and Work Order Analysis</vt:lpstr>
      <vt:lpstr>PowerPoint Presentation</vt:lpstr>
      <vt:lpstr>PowerPoint Presentation</vt:lpstr>
      <vt:lpstr>1. Calculate Stock Count and Work Order Count Based on Order ID</vt:lpstr>
      <vt:lpstr>2. Calculate Work Order Pending Status  This query computes the pending status by subtracting the work order count from the stock count. </vt:lpstr>
      <vt:lpstr>3. Close the Work Order         This query creates a new field `work_order_closed_or_not` based on whether the `work_order_pending_status` is less than 0. </vt:lpstr>
      <vt:lpstr>PowerPoint Presentation</vt:lpstr>
      <vt:lpstr>4. Create New Table for Order Pending Status  This query creates a new table and populates it with the results of the previous query. </vt:lpstr>
      <vt:lpstr>5. Create Second Table Using Join  This query joins `Order_Status` and `Date_wise_supplier` on the common key. </vt:lpstr>
      <vt:lpstr>6. Date-wise Quantity and Order ID Count  This query calculates total quantity and count of order IDs for each date.</vt:lpstr>
      <vt:lpstr>7. Split Supplier Names  This query separates the supplier names by the comma delimiter. </vt:lpstr>
      <vt:lpstr>8. Stored Procedure and Export  This stored procedure executes the required queries and exports the results. </vt:lpstr>
      <vt:lpstr>PowerPoint Presentation</vt:lpstr>
      <vt:lpstr>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Niraja Nivas</dc:creator>
  <cp:lastModifiedBy>Niraja P G</cp:lastModifiedBy>
  <cp:revision>19</cp:revision>
  <dcterms:modified xsi:type="dcterms:W3CDTF">2025-10-29T14:51:00Z</dcterms:modified>
</cp:coreProperties>
</file>