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74115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CE002-33F0-4CDB-ACBE-FD36135D8B85}"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99099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16874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645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2863186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00015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55675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12514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41829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292807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1945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CE002-33F0-4CDB-ACBE-FD36135D8B85}"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44173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CE002-33F0-4CDB-ACBE-FD36135D8B85}"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389193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83702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397965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4CE002-33F0-4CDB-ACBE-FD36135D8B85}" type="datetimeFigureOut">
              <a:rPr lang="en-IN" smtClean="0"/>
              <a:t>24-08-2023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29101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CE002-33F0-4CDB-ACBE-FD36135D8B85}"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FB899-7C64-4C9D-8036-7FF169B91146}" type="slidenum">
              <a:rPr lang="en-IN" smtClean="0"/>
              <a:t>‹#›</a:t>
            </a:fld>
            <a:endParaRPr lang="en-IN"/>
          </a:p>
        </p:txBody>
      </p:sp>
    </p:spTree>
    <p:extLst>
      <p:ext uri="{BB962C8B-B14F-4D97-AF65-F5344CB8AC3E}">
        <p14:creationId xmlns:p14="http://schemas.microsoft.com/office/powerpoint/2010/main" val="138946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4CE002-33F0-4CDB-ACBE-FD36135D8B85}" type="datetimeFigureOut">
              <a:rPr lang="en-IN" smtClean="0"/>
              <a:t>24-08-2023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5FB899-7C64-4C9D-8036-7FF169B91146}" type="slidenum">
              <a:rPr lang="en-IN" smtClean="0"/>
              <a:t>‹#›</a:t>
            </a:fld>
            <a:endParaRPr lang="en-IN"/>
          </a:p>
        </p:txBody>
      </p:sp>
    </p:spTree>
    <p:extLst>
      <p:ext uri="{BB962C8B-B14F-4D97-AF65-F5344CB8AC3E}">
        <p14:creationId xmlns:p14="http://schemas.microsoft.com/office/powerpoint/2010/main" val="2223390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FA4A-F142-527C-B2B2-1C4B709B10EA}"/>
              </a:ext>
            </a:extLst>
          </p:cNvPr>
          <p:cNvSpPr>
            <a:spLocks noGrp="1"/>
          </p:cNvSpPr>
          <p:nvPr>
            <p:ph type="ctrTitle"/>
          </p:nvPr>
        </p:nvSpPr>
        <p:spPr/>
        <p:txBody>
          <a:bodyPr/>
          <a:lstStyle/>
          <a:p>
            <a:r>
              <a:rPr lang="en-US" dirty="0"/>
              <a:t>Speech Therapy Assessment</a:t>
            </a:r>
            <a:endParaRPr lang="en-IN" dirty="0"/>
          </a:p>
        </p:txBody>
      </p:sp>
    </p:spTree>
    <p:extLst>
      <p:ext uri="{BB962C8B-B14F-4D97-AF65-F5344CB8AC3E}">
        <p14:creationId xmlns:p14="http://schemas.microsoft.com/office/powerpoint/2010/main" val="133565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55FD-CF36-52B5-D45F-3E3FFDB0FDC1}"/>
              </a:ext>
            </a:extLst>
          </p:cNvPr>
          <p:cNvSpPr>
            <a:spLocks noGrp="1"/>
          </p:cNvSpPr>
          <p:nvPr>
            <p:ph type="title"/>
          </p:nvPr>
        </p:nvSpPr>
        <p:spPr>
          <a:xfrm>
            <a:off x="838200" y="95617"/>
            <a:ext cx="10515600"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D51F42F-49CD-35DD-F3C5-779032F571D3}"/>
              </a:ext>
            </a:extLst>
          </p:cNvPr>
          <p:cNvSpPr>
            <a:spLocks noGrp="1"/>
          </p:cNvSpPr>
          <p:nvPr>
            <p:ph idx="1"/>
          </p:nvPr>
        </p:nvSpPr>
        <p:spPr>
          <a:xfrm>
            <a:off x="413886" y="1347538"/>
            <a:ext cx="10939914" cy="4829426"/>
          </a:xfrm>
        </p:spPr>
        <p:txBody>
          <a:bodyPr>
            <a:normAutofit/>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Autism Spectrum Disorder (ASD) is a developmental disability caused by differences in the brain. Children with ASD may avoid eye contact, repeat actions like turning around themselves. We are presenting one solution in the form of a mobile application which includes development of teaching and learning aid using articulatory phonetics in regional language (Marathi). The main aim of this application is to help the society using the recent technologies like Android which will also be a huge help to the medical industry.</a:t>
            </a:r>
          </a:p>
          <a:p>
            <a:pPr marL="0" indent="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Remote monitoring convenience: The proposed mobile application provides the convenience of remote monitoring, allowing parents and to track their child's progress without requiring a doctor's visit.</a:t>
            </a:r>
          </a:p>
          <a:p>
            <a:pPr marL="0" indent="0">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95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9829-33AA-6730-7B49-8EF0F51D1E29}"/>
              </a:ext>
            </a:extLst>
          </p:cNvPr>
          <p:cNvSpPr>
            <a:spLocks noGrp="1"/>
          </p:cNvSpPr>
          <p:nvPr>
            <p:ph type="title"/>
          </p:nvPr>
        </p:nvSpPr>
        <p:spPr>
          <a:xfrm>
            <a:off x="802341" y="141255"/>
            <a:ext cx="9913219" cy="260516"/>
          </a:xfrm>
        </p:spPr>
        <p:txBody>
          <a:bodyPr>
            <a:normAutofit fontScale="90000"/>
          </a:bodyPr>
          <a:lstStyle/>
          <a:p>
            <a:r>
              <a:rPr lang="en-US" dirty="0"/>
              <a:t>Comparison:</a:t>
            </a:r>
            <a:endParaRPr lang="en-IN" dirty="0"/>
          </a:p>
        </p:txBody>
      </p:sp>
      <p:graphicFrame>
        <p:nvGraphicFramePr>
          <p:cNvPr id="4" name="Content Placeholder 3">
            <a:extLst>
              <a:ext uri="{FF2B5EF4-FFF2-40B4-BE49-F238E27FC236}">
                <a16:creationId xmlns:a16="http://schemas.microsoft.com/office/drawing/2014/main" id="{3D640230-0DD4-53A9-75EC-7E5575DA7FEA}"/>
              </a:ext>
            </a:extLst>
          </p:cNvPr>
          <p:cNvGraphicFramePr>
            <a:graphicFrameLocks noGrp="1"/>
          </p:cNvGraphicFramePr>
          <p:nvPr>
            <p:ph idx="1"/>
            <p:extLst>
              <p:ext uri="{D42A27DB-BD31-4B8C-83A1-F6EECF244321}">
                <p14:modId xmlns:p14="http://schemas.microsoft.com/office/powerpoint/2010/main" val="2210261793"/>
              </p:ext>
            </p:extLst>
          </p:nvPr>
        </p:nvGraphicFramePr>
        <p:xfrm>
          <a:off x="1353670" y="1028859"/>
          <a:ext cx="9717741" cy="5687887"/>
        </p:xfrm>
        <a:graphic>
          <a:graphicData uri="http://schemas.openxmlformats.org/drawingml/2006/table">
            <a:tbl>
              <a:tblPr firstRow="1" firstCol="1" bandRow="1">
                <a:tableStyleId>{5C22544A-7EE6-4342-B048-85BDC9FD1C3A}</a:tableStyleId>
              </a:tblPr>
              <a:tblGrid>
                <a:gridCol w="1140992">
                  <a:extLst>
                    <a:ext uri="{9D8B030D-6E8A-4147-A177-3AD203B41FA5}">
                      <a16:colId xmlns:a16="http://schemas.microsoft.com/office/drawing/2014/main" val="4162033705"/>
                    </a:ext>
                  </a:extLst>
                </a:gridCol>
                <a:gridCol w="8576749">
                  <a:extLst>
                    <a:ext uri="{9D8B030D-6E8A-4147-A177-3AD203B41FA5}">
                      <a16:colId xmlns:a16="http://schemas.microsoft.com/office/drawing/2014/main" val="940642131"/>
                    </a:ext>
                  </a:extLst>
                </a:gridCol>
              </a:tblGrid>
              <a:tr h="451041">
                <a:tc>
                  <a:txBody>
                    <a:bodyPr/>
                    <a:lstStyle/>
                    <a:p>
                      <a:pPr algn="l">
                        <a:lnSpc>
                          <a:spcPct val="100000"/>
                        </a:lnSpc>
                        <a:spcAft>
                          <a:spcPts val="800"/>
                        </a:spcAft>
                      </a:pPr>
                      <a:r>
                        <a:rPr lang="en-IN" sz="1100" kern="100" dirty="0">
                          <a:effectLst/>
                        </a:rPr>
                        <a:t>Applications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lnSpc>
                          <a:spcPct val="100000"/>
                        </a:lnSpc>
                        <a:spcAft>
                          <a:spcPts val="800"/>
                        </a:spcAft>
                      </a:pPr>
                      <a:r>
                        <a:rPr lang="en-IN" sz="1100" kern="100" dirty="0">
                          <a:effectLst/>
                        </a:rPr>
                        <a:t>Key points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953297835"/>
                  </a:ext>
                </a:extLst>
              </a:tr>
              <a:tr h="887730">
                <a:tc>
                  <a:txBody>
                    <a:bodyPr/>
                    <a:lstStyle/>
                    <a:p>
                      <a:pPr algn="l">
                        <a:lnSpc>
                          <a:spcPct val="100000"/>
                        </a:lnSpc>
                        <a:spcAft>
                          <a:spcPts val="800"/>
                        </a:spcAft>
                      </a:pPr>
                      <a:r>
                        <a:rPr lang="en-IN" sz="1100" kern="100" dirty="0">
                          <a:effectLst/>
                        </a:rPr>
                        <a:t>Proloquo2go</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342900" lvl="0" indent="-342900" algn="l">
                        <a:lnSpc>
                          <a:spcPct val="100000"/>
                        </a:lnSpc>
                        <a:buFont typeface="Symbol" panose="05050102010706020507" pitchFamily="18" charset="2"/>
                        <a:buChar char=""/>
                      </a:pPr>
                      <a:r>
                        <a:rPr lang="en-IN" sz="1100" kern="100" dirty="0">
                          <a:effectLst/>
                        </a:rPr>
                        <a:t>Only for </a:t>
                      </a:r>
                      <a:r>
                        <a:rPr lang="en-IN" sz="1100" kern="100" dirty="0" err="1">
                          <a:effectLst/>
                        </a:rPr>
                        <a:t>ios</a:t>
                      </a:r>
                      <a:r>
                        <a:rPr lang="en-IN" sz="1100" kern="100" dirty="0">
                          <a:effectLst/>
                        </a:rPr>
                        <a:t> users.</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Language supported: English, Dutch, French and Spanish.</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Not intended for children, intended for teenagers.</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It is paid application.</a:t>
                      </a:r>
                      <a:endParaRPr lang="en-IN" sz="1000" kern="100" dirty="0">
                        <a:effectLst/>
                      </a:endParaRPr>
                    </a:p>
                    <a:p>
                      <a:pPr marL="457200" algn="l">
                        <a:lnSpc>
                          <a:spcPct val="100000"/>
                        </a:lnSpc>
                        <a:spcAft>
                          <a:spcPts val="800"/>
                        </a:spcAft>
                      </a:pPr>
                      <a:r>
                        <a:rPr lang="en-IN" sz="11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5840280"/>
                  </a:ext>
                </a:extLst>
              </a:tr>
              <a:tr h="1270318">
                <a:tc>
                  <a:txBody>
                    <a:bodyPr/>
                    <a:lstStyle/>
                    <a:p>
                      <a:pPr algn="l">
                        <a:lnSpc>
                          <a:spcPct val="100000"/>
                        </a:lnSpc>
                        <a:spcAft>
                          <a:spcPts val="800"/>
                        </a:spcAft>
                      </a:pPr>
                      <a:r>
                        <a:rPr lang="en-IN" sz="1100" kern="100">
                          <a:effectLst/>
                        </a:rPr>
                        <a:t>Sonoflex</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lvl="0" indent="-342900" algn="l">
                        <a:lnSpc>
                          <a:spcPct val="100000"/>
                        </a:lnSpc>
                        <a:buFont typeface="Symbol" panose="05050102010706020507" pitchFamily="18" charset="2"/>
                        <a:buChar char=""/>
                      </a:pPr>
                      <a:r>
                        <a:rPr lang="en-IN" sz="1100" kern="100" dirty="0">
                          <a:effectLst/>
                        </a:rPr>
                        <a:t>Only for </a:t>
                      </a:r>
                      <a:r>
                        <a:rPr lang="en-IN" sz="1100" kern="100" dirty="0" err="1">
                          <a:effectLst/>
                        </a:rPr>
                        <a:t>ios</a:t>
                      </a:r>
                      <a:r>
                        <a:rPr lang="en-IN" sz="1100" kern="100" dirty="0">
                          <a:effectLst/>
                        </a:rPr>
                        <a:t> users.</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Only English language is supported.</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App is complex because it is integrated other assistive technologies, such as hearing aids and cochlear implants.</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It is very heavy app (333 mb in size).</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Paid application.</a:t>
                      </a:r>
                      <a:endParaRPr lang="en-IN" sz="1000" kern="100" dirty="0">
                        <a:effectLst/>
                      </a:endParaRPr>
                    </a:p>
                    <a:p>
                      <a:pPr marL="228600" algn="l">
                        <a:lnSpc>
                          <a:spcPct val="100000"/>
                        </a:lnSpc>
                        <a:spcAft>
                          <a:spcPts val="800"/>
                        </a:spcAft>
                      </a:pPr>
                      <a:r>
                        <a:rPr lang="en-IN" sz="11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8618144"/>
                  </a:ext>
                </a:extLst>
              </a:tr>
              <a:tr h="1730693">
                <a:tc>
                  <a:txBody>
                    <a:bodyPr/>
                    <a:lstStyle/>
                    <a:p>
                      <a:pPr algn="l">
                        <a:lnSpc>
                          <a:spcPct val="100000"/>
                        </a:lnSpc>
                        <a:spcAft>
                          <a:spcPts val="800"/>
                        </a:spcAft>
                      </a:pPr>
                      <a:r>
                        <a:rPr lang="en-IN" sz="1100" kern="100">
                          <a:effectLst/>
                        </a:rPr>
                        <a:t>Card talk</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lvl="0" indent="-342900" algn="l">
                        <a:lnSpc>
                          <a:spcPct val="100000"/>
                        </a:lnSpc>
                        <a:buFont typeface="Symbol" panose="05050102010706020507" pitchFamily="18" charset="2"/>
                        <a:buChar char=""/>
                      </a:pPr>
                      <a:r>
                        <a:rPr lang="en-IN" sz="1100" kern="100" dirty="0">
                          <a:effectLst/>
                        </a:rPr>
                        <a:t>Available on both app store and play store.</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English and Japanese language supported.</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No login is required.</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user-friendly interface.</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Users have permission to record audio.</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It is free application.</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No assessment methodology available.</a:t>
                      </a:r>
                      <a:endParaRPr lang="en-IN" sz="1000" kern="100" dirty="0">
                        <a:effectLst/>
                      </a:endParaRPr>
                    </a:p>
                    <a:p>
                      <a:pPr marL="457200" algn="l">
                        <a:lnSpc>
                          <a:spcPct val="100000"/>
                        </a:lnSpc>
                        <a:spcAft>
                          <a:spcPts val="800"/>
                        </a:spcAft>
                      </a:pPr>
                      <a:r>
                        <a:rPr lang="en-IN" sz="11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3734690"/>
                  </a:ext>
                </a:extLst>
              </a:tr>
              <a:tr h="1348105">
                <a:tc>
                  <a:txBody>
                    <a:bodyPr/>
                    <a:lstStyle/>
                    <a:p>
                      <a:pPr algn="l">
                        <a:lnSpc>
                          <a:spcPct val="100000"/>
                        </a:lnSpc>
                        <a:spcAft>
                          <a:spcPts val="800"/>
                        </a:spcAft>
                      </a:pPr>
                      <a:r>
                        <a:rPr lang="en-IN" sz="1100" kern="100">
                          <a:effectLst/>
                        </a:rPr>
                        <a:t>Jellow basic</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lvl="0" indent="-342900" algn="l">
                        <a:lnSpc>
                          <a:spcPct val="100000"/>
                        </a:lnSpc>
                        <a:buFont typeface="Symbol" panose="05050102010706020507" pitchFamily="18" charset="2"/>
                        <a:buChar char=""/>
                      </a:pPr>
                      <a:r>
                        <a:rPr lang="en-IN" sz="1100" kern="100" dirty="0">
                          <a:effectLst/>
                        </a:rPr>
                        <a:t>Available on both app store and play store.</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English, Hindi, and Bengali language supported.</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Login is required.</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No option to record audio</a:t>
                      </a:r>
                      <a:endParaRPr lang="en-IN" sz="1000" kern="100" dirty="0">
                        <a:effectLst/>
                      </a:endParaRPr>
                    </a:p>
                    <a:p>
                      <a:pPr marL="342900" lvl="0" indent="-342900" algn="l">
                        <a:lnSpc>
                          <a:spcPct val="100000"/>
                        </a:lnSpc>
                        <a:buFont typeface="Symbol" panose="05050102010706020507" pitchFamily="18" charset="2"/>
                        <a:buChar char=""/>
                      </a:pPr>
                      <a:r>
                        <a:rPr lang="en-IN" sz="1100" kern="100" dirty="0">
                          <a:effectLst/>
                        </a:rPr>
                        <a:t>It is a free application.</a:t>
                      </a:r>
                      <a:endParaRPr lang="en-IN" sz="1000" kern="100" dirty="0">
                        <a:effectLst/>
                      </a:endParaRPr>
                    </a:p>
                    <a:p>
                      <a:pPr marL="342900" lvl="0" indent="-342900" algn="l">
                        <a:lnSpc>
                          <a:spcPct val="100000"/>
                        </a:lnSpc>
                        <a:spcAft>
                          <a:spcPts val="800"/>
                        </a:spcAft>
                        <a:buFont typeface="Symbol" panose="05050102010706020507" pitchFamily="18" charset="2"/>
                        <a:buChar char=""/>
                      </a:pPr>
                      <a:r>
                        <a:rPr lang="en-IN" sz="1100" kern="100" dirty="0">
                          <a:effectLst/>
                        </a:rPr>
                        <a:t>No assessment methodology available.</a:t>
                      </a:r>
                      <a:endParaRPr lang="en-IN" sz="1000" kern="100" dirty="0">
                        <a:effectLst/>
                      </a:endParaRPr>
                    </a:p>
                    <a:p>
                      <a:pPr marL="457200" algn="l">
                        <a:lnSpc>
                          <a:spcPct val="100000"/>
                        </a:lnSpc>
                        <a:spcAft>
                          <a:spcPts val="800"/>
                        </a:spcAft>
                      </a:pPr>
                      <a:r>
                        <a:rPr lang="en-IN" sz="11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06" marR="60406"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202216"/>
                  </a:ext>
                </a:extLst>
              </a:tr>
            </a:tbl>
          </a:graphicData>
        </a:graphic>
      </p:graphicFrame>
    </p:spTree>
    <p:extLst>
      <p:ext uri="{BB962C8B-B14F-4D97-AF65-F5344CB8AC3E}">
        <p14:creationId xmlns:p14="http://schemas.microsoft.com/office/powerpoint/2010/main" val="140232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D4E8-5882-A1C8-565E-1B978A0F6C7F}"/>
              </a:ext>
            </a:extLst>
          </p:cNvPr>
          <p:cNvSpPr>
            <a:spLocks noGrp="1"/>
          </p:cNvSpPr>
          <p:nvPr>
            <p:ph type="title"/>
          </p:nvPr>
        </p:nvSpPr>
        <p:spPr>
          <a:xfrm>
            <a:off x="838200" y="365126"/>
            <a:ext cx="10515600" cy="770656"/>
          </a:xfrm>
        </p:spPr>
        <p:txBody>
          <a:bodyPr/>
          <a:lstStyle/>
          <a:p>
            <a:r>
              <a:rPr lang="en-US" dirty="0"/>
              <a:t>Admin side:</a:t>
            </a:r>
            <a:endParaRPr lang="en-IN" dirty="0"/>
          </a:p>
        </p:txBody>
      </p:sp>
      <p:sp>
        <p:nvSpPr>
          <p:cNvPr id="3" name="Content Placeholder 2">
            <a:extLst>
              <a:ext uri="{FF2B5EF4-FFF2-40B4-BE49-F238E27FC236}">
                <a16:creationId xmlns:a16="http://schemas.microsoft.com/office/drawing/2014/main" id="{F814C951-2606-E21A-D9DF-34C3B4031ACC}"/>
              </a:ext>
            </a:extLst>
          </p:cNvPr>
          <p:cNvSpPr>
            <a:spLocks noGrp="1"/>
          </p:cNvSpPr>
          <p:nvPr>
            <p:ph idx="1"/>
          </p:nvPr>
        </p:nvSpPr>
        <p:spPr>
          <a:xfrm>
            <a:off x="838200" y="1790299"/>
            <a:ext cx="10515600" cy="4386664"/>
          </a:xfrm>
        </p:spPr>
        <p:txBody>
          <a:bodyPr/>
          <a:lstStyle/>
          <a:p>
            <a:endParaRPr lang="en-US" sz="3200" dirty="0">
              <a:latin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They can add new cards to a specific category, modify existing cards, and remove cards from a category.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Additionally, the admin can create a new category for cards, modify an existing category, or delete a category altogether.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admin also has the ability to change their login password and log out of the application.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admin can also add assessment questions in MCQ format along with all the options and correct answer.</a:t>
            </a:r>
          </a:p>
        </p:txBody>
      </p:sp>
    </p:spTree>
    <p:extLst>
      <p:ext uri="{BB962C8B-B14F-4D97-AF65-F5344CB8AC3E}">
        <p14:creationId xmlns:p14="http://schemas.microsoft.com/office/powerpoint/2010/main" val="358131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320ED6-D067-80BF-BE51-DC9CCD0213C9}"/>
              </a:ext>
            </a:extLst>
          </p:cNvPr>
          <p:cNvSpPr>
            <a:spLocks noGrp="1"/>
          </p:cNvSpPr>
          <p:nvPr>
            <p:ph type="title"/>
          </p:nvPr>
        </p:nvSpPr>
        <p:spPr/>
        <p:txBody>
          <a:bodyPr/>
          <a:lstStyle/>
          <a:p>
            <a:r>
              <a:rPr lang="en-US" dirty="0"/>
              <a:t>User side:</a:t>
            </a:r>
            <a:endParaRPr lang="en-IN" dirty="0"/>
          </a:p>
        </p:txBody>
      </p:sp>
      <p:sp>
        <p:nvSpPr>
          <p:cNvPr id="3" name="Content Placeholder 2">
            <a:extLst>
              <a:ext uri="{FF2B5EF4-FFF2-40B4-BE49-F238E27FC236}">
                <a16:creationId xmlns:a16="http://schemas.microsoft.com/office/drawing/2014/main" id="{77F8E590-CC6C-18F0-3501-B92CBA84FC0C}"/>
              </a:ext>
            </a:extLst>
          </p:cNvPr>
          <p:cNvSpPr>
            <a:spLocks noGrp="1"/>
          </p:cNvSpPr>
          <p:nvPr>
            <p:ph idx="1"/>
          </p:nvPr>
        </p:nvSpPr>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user is required to log in to access the application. Once they have access, the user can view cards belonging to a particular category and listen to the audio pronunciation of each card. Once the user has enough practice than (s)he can give assessment to track their progress. </a:t>
            </a:r>
            <a:endParaRPr lang="en-US" dirty="0"/>
          </a:p>
          <a:p>
            <a:endParaRPr lang="en-IN" dirty="0"/>
          </a:p>
        </p:txBody>
      </p:sp>
    </p:spTree>
    <p:extLst>
      <p:ext uri="{BB962C8B-B14F-4D97-AF65-F5344CB8AC3E}">
        <p14:creationId xmlns:p14="http://schemas.microsoft.com/office/powerpoint/2010/main" val="42981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DA53-4EF3-7B6E-4278-2627E2AE4428}"/>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2BF219E-4E7F-7A8F-7333-E7BD6CAC4DBF}"/>
              </a:ext>
            </a:extLst>
          </p:cNvPr>
          <p:cNvSpPr>
            <a:spLocks noGrp="1"/>
          </p:cNvSpPr>
          <p:nvPr>
            <p:ph idx="1"/>
          </p:nvPr>
        </p:nvSpPr>
        <p:spPr/>
        <p:txBody>
          <a:bodyPr/>
          <a:lstStyle/>
          <a:p>
            <a:r>
              <a:rPr lang="en-US" dirty="0"/>
              <a:t>User friendly </a:t>
            </a:r>
            <a:r>
              <a:rPr lang="en-US" dirty="0" err="1"/>
              <a:t>interfacefor</a:t>
            </a:r>
            <a:r>
              <a:rPr lang="en-US" dirty="0"/>
              <a:t> easy navigation and usability</a:t>
            </a:r>
          </a:p>
          <a:p>
            <a:r>
              <a:rPr lang="en-US" dirty="0"/>
              <a:t>Availability of regional language(Marathi) support better accessibility</a:t>
            </a:r>
            <a:r>
              <a:rPr lang="en-IN" dirty="0"/>
              <a:t> and understanding.</a:t>
            </a:r>
          </a:p>
          <a:p>
            <a:endParaRPr lang="en-US" dirty="0"/>
          </a:p>
        </p:txBody>
      </p:sp>
    </p:spTree>
    <p:extLst>
      <p:ext uri="{BB962C8B-B14F-4D97-AF65-F5344CB8AC3E}">
        <p14:creationId xmlns:p14="http://schemas.microsoft.com/office/powerpoint/2010/main" val="309414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TotalTime>
  <Words>457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Symbol</vt:lpstr>
      <vt:lpstr>Times New Roman</vt:lpstr>
      <vt:lpstr>Wingdings 3</vt:lpstr>
      <vt:lpstr>Ion</vt:lpstr>
      <vt:lpstr>Speech Therapy Assessment</vt:lpstr>
      <vt:lpstr>Introduction:</vt:lpstr>
      <vt:lpstr>Comparison:</vt:lpstr>
      <vt:lpstr>Admin side:</vt:lpstr>
      <vt:lpstr>User side:</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Therapy Assessment</dc:title>
  <dc:creator>Suniket Khairnar</dc:creator>
  <cp:lastModifiedBy>Niraj Amrutkar</cp:lastModifiedBy>
  <cp:revision>3</cp:revision>
  <dcterms:created xsi:type="dcterms:W3CDTF">2023-08-24T09:47:59Z</dcterms:created>
  <dcterms:modified xsi:type="dcterms:W3CDTF">2023-08-24T11:01:37Z</dcterms:modified>
</cp:coreProperties>
</file>