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66" r:id="rId5"/>
    <p:sldId id="262" r:id="rId6"/>
    <p:sldId id="263" r:id="rId7"/>
    <p:sldId id="269" r:id="rId8"/>
    <p:sldId id="27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FD7DC-1C97-4749-999B-60EC98713491}" v="70" dt="2023-09-14T18:29:30.191"/>
    <p1510:client id="{C8692C87-CF92-435E-B46E-71BDFD016FB9}" v="115" dt="2023-09-14T18:55:15.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3821-2B9C-799D-D9BB-606D62C4B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A8E4ED-30BE-28B9-66A3-4A263B084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0C273E-6204-A00A-924D-BCA13F9DE870}"/>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5" name="Footer Placeholder 4">
            <a:extLst>
              <a:ext uri="{FF2B5EF4-FFF2-40B4-BE49-F238E27FC236}">
                <a16:creationId xmlns:a16="http://schemas.microsoft.com/office/drawing/2014/main" id="{75C04CD6-A47C-B80A-C09E-34D52EE82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48EA4-B081-713F-AF91-A45ACEE904FA}"/>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208299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634E-EF5E-4DC2-4F30-D452786ED4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99D545-59DD-4BE8-8D97-81BB1D2AC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1604F-F58F-EAF2-E030-2318991ADAE3}"/>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5" name="Footer Placeholder 4">
            <a:extLst>
              <a:ext uri="{FF2B5EF4-FFF2-40B4-BE49-F238E27FC236}">
                <a16:creationId xmlns:a16="http://schemas.microsoft.com/office/drawing/2014/main" id="{94370917-1BEE-925B-A3BA-C01ACB7AD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5D86A-64C2-42A0-A409-613FDCFDA0F4}"/>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122590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769B9-989C-DD7A-9E5B-36E18E47A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1CF647-B9C6-3325-DFD5-E599E7BDA1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E80C6-B682-FEB6-F5D5-7BC654F8465D}"/>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5" name="Footer Placeholder 4">
            <a:extLst>
              <a:ext uri="{FF2B5EF4-FFF2-40B4-BE49-F238E27FC236}">
                <a16:creationId xmlns:a16="http://schemas.microsoft.com/office/drawing/2014/main" id="{046FF5CE-E0B9-68E5-005B-88B2436537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19C3D-544D-6831-8BD7-A654F9A37AA2}"/>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42445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040-2C2F-BD3F-2522-E7F92027F5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388BF1-EE17-5F08-67DA-9F3D7319C5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7DCE7F-CECB-37F7-947A-89C1DC589BF2}"/>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5" name="Footer Placeholder 4">
            <a:extLst>
              <a:ext uri="{FF2B5EF4-FFF2-40B4-BE49-F238E27FC236}">
                <a16:creationId xmlns:a16="http://schemas.microsoft.com/office/drawing/2014/main" id="{22F917BC-DF67-A363-DA92-BDFF3FB13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5EED23-8C78-6708-D3FF-7BB6AC15D42D}"/>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157106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AA4E-A85F-DC2E-17F2-6CB685568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319A8F-EDC3-31AC-FE1E-FA1A5185E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1D359-E3EC-3E4A-AE83-4FA28068B55C}"/>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5" name="Footer Placeholder 4">
            <a:extLst>
              <a:ext uri="{FF2B5EF4-FFF2-40B4-BE49-F238E27FC236}">
                <a16:creationId xmlns:a16="http://schemas.microsoft.com/office/drawing/2014/main" id="{AF4DA6C2-D0D8-1232-F41E-020963589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A5BB96-5623-599B-5CAF-B6C07EDEDD2A}"/>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230898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31E9-CA4D-B6F3-A3D7-E3468EAF30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9277CC-90EB-AEAA-ACB4-3B6FEB584D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0D561-DC62-1361-1384-F7D797DAB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A86CB4-7723-755F-D060-046AE43CD060}"/>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6" name="Footer Placeholder 5">
            <a:extLst>
              <a:ext uri="{FF2B5EF4-FFF2-40B4-BE49-F238E27FC236}">
                <a16:creationId xmlns:a16="http://schemas.microsoft.com/office/drawing/2014/main" id="{5043159C-2CCF-23EC-DF92-30FE3A716B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11ABAA-010C-3480-3DB8-CA9C39910D4B}"/>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35674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1B61-3102-B54C-A614-D1B56E75CD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546520-7D3C-8033-8522-DFB1FF5474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63846-02DE-D74F-8F2A-339293D88D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D31C6F-857A-DD9D-9A62-CC80B3D66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701400-3D2B-FED2-7A6E-776220A5F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45C6B2-0634-A21E-4D89-19C31B48B185}"/>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8" name="Footer Placeholder 7">
            <a:extLst>
              <a:ext uri="{FF2B5EF4-FFF2-40B4-BE49-F238E27FC236}">
                <a16:creationId xmlns:a16="http://schemas.microsoft.com/office/drawing/2014/main" id="{7BB177E3-00A5-A092-A92A-D74FC69429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079701-5143-7432-4FA1-26FF5B5EBEC0}"/>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137166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544D-43B0-F0E8-F592-FD41C03900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12960C-008B-5BB0-2E66-ADACD6C38606}"/>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4" name="Footer Placeholder 3">
            <a:extLst>
              <a:ext uri="{FF2B5EF4-FFF2-40B4-BE49-F238E27FC236}">
                <a16:creationId xmlns:a16="http://schemas.microsoft.com/office/drawing/2014/main" id="{801663FD-EC61-0CBE-6723-EA058E96F3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9A456F-E38C-1BD7-7E4E-B9715485C9A9}"/>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207011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6D5EC-C984-B064-9181-80F5532BABBA}"/>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3" name="Footer Placeholder 2">
            <a:extLst>
              <a:ext uri="{FF2B5EF4-FFF2-40B4-BE49-F238E27FC236}">
                <a16:creationId xmlns:a16="http://schemas.microsoft.com/office/drawing/2014/main" id="{E7929BDA-455A-8028-E08F-D7986FA96C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E4CBD7-55DD-DCA5-EF5C-514CBF4C5D43}"/>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4114536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1A2D-F54D-62E1-8ED7-2D35FFF5A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62BF50-8FA6-CE68-EB2E-538913E42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8F6EA8-33D9-5FAE-2AD0-31EE70C89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132CB-0116-B96D-D183-C3A75BC29DA5}"/>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6" name="Footer Placeholder 5">
            <a:extLst>
              <a:ext uri="{FF2B5EF4-FFF2-40B4-BE49-F238E27FC236}">
                <a16:creationId xmlns:a16="http://schemas.microsoft.com/office/drawing/2014/main" id="{EA20EF45-6E85-986F-64E1-82EFF6234D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F9D2BC-1374-169E-8AEE-D4F284090EAC}"/>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141196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A5F9-E4DF-2A05-DAB2-3D430D3D9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877247-7034-1B20-800E-99223B686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A0022F-711D-05B3-B156-758264F57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1F343-C449-7329-D04C-375DD8C48412}"/>
              </a:ext>
            </a:extLst>
          </p:cNvPr>
          <p:cNvSpPr>
            <a:spLocks noGrp="1"/>
          </p:cNvSpPr>
          <p:nvPr>
            <p:ph type="dt" sz="half" idx="10"/>
          </p:nvPr>
        </p:nvSpPr>
        <p:spPr/>
        <p:txBody>
          <a:bodyPr/>
          <a:lstStyle/>
          <a:p>
            <a:fld id="{46BCB072-EACA-451D-A8A4-E94557AC67AD}" type="datetimeFigureOut">
              <a:rPr lang="en-IN" smtClean="0"/>
              <a:t>10-10-2023</a:t>
            </a:fld>
            <a:endParaRPr lang="en-IN"/>
          </a:p>
        </p:txBody>
      </p:sp>
      <p:sp>
        <p:nvSpPr>
          <p:cNvPr id="6" name="Footer Placeholder 5">
            <a:extLst>
              <a:ext uri="{FF2B5EF4-FFF2-40B4-BE49-F238E27FC236}">
                <a16:creationId xmlns:a16="http://schemas.microsoft.com/office/drawing/2014/main" id="{59E5BA1C-10AB-9AE7-75A6-A4B036415F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2FABE2-952F-8E3F-4C85-2030835D4AD2}"/>
              </a:ext>
            </a:extLst>
          </p:cNvPr>
          <p:cNvSpPr>
            <a:spLocks noGrp="1"/>
          </p:cNvSpPr>
          <p:nvPr>
            <p:ph type="sldNum" sz="quarter" idx="12"/>
          </p:nvPr>
        </p:nvSpPr>
        <p:spPr/>
        <p:txBody>
          <a:bodyPr/>
          <a:lstStyle/>
          <a:p>
            <a:fld id="{AEA8CADC-23D0-4EF2-89C2-0BACA1A9A107}" type="slidenum">
              <a:rPr lang="en-IN" smtClean="0"/>
              <a:t>‹#›</a:t>
            </a:fld>
            <a:endParaRPr lang="en-IN"/>
          </a:p>
        </p:txBody>
      </p:sp>
    </p:spTree>
    <p:extLst>
      <p:ext uri="{BB962C8B-B14F-4D97-AF65-F5344CB8AC3E}">
        <p14:creationId xmlns:p14="http://schemas.microsoft.com/office/powerpoint/2010/main" val="246513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C0B0F-701E-8866-FF36-E1C13CED2D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3E4C59-1D3F-E603-20C5-1A94B46A1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FD9C34-8EFD-84D9-32CA-15CCEB2B3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CB072-EACA-451D-A8A4-E94557AC67AD}" type="datetimeFigureOut">
              <a:rPr lang="en-IN" smtClean="0"/>
              <a:t>10-10-2023</a:t>
            </a:fld>
            <a:endParaRPr lang="en-IN"/>
          </a:p>
        </p:txBody>
      </p:sp>
      <p:sp>
        <p:nvSpPr>
          <p:cNvPr id="5" name="Footer Placeholder 4">
            <a:extLst>
              <a:ext uri="{FF2B5EF4-FFF2-40B4-BE49-F238E27FC236}">
                <a16:creationId xmlns:a16="http://schemas.microsoft.com/office/drawing/2014/main" id="{A457B779-A4C4-1A59-3FDF-724DF58E5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D1D2E7-BDEC-43EC-162D-5EB99E88B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8CADC-23D0-4EF2-89C2-0BACA1A9A107}" type="slidenum">
              <a:rPr lang="en-IN" smtClean="0"/>
              <a:t>‹#›</a:t>
            </a:fld>
            <a:endParaRPr lang="en-IN"/>
          </a:p>
        </p:txBody>
      </p:sp>
    </p:spTree>
    <p:extLst>
      <p:ext uri="{BB962C8B-B14F-4D97-AF65-F5344CB8AC3E}">
        <p14:creationId xmlns:p14="http://schemas.microsoft.com/office/powerpoint/2010/main" val="925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452E73-781E-3DE3-45C7-56FE637FDAB0}"/>
              </a:ext>
            </a:extLst>
          </p:cNvPr>
          <p:cNvSpPr>
            <a:spLocks noGrp="1"/>
          </p:cNvSpPr>
          <p:nvPr>
            <p:ph type="ctrTitle"/>
          </p:nvPr>
        </p:nvSpPr>
        <p:spPr>
          <a:xfrm>
            <a:off x="1524003" y="1999615"/>
            <a:ext cx="9144000" cy="2764028"/>
          </a:xfrm>
        </p:spPr>
        <p:txBody>
          <a:bodyPr vert="horz" lIns="91440" tIns="45720" rIns="91440" bIns="45720" rtlCol="0" anchor="ctr">
            <a:normAutofit/>
          </a:bodyPr>
          <a:lstStyle/>
          <a:p>
            <a:r>
              <a:rPr lang="en-IN" sz="6100">
                <a:ea typeface="+mn-lt"/>
                <a:cs typeface="+mn-lt"/>
              </a:rPr>
              <a:t>SPEECH THERAPY AND ASSESSMENT APP FOR AUTISM DISORDER</a:t>
            </a:r>
            <a:endParaRPr lang="en-IN" sz="6100">
              <a:cs typeface="Calibri" panose="020F0502020204030204"/>
            </a:endParaRPr>
          </a:p>
        </p:txBody>
      </p:sp>
      <p:sp>
        <p:nvSpPr>
          <p:cNvPr id="3" name="Subtitle 2">
            <a:extLst>
              <a:ext uri="{FF2B5EF4-FFF2-40B4-BE49-F238E27FC236}">
                <a16:creationId xmlns:a16="http://schemas.microsoft.com/office/drawing/2014/main" id="{3944D825-F88A-8849-3FA7-B4A028DFD511}"/>
              </a:ext>
            </a:extLst>
          </p:cNvPr>
          <p:cNvSpPr>
            <a:spLocks noGrp="1"/>
          </p:cNvSpPr>
          <p:nvPr>
            <p:ph type="subTitle" idx="1"/>
          </p:nvPr>
        </p:nvSpPr>
        <p:spPr>
          <a:xfrm>
            <a:off x="1966912" y="5645150"/>
            <a:ext cx="8258176" cy="631825"/>
          </a:xfrm>
        </p:spPr>
        <p:txBody>
          <a:bodyPr vert="horz" lIns="91440" tIns="45720" rIns="91440" bIns="45720" rtlCol="0" anchor="ctr">
            <a:normAutofit/>
          </a:bodyPr>
          <a:lstStyle/>
          <a:p>
            <a:r>
              <a:rPr lang="en-IN" sz="2800">
                <a:cs typeface="Calibri"/>
              </a:rPr>
              <a:t>Mobile Application</a:t>
            </a:r>
            <a:endParaRPr lang="en-IN" sz="2800"/>
          </a:p>
        </p:txBody>
      </p:sp>
      <p:sp>
        <p:nvSpPr>
          <p:cNvPr id="54" name="Rectangle 5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32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06FE2-D659-E64D-DF95-A7E3F21DB961}"/>
              </a:ext>
            </a:extLst>
          </p:cNvPr>
          <p:cNvSpPr>
            <a:spLocks noGrp="1"/>
          </p:cNvSpPr>
          <p:nvPr>
            <p:ph type="title"/>
          </p:nvPr>
        </p:nvSpPr>
        <p:spPr>
          <a:xfrm>
            <a:off x="1316791" y="1438834"/>
            <a:ext cx="2156012" cy="4249271"/>
          </a:xfrm>
        </p:spPr>
        <p:txBody>
          <a:bodyPr>
            <a:normAutofit/>
          </a:bodyPr>
          <a:lstStyle/>
          <a:p>
            <a:r>
              <a:rPr lang="en-IN" sz="2800">
                <a:solidFill>
                  <a:schemeClr val="bg1"/>
                </a:solidFill>
              </a:rPr>
              <a:t>Problem Statement</a:t>
            </a:r>
          </a:p>
        </p:txBody>
      </p:sp>
      <p:sp>
        <p:nvSpPr>
          <p:cNvPr id="41" name="Rectangle 40">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BC3AF7-3E11-1B27-D04F-150FA06ACF8A}"/>
              </a:ext>
            </a:extLst>
          </p:cNvPr>
          <p:cNvSpPr>
            <a:spLocks noGrp="1"/>
          </p:cNvSpPr>
          <p:nvPr>
            <p:ph idx="1"/>
          </p:nvPr>
        </p:nvSpPr>
        <p:spPr>
          <a:xfrm>
            <a:off x="5506418" y="1438834"/>
            <a:ext cx="5402919" cy="4249271"/>
          </a:xfrm>
        </p:spPr>
        <p:txBody>
          <a:bodyPr anchor="ctr">
            <a:normAutofit/>
          </a:bodyPr>
          <a:lstStyle/>
          <a:p>
            <a:pPr marL="0" indent="0">
              <a:buNone/>
            </a:pPr>
            <a:r>
              <a:rPr lang="en-US" sz="2000" dirty="0">
                <a:cs typeface="Calibri" panose="020F0502020204030204"/>
              </a:rPr>
              <a:t>The integration of technology and specialized therapeutic methodologies into a cohesive, user-friendly mobile application, ensuring equitable access to high-quality autism intervention regardless of geographical or socioeconomic barriers.</a:t>
            </a:r>
            <a:endParaRPr lang="en-IN" sz="2000" dirty="0">
              <a:cs typeface="Calibri" panose="020F0502020204030204"/>
            </a:endParaRPr>
          </a:p>
        </p:txBody>
      </p:sp>
      <p:sp>
        <p:nvSpPr>
          <p:cNvPr id="45" name="Rectangle 44">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99627-4366-2337-B08A-9917F445DD04}"/>
              </a:ext>
            </a:extLst>
          </p:cNvPr>
          <p:cNvSpPr>
            <a:spLocks noGrp="1"/>
          </p:cNvSpPr>
          <p:nvPr>
            <p:ph type="title"/>
          </p:nvPr>
        </p:nvSpPr>
        <p:spPr>
          <a:xfrm>
            <a:off x="1316791" y="1438834"/>
            <a:ext cx="2156012" cy="4249271"/>
          </a:xfrm>
        </p:spPr>
        <p:txBody>
          <a:bodyPr>
            <a:normAutofit/>
          </a:bodyPr>
          <a:lstStyle/>
          <a:p>
            <a:r>
              <a:rPr lang="en-IN" sz="2800">
                <a:solidFill>
                  <a:schemeClr val="bg1"/>
                </a:solidFill>
              </a:rPr>
              <a:t>Scope</a:t>
            </a:r>
            <a:endParaRPr lang="en-US" sz="2800">
              <a:solidFill>
                <a:schemeClr val="bg1"/>
              </a:solidFill>
              <a:cs typeface="Calibri Light" panose="020F0302020204030204"/>
            </a:endParaRPr>
          </a:p>
        </p:txBody>
      </p:sp>
      <p:sp>
        <p:nvSpPr>
          <p:cNvPr id="51" name="Rectangle 50">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EA773C-83A5-4604-1CF9-FECD2B503A98}"/>
              </a:ext>
            </a:extLst>
          </p:cNvPr>
          <p:cNvSpPr>
            <a:spLocks noGrp="1"/>
          </p:cNvSpPr>
          <p:nvPr>
            <p:ph idx="1"/>
          </p:nvPr>
        </p:nvSpPr>
        <p:spPr>
          <a:xfrm>
            <a:off x="5506418" y="1438834"/>
            <a:ext cx="6179614" cy="4696113"/>
          </a:xfrm>
        </p:spPr>
        <p:txBody>
          <a:bodyPr anchor="ctr">
            <a:normAutofit/>
          </a:bodyPr>
          <a:lstStyle/>
          <a:p>
            <a:pPr marL="0" indent="0">
              <a:buNone/>
            </a:pPr>
            <a:r>
              <a:rPr lang="en-IN" sz="1700" kern="100" dirty="0">
                <a:effectLst/>
                <a:latin typeface="Calibri" panose="020F0502020204030204" pitchFamily="34" charset="0"/>
                <a:ea typeface="Calibri" panose="020F0502020204030204" pitchFamily="34" charset="0"/>
                <a:cs typeface="Calibri" panose="020F0502020204030204" pitchFamily="34" charset="0"/>
              </a:rPr>
              <a:t>We are taking our commitment to addressing the needs of individuals with autism disorder to the next level. Recognizing the severe lack of accessible therapy services in rural and underserved regions, we are determined to bridge this gap by introducing a free tier service. Our mission is to extend the benefits of speech therapy to those who often face geographical and financial barriers to care. By offering this free service in rural parts where autism treatment options are virtually non-existent, we aim to make a positive impact on the lives of individuals and families affected by autism. This initiative reflects our dedication to inclusivity and our vision of a world where every individual, regardless of their location or socioeconomic status, has the opportunity to receive the support they need to thrive</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1700" dirty="0"/>
          </a:p>
        </p:txBody>
      </p:sp>
      <p:sp>
        <p:nvSpPr>
          <p:cNvPr id="55" name="Rectangle 54">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48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F87E8-992C-7CA8-A398-BC83D550886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Case</a:t>
            </a:r>
          </a:p>
        </p:txBody>
      </p:sp>
      <p:pic>
        <p:nvPicPr>
          <p:cNvPr id="4" name="Picture 3">
            <a:extLst>
              <a:ext uri="{FF2B5EF4-FFF2-40B4-BE49-F238E27FC236}">
                <a16:creationId xmlns:a16="http://schemas.microsoft.com/office/drawing/2014/main" id="{C5AE1963-D25E-390D-8E2B-63C8022A1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483" y="171123"/>
            <a:ext cx="6564081" cy="6418213"/>
          </a:xfrm>
          <a:prstGeom prst="rect">
            <a:avLst/>
          </a:prstGeom>
        </p:spPr>
      </p:pic>
    </p:spTree>
    <p:extLst>
      <p:ext uri="{BB962C8B-B14F-4D97-AF65-F5344CB8AC3E}">
        <p14:creationId xmlns:p14="http://schemas.microsoft.com/office/powerpoint/2010/main" val="63909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87E8-992C-7CA8-A398-BC83D550886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Admin Flow</a:t>
            </a:r>
          </a:p>
        </p:txBody>
      </p:sp>
      <p:pic>
        <p:nvPicPr>
          <p:cNvPr id="7" name="Content Placeholder 6">
            <a:extLst>
              <a:ext uri="{FF2B5EF4-FFF2-40B4-BE49-F238E27FC236}">
                <a16:creationId xmlns:a16="http://schemas.microsoft.com/office/drawing/2014/main" id="{8269B22A-B337-B6C2-5208-ACC4641D9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9258" y="106150"/>
            <a:ext cx="6400801" cy="6365797"/>
          </a:xfrm>
        </p:spPr>
      </p:pic>
    </p:spTree>
    <p:extLst>
      <p:ext uri="{BB962C8B-B14F-4D97-AF65-F5344CB8AC3E}">
        <p14:creationId xmlns:p14="http://schemas.microsoft.com/office/powerpoint/2010/main" val="158297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F0087-9BB1-220E-35F9-3F570896D5E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User Flow</a:t>
            </a:r>
          </a:p>
        </p:txBody>
      </p:sp>
      <p:pic>
        <p:nvPicPr>
          <p:cNvPr id="7" name="Content Placeholder 6">
            <a:extLst>
              <a:ext uri="{FF2B5EF4-FFF2-40B4-BE49-F238E27FC236}">
                <a16:creationId xmlns:a16="http://schemas.microsoft.com/office/drawing/2014/main" id="{55E5A34E-6E30-4339-7904-26742552F3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6206" y="26562"/>
            <a:ext cx="5307292" cy="6831438"/>
          </a:xfrm>
        </p:spPr>
      </p:pic>
    </p:spTree>
    <p:extLst>
      <p:ext uri="{BB962C8B-B14F-4D97-AF65-F5344CB8AC3E}">
        <p14:creationId xmlns:p14="http://schemas.microsoft.com/office/powerpoint/2010/main" val="346244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F0087-9BB1-220E-35F9-3F570896D5E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Class Diagram</a:t>
            </a:r>
          </a:p>
        </p:txBody>
      </p:sp>
      <p:pic>
        <p:nvPicPr>
          <p:cNvPr id="6" name="Content Placeholder 5">
            <a:extLst>
              <a:ext uri="{FF2B5EF4-FFF2-40B4-BE49-F238E27FC236}">
                <a16:creationId xmlns:a16="http://schemas.microsoft.com/office/drawing/2014/main" id="{0D282AB8-939C-3324-4B1F-05192202B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1729" y="0"/>
            <a:ext cx="6229669" cy="6858001"/>
          </a:xfrm>
        </p:spPr>
      </p:pic>
    </p:spTree>
    <p:extLst>
      <p:ext uri="{BB962C8B-B14F-4D97-AF65-F5344CB8AC3E}">
        <p14:creationId xmlns:p14="http://schemas.microsoft.com/office/powerpoint/2010/main" val="213179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0087-9BB1-220E-35F9-3F570896D5E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Sequence Diagram</a:t>
            </a:r>
          </a:p>
        </p:txBody>
      </p:sp>
      <p:pic>
        <p:nvPicPr>
          <p:cNvPr id="5" name="Content Placeholder 4">
            <a:extLst>
              <a:ext uri="{FF2B5EF4-FFF2-40B4-BE49-F238E27FC236}">
                <a16:creationId xmlns:a16="http://schemas.microsoft.com/office/drawing/2014/main" id="{98E95BD4-C327-807E-0844-AF981CE08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24421"/>
            <a:ext cx="3704272" cy="6609158"/>
          </a:xfrm>
        </p:spPr>
      </p:pic>
    </p:spTree>
    <p:extLst>
      <p:ext uri="{BB962C8B-B14F-4D97-AF65-F5344CB8AC3E}">
        <p14:creationId xmlns:p14="http://schemas.microsoft.com/office/powerpoint/2010/main" val="290545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E61673E-FAAA-4AEE-8D32-5CAC93CD9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59279FE-5810-440F-B799-25803A01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774750"/>
            <a:ext cx="3565361" cy="60832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508FB-B5BA-8611-5BE7-4512DB69886B}"/>
              </a:ext>
            </a:extLst>
          </p:cNvPr>
          <p:cNvSpPr>
            <a:spLocks noGrp="1"/>
          </p:cNvSpPr>
          <p:nvPr>
            <p:ph type="title"/>
          </p:nvPr>
        </p:nvSpPr>
        <p:spPr>
          <a:xfrm>
            <a:off x="1316791" y="1438834"/>
            <a:ext cx="2156012" cy="4249271"/>
          </a:xfrm>
        </p:spPr>
        <p:txBody>
          <a:bodyPr>
            <a:normAutofit/>
          </a:bodyPr>
          <a:lstStyle/>
          <a:p>
            <a:r>
              <a:rPr lang="en-IN" sz="2800">
                <a:solidFill>
                  <a:schemeClr val="bg1"/>
                </a:solidFill>
              </a:rPr>
              <a:t>Conclusion</a:t>
            </a:r>
            <a:endParaRPr lang="en-US" sz="2800">
              <a:solidFill>
                <a:schemeClr val="bg1"/>
              </a:solidFill>
            </a:endParaRPr>
          </a:p>
        </p:txBody>
      </p:sp>
      <p:sp>
        <p:nvSpPr>
          <p:cNvPr id="31" name="Rectangle 30">
            <a:extLst>
              <a:ext uri="{FF2B5EF4-FFF2-40B4-BE49-F238E27FC236}">
                <a16:creationId xmlns:a16="http://schemas.microsoft.com/office/drawing/2014/main" id="{95ABD4F1-A860-48A4-84CD-EB40E1FC7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1D8C0F2-1D8A-4908-857F-3DE6B0823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053"/>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399F31-1096-DED3-73AD-F345A559B88A}"/>
              </a:ext>
            </a:extLst>
          </p:cNvPr>
          <p:cNvSpPr>
            <a:spLocks noGrp="1"/>
          </p:cNvSpPr>
          <p:nvPr>
            <p:ph idx="1"/>
          </p:nvPr>
        </p:nvSpPr>
        <p:spPr>
          <a:xfrm>
            <a:off x="5506418" y="1438834"/>
            <a:ext cx="5402919" cy="4249271"/>
          </a:xfrm>
        </p:spPr>
        <p:txBody>
          <a:bodyPr anchor="ctr">
            <a:normAutofit/>
          </a:bodyPr>
          <a:lstStyle/>
          <a:p>
            <a:r>
              <a:rPr lang="en-US" sz="1900" dirty="0"/>
              <a:t>The development of the mobile application for speech therapy targeted at children diagnosed with Autism Spectrum Disorder (ASD) represents a significant stride towards addressing the unique communication challenges faced by this special group of individuals. This project was undertaken with a clear understanding of the pressing need for effective and accessible solutions in the realm of ASD therapy. Traditional speech therapy methods, often hindered by logistical constraints and costs, have been a longstanding challenge for families and caregivers. The inherent variability in ASD symptoms further emphasizes the necessity for personalized interventions.</a:t>
            </a:r>
            <a:endParaRPr lang="en-IN" sz="1900" dirty="0"/>
          </a:p>
        </p:txBody>
      </p:sp>
      <p:sp>
        <p:nvSpPr>
          <p:cNvPr id="35" name="Rectangle 34">
            <a:extLst>
              <a:ext uri="{FF2B5EF4-FFF2-40B4-BE49-F238E27FC236}">
                <a16:creationId xmlns:a16="http://schemas.microsoft.com/office/drawing/2014/main" id="{1730E5F0-AD6E-4049-8FAB-A4D82343D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75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956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292</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SPEECH THERAPY AND ASSESSMENT APP FOR AUTISM DISORDER</vt:lpstr>
      <vt:lpstr>Problem Statement</vt:lpstr>
      <vt:lpstr>Scope</vt:lpstr>
      <vt:lpstr>Use Case</vt:lpstr>
      <vt:lpstr>Admin Flow</vt:lpstr>
      <vt:lpstr>User Flow</vt:lpstr>
      <vt:lpstr>Class Diagram</vt:lpstr>
      <vt:lpstr>Sequence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THERAPY ASSESSMENT FOR CHILDREN</dc:title>
  <dc:creator>Niraj Amrutkar</dc:creator>
  <cp:lastModifiedBy>Niraj Amrutkar</cp:lastModifiedBy>
  <cp:revision>119</cp:revision>
  <dcterms:created xsi:type="dcterms:W3CDTF">2023-09-14T18:10:06Z</dcterms:created>
  <dcterms:modified xsi:type="dcterms:W3CDTF">2023-10-10T11:45:23Z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2023-09-15T05:00:25Z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0a28fe5b-9d85-453d-ae21-bfed7aa280ec</vt:lpwstr>
  </property>
  <property fmtid="{D5CDD505-2E9C-101B-9397-08002B2CF9AE}" pid="7" name="MSIP_Label_defa4170-0d19-0005-0004-bc88714345d2_ActionId">
    <vt:lpwstr>e22d6dc9-c705-4fe9-8c4a-9abf4f397ab5</vt:lpwstr>
  </property>
  <property fmtid="{D5CDD505-2E9C-101B-9397-08002B2CF9AE}" pid="8" name="MSIP_Label_defa4170-0d19-0005-0004-bc88714345d2_ContentBits">
    <vt:lpwstr>0</vt:lpwstr>
  </property>
</Properties>
</file>