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92" d="100"/>
          <a:sy n="92" d="100"/>
        </p:scale>
        <p:origin x="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3F6AB4D6-8E53-4C22-96F2-1786A7A715AB}" type="datetimeFigureOut">
              <a:rPr lang="en-IN" smtClean="0"/>
              <a:t>17-08-2019</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5DF4170-5BD5-4755-9625-6718264CA8E6}"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06189008"/>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6AB4D6-8E53-4C22-96F2-1786A7A715A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DF4170-5BD5-4755-9625-6718264CA8E6}" type="slidenum">
              <a:rPr lang="en-IN" smtClean="0"/>
              <a:t>‹#›</a:t>
            </a:fld>
            <a:endParaRPr lang="en-IN"/>
          </a:p>
        </p:txBody>
      </p:sp>
    </p:spTree>
    <p:extLst>
      <p:ext uri="{BB962C8B-B14F-4D97-AF65-F5344CB8AC3E}">
        <p14:creationId xmlns:p14="http://schemas.microsoft.com/office/powerpoint/2010/main" val="104164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3F6AB4D6-8E53-4C22-96F2-1786A7A715AB}" type="datetimeFigureOut">
              <a:rPr lang="en-IN" smtClean="0"/>
              <a:t>17-08-2019</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A5DF4170-5BD5-4755-9625-6718264CA8E6}"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46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6AB4D6-8E53-4C22-96F2-1786A7A715AB}" type="datetimeFigureOut">
              <a:rPr lang="en-IN" smtClean="0"/>
              <a:t>17-08-2019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DF4170-5BD5-4755-9625-6718264CA8E6}" type="slidenum">
              <a:rPr lang="en-IN" smtClean="0"/>
              <a:t>‹#›</a:t>
            </a:fld>
            <a:endParaRPr lang="en-IN"/>
          </a:p>
        </p:txBody>
      </p:sp>
    </p:spTree>
    <p:extLst>
      <p:ext uri="{BB962C8B-B14F-4D97-AF65-F5344CB8AC3E}">
        <p14:creationId xmlns:p14="http://schemas.microsoft.com/office/powerpoint/2010/main" val="32451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3F6AB4D6-8E53-4C22-96F2-1786A7A715AB}" type="datetimeFigureOut">
              <a:rPr lang="en-IN" smtClean="0"/>
              <a:t>17-08-2019</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A5DF4170-5BD5-4755-9625-6718264CA8E6}"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84615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6AB4D6-8E53-4C22-96F2-1786A7A715AB}" type="datetimeFigureOut">
              <a:rPr lang="en-IN" smtClean="0"/>
              <a:t>17-08-2019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DF4170-5BD5-4755-9625-6718264CA8E6}" type="slidenum">
              <a:rPr lang="en-IN" smtClean="0"/>
              <a:t>‹#›</a:t>
            </a:fld>
            <a:endParaRPr lang="en-IN"/>
          </a:p>
        </p:txBody>
      </p:sp>
    </p:spTree>
    <p:extLst>
      <p:ext uri="{BB962C8B-B14F-4D97-AF65-F5344CB8AC3E}">
        <p14:creationId xmlns:p14="http://schemas.microsoft.com/office/powerpoint/2010/main" val="129560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6AB4D6-8E53-4C22-96F2-1786A7A715AB}" type="datetimeFigureOut">
              <a:rPr lang="en-IN" smtClean="0"/>
              <a:t>17-08-2019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DF4170-5BD5-4755-9625-6718264CA8E6}" type="slidenum">
              <a:rPr lang="en-IN" smtClean="0"/>
              <a:t>‹#›</a:t>
            </a:fld>
            <a:endParaRPr lang="en-IN"/>
          </a:p>
        </p:txBody>
      </p:sp>
    </p:spTree>
    <p:extLst>
      <p:ext uri="{BB962C8B-B14F-4D97-AF65-F5344CB8AC3E}">
        <p14:creationId xmlns:p14="http://schemas.microsoft.com/office/powerpoint/2010/main" val="216024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6AB4D6-8E53-4C22-96F2-1786A7A715AB}" type="datetimeFigureOut">
              <a:rPr lang="en-IN" smtClean="0"/>
              <a:t>17-08-2019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DF4170-5BD5-4755-9625-6718264CA8E6}" type="slidenum">
              <a:rPr lang="en-IN" smtClean="0"/>
              <a:t>‹#›</a:t>
            </a:fld>
            <a:endParaRPr lang="en-IN"/>
          </a:p>
        </p:txBody>
      </p:sp>
    </p:spTree>
    <p:extLst>
      <p:ext uri="{BB962C8B-B14F-4D97-AF65-F5344CB8AC3E}">
        <p14:creationId xmlns:p14="http://schemas.microsoft.com/office/powerpoint/2010/main" val="184780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F6AB4D6-8E53-4C22-96F2-1786A7A715AB}" type="datetimeFigureOut">
              <a:rPr lang="en-IN" smtClean="0"/>
              <a:t>17-08-2019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DF4170-5BD5-4755-9625-6718264CA8E6}" type="slidenum">
              <a:rPr lang="en-IN" smtClean="0"/>
              <a:t>‹#›</a:t>
            </a:fld>
            <a:endParaRPr lang="en-IN"/>
          </a:p>
        </p:txBody>
      </p:sp>
    </p:spTree>
    <p:extLst>
      <p:ext uri="{BB962C8B-B14F-4D97-AF65-F5344CB8AC3E}">
        <p14:creationId xmlns:p14="http://schemas.microsoft.com/office/powerpoint/2010/main" val="98291308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3F6AB4D6-8E53-4C22-96F2-1786A7A715AB}" type="datetimeFigureOut">
              <a:rPr lang="en-IN" smtClean="0"/>
              <a:t>17-08-2019</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A5DF4170-5BD5-4755-9625-6718264CA8E6}" type="slidenum">
              <a:rPr lang="en-IN" smtClean="0"/>
              <a:t>‹#›</a:t>
            </a:fld>
            <a:endParaRPr lang="en-IN"/>
          </a:p>
        </p:txBody>
      </p:sp>
    </p:spTree>
    <p:extLst>
      <p:ext uri="{BB962C8B-B14F-4D97-AF65-F5344CB8AC3E}">
        <p14:creationId xmlns:p14="http://schemas.microsoft.com/office/powerpoint/2010/main" val="1788775095"/>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F6AB4D6-8E53-4C22-96F2-1786A7A715AB}" type="datetimeFigureOut">
              <a:rPr lang="en-IN" smtClean="0"/>
              <a:t>17-08-2019</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A5DF4170-5BD5-4755-9625-6718264CA8E6}" type="slidenum">
              <a:rPr lang="en-IN" smtClean="0"/>
              <a:t>‹#›</a:t>
            </a:fld>
            <a:endParaRPr lang="en-IN"/>
          </a:p>
        </p:txBody>
      </p:sp>
    </p:spTree>
    <p:extLst>
      <p:ext uri="{BB962C8B-B14F-4D97-AF65-F5344CB8AC3E}">
        <p14:creationId xmlns:p14="http://schemas.microsoft.com/office/powerpoint/2010/main" val="114801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3F6AB4D6-8E53-4C22-96F2-1786A7A715AB}" type="datetimeFigureOut">
              <a:rPr lang="en-IN" smtClean="0"/>
              <a:t>17-08-2019</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A5DF4170-5BD5-4755-9625-6718264CA8E6}"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364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909" y="2396837"/>
            <a:ext cx="8770571" cy="3651504"/>
          </a:xfrm>
        </p:spPr>
        <p:txBody>
          <a:bodyPr>
            <a:normAutofit fontScale="92500" lnSpcReduction="10000"/>
          </a:bodyPr>
          <a:lstStyle/>
          <a:p>
            <a:pPr marL="0" indent="0">
              <a:buNone/>
            </a:pPr>
            <a:r>
              <a:rPr lang="en-IN" sz="6600" dirty="0" smtClean="0"/>
              <a:t>Oracle Joins</a:t>
            </a:r>
          </a:p>
          <a:p>
            <a:pPr marL="0" indent="0">
              <a:buNone/>
            </a:pPr>
            <a:endParaRPr lang="en-IN" sz="6600" dirty="0"/>
          </a:p>
          <a:p>
            <a:pPr marL="0" indent="0">
              <a:lnSpc>
                <a:spcPct val="110000"/>
              </a:lnSpc>
              <a:buNone/>
            </a:pPr>
            <a:r>
              <a:rPr lang="en-IN" sz="6600" dirty="0" smtClean="0"/>
              <a:t>						</a:t>
            </a:r>
            <a:r>
              <a:rPr lang="en-IN" sz="1900" dirty="0" smtClean="0"/>
              <a:t>By: Niraj </a:t>
            </a:r>
            <a:r>
              <a:rPr lang="en-IN" sz="1900" dirty="0" err="1" smtClean="0"/>
              <a:t>Bhoyar</a:t>
            </a:r>
            <a:endParaRPr lang="en-IN" sz="1900" dirty="0" smtClean="0"/>
          </a:p>
          <a:p>
            <a:pPr marL="0" indent="0">
              <a:lnSpc>
                <a:spcPct val="110000"/>
              </a:lnSpc>
              <a:buNone/>
            </a:pPr>
            <a:r>
              <a:rPr lang="en-IN" sz="1900" dirty="0"/>
              <a:t>	</a:t>
            </a:r>
            <a:r>
              <a:rPr lang="en-IN" sz="1900" dirty="0" smtClean="0"/>
              <a:t>					Team: </a:t>
            </a:r>
            <a:r>
              <a:rPr lang="en-IN" sz="1900" dirty="0" smtClean="0"/>
              <a:t>2</a:t>
            </a:r>
            <a:endParaRPr lang="en-IN" sz="1900" dirty="0"/>
          </a:p>
        </p:txBody>
      </p:sp>
    </p:spTree>
    <p:extLst>
      <p:ext uri="{BB962C8B-B14F-4D97-AF65-F5344CB8AC3E}">
        <p14:creationId xmlns:p14="http://schemas.microsoft.com/office/powerpoint/2010/main" val="35693168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209" y="126134"/>
            <a:ext cx="10515600" cy="1325563"/>
          </a:xfrm>
        </p:spPr>
        <p:txBody>
          <a:bodyPr>
            <a:normAutofit/>
          </a:bodyPr>
          <a:lstStyle/>
          <a:p>
            <a:r>
              <a:rPr lang="en-IN" sz="3600" dirty="0" smtClean="0"/>
              <a:t>Why we use Joins ?</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6817" y="2806496"/>
            <a:ext cx="7803573" cy="3500786"/>
          </a:xfrm>
        </p:spPr>
      </p:pic>
    </p:spTree>
    <p:extLst>
      <p:ext uri="{BB962C8B-B14F-4D97-AF65-F5344CB8AC3E}">
        <p14:creationId xmlns:p14="http://schemas.microsoft.com/office/powerpoint/2010/main" val="3064402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0"/>
            <a:ext cx="10515600" cy="1325563"/>
          </a:xfrm>
        </p:spPr>
        <p:txBody>
          <a:bodyPr/>
          <a:lstStyle/>
          <a:p>
            <a:r>
              <a:rPr lang="en-IN" dirty="0" smtClean="0"/>
              <a:t>Types of Joins:</a:t>
            </a:r>
            <a:endParaRPr lang="en-IN" dirty="0"/>
          </a:p>
        </p:txBody>
      </p:sp>
      <p:sp>
        <p:nvSpPr>
          <p:cNvPr id="3" name="Content Placeholder 2"/>
          <p:cNvSpPr>
            <a:spLocks noGrp="1"/>
          </p:cNvSpPr>
          <p:nvPr>
            <p:ph idx="1"/>
          </p:nvPr>
        </p:nvSpPr>
        <p:spPr/>
        <p:txBody>
          <a:bodyPr/>
          <a:lstStyle/>
          <a:p>
            <a:r>
              <a:rPr lang="en-IN" dirty="0" smtClean="0"/>
              <a:t>Inner Joins</a:t>
            </a:r>
          </a:p>
          <a:p>
            <a:endParaRPr lang="en-IN" dirty="0"/>
          </a:p>
          <a:p>
            <a:r>
              <a:rPr lang="en-IN" dirty="0"/>
              <a:t>Outer Joins</a:t>
            </a:r>
          </a:p>
          <a:p>
            <a:pPr lvl="1"/>
            <a:r>
              <a:rPr lang="en-IN" dirty="0"/>
              <a:t>Left Outer Join</a:t>
            </a:r>
          </a:p>
          <a:p>
            <a:pPr lvl="1"/>
            <a:r>
              <a:rPr lang="en-IN" dirty="0"/>
              <a:t>Right Outer Join</a:t>
            </a:r>
          </a:p>
          <a:p>
            <a:pPr lvl="1"/>
            <a:r>
              <a:rPr lang="en-IN" dirty="0"/>
              <a:t>Full Outer </a:t>
            </a:r>
            <a:r>
              <a:rPr lang="en-IN" dirty="0" smtClean="0"/>
              <a:t>Join</a:t>
            </a:r>
          </a:p>
          <a:p>
            <a:pPr lvl="1"/>
            <a:endParaRPr lang="en-IN" dirty="0"/>
          </a:p>
          <a:p>
            <a:r>
              <a:rPr lang="en-IN" dirty="0"/>
              <a:t>Self Joins</a:t>
            </a:r>
          </a:p>
          <a:p>
            <a:endParaRPr lang="en-IN" dirty="0"/>
          </a:p>
        </p:txBody>
      </p:sp>
    </p:spTree>
    <p:extLst>
      <p:ext uri="{BB962C8B-B14F-4D97-AF65-F5344CB8AC3E}">
        <p14:creationId xmlns:p14="http://schemas.microsoft.com/office/powerpoint/2010/main" val="523359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991" y="126134"/>
            <a:ext cx="10515600" cy="1325563"/>
          </a:xfrm>
        </p:spPr>
        <p:txBody>
          <a:bodyPr>
            <a:normAutofit/>
          </a:bodyPr>
          <a:lstStyle/>
          <a:p>
            <a:r>
              <a:rPr lang="en-IN" sz="3600" dirty="0" smtClean="0"/>
              <a:t>1.Inner Join</a:t>
            </a:r>
            <a:endParaRPr lang="en-IN" sz="3600" dirty="0"/>
          </a:p>
        </p:txBody>
      </p:sp>
      <p:sp>
        <p:nvSpPr>
          <p:cNvPr id="3" name="Content Placeholder 2"/>
          <p:cNvSpPr>
            <a:spLocks noGrp="1"/>
          </p:cNvSpPr>
          <p:nvPr>
            <p:ph idx="1"/>
          </p:nvPr>
        </p:nvSpPr>
        <p:spPr>
          <a:xfrm>
            <a:off x="619990" y="1628197"/>
            <a:ext cx="10965873" cy="4918075"/>
          </a:xfrm>
        </p:spPr>
        <p:txBody>
          <a:bodyPr/>
          <a:lstStyle/>
          <a:p>
            <a:r>
              <a:rPr lang="en-IN" dirty="0"/>
              <a:t>An </a:t>
            </a:r>
            <a:r>
              <a:rPr lang="en-IN" dirty="0" smtClean="0"/>
              <a:t>inner join</a:t>
            </a:r>
            <a:r>
              <a:rPr lang="en-IN" dirty="0"/>
              <a:t> is a join that returns rows of the tables that satisfy the join condition</a:t>
            </a:r>
            <a:r>
              <a:rPr lang="en-IN" dirty="0" smtClean="0"/>
              <a:t>.</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743"/>
          <a:stretch/>
        </p:blipFill>
        <p:spPr>
          <a:xfrm>
            <a:off x="6583218" y="2430318"/>
            <a:ext cx="3797301" cy="3617191"/>
          </a:xfrm>
          <a:prstGeom prst="rect">
            <a:avLst/>
          </a:prstGeom>
        </p:spPr>
      </p:pic>
    </p:spTree>
    <p:extLst>
      <p:ext uri="{BB962C8B-B14F-4D97-AF65-F5344CB8AC3E}">
        <p14:creationId xmlns:p14="http://schemas.microsoft.com/office/powerpoint/2010/main" val="4186242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3600" dirty="0" smtClean="0"/>
              <a:t>2. Outer Join:</a:t>
            </a:r>
            <a:endParaRPr lang="en-IN" sz="3600" dirty="0"/>
          </a:p>
        </p:txBody>
      </p:sp>
      <p:sp>
        <p:nvSpPr>
          <p:cNvPr id="3" name="Content Placeholder 2"/>
          <p:cNvSpPr>
            <a:spLocks noGrp="1"/>
          </p:cNvSpPr>
          <p:nvPr>
            <p:ph idx="1"/>
          </p:nvPr>
        </p:nvSpPr>
        <p:spPr>
          <a:xfrm>
            <a:off x="474517" y="911224"/>
            <a:ext cx="11287991" cy="5718175"/>
          </a:xfrm>
        </p:spPr>
        <p:txBody>
          <a:bodyPr/>
          <a:lstStyle/>
          <a:p>
            <a:r>
              <a:rPr lang="en-IN" sz="1800" b="1" dirty="0"/>
              <a:t>LEFT OUTER JOIN</a:t>
            </a:r>
            <a:r>
              <a:rPr lang="en-IN" sz="1800" dirty="0" smtClean="0"/>
              <a:t/>
            </a:r>
            <a:br>
              <a:rPr lang="en-IN" sz="1800" dirty="0" smtClean="0"/>
            </a:br>
            <a:r>
              <a:rPr lang="en-IN" sz="1800" dirty="0"/>
              <a:t>This join returns all the rows from the left table in conjunction with the matching rows from the right table. If there are no </a:t>
            </a:r>
            <a:r>
              <a:rPr lang="en-IN" sz="1800" dirty="0" smtClean="0"/>
              <a:t>columns </a:t>
            </a:r>
            <a:r>
              <a:rPr lang="en-IN" sz="1800" dirty="0"/>
              <a:t>matching in the right table, it returns NULL values</a:t>
            </a:r>
            <a:r>
              <a:rPr lang="en-IN" sz="1800" dirty="0" smtClean="0"/>
              <a:t>.</a:t>
            </a:r>
          </a:p>
          <a:p>
            <a:endParaRPr lang="en-IN" sz="1800" dirty="0" smtClean="0"/>
          </a:p>
          <a:p>
            <a:endParaRPr lang="en-IN" sz="1800" dirty="0" smtClean="0"/>
          </a:p>
          <a:p>
            <a:endParaRPr lang="en-IN" sz="1800" dirty="0"/>
          </a:p>
          <a:p>
            <a:endParaRPr lang="en-IN" sz="1800" dirty="0" smtClean="0"/>
          </a:p>
          <a:p>
            <a:endParaRPr lang="en-IN" sz="1800" dirty="0"/>
          </a:p>
          <a:p>
            <a:endParaRPr lang="en-IN" sz="1800" dirty="0" smtClean="0"/>
          </a:p>
          <a:p>
            <a:r>
              <a:rPr lang="en-IN" sz="1800" b="1" dirty="0"/>
              <a:t>RIGHT OUTER JOIN</a:t>
            </a:r>
            <a:r>
              <a:rPr lang="en-IN" sz="1800" dirty="0" smtClean="0"/>
              <a:t/>
            </a:r>
            <a:br>
              <a:rPr lang="en-IN" sz="1800" dirty="0" smtClean="0"/>
            </a:br>
            <a:r>
              <a:rPr lang="en-IN" sz="1800" dirty="0"/>
              <a:t>This join returns all the rows from the right table in conjunction with the matching rows from the left table. If there are no columns matching in the left table, it returns </a:t>
            </a:r>
            <a:r>
              <a:rPr lang="en-IN" sz="1800" dirty="0" smtClean="0"/>
              <a:t>NULL </a:t>
            </a:r>
            <a:r>
              <a:rPr lang="en-IN" sz="1800" dirty="0"/>
              <a:t>values</a:t>
            </a:r>
            <a:r>
              <a:rPr lang="en-IN" sz="1800" dirty="0" smtClean="0"/>
              <a:t>.</a:t>
            </a:r>
          </a:p>
          <a:p>
            <a:endParaRPr lang="en-IN"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476"/>
          <a:stretch/>
        </p:blipFill>
        <p:spPr>
          <a:xfrm>
            <a:off x="474517" y="2236787"/>
            <a:ext cx="2363355" cy="213938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0442"/>
          <a:stretch/>
        </p:blipFill>
        <p:spPr>
          <a:xfrm>
            <a:off x="8723745" y="2393533"/>
            <a:ext cx="2467264" cy="2209640"/>
          </a:xfrm>
          <a:prstGeom prst="rect">
            <a:avLst/>
          </a:prstGeom>
        </p:spPr>
      </p:pic>
    </p:spTree>
    <p:extLst>
      <p:ext uri="{BB962C8B-B14F-4D97-AF65-F5344CB8AC3E}">
        <p14:creationId xmlns:p14="http://schemas.microsoft.com/office/powerpoint/2010/main" val="706622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19" y="0"/>
            <a:ext cx="10515600" cy="1325563"/>
          </a:xfrm>
        </p:spPr>
        <p:txBody>
          <a:bodyPr>
            <a:normAutofit/>
          </a:bodyPr>
          <a:lstStyle/>
          <a:p>
            <a:r>
              <a:rPr lang="en-IN" sz="3600" dirty="0" smtClean="0"/>
              <a:t>Continue:</a:t>
            </a:r>
            <a:endParaRPr lang="en-IN" sz="3600" dirty="0"/>
          </a:p>
        </p:txBody>
      </p:sp>
      <p:sp>
        <p:nvSpPr>
          <p:cNvPr id="3" name="Content Placeholder 2"/>
          <p:cNvSpPr>
            <a:spLocks noGrp="1"/>
          </p:cNvSpPr>
          <p:nvPr>
            <p:ph idx="1"/>
          </p:nvPr>
        </p:nvSpPr>
        <p:spPr>
          <a:xfrm>
            <a:off x="536864" y="1181389"/>
            <a:ext cx="10965872" cy="5344102"/>
          </a:xfrm>
        </p:spPr>
        <p:txBody>
          <a:bodyPr/>
          <a:lstStyle/>
          <a:p>
            <a:r>
              <a:rPr lang="en-IN" sz="1800" b="1" dirty="0"/>
              <a:t>FULL OUTER </a:t>
            </a:r>
            <a:r>
              <a:rPr lang="en-IN" sz="1800" b="1" dirty="0" smtClean="0"/>
              <a:t>JOIN</a:t>
            </a:r>
          </a:p>
          <a:p>
            <a:pPr marL="0" indent="0">
              <a:buNone/>
            </a:pPr>
            <a:r>
              <a:rPr lang="en-IN" sz="1800" dirty="0" smtClean="0"/>
              <a:t/>
            </a:r>
            <a:br>
              <a:rPr lang="en-IN" sz="1800" dirty="0" smtClean="0"/>
            </a:br>
            <a:endParaRPr lang="en-IN" sz="1800" dirty="0" smtClean="0"/>
          </a:p>
          <a:p>
            <a:pPr marL="0" indent="0">
              <a:buNone/>
            </a:pPr>
            <a:r>
              <a:rPr lang="en-IN" sz="1800" dirty="0" smtClean="0"/>
              <a:t>This </a:t>
            </a:r>
            <a:r>
              <a:rPr lang="en-IN" sz="1800" dirty="0"/>
              <a:t>join combines left outer join and right outer join. It returns row from either table when the conditions are met and returns null value when there is no match</a:t>
            </a:r>
            <a:r>
              <a:rPr lang="en-IN" sz="1800" dirty="0" smtClean="0"/>
              <a:t>.</a:t>
            </a:r>
          </a:p>
          <a:p>
            <a:pPr marL="0" indent="0">
              <a:buNone/>
            </a:pPr>
            <a:endParaRPr lang="en-IN" sz="1800" dirty="0"/>
          </a:p>
          <a:p>
            <a:pPr marL="0" indent="0">
              <a:buNone/>
            </a:pPr>
            <a:endParaRPr lang="en-IN" sz="18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 b="8705"/>
          <a:stretch/>
        </p:blipFill>
        <p:spPr>
          <a:xfrm>
            <a:off x="3684155" y="3251200"/>
            <a:ext cx="3288145" cy="3001913"/>
          </a:xfrm>
          <a:prstGeom prst="rect">
            <a:avLst/>
          </a:prstGeom>
        </p:spPr>
      </p:pic>
    </p:spTree>
    <p:extLst>
      <p:ext uri="{BB962C8B-B14F-4D97-AF65-F5344CB8AC3E}">
        <p14:creationId xmlns:p14="http://schemas.microsoft.com/office/powerpoint/2010/main" val="1491467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0"/>
            <a:ext cx="10515600" cy="1325563"/>
          </a:xfrm>
        </p:spPr>
        <p:txBody>
          <a:bodyPr>
            <a:normAutofit/>
          </a:bodyPr>
          <a:lstStyle/>
          <a:p>
            <a:r>
              <a:rPr lang="en-IN" sz="3600" dirty="0" smtClean="0"/>
              <a:t>3.Self Join:</a:t>
            </a:r>
            <a:endParaRPr lang="en-IN" sz="3600" dirty="0"/>
          </a:p>
        </p:txBody>
      </p:sp>
      <p:sp>
        <p:nvSpPr>
          <p:cNvPr id="3" name="Content Placeholder 2"/>
          <p:cNvSpPr>
            <a:spLocks noGrp="1"/>
          </p:cNvSpPr>
          <p:nvPr>
            <p:ph idx="1"/>
          </p:nvPr>
        </p:nvSpPr>
        <p:spPr>
          <a:xfrm>
            <a:off x="755072" y="1325563"/>
            <a:ext cx="10515600" cy="4351338"/>
          </a:xfrm>
        </p:spPr>
        <p:txBody>
          <a:bodyPr>
            <a:normAutofit/>
          </a:bodyPr>
          <a:lstStyle/>
          <a:p>
            <a:r>
              <a:rPr lang="en-IN" sz="1800" dirty="0"/>
              <a:t>A SQL Self join is a mechanism of joining a table to itself. You would use a self join when you wanted to create a result set joining records in the table with some other records from the same table</a:t>
            </a:r>
            <a:r>
              <a:rPr lang="en-IN" sz="1800" dirty="0" smtClean="0"/>
              <a:t>.</a:t>
            </a:r>
          </a:p>
          <a:p>
            <a:endParaRPr lang="en-IN" sz="1800" dirty="0"/>
          </a:p>
          <a:p>
            <a:endParaRPr lang="en-IN" sz="1800" dirty="0" smtClean="0"/>
          </a:p>
          <a:p>
            <a:pPr marL="0" indent="0" fontAlgn="base" latinLnBrk="1">
              <a:buNone/>
            </a:pPr>
            <a:r>
              <a:rPr lang="en-IN" sz="1800" dirty="0">
                <a:solidFill>
                  <a:schemeClr val="accent1">
                    <a:lumMod val="75000"/>
                  </a:schemeClr>
                </a:solidFill>
              </a:rPr>
              <a:t>SELECT </a:t>
            </a:r>
            <a:r>
              <a:rPr lang="en-IN" sz="1800" dirty="0" err="1">
                <a:solidFill>
                  <a:schemeClr val="accent1">
                    <a:lumMod val="75000"/>
                  </a:schemeClr>
                </a:solidFill>
              </a:rPr>
              <a:t>e.ename</a:t>
            </a:r>
            <a:r>
              <a:rPr lang="en-IN" sz="1800" dirty="0">
                <a:solidFill>
                  <a:schemeClr val="accent1">
                    <a:lumMod val="75000"/>
                  </a:schemeClr>
                </a:solidFill>
              </a:rPr>
              <a:t>, </a:t>
            </a:r>
            <a:r>
              <a:rPr lang="en-IN" sz="1800" dirty="0" err="1">
                <a:solidFill>
                  <a:schemeClr val="accent1">
                    <a:lumMod val="75000"/>
                  </a:schemeClr>
                </a:solidFill>
              </a:rPr>
              <a:t>e.empno</a:t>
            </a:r>
            <a:r>
              <a:rPr lang="en-IN" sz="1800" dirty="0">
                <a:solidFill>
                  <a:schemeClr val="accent1">
                    <a:lumMod val="75000"/>
                  </a:schemeClr>
                </a:solidFill>
              </a:rPr>
              <a:t>, </a:t>
            </a:r>
            <a:r>
              <a:rPr lang="en-IN" sz="1800" dirty="0" err="1">
                <a:solidFill>
                  <a:schemeClr val="accent1">
                    <a:lumMod val="75000"/>
                  </a:schemeClr>
                </a:solidFill>
              </a:rPr>
              <a:t>m.ename</a:t>
            </a:r>
            <a:r>
              <a:rPr lang="en-IN" sz="1800" dirty="0">
                <a:solidFill>
                  <a:schemeClr val="accent1">
                    <a:lumMod val="75000"/>
                  </a:schemeClr>
                </a:solidFill>
              </a:rPr>
              <a:t> as manager, </a:t>
            </a:r>
            <a:r>
              <a:rPr lang="en-IN" sz="1800" dirty="0" err="1">
                <a:solidFill>
                  <a:schemeClr val="accent1">
                    <a:lumMod val="75000"/>
                  </a:schemeClr>
                </a:solidFill>
              </a:rPr>
              <a:t>e.mgr</a:t>
            </a:r>
            <a:endParaRPr lang="en-IN" sz="1800" dirty="0">
              <a:solidFill>
                <a:schemeClr val="accent1">
                  <a:lumMod val="75000"/>
                </a:schemeClr>
              </a:solidFill>
            </a:endParaRPr>
          </a:p>
          <a:p>
            <a:pPr marL="0" indent="0" fontAlgn="base" latinLnBrk="1">
              <a:buNone/>
            </a:pPr>
            <a:r>
              <a:rPr lang="en-IN" sz="1800" dirty="0">
                <a:solidFill>
                  <a:schemeClr val="accent1">
                    <a:lumMod val="75000"/>
                  </a:schemeClr>
                </a:solidFill>
              </a:rPr>
              <a:t>FROM</a:t>
            </a:r>
          </a:p>
          <a:p>
            <a:pPr marL="0" indent="0" fontAlgn="base" latinLnBrk="1">
              <a:buNone/>
            </a:pPr>
            <a:r>
              <a:rPr lang="en-IN" sz="1800" dirty="0">
                <a:solidFill>
                  <a:schemeClr val="accent1">
                    <a:lumMod val="75000"/>
                  </a:schemeClr>
                </a:solidFill>
              </a:rPr>
              <a:t>    </a:t>
            </a:r>
            <a:r>
              <a:rPr lang="en-IN" sz="1800" dirty="0" err="1">
                <a:solidFill>
                  <a:schemeClr val="accent1">
                    <a:lumMod val="75000"/>
                  </a:schemeClr>
                </a:solidFill>
              </a:rPr>
              <a:t>emp</a:t>
            </a:r>
            <a:r>
              <a:rPr lang="en-IN" sz="1800" dirty="0">
                <a:solidFill>
                  <a:schemeClr val="accent1">
                    <a:lumMod val="75000"/>
                  </a:schemeClr>
                </a:solidFill>
              </a:rPr>
              <a:t> e, </a:t>
            </a:r>
            <a:r>
              <a:rPr lang="en-IN" sz="1800" dirty="0" err="1">
                <a:solidFill>
                  <a:schemeClr val="accent1">
                    <a:lumMod val="75000"/>
                  </a:schemeClr>
                </a:solidFill>
              </a:rPr>
              <a:t>emp</a:t>
            </a:r>
            <a:r>
              <a:rPr lang="en-IN" sz="1800" dirty="0">
                <a:solidFill>
                  <a:schemeClr val="accent1">
                    <a:lumMod val="75000"/>
                  </a:schemeClr>
                </a:solidFill>
              </a:rPr>
              <a:t> m</a:t>
            </a:r>
          </a:p>
          <a:p>
            <a:pPr marL="0" indent="0" fontAlgn="base" latinLnBrk="1">
              <a:buNone/>
            </a:pPr>
            <a:r>
              <a:rPr lang="en-IN" sz="1800" dirty="0">
                <a:solidFill>
                  <a:schemeClr val="accent1">
                    <a:lumMod val="75000"/>
                  </a:schemeClr>
                </a:solidFill>
              </a:rPr>
              <a:t>WHERE </a:t>
            </a:r>
            <a:r>
              <a:rPr lang="en-IN" sz="1800" dirty="0" err="1">
                <a:solidFill>
                  <a:schemeClr val="accent1">
                    <a:lumMod val="75000"/>
                  </a:schemeClr>
                </a:solidFill>
              </a:rPr>
              <a:t>e.mgr</a:t>
            </a:r>
            <a:r>
              <a:rPr lang="en-IN" sz="1800" dirty="0">
                <a:solidFill>
                  <a:schemeClr val="accent1">
                    <a:lumMod val="75000"/>
                  </a:schemeClr>
                </a:solidFill>
              </a:rPr>
              <a:t> = </a:t>
            </a:r>
            <a:r>
              <a:rPr lang="en-IN" sz="1800" dirty="0" err="1">
                <a:solidFill>
                  <a:schemeClr val="accent1">
                    <a:lumMod val="75000"/>
                  </a:schemeClr>
                </a:solidFill>
              </a:rPr>
              <a:t>m.empno</a:t>
            </a:r>
            <a:endParaRPr lang="en-IN" sz="1800" dirty="0">
              <a:solidFill>
                <a:schemeClr val="accent1">
                  <a:lumMod val="75000"/>
                </a:schemeClr>
              </a:solidFill>
            </a:endParaRPr>
          </a:p>
          <a:p>
            <a:endParaRPr lang="en-IN" sz="1800" dirty="0"/>
          </a:p>
        </p:txBody>
      </p:sp>
      <p:sp>
        <p:nvSpPr>
          <p:cNvPr id="4" name="Oval 3"/>
          <p:cNvSpPr/>
          <p:nvPr/>
        </p:nvSpPr>
        <p:spPr>
          <a:xfrm>
            <a:off x="7751618" y="3181785"/>
            <a:ext cx="2067791" cy="19431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Table A</a:t>
            </a:r>
            <a:endParaRPr lang="en-IN" dirty="0"/>
          </a:p>
        </p:txBody>
      </p:sp>
      <p:sp>
        <p:nvSpPr>
          <p:cNvPr id="11" name="Curved Down Arrow 10"/>
          <p:cNvSpPr/>
          <p:nvPr/>
        </p:nvSpPr>
        <p:spPr>
          <a:xfrm>
            <a:off x="8265965" y="2372016"/>
            <a:ext cx="1314452" cy="9441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280253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894" b="8373"/>
          <a:stretch/>
        </p:blipFill>
        <p:spPr>
          <a:xfrm>
            <a:off x="519546" y="405246"/>
            <a:ext cx="11367654" cy="60475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03266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123</TotalTime>
  <Words>100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Schoolbook</vt:lpstr>
      <vt:lpstr>Corbel</vt:lpstr>
      <vt:lpstr>Feathered</vt:lpstr>
      <vt:lpstr>PowerPoint Presentation</vt:lpstr>
      <vt:lpstr>Why we use Joins ?</vt:lpstr>
      <vt:lpstr>Types of Joins:</vt:lpstr>
      <vt:lpstr>1.Inner Join</vt:lpstr>
      <vt:lpstr>2. Outer Join:</vt:lpstr>
      <vt:lpstr>Continue:</vt:lpstr>
      <vt:lpstr>3.Self Join: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Bhoyar, Niraj Vasantrao</dc:creator>
  <cp:lastModifiedBy>Bhoyar, Niraj Vasantrao</cp:lastModifiedBy>
  <cp:revision>11</cp:revision>
  <dcterms:created xsi:type="dcterms:W3CDTF">2019-08-16T11:45:57Z</dcterms:created>
  <dcterms:modified xsi:type="dcterms:W3CDTF">2019-08-17T04:42:35Z</dcterms:modified>
</cp:coreProperties>
</file>