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1" r:id="rId6"/>
    <p:sldId id="263" r:id="rId7"/>
    <p:sldId id="264" r:id="rId8"/>
    <p:sldId id="259" r:id="rId9"/>
    <p:sldId id="260"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28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95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2159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8066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12369" y="3211111"/>
            <a:ext cx="5220070" cy="1077218"/>
          </a:xfrm>
          <a:prstGeom prst="rect">
            <a:avLst/>
          </a:prstGeom>
          <a:noFill/>
        </p:spPr>
        <p:txBody>
          <a:bodyPr wrap="square">
            <a:spAutoFit/>
          </a:bodyPr>
          <a:lstStyle/>
          <a:p>
            <a:pPr algn="ctr" fontAlgn="auto">
              <a:spcBef>
                <a:spcPts val="0"/>
              </a:spcBef>
              <a:spcAft>
                <a:spcPts val="0"/>
              </a:spcAft>
              <a:defRPr/>
            </a:pPr>
            <a:r>
              <a:rPr kumimoji="0" lang="en-US" altLang="ko-KR" sz="1600" dirty="0" smtClean="0">
                <a:solidFill>
                  <a:schemeClr val="accent5">
                    <a:lumMod val="50000"/>
                  </a:schemeClr>
                </a:solidFill>
                <a:latin typeface="Comic Sans MS" panose="030F0702030302020204" pitchFamily="66" charset="0"/>
                <a:cs typeface="Arial" pitchFamily="34" charset="0"/>
              </a:rPr>
              <a:t>                                           By</a:t>
            </a:r>
          </a:p>
          <a:p>
            <a:pPr algn="r" fontAlgn="auto">
              <a:spcBef>
                <a:spcPts val="0"/>
              </a:spcBef>
              <a:spcAft>
                <a:spcPts val="0"/>
              </a:spcAft>
              <a:defRPr/>
            </a:pPr>
            <a:r>
              <a:rPr lang="en-US" altLang="ko-KR" sz="1600" dirty="0" smtClean="0">
                <a:solidFill>
                  <a:schemeClr val="accent5">
                    <a:lumMod val="50000"/>
                  </a:schemeClr>
                </a:solidFill>
                <a:latin typeface="Comic Sans MS" panose="030F0702030302020204" pitchFamily="66" charset="0"/>
                <a:cs typeface="Arial" pitchFamily="34" charset="0"/>
              </a:rPr>
              <a:t>Niraj Bhoyar</a:t>
            </a:r>
          </a:p>
          <a:p>
            <a:pPr algn="r" fontAlgn="auto">
              <a:spcBef>
                <a:spcPts val="0"/>
              </a:spcBef>
              <a:spcAft>
                <a:spcPts val="0"/>
              </a:spcAft>
              <a:defRPr/>
            </a:pPr>
            <a:r>
              <a:rPr kumimoji="0" lang="en-US" altLang="ko-KR" sz="1600" dirty="0" smtClean="0">
                <a:solidFill>
                  <a:schemeClr val="accent5">
                    <a:lumMod val="50000"/>
                  </a:schemeClr>
                </a:solidFill>
                <a:latin typeface="Comic Sans MS" panose="030F0702030302020204" pitchFamily="66" charset="0"/>
                <a:cs typeface="Arial" pitchFamily="34" charset="0"/>
              </a:rPr>
              <a:t>Team 5</a:t>
            </a:r>
          </a:p>
          <a:p>
            <a:pPr algn="r" fontAlgn="auto">
              <a:spcBef>
                <a:spcPts val="0"/>
              </a:spcBef>
              <a:spcAft>
                <a:spcPts val="0"/>
              </a:spcAft>
              <a:defRPr/>
            </a:pPr>
            <a:r>
              <a:rPr lang="en-US" altLang="ko-KR" sz="1600" dirty="0" smtClean="0">
                <a:solidFill>
                  <a:schemeClr val="accent5">
                    <a:lumMod val="50000"/>
                  </a:schemeClr>
                </a:solidFill>
                <a:latin typeface="Comic Sans MS" panose="030F0702030302020204" pitchFamily="66" charset="0"/>
                <a:cs typeface="Arial" pitchFamily="34" charset="0"/>
              </a:rPr>
              <a:t>190118</a:t>
            </a:r>
            <a:endParaRPr kumimoji="0" lang="en-US" altLang="ko-KR" sz="1600" dirty="0">
              <a:solidFill>
                <a:schemeClr val="accent5">
                  <a:lumMod val="50000"/>
                </a:schemeClr>
              </a:solidFill>
              <a:latin typeface="Comic Sans MS" panose="030F0702030302020204" pitchFamily="66" charset="0"/>
              <a:cs typeface="Arial" pitchFamily="34" charset="0"/>
            </a:endParaRPr>
          </a:p>
        </p:txBody>
      </p:sp>
      <p:sp>
        <p:nvSpPr>
          <p:cNvPr id="11" name="TextBox 1"/>
          <p:cNvSpPr txBox="1">
            <a:spLocks noChangeArrowheads="1"/>
          </p:cNvSpPr>
          <p:nvPr/>
        </p:nvSpPr>
        <p:spPr bwMode="auto">
          <a:xfrm>
            <a:off x="3203848" y="1695461"/>
            <a:ext cx="5220072" cy="1323439"/>
          </a:xfrm>
          <a:prstGeom prst="rect">
            <a:avLst/>
          </a:prstGeom>
          <a:noFill/>
          <a:ln w="9525">
            <a:noFill/>
            <a:miter lim="800000"/>
            <a:headEnd/>
            <a:tailEnd/>
          </a:ln>
        </p:spPr>
        <p:txBody>
          <a:bodyPr wrap="square">
            <a:spAutoFit/>
          </a:bodyPr>
          <a:lstStyle/>
          <a:p>
            <a:pPr algn="r"/>
            <a:r>
              <a:rPr lang="en-US" altLang="ko-KR" sz="4000" b="1" dirty="0" smtClean="0">
                <a:solidFill>
                  <a:schemeClr val="tx1">
                    <a:lumMod val="65000"/>
                    <a:lumOff val="35000"/>
                  </a:schemeClr>
                </a:solidFill>
                <a:latin typeface="Algerian" panose="04020705040A02060702" pitchFamily="82" charset="0"/>
                <a:ea typeface="맑은 고딕" pitchFamily="50" charset="-127"/>
                <a:cs typeface="Arial" pitchFamily="34" charset="0"/>
              </a:rPr>
              <a:t>34. Apply</a:t>
            </a:r>
          </a:p>
          <a:p>
            <a:pPr algn="r"/>
            <a:r>
              <a:rPr lang="en-US" altLang="ko-KR" sz="4000" b="1" dirty="0" smtClean="0">
                <a:solidFill>
                  <a:schemeClr val="tx1">
                    <a:lumMod val="65000"/>
                    <a:lumOff val="35000"/>
                  </a:schemeClr>
                </a:solidFill>
                <a:latin typeface="Algerian" panose="04020705040A02060702" pitchFamily="82" charset="0"/>
                <a:ea typeface="맑은 고딕" pitchFamily="50" charset="-127"/>
                <a:cs typeface="Arial" pitchFamily="34" charset="0"/>
              </a:rPr>
              <a:t>Discount</a:t>
            </a:r>
            <a:endParaRPr lang="en-US" altLang="ko-KR" sz="4000" b="1" dirty="0" smtClean="0">
              <a:solidFill>
                <a:schemeClr val="tx1">
                  <a:lumMod val="65000"/>
                  <a:lumOff val="35000"/>
                </a:schemeClr>
              </a:solidFill>
              <a:latin typeface="Algerian" panose="04020705040A02060702" pitchFamily="82" charset="0"/>
              <a:ea typeface="맑은 고딕" pitchFamily="50" charset="-127"/>
              <a:cs typeface="Arial" pitchFamily="34" charset="0"/>
            </a:endParaRPr>
          </a:p>
        </p:txBody>
      </p:sp>
      <p:sp>
        <p:nvSpPr>
          <p:cNvPr id="7" name="TextBox 1"/>
          <p:cNvSpPr txBox="1">
            <a:spLocks noChangeArrowheads="1"/>
          </p:cNvSpPr>
          <p:nvPr/>
        </p:nvSpPr>
        <p:spPr bwMode="auto">
          <a:xfrm>
            <a:off x="7164288" y="339502"/>
            <a:ext cx="1728192" cy="30777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9525">
            <a:noFill/>
            <a:miter lim="800000"/>
            <a:headEnd/>
            <a:tailEnd/>
          </a:ln>
        </p:spPr>
        <p:txBody>
          <a:bodyPr wrap="square">
            <a:spAutoFit/>
          </a:bodyPr>
          <a:lstStyle/>
          <a:p>
            <a:pPr algn="r"/>
            <a:endParaRPr lang="en-US" altLang="ko-KR" sz="1400" b="1" dirty="0" smtClean="0">
              <a:solidFill>
                <a:schemeClr val="tx1">
                  <a:lumMod val="65000"/>
                  <a:lumOff val="3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573217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894" b="8373"/>
          <a:stretch/>
        </p:blipFill>
        <p:spPr>
          <a:xfrm>
            <a:off x="323528" y="195486"/>
            <a:ext cx="7632848" cy="40606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4059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Introduction about </a:t>
            </a:r>
            <a:r>
              <a:rPr lang="en-US" altLang="ko-KR" sz="3600" b="1" dirty="0" err="1"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CapStore</a:t>
            </a:r>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sp>
        <p:nvSpPr>
          <p:cNvPr id="3" name="Rectangle 2"/>
          <p:cNvSpPr/>
          <p:nvPr/>
        </p:nvSpPr>
        <p:spPr>
          <a:xfrm>
            <a:off x="288318" y="1131590"/>
            <a:ext cx="8568952" cy="2585323"/>
          </a:xfrm>
          <a:prstGeom prst="rect">
            <a:avLst/>
          </a:prstGeom>
        </p:spPr>
        <p:txBody>
          <a:bodyPr wrap="square">
            <a:spAutoFit/>
          </a:bodyPr>
          <a:lstStyle/>
          <a:p>
            <a:pPr marL="285750" indent="-285750" algn="just">
              <a:buFont typeface="Arial" panose="020B0604020202020204" pitchFamily="34" charset="0"/>
              <a:buChar char="•"/>
            </a:pPr>
            <a:r>
              <a:rPr lang="en-IN" sz="1600" dirty="0" err="1" smtClean="0">
                <a:solidFill>
                  <a:srgbClr val="000000"/>
                </a:solidFill>
                <a:latin typeface="Calibri" panose="020F0502020204030204" pitchFamily="34" charset="0"/>
                <a:cs typeface="Calibri" panose="020F0502020204030204" pitchFamily="34" charset="0"/>
              </a:rPr>
              <a:t>CapStore</a:t>
            </a:r>
            <a:r>
              <a:rPr lang="en-IN" sz="1600" dirty="0" smtClean="0">
                <a:solidFill>
                  <a:srgbClr val="000000"/>
                </a:solidFill>
                <a:latin typeface="Calibri" panose="020F0502020204030204" pitchFamily="34" charset="0"/>
                <a:cs typeface="Calibri" panose="020F0502020204030204" pitchFamily="34" charset="0"/>
              </a:rPr>
              <a:t> </a:t>
            </a:r>
            <a:r>
              <a:rPr lang="en-IN" sz="1600" dirty="0">
                <a:solidFill>
                  <a:srgbClr val="000000"/>
                </a:solidFill>
                <a:latin typeface="Calibri" panose="020F0502020204030204" pitchFamily="34" charset="0"/>
                <a:cs typeface="Calibri" panose="020F0502020204030204" pitchFamily="34" charset="0"/>
              </a:rPr>
              <a:t>is a web based e-commerce website that allows users to buy or sell products. Users can view products from different categories and buy them .The user will be able to see products of </a:t>
            </a:r>
            <a:r>
              <a:rPr lang="en-IN" sz="1600" dirty="0" smtClean="0">
                <a:solidFill>
                  <a:srgbClr val="000000"/>
                </a:solidFill>
                <a:latin typeface="Calibri" panose="020F0502020204030204" pitchFamily="34" charset="0"/>
                <a:cs typeface="Calibri" panose="020F0502020204030204" pitchFamily="34" charset="0"/>
              </a:rPr>
              <a:t>     similar </a:t>
            </a:r>
            <a:r>
              <a:rPr lang="en-IN" sz="1600" dirty="0">
                <a:solidFill>
                  <a:srgbClr val="000000"/>
                </a:solidFill>
                <a:latin typeface="Calibri" panose="020F0502020204030204" pitchFamily="34" charset="0"/>
                <a:cs typeface="Calibri" panose="020F0502020204030204" pitchFamily="34" charset="0"/>
              </a:rPr>
              <a:t>category, sort them, compare them </a:t>
            </a:r>
            <a:r>
              <a:rPr lang="en-IN" sz="1600" dirty="0" smtClean="0">
                <a:solidFill>
                  <a:srgbClr val="000000"/>
                </a:solidFill>
                <a:latin typeface="Calibri" panose="020F0502020204030204" pitchFamily="34" charset="0"/>
                <a:cs typeface="Calibri" panose="020F0502020204030204" pitchFamily="34" charset="0"/>
              </a:rPr>
              <a:t>etc.</a:t>
            </a:r>
          </a:p>
          <a:p>
            <a:pPr marL="285750" indent="-285750" algn="just">
              <a:buFont typeface="Arial" panose="020B0604020202020204" pitchFamily="34" charset="0"/>
              <a:buChar char="•"/>
            </a:pPr>
            <a:endParaRPr lang="en-IN" sz="1600" dirty="0" smtClean="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600" dirty="0" err="1">
                <a:latin typeface="Calibri" panose="020F0502020204030204" pitchFamily="34" charset="0"/>
                <a:cs typeface="Calibri" panose="020F0502020204030204" pitchFamily="34" charset="0"/>
              </a:rPr>
              <a:t>Capstore</a:t>
            </a:r>
            <a:r>
              <a:rPr lang="en-IN" sz="1600" dirty="0">
                <a:latin typeface="Calibri" panose="020F0502020204030204" pitchFamily="34" charset="0"/>
                <a:cs typeface="Calibri" panose="020F0502020204030204" pitchFamily="34" charset="0"/>
              </a:rPr>
              <a:t> will be a website for </a:t>
            </a:r>
            <a:r>
              <a:rPr lang="en-IN" sz="1600" dirty="0" err="1">
                <a:latin typeface="Calibri" panose="020F0502020204030204" pitchFamily="34" charset="0"/>
                <a:cs typeface="Calibri" panose="020F0502020204030204" pitchFamily="34" charset="0"/>
              </a:rPr>
              <a:t>Capgemini</a:t>
            </a:r>
            <a:r>
              <a:rPr lang="en-IN" sz="1600" dirty="0">
                <a:latin typeface="Calibri" panose="020F0502020204030204" pitchFamily="34" charset="0"/>
                <a:cs typeface="Calibri" panose="020F0502020204030204" pitchFamily="34" charset="0"/>
              </a:rPr>
              <a:t> employees. To buy a product, customer has </a:t>
            </a:r>
            <a:r>
              <a:rPr lang="en-IN" sz="1600" dirty="0" smtClean="0">
                <a:latin typeface="Calibri" panose="020F0502020204030204" pitchFamily="34" charset="0"/>
                <a:cs typeface="Calibri" panose="020F0502020204030204" pitchFamily="34" charset="0"/>
              </a:rPr>
              <a:t> to </a:t>
            </a:r>
            <a:r>
              <a:rPr lang="en-IN" sz="1600" dirty="0">
                <a:latin typeface="Calibri" panose="020F0502020204030204" pitchFamily="34" charset="0"/>
                <a:cs typeface="Calibri" panose="020F0502020204030204" pitchFamily="34" charset="0"/>
              </a:rPr>
              <a:t>select the product and add to his cart, customer can add or remove items in cart at anytime. In the end an invoice will be generated, The Customer has options of buying product either through </a:t>
            </a:r>
            <a:r>
              <a:rPr lang="en-IN" sz="1600" dirty="0" err="1">
                <a:latin typeface="Calibri" panose="020F0502020204030204" pitchFamily="34" charset="0"/>
                <a:cs typeface="Calibri" panose="020F0502020204030204" pitchFamily="34" charset="0"/>
              </a:rPr>
              <a:t>CashOnDelivery</a:t>
            </a:r>
            <a:r>
              <a:rPr lang="en-IN" sz="1600" dirty="0">
                <a:latin typeface="Calibri" panose="020F0502020204030204" pitchFamily="34" charset="0"/>
                <a:cs typeface="Calibri" panose="020F0502020204030204" pitchFamily="34" charset="0"/>
              </a:rPr>
              <a:t> or through online payments. Customer has a </a:t>
            </a:r>
            <a:r>
              <a:rPr lang="en-IN" sz="1600" dirty="0" smtClean="0">
                <a:latin typeface="Calibri" panose="020F0502020204030204" pitchFamily="34" charset="0"/>
                <a:cs typeface="Calibri" panose="020F0502020204030204" pitchFamily="34" charset="0"/>
              </a:rPr>
              <a:t>  facility </a:t>
            </a:r>
            <a:r>
              <a:rPr lang="en-IN" sz="1600" dirty="0">
                <a:latin typeface="Calibri" panose="020F0502020204030204" pitchFamily="34" charset="0"/>
                <a:cs typeface="Calibri" panose="020F0502020204030204" pitchFamily="34" charset="0"/>
              </a:rPr>
              <a:t>to return the products and can also give a review on them. </a:t>
            </a:r>
            <a:endParaRPr lang="en-IN" sz="1600" dirty="0" smtClean="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I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64787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Requirements:</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sp>
        <p:nvSpPr>
          <p:cNvPr id="3" name="Rectangle 2"/>
          <p:cNvSpPr/>
          <p:nvPr/>
        </p:nvSpPr>
        <p:spPr>
          <a:xfrm>
            <a:off x="288318" y="1203598"/>
            <a:ext cx="8568952" cy="1569660"/>
          </a:xfrm>
          <a:prstGeom prst="rect">
            <a:avLst/>
          </a:prstGeom>
        </p:spPr>
        <p:txBody>
          <a:bodyPr wrap="square">
            <a:spAutoFit/>
          </a:bodyPr>
          <a:lstStyle/>
          <a:p>
            <a:pPr marL="342900" indent="-342900">
              <a:buFont typeface="+mj-lt"/>
              <a:buAutoNum type="arabicPeriod"/>
            </a:pPr>
            <a:r>
              <a:rPr lang="en-IN" sz="2400" dirty="0">
                <a:latin typeface="Calibri" panose="020F0502020204030204" pitchFamily="34" charset="0"/>
                <a:cs typeface="Calibri" panose="020F0502020204030204" pitchFamily="34" charset="0"/>
              </a:rPr>
              <a:t>Spring Tool Suite (STS)  -  for Spring Boot</a:t>
            </a:r>
          </a:p>
          <a:p>
            <a:pPr marL="342900" indent="-342900">
              <a:buFont typeface="+mj-lt"/>
              <a:buAutoNum type="arabicPeriod"/>
            </a:pPr>
            <a:r>
              <a:rPr lang="en-IN" sz="2400" dirty="0" smtClean="0">
                <a:latin typeface="Calibri" panose="020F0502020204030204" pitchFamily="34" charset="0"/>
                <a:cs typeface="Calibri" panose="020F0502020204030204" pitchFamily="34" charset="0"/>
              </a:rPr>
              <a:t>Oracle </a:t>
            </a:r>
            <a:r>
              <a:rPr lang="en-IN" sz="2400" dirty="0">
                <a:latin typeface="Calibri" panose="020F0502020204030204" pitchFamily="34" charset="0"/>
                <a:cs typeface="Calibri" panose="020F0502020204030204" pitchFamily="34" charset="0"/>
              </a:rPr>
              <a:t>SQL Developer  -  for Database</a:t>
            </a:r>
          </a:p>
          <a:p>
            <a:pPr marL="342900" indent="-342900">
              <a:buFont typeface="+mj-lt"/>
              <a:buAutoNum type="arabicPeriod"/>
            </a:pPr>
            <a:r>
              <a:rPr lang="en-IN" sz="2400" dirty="0" smtClean="0">
                <a:latin typeface="Calibri" panose="020F0502020204030204" pitchFamily="34" charset="0"/>
                <a:cs typeface="Calibri" panose="020F0502020204030204" pitchFamily="34" charset="0"/>
              </a:rPr>
              <a:t>Visual </a:t>
            </a:r>
            <a:r>
              <a:rPr lang="en-IN" sz="2400" dirty="0">
                <a:latin typeface="Calibri" panose="020F0502020204030204" pitchFamily="34" charset="0"/>
                <a:cs typeface="Calibri" panose="020F0502020204030204" pitchFamily="34" charset="0"/>
              </a:rPr>
              <a:t>Studio Code  -  for Angular</a:t>
            </a:r>
          </a:p>
          <a:p>
            <a:pPr marL="342900" indent="-342900" algn="just">
              <a:buFont typeface="+mj-lt"/>
              <a:buAutoNum type="arabicPeriod"/>
            </a:pPr>
            <a:endParaRPr lang="en-IN"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3285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Problem Definition and Implementation:</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sp>
        <p:nvSpPr>
          <p:cNvPr id="3" name="Rectangle 2"/>
          <p:cNvSpPr/>
          <p:nvPr/>
        </p:nvSpPr>
        <p:spPr>
          <a:xfrm>
            <a:off x="323528" y="843558"/>
            <a:ext cx="8568952" cy="4031873"/>
          </a:xfrm>
          <a:prstGeom prst="rect">
            <a:avLst/>
          </a:prstGeom>
        </p:spPr>
        <p:txBody>
          <a:bodyPr wrap="square">
            <a:spAutoFit/>
          </a:bodyPr>
          <a:lstStyle/>
          <a:p>
            <a:pPr marL="285750" indent="-285750" algn="just">
              <a:buFont typeface="Arial" panose="020B0604020202020204" pitchFamily="34" charset="0"/>
              <a:buChar char="•"/>
            </a:pPr>
            <a:r>
              <a:rPr lang="en-IN" sz="2000" b="1" dirty="0">
                <a:latin typeface="Calibri" panose="020F0502020204030204" pitchFamily="34" charset="0"/>
                <a:cs typeface="Calibri" panose="020F0502020204030204" pitchFamily="34" charset="0"/>
              </a:rPr>
              <a:t>I</a:t>
            </a:r>
            <a:r>
              <a:rPr lang="en-IN" sz="2000" b="1" dirty="0" smtClean="0">
                <a:latin typeface="Calibri" panose="020F0502020204030204" pitchFamily="34" charset="0"/>
                <a:cs typeface="Calibri" panose="020F0502020204030204" pitchFamily="34" charset="0"/>
              </a:rPr>
              <a:t>f </a:t>
            </a:r>
            <a:r>
              <a:rPr lang="en-IN" sz="2000" b="1" dirty="0">
                <a:latin typeface="Calibri" panose="020F0502020204030204" pitchFamily="34" charset="0"/>
                <a:cs typeface="Calibri" panose="020F0502020204030204" pitchFamily="34" charset="0"/>
              </a:rPr>
              <a:t>discount is on products the discounted price will be calculated and </a:t>
            </a:r>
            <a:endParaRPr lang="en-IN" sz="2000" b="1" dirty="0" smtClean="0">
              <a:latin typeface="Calibri" panose="020F0502020204030204" pitchFamily="34" charset="0"/>
              <a:cs typeface="Calibri" panose="020F0502020204030204" pitchFamily="34" charset="0"/>
            </a:endParaRPr>
          </a:p>
          <a:p>
            <a:pPr algn="just"/>
            <a:r>
              <a:rPr lang="en-IN" sz="2000" b="1" dirty="0" smtClean="0">
                <a:latin typeface="Calibri" panose="020F0502020204030204" pitchFamily="34" charset="0"/>
                <a:cs typeface="Calibri" panose="020F0502020204030204" pitchFamily="34" charset="0"/>
              </a:rPr>
              <a:t>reflected </a:t>
            </a:r>
            <a:r>
              <a:rPr lang="en-IN" sz="2000" b="1" dirty="0">
                <a:latin typeface="Calibri" panose="020F0502020204030204" pitchFamily="34" charset="0"/>
                <a:cs typeface="Calibri" panose="020F0502020204030204" pitchFamily="34" charset="0"/>
              </a:rPr>
              <a:t>on invoice . </a:t>
            </a:r>
            <a:endParaRPr lang="en-IN" sz="2000" b="1" dirty="0">
              <a:latin typeface="Calibri" panose="020F0502020204030204" pitchFamily="34" charset="0"/>
              <a:cs typeface="Calibri" panose="020F0502020204030204" pitchFamily="34" charset="0"/>
            </a:endParaRPr>
          </a:p>
          <a:p>
            <a:pPr algn="just"/>
            <a:r>
              <a:rPr lang="en-IN" dirty="0"/>
              <a:t>	</a:t>
            </a:r>
          </a:p>
          <a:p>
            <a:pPr marL="285750" indent="-285750" algn="just">
              <a:buFont typeface="Arial" panose="020B0604020202020204" pitchFamily="34" charset="0"/>
              <a:buChar char="•"/>
            </a:pPr>
            <a:r>
              <a:rPr lang="en-IN" b="1" dirty="0" err="1" smtClean="0">
                <a:solidFill>
                  <a:schemeClr val="accent6">
                    <a:lumMod val="50000"/>
                  </a:schemeClr>
                </a:solidFill>
                <a:latin typeface="Calibri" panose="020F0502020204030204" pitchFamily="34" charset="0"/>
              </a:rPr>
              <a:t>getPrice</a:t>
            </a:r>
            <a:r>
              <a:rPr lang="en-IN" b="1" dirty="0" smtClean="0">
                <a:solidFill>
                  <a:schemeClr val="accent6">
                    <a:lumMod val="50000"/>
                  </a:schemeClr>
                </a:solidFill>
                <a:latin typeface="Calibri" panose="020F0502020204030204" pitchFamily="34" charset="0"/>
              </a:rPr>
              <a:t>():</a:t>
            </a:r>
          </a:p>
          <a:p>
            <a:pPr algn="just"/>
            <a:r>
              <a:rPr lang="en-IN" dirty="0" smtClean="0"/>
              <a:t>Retrieve price from the stored database</a:t>
            </a:r>
          </a:p>
          <a:p>
            <a:pPr marL="285750" indent="-285750" algn="just">
              <a:buFont typeface="Arial" panose="020B0604020202020204" pitchFamily="34" charset="0"/>
              <a:buChar char="•"/>
            </a:pPr>
            <a:endParaRPr lang="en-IN" dirty="0">
              <a:solidFill>
                <a:srgbClr val="000000"/>
              </a:solidFill>
              <a:latin typeface="Calibri" panose="020F0502020204030204" pitchFamily="34" charset="0"/>
            </a:endParaRPr>
          </a:p>
          <a:p>
            <a:pPr marL="285750" indent="-285750" algn="just">
              <a:buFont typeface="Arial" panose="020B0604020202020204" pitchFamily="34" charset="0"/>
              <a:buChar char="•"/>
            </a:pPr>
            <a:r>
              <a:rPr lang="en-IN" b="1" dirty="0" err="1" smtClean="0">
                <a:solidFill>
                  <a:schemeClr val="accent6">
                    <a:lumMod val="50000"/>
                  </a:schemeClr>
                </a:solidFill>
                <a:latin typeface="Calibri" panose="020F0502020204030204" pitchFamily="34" charset="0"/>
              </a:rPr>
              <a:t>getDiscount</a:t>
            </a:r>
            <a:r>
              <a:rPr lang="en-IN" b="1" dirty="0" smtClean="0">
                <a:solidFill>
                  <a:schemeClr val="accent6">
                    <a:lumMod val="50000"/>
                  </a:schemeClr>
                </a:solidFill>
                <a:latin typeface="Calibri" panose="020F0502020204030204" pitchFamily="34" charset="0"/>
              </a:rPr>
              <a:t>():</a:t>
            </a:r>
          </a:p>
          <a:p>
            <a:pPr algn="just"/>
            <a:r>
              <a:rPr lang="en-IN" dirty="0" smtClean="0">
                <a:solidFill>
                  <a:srgbClr val="000000"/>
                </a:solidFill>
                <a:latin typeface="Calibri" panose="020F0502020204030204" pitchFamily="34" charset="0"/>
              </a:rPr>
              <a:t>Retrieve discount from the stored database</a:t>
            </a:r>
          </a:p>
          <a:p>
            <a:pPr marL="285750" indent="-285750" algn="just">
              <a:buFont typeface="Arial" panose="020B0604020202020204" pitchFamily="34" charset="0"/>
              <a:buChar char="•"/>
            </a:pPr>
            <a:endParaRPr lang="en-IN" dirty="0">
              <a:solidFill>
                <a:srgbClr val="000000"/>
              </a:solidFill>
              <a:latin typeface="Calibri" panose="020F0502020204030204" pitchFamily="34" charset="0"/>
            </a:endParaRPr>
          </a:p>
          <a:p>
            <a:pPr marL="285750" indent="-285750" algn="just">
              <a:buFont typeface="Arial" panose="020B0604020202020204" pitchFamily="34" charset="0"/>
              <a:buChar char="•"/>
            </a:pPr>
            <a:r>
              <a:rPr lang="en-IN" b="1" dirty="0" err="1" smtClean="0">
                <a:solidFill>
                  <a:schemeClr val="accent6">
                    <a:lumMod val="50000"/>
                  </a:schemeClr>
                </a:solidFill>
                <a:latin typeface="Calibri" panose="020F0502020204030204" pitchFamily="34" charset="0"/>
              </a:rPr>
              <a:t>calculateDiscount</a:t>
            </a:r>
            <a:r>
              <a:rPr lang="en-IN" b="1" dirty="0" smtClean="0">
                <a:solidFill>
                  <a:schemeClr val="accent6">
                    <a:lumMod val="50000"/>
                  </a:schemeClr>
                </a:solidFill>
                <a:latin typeface="Calibri" panose="020F0502020204030204" pitchFamily="34" charset="0"/>
              </a:rPr>
              <a:t>():</a:t>
            </a:r>
          </a:p>
          <a:p>
            <a:pPr algn="just"/>
            <a:r>
              <a:rPr lang="en-IN" dirty="0" smtClean="0">
                <a:solidFill>
                  <a:srgbClr val="000000"/>
                </a:solidFill>
                <a:latin typeface="Calibri" panose="020F0502020204030204" pitchFamily="34" charset="0"/>
              </a:rPr>
              <a:t>Based on price and discount calculate the discount using formula</a:t>
            </a:r>
          </a:p>
          <a:p>
            <a:pPr algn="just"/>
            <a:r>
              <a:rPr lang="en-IN" dirty="0" err="1" smtClean="0">
                <a:solidFill>
                  <a:srgbClr val="000000"/>
                </a:solidFill>
                <a:latin typeface="Calibri" panose="020F0502020204030204" pitchFamily="34" charset="0"/>
              </a:rPr>
              <a:t>DiscountPrice</a:t>
            </a:r>
            <a:r>
              <a:rPr lang="en-IN" dirty="0" smtClean="0">
                <a:solidFill>
                  <a:srgbClr val="000000"/>
                </a:solidFill>
                <a:latin typeface="Calibri" panose="020F0502020204030204" pitchFamily="34" charset="0"/>
              </a:rPr>
              <a:t> =  (price*discount)/100</a:t>
            </a:r>
          </a:p>
          <a:p>
            <a:pPr algn="just"/>
            <a:r>
              <a:rPr lang="en-IN" dirty="0" err="1" smtClean="0">
                <a:solidFill>
                  <a:srgbClr val="000000"/>
                </a:solidFill>
                <a:latin typeface="Calibri" panose="020F0502020204030204" pitchFamily="34" charset="0"/>
              </a:rPr>
              <a:t>finalPrice</a:t>
            </a:r>
            <a:r>
              <a:rPr lang="en-IN" dirty="0" smtClean="0">
                <a:solidFill>
                  <a:srgbClr val="000000"/>
                </a:solidFill>
                <a:latin typeface="Calibri" panose="020F0502020204030204" pitchFamily="34" charset="0"/>
              </a:rPr>
              <a:t> =  price - </a:t>
            </a:r>
            <a:r>
              <a:rPr lang="en-IN" dirty="0" err="1" smtClean="0">
                <a:solidFill>
                  <a:srgbClr val="000000"/>
                </a:solidFill>
                <a:latin typeface="Calibri" panose="020F0502020204030204" pitchFamily="34" charset="0"/>
              </a:rPr>
              <a:t>discountPrice</a:t>
            </a:r>
            <a:endParaRPr lang="en-IN" dirty="0" smtClean="0">
              <a:solidFill>
                <a:srgbClr val="000000"/>
              </a:solidFill>
              <a:latin typeface="Calibri" panose="020F0502020204030204" pitchFamily="34" charset="0"/>
            </a:endParaRPr>
          </a:p>
          <a:p>
            <a:pPr algn="just"/>
            <a:r>
              <a:rPr lang="en-IN" dirty="0" smtClean="0">
                <a:solidFill>
                  <a:srgbClr val="000000"/>
                </a:solidFill>
                <a:latin typeface="Calibri" panose="020F0502020204030204" pitchFamily="34" charset="0"/>
              </a:rPr>
              <a:t>And store the </a:t>
            </a:r>
            <a:r>
              <a:rPr lang="en-IN" dirty="0" err="1">
                <a:solidFill>
                  <a:srgbClr val="000000"/>
                </a:solidFill>
                <a:latin typeface="Calibri" panose="020F0502020204030204" pitchFamily="34" charset="0"/>
              </a:rPr>
              <a:t>finalPrice</a:t>
            </a:r>
            <a:r>
              <a:rPr lang="en-IN" dirty="0">
                <a:solidFill>
                  <a:srgbClr val="000000"/>
                </a:solidFill>
                <a:latin typeface="Calibri" panose="020F0502020204030204" pitchFamily="34" charset="0"/>
              </a:rPr>
              <a:t> </a:t>
            </a:r>
            <a:r>
              <a:rPr lang="en-IN" dirty="0" smtClean="0">
                <a:solidFill>
                  <a:srgbClr val="000000"/>
                </a:solidFill>
                <a:latin typeface="Calibri" panose="020F0502020204030204" pitchFamily="34" charset="0"/>
              </a:rPr>
              <a:t>in the database so that it will use for invoice details.</a:t>
            </a:r>
          </a:p>
        </p:txBody>
      </p:sp>
    </p:spTree>
    <p:extLst>
      <p:ext uri="{BB962C8B-B14F-4D97-AF65-F5344CB8AC3E}">
        <p14:creationId xmlns:p14="http://schemas.microsoft.com/office/powerpoint/2010/main" val="3510142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Output:</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15566"/>
            <a:ext cx="6935168" cy="3905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672" y="915566"/>
            <a:ext cx="1009791" cy="390580"/>
          </a:xfrm>
          <a:prstGeom prst="rect">
            <a:avLst/>
          </a:prstGeom>
        </p:spPr>
      </p:pic>
      <p:sp>
        <p:nvSpPr>
          <p:cNvPr id="7" name="TextBox 6"/>
          <p:cNvSpPr txBox="1"/>
          <p:nvPr/>
        </p:nvSpPr>
        <p:spPr>
          <a:xfrm>
            <a:off x="107504" y="1420659"/>
            <a:ext cx="3024336" cy="369332"/>
          </a:xfrm>
          <a:prstGeom prst="rect">
            <a:avLst/>
          </a:prstGeom>
          <a:noFill/>
        </p:spPr>
        <p:txBody>
          <a:bodyPr wrap="square" rtlCol="0">
            <a:spAutoFit/>
          </a:bodyPr>
          <a:lstStyle/>
          <a:p>
            <a:r>
              <a:rPr lang="en-IN" dirty="0" smtClean="0"/>
              <a:t>After Applying </a:t>
            </a:r>
            <a:r>
              <a:rPr lang="en-IN" dirty="0" smtClean="0">
                <a:latin typeface="Calibri" panose="020F0502020204030204" pitchFamily="34" charset="0"/>
                <a:cs typeface="Calibri" panose="020F0502020204030204" pitchFamily="34" charset="0"/>
              </a:rPr>
              <a:t>Discount</a:t>
            </a:r>
            <a:r>
              <a:rPr lang="en-IN" dirty="0" smtClean="0"/>
              <a:t>:</a:t>
            </a:r>
            <a:endParaRPr lang="en-IN"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756513"/>
            <a:ext cx="2592288" cy="1467818"/>
          </a:xfrm>
          <a:prstGeom prst="rect">
            <a:avLst/>
          </a:prstGeom>
        </p:spPr>
      </p:pic>
      <p:sp>
        <p:nvSpPr>
          <p:cNvPr id="9" name="TextBox 8"/>
          <p:cNvSpPr txBox="1"/>
          <p:nvPr/>
        </p:nvSpPr>
        <p:spPr>
          <a:xfrm>
            <a:off x="68768" y="3296046"/>
            <a:ext cx="3762440" cy="369332"/>
          </a:xfrm>
          <a:prstGeom prst="rect">
            <a:avLst/>
          </a:prstGeom>
          <a:noFill/>
        </p:spPr>
        <p:txBody>
          <a:bodyPr wrap="none" rtlCol="0">
            <a:spAutoFit/>
          </a:bodyPr>
          <a:lstStyle/>
          <a:p>
            <a:r>
              <a:rPr lang="en-IN" dirty="0" smtClean="0"/>
              <a:t>Final Price will reflect in Database:</a:t>
            </a:r>
            <a:endParaRPr lang="en-IN"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3867894"/>
            <a:ext cx="6858957" cy="371527"/>
          </a:xfrm>
          <a:prstGeom prst="rect">
            <a:avLst/>
          </a:prstGeom>
        </p:spPr>
      </p:pic>
      <p:pic>
        <p:nvPicPr>
          <p:cNvPr id="11" name="Picture 10"/>
          <p:cNvPicPr>
            <a:picLocks noChangeAspect="1"/>
          </p:cNvPicPr>
          <p:nvPr/>
        </p:nvPicPr>
        <p:blipFill>
          <a:blip r:embed="rId6"/>
          <a:stretch>
            <a:fillRect/>
          </a:stretch>
        </p:blipFill>
        <p:spPr>
          <a:xfrm>
            <a:off x="6966461" y="3863928"/>
            <a:ext cx="1012024" cy="390178"/>
          </a:xfrm>
          <a:prstGeom prst="rect">
            <a:avLst/>
          </a:prstGeom>
        </p:spPr>
      </p:pic>
    </p:spTree>
    <p:extLst>
      <p:ext uri="{BB962C8B-B14F-4D97-AF65-F5344CB8AC3E}">
        <p14:creationId xmlns:p14="http://schemas.microsoft.com/office/powerpoint/2010/main" val="64751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Output:</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750" b="16401"/>
          <a:stretch/>
        </p:blipFill>
        <p:spPr>
          <a:xfrm>
            <a:off x="1588" y="771550"/>
            <a:ext cx="8003232" cy="4299942"/>
          </a:xfrm>
          <a:prstGeom prst="rect">
            <a:avLst/>
          </a:prstGeom>
        </p:spPr>
      </p:pic>
      <p:sp>
        <p:nvSpPr>
          <p:cNvPr id="12" name="Left Arrow 11"/>
          <p:cNvSpPr/>
          <p:nvPr/>
        </p:nvSpPr>
        <p:spPr>
          <a:xfrm>
            <a:off x="5004048" y="2885517"/>
            <a:ext cx="216024" cy="7200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 Arrow 12"/>
          <p:cNvSpPr/>
          <p:nvPr/>
        </p:nvSpPr>
        <p:spPr>
          <a:xfrm>
            <a:off x="5225257" y="4515966"/>
            <a:ext cx="216024" cy="7200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402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Output:</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626" b="16401"/>
          <a:stretch/>
        </p:blipFill>
        <p:spPr>
          <a:xfrm>
            <a:off x="35496" y="771550"/>
            <a:ext cx="7931224" cy="4299942"/>
          </a:xfrm>
          <a:prstGeom prst="rect">
            <a:avLst/>
          </a:prstGeom>
        </p:spPr>
      </p:pic>
      <p:sp>
        <p:nvSpPr>
          <p:cNvPr id="12" name="Left Arrow 11"/>
          <p:cNvSpPr/>
          <p:nvPr/>
        </p:nvSpPr>
        <p:spPr>
          <a:xfrm>
            <a:off x="5076056" y="2885517"/>
            <a:ext cx="216024" cy="7200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Left Arrow 13"/>
          <p:cNvSpPr/>
          <p:nvPr/>
        </p:nvSpPr>
        <p:spPr>
          <a:xfrm>
            <a:off x="5294566" y="4443958"/>
            <a:ext cx="216024" cy="7200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555776" y="297383"/>
            <a:ext cx="100811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 dirty="0" smtClean="0">
                <a:latin typeface="Calibri" panose="020F0502020204030204" pitchFamily="34" charset="0"/>
                <a:cs typeface="Calibri" panose="020F0502020204030204" pitchFamily="34" charset="0"/>
              </a:rPr>
              <a:t>After applying</a:t>
            </a:r>
          </a:p>
          <a:p>
            <a:pPr algn="ctr"/>
            <a:r>
              <a:rPr lang="en-IN" sz="1000" dirty="0" smtClean="0">
                <a:latin typeface="Calibri" panose="020F0502020204030204" pitchFamily="34" charset="0"/>
                <a:cs typeface="Calibri" panose="020F0502020204030204" pitchFamily="34" charset="0"/>
              </a:rPr>
              <a:t>Discount</a:t>
            </a:r>
            <a:endParaRPr lang="en-IN"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243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Class Diagram:</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3" r="5973" b="7558"/>
          <a:stretch/>
        </p:blipFill>
        <p:spPr>
          <a:xfrm>
            <a:off x="1403648" y="821059"/>
            <a:ext cx="6480720" cy="43204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3914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88" y="125219"/>
            <a:ext cx="9142412" cy="646331"/>
          </a:xfrm>
          <a:prstGeom prst="rect">
            <a:avLst/>
          </a:prstGeom>
          <a:noFill/>
          <a:ln w="9525">
            <a:noFill/>
            <a:miter lim="800000"/>
            <a:headEnd/>
            <a:tailEnd/>
          </a:ln>
        </p:spPr>
        <p:txBody>
          <a:bodyPr wrap="square">
            <a:spAutoFit/>
          </a:bodyPr>
          <a:lstStyle/>
          <a:p>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E-R Diagram</a:t>
            </a:r>
            <a:r>
              <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rPr>
              <a:t>:</a:t>
            </a:r>
            <a:endParaRPr lang="en-US" altLang="ko-KR" sz="3600" b="1" dirty="0" smtClean="0">
              <a:solidFill>
                <a:schemeClr val="tx1">
                  <a:lumMod val="65000"/>
                  <a:lumOff val="35000"/>
                </a:schemeClr>
              </a:solidFill>
              <a:latin typeface="Calibri" panose="020F0502020204030204" pitchFamily="34" charset="0"/>
              <a:ea typeface="맑은 고딕" pitchFamily="50" charset="-127"/>
              <a:cs typeface="Calibri" panose="020F050202020403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879"/>
          <a:stretch/>
        </p:blipFill>
        <p:spPr>
          <a:xfrm>
            <a:off x="1529131" y="987574"/>
            <a:ext cx="5851181" cy="39153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62802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194</Words>
  <Application>Microsoft Office PowerPoint</Application>
  <PresentationFormat>On-screen Show (16:9)</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맑은 고딕</vt:lpstr>
      <vt:lpstr>Algerian</vt:lpstr>
      <vt:lpstr>Arial</vt:lpstr>
      <vt:lpstr>Calibri</vt:lpstr>
      <vt:lpstr>Comic Sans MS</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POWERPOINT TEMPLATES DESIGN</dc:title>
  <dc:creator>ALLPPT.com</dc:creator>
  <cp:lastModifiedBy>Bhoyar, Niraj Vasantrao</cp:lastModifiedBy>
  <cp:revision>38</cp:revision>
  <dcterms:created xsi:type="dcterms:W3CDTF">2014-02-22T02:13:23Z</dcterms:created>
  <dcterms:modified xsi:type="dcterms:W3CDTF">2019-10-14T10:57:29Z</dcterms:modified>
</cp:coreProperties>
</file>