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66" r:id="rId2"/>
  </p:sldMasterIdLst>
  <p:notesMasterIdLst>
    <p:notesMasterId r:id="rId15"/>
  </p:notesMasterIdLst>
  <p:sldIdLst>
    <p:sldId id="256" r:id="rId3"/>
    <p:sldId id="26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71" r:id="rId13"/>
    <p:sldId id="26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B9B98A-1F56-37A4-C397-F1D4837D09F0}" v="188" dt="2021-06-21T19:09:03.843"/>
    <p1510:client id="{D58BBC15-A61D-846F-DB88-37E54A22FA3C}" v="386" dt="2021-06-21T18:41:38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6327"/>
  </p:normalViewPr>
  <p:slideViewPr>
    <p:cSldViewPr snapToGrid="0">
      <p:cViewPr varScale="1">
        <p:scale>
          <a:sx n="123" d="100"/>
          <a:sy n="123" d="100"/>
        </p:scale>
        <p:origin x="848" y="56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10" Type="http://schemas.openxmlformats.org/officeDocument/2006/relationships/slide" Target="slides/slide12.xml"/><Relationship Id="rId4" Type="http://schemas.openxmlformats.org/officeDocument/2006/relationships/slide" Target="slides/slide5.xml"/><Relationship Id="rId9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2B084-C102-4812-9BAB-815CEEA41B55}" type="datetimeFigureOut">
              <a:rPr lang="de"/>
              <a:t>11.07.21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88587-FD3D-4043-94FA-D9B3C27971A8}" type="slidenum">
              <a:rPr lang="de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82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88587-FD3D-4043-94FA-D9B3C27971A8}" type="slidenum">
              <a:rPr lang="de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78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88587-FD3D-4043-94FA-D9B3C27971A8}" type="slidenum">
              <a:rPr lang="de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11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88587-FD3D-4043-94FA-D9B3C27971A8}" type="slidenum">
              <a:rPr lang="de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66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88587-FD3D-4043-94FA-D9B3C27971A8}" type="slidenum">
              <a:rPr lang="de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9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88587-FD3D-4043-94FA-D9B3C27971A8}" type="slidenum">
              <a:rPr lang="de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50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88587-FD3D-4043-94FA-D9B3C27971A8}" type="slidenum">
              <a:rPr lang="de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88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88587-FD3D-4043-94FA-D9B3C27971A8}" type="slidenum">
              <a:rPr lang="de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1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11.07.21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11.07.21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11.07.21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786267" y="-26900"/>
            <a:ext cx="5459533" cy="6920767"/>
          </a:xfrm>
          <a:custGeom>
            <a:avLst/>
            <a:gdLst/>
            <a:ahLst/>
            <a:cxnLst/>
            <a:rect l="l" t="t" r="r" b="b"/>
            <a:pathLst>
              <a:path w="163786" h="207623" extrusionOk="0">
                <a:moveTo>
                  <a:pt x="0" y="0"/>
                </a:moveTo>
                <a:lnTo>
                  <a:pt x="26895" y="207623"/>
                </a:lnTo>
                <a:lnTo>
                  <a:pt x="163786" y="207623"/>
                </a:lnTo>
                <a:lnTo>
                  <a:pt x="163786" y="53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85069" y="1720233"/>
            <a:ext cx="48528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 Sans ExtraBold"/>
              <a:buNone/>
              <a:defRPr sz="4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535069" y="3676829"/>
            <a:ext cx="58028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None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37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37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37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37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37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37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37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37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1" userDrawn="1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99200" y="4406900"/>
            <a:ext cx="692400" cy="59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7482100" y="4406900"/>
            <a:ext cx="692400" cy="59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254200" y="2566733"/>
            <a:ext cx="692400" cy="59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5749800" y="2566733"/>
            <a:ext cx="692400" cy="59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9306833" y="2566733"/>
            <a:ext cx="692400" cy="59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-8781" y="-53967"/>
            <a:ext cx="12240768" cy="1845696"/>
            <a:chOff x="0" y="-40481"/>
            <a:chExt cx="9144000" cy="1384272"/>
          </a:xfrm>
        </p:grpSpPr>
        <p:sp>
          <p:nvSpPr>
            <p:cNvPr id="19" name="Google Shape;19;p3"/>
            <p:cNvSpPr/>
            <p:nvPr/>
          </p:nvSpPr>
          <p:spPr>
            <a:xfrm rot="10800000">
              <a:off x="1200" y="799890"/>
              <a:ext cx="9142800" cy="5439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-40481"/>
              <a:ext cx="9144000" cy="856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290317" y="3561533"/>
            <a:ext cx="2620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36117" y="3120741"/>
            <a:ext cx="212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2"/>
          </p:nvPr>
        </p:nvSpPr>
        <p:spPr>
          <a:xfrm>
            <a:off x="4786000" y="3561533"/>
            <a:ext cx="2620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 idx="3"/>
          </p:nvPr>
        </p:nvSpPr>
        <p:spPr>
          <a:xfrm>
            <a:off x="5031784" y="3120741"/>
            <a:ext cx="212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4"/>
          </p:nvPr>
        </p:nvSpPr>
        <p:spPr>
          <a:xfrm>
            <a:off x="8352701" y="3561533"/>
            <a:ext cx="2620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5"/>
          </p:nvPr>
        </p:nvSpPr>
        <p:spPr>
          <a:xfrm>
            <a:off x="8598501" y="3120741"/>
            <a:ext cx="212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6"/>
          </p:nvPr>
        </p:nvSpPr>
        <p:spPr>
          <a:xfrm>
            <a:off x="3028015" y="5374800"/>
            <a:ext cx="2620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7"/>
          </p:nvPr>
        </p:nvSpPr>
        <p:spPr>
          <a:xfrm>
            <a:off x="3273815" y="4934008"/>
            <a:ext cx="212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8"/>
          </p:nvPr>
        </p:nvSpPr>
        <p:spPr>
          <a:xfrm>
            <a:off x="6523699" y="5374800"/>
            <a:ext cx="2620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9"/>
          </p:nvPr>
        </p:nvSpPr>
        <p:spPr>
          <a:xfrm>
            <a:off x="6769499" y="4934008"/>
            <a:ext cx="212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3"/>
          </p:nvPr>
        </p:nvSpPr>
        <p:spPr>
          <a:xfrm>
            <a:off x="4107967" y="531667"/>
            <a:ext cx="3976000" cy="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9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9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9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9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9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9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9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9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9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14" hasCustomPrompt="1"/>
          </p:nvPr>
        </p:nvSpPr>
        <p:spPr>
          <a:xfrm>
            <a:off x="2101117" y="2683300"/>
            <a:ext cx="998400" cy="4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5" hasCustomPrompt="1"/>
          </p:nvPr>
        </p:nvSpPr>
        <p:spPr>
          <a:xfrm>
            <a:off x="5596824" y="2683300"/>
            <a:ext cx="998400" cy="4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16" hasCustomPrompt="1"/>
          </p:nvPr>
        </p:nvSpPr>
        <p:spPr>
          <a:xfrm>
            <a:off x="9163501" y="2683300"/>
            <a:ext cx="998400" cy="4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3"/>
          <p:cNvSpPr txBox="1">
            <a:spLocks noGrp="1"/>
          </p:cNvSpPr>
          <p:nvPr>
            <p:ph type="title" idx="17" hasCustomPrompt="1"/>
          </p:nvPr>
        </p:nvSpPr>
        <p:spPr>
          <a:xfrm>
            <a:off x="3838815" y="4515533"/>
            <a:ext cx="998400" cy="4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18" hasCustomPrompt="1"/>
          </p:nvPr>
        </p:nvSpPr>
        <p:spPr>
          <a:xfrm>
            <a:off x="7334505" y="4515533"/>
            <a:ext cx="998400" cy="4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-1536867" y="-583533"/>
            <a:ext cx="8001200" cy="761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-5816767" y="-583533"/>
            <a:ext cx="8001200" cy="761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ctrTitle"/>
          </p:nvPr>
        </p:nvSpPr>
        <p:spPr>
          <a:xfrm flipH="1">
            <a:off x="2518967" y="3140713"/>
            <a:ext cx="4375200" cy="10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518967" y="2337913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sz="6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 flipH="1">
            <a:off x="-596899" y="-56167"/>
            <a:ext cx="7658100" cy="6934200"/>
          </a:xfrm>
          <a:custGeom>
            <a:avLst/>
            <a:gdLst/>
            <a:ahLst/>
            <a:cxnLst/>
            <a:rect l="l" t="t" r="r" b="b"/>
            <a:pathLst>
              <a:path w="229743" h="208026" extrusionOk="0">
                <a:moveTo>
                  <a:pt x="62865" y="1524"/>
                </a:moveTo>
                <a:lnTo>
                  <a:pt x="0" y="208026"/>
                </a:lnTo>
                <a:lnTo>
                  <a:pt x="229743" y="208026"/>
                </a:lnTo>
                <a:lnTo>
                  <a:pt x="2297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4" name="Google Shape;44;p5"/>
          <p:cNvSpPr txBox="1">
            <a:spLocks noGrp="1"/>
          </p:cNvSpPr>
          <p:nvPr>
            <p:ph type="ctrTitle"/>
          </p:nvPr>
        </p:nvSpPr>
        <p:spPr>
          <a:xfrm>
            <a:off x="840833" y="2212683"/>
            <a:ext cx="5156400" cy="12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840833" y="3351317"/>
            <a:ext cx="4454000" cy="1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5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5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5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5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5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5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5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5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4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ctrTitle"/>
          </p:nvPr>
        </p:nvSpPr>
        <p:spPr>
          <a:xfrm>
            <a:off x="4107967" y="540448"/>
            <a:ext cx="3976000" cy="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ctrTitle" idx="2"/>
          </p:nvPr>
        </p:nvSpPr>
        <p:spPr>
          <a:xfrm flipH="1">
            <a:off x="2217433" y="3475064"/>
            <a:ext cx="1382800" cy="4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1"/>
          </p:nvPr>
        </p:nvSpPr>
        <p:spPr>
          <a:xfrm flipH="1">
            <a:off x="1909967" y="3754257"/>
            <a:ext cx="1997600" cy="1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ctrTitle" idx="3"/>
          </p:nvPr>
        </p:nvSpPr>
        <p:spPr>
          <a:xfrm flipH="1">
            <a:off x="6468200" y="3475231"/>
            <a:ext cx="1382800" cy="4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ubTitle" idx="4"/>
          </p:nvPr>
        </p:nvSpPr>
        <p:spPr>
          <a:xfrm flipH="1">
            <a:off x="6160733" y="3754257"/>
            <a:ext cx="1997600" cy="1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ctrTitle" idx="5"/>
          </p:nvPr>
        </p:nvSpPr>
        <p:spPr>
          <a:xfrm flipH="1">
            <a:off x="4342833" y="2350987"/>
            <a:ext cx="1382800" cy="4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6"/>
          </p:nvPr>
        </p:nvSpPr>
        <p:spPr>
          <a:xfrm flipH="1">
            <a:off x="4035351" y="2630020"/>
            <a:ext cx="1997600" cy="1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ctrTitle" idx="7"/>
          </p:nvPr>
        </p:nvSpPr>
        <p:spPr>
          <a:xfrm flipH="1">
            <a:off x="8593567" y="2350987"/>
            <a:ext cx="1382800" cy="4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ubTitle" idx="8"/>
          </p:nvPr>
        </p:nvSpPr>
        <p:spPr>
          <a:xfrm flipH="1">
            <a:off x="8286084" y="2630020"/>
            <a:ext cx="1997600" cy="1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47" userDrawn="1">
          <p15:clr>
            <a:srgbClr val="FA7B17"/>
          </p15:clr>
        </p15:guide>
        <p15:guide id="2" orient="horz" pos="1947" userDrawn="1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2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 flipH="1">
            <a:off x="5744668" y="-566388"/>
            <a:ext cx="8001200" cy="761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 flipH="1">
            <a:off x="10024568" y="-566388"/>
            <a:ext cx="8001200" cy="761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ctrTitle"/>
          </p:nvPr>
        </p:nvSpPr>
        <p:spPr>
          <a:xfrm>
            <a:off x="5360355" y="3140713"/>
            <a:ext cx="4375200" cy="10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title" idx="2" hasCustomPrompt="1"/>
          </p:nvPr>
        </p:nvSpPr>
        <p:spPr>
          <a:xfrm>
            <a:off x="5763155" y="2337913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sz="6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sz="6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sz="6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sz="6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sz="6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sz="6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sz="6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sz="6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sz="6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2">
  <p:cSld name="CUSTOM_15_1_1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8"/>
          <p:cNvGrpSpPr/>
          <p:nvPr/>
        </p:nvGrpSpPr>
        <p:grpSpPr>
          <a:xfrm>
            <a:off x="0" y="-12699"/>
            <a:ext cx="4140251" cy="6946844"/>
            <a:chOff x="0" y="-9525"/>
            <a:chExt cx="3105188" cy="5210133"/>
          </a:xfrm>
        </p:grpSpPr>
        <p:sp>
          <p:nvSpPr>
            <p:cNvPr id="63" name="Google Shape;63;p8"/>
            <p:cNvSpPr/>
            <p:nvPr/>
          </p:nvSpPr>
          <p:spPr>
            <a:xfrm>
              <a:off x="266700" y="-9525"/>
              <a:ext cx="2838488" cy="5210133"/>
            </a:xfrm>
            <a:custGeom>
              <a:avLst/>
              <a:gdLst/>
              <a:ahLst/>
              <a:cxnLst/>
              <a:rect l="l" t="t" r="r" b="b"/>
              <a:pathLst>
                <a:path w="110490" h="204359" extrusionOk="0">
                  <a:moveTo>
                    <a:pt x="1524" y="0"/>
                  </a:moveTo>
                  <a:lnTo>
                    <a:pt x="110490" y="0"/>
                  </a:lnTo>
                  <a:lnTo>
                    <a:pt x="55732" y="204359"/>
                  </a:lnTo>
                  <a:lnTo>
                    <a:pt x="0" y="2043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64" name="Google Shape;64;p8"/>
            <p:cNvSpPr/>
            <p:nvPr/>
          </p:nvSpPr>
          <p:spPr>
            <a:xfrm>
              <a:off x="0" y="-9525"/>
              <a:ext cx="558000" cy="5162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8"/>
          <p:cNvSpPr txBox="1">
            <a:spLocks noGrp="1"/>
          </p:cNvSpPr>
          <p:nvPr>
            <p:ph type="ctrTitle"/>
          </p:nvPr>
        </p:nvSpPr>
        <p:spPr>
          <a:xfrm>
            <a:off x="814495" y="540448"/>
            <a:ext cx="2316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9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9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9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9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9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9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9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9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9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 idx="2"/>
          </p:nvPr>
        </p:nvSpPr>
        <p:spPr>
          <a:xfrm>
            <a:off x="7652403" y="2212675"/>
            <a:ext cx="3866800" cy="12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9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9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9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9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9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9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9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1"/>
          </p:nvPr>
        </p:nvSpPr>
        <p:spPr>
          <a:xfrm>
            <a:off x="7652403" y="3351325"/>
            <a:ext cx="3340000" cy="1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3">
  <p:cSld name="CUSTOM_15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ctrTitle"/>
          </p:nvPr>
        </p:nvSpPr>
        <p:spPr>
          <a:xfrm flipH="1">
            <a:off x="9061071" y="540448"/>
            <a:ext cx="2316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ctrTitle" idx="2"/>
          </p:nvPr>
        </p:nvSpPr>
        <p:spPr>
          <a:xfrm flipH="1">
            <a:off x="960000" y="2643100"/>
            <a:ext cx="3562000" cy="8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7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9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9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9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9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9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9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9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 flipH="1">
            <a:off x="1685600" y="3351329"/>
            <a:ext cx="2836400" cy="1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65" userDrawn="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11.07.21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23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-50999" y="-25499"/>
            <a:ext cx="4538033" cy="6951500"/>
          </a:xfrm>
          <a:custGeom>
            <a:avLst/>
            <a:gdLst/>
            <a:ahLst/>
            <a:cxnLst/>
            <a:rect l="l" t="t" r="r" b="b"/>
            <a:pathLst>
              <a:path w="136141" h="208545" extrusionOk="0">
                <a:moveTo>
                  <a:pt x="114980" y="0"/>
                </a:moveTo>
                <a:lnTo>
                  <a:pt x="136141" y="208545"/>
                </a:lnTo>
                <a:lnTo>
                  <a:pt x="0" y="208545"/>
                </a:lnTo>
                <a:lnTo>
                  <a:pt x="0" y="2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74" name="Google Shape;74;p10"/>
          <p:cNvSpPr/>
          <p:nvPr/>
        </p:nvSpPr>
        <p:spPr>
          <a:xfrm>
            <a:off x="7639833" y="-8498"/>
            <a:ext cx="5056400" cy="6866500"/>
          </a:xfrm>
          <a:custGeom>
            <a:avLst/>
            <a:gdLst/>
            <a:ahLst/>
            <a:cxnLst/>
            <a:rect l="l" t="t" r="r" b="b"/>
            <a:pathLst>
              <a:path w="151692" h="205995" extrusionOk="0">
                <a:moveTo>
                  <a:pt x="34162" y="510"/>
                </a:moveTo>
                <a:lnTo>
                  <a:pt x="0" y="205995"/>
                </a:lnTo>
                <a:lnTo>
                  <a:pt x="140729" y="205995"/>
                </a:lnTo>
                <a:lnTo>
                  <a:pt x="151692" y="177186"/>
                </a:lnTo>
                <a:lnTo>
                  <a:pt x="1409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75" name="Google Shape;75;p10"/>
          <p:cNvSpPr txBox="1">
            <a:spLocks noGrp="1"/>
          </p:cNvSpPr>
          <p:nvPr>
            <p:ph type="ctrTitle"/>
          </p:nvPr>
        </p:nvSpPr>
        <p:spPr>
          <a:xfrm>
            <a:off x="4107967" y="540448"/>
            <a:ext cx="3976000" cy="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ctrTitle" idx="2"/>
          </p:nvPr>
        </p:nvSpPr>
        <p:spPr>
          <a:xfrm flipH="1">
            <a:off x="959967" y="3231433"/>
            <a:ext cx="1832400" cy="8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ubTitle" idx="1"/>
          </p:nvPr>
        </p:nvSpPr>
        <p:spPr>
          <a:xfrm flipH="1">
            <a:off x="960000" y="3939667"/>
            <a:ext cx="2646800" cy="1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ctrTitle" idx="3"/>
          </p:nvPr>
        </p:nvSpPr>
        <p:spPr>
          <a:xfrm flipH="1">
            <a:off x="5179800" y="3231433"/>
            <a:ext cx="1832400" cy="8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ubTitle" idx="4"/>
          </p:nvPr>
        </p:nvSpPr>
        <p:spPr>
          <a:xfrm flipH="1">
            <a:off x="4772600" y="3939667"/>
            <a:ext cx="2646800" cy="1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ctrTitle" idx="5"/>
          </p:nvPr>
        </p:nvSpPr>
        <p:spPr>
          <a:xfrm flipH="1">
            <a:off x="9390967" y="3231433"/>
            <a:ext cx="1832400" cy="8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ubTitle" idx="6"/>
          </p:nvPr>
        </p:nvSpPr>
        <p:spPr>
          <a:xfrm flipH="1">
            <a:off x="8576567" y="3939667"/>
            <a:ext cx="2646800" cy="1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CUSTOM_15_1_1_2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ctrTitle"/>
          </p:nvPr>
        </p:nvSpPr>
        <p:spPr>
          <a:xfrm>
            <a:off x="814495" y="540448"/>
            <a:ext cx="2316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USTOM_15_1_1_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9057333" y="540448"/>
            <a:ext cx="2316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5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4107967" y="540448"/>
            <a:ext cx="3976000" cy="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 flipH="1">
            <a:off x="5744668" y="-547675"/>
            <a:ext cx="8001200" cy="761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4"/>
          <p:cNvSpPr/>
          <p:nvPr/>
        </p:nvSpPr>
        <p:spPr>
          <a:xfrm flipH="1">
            <a:off x="10024568" y="-547675"/>
            <a:ext cx="8001200" cy="761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 flipH="1">
            <a:off x="7368024" y="2202733"/>
            <a:ext cx="2308800" cy="8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ExtraBold"/>
              <a:buNone/>
              <a:defRPr sz="2400" b="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sz="1500" b="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sz="1500" b="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sz="1500" b="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sz="1500" b="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sz="1500" b="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sz="1500" b="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sz="1500" b="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sz="1500" b="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ctrTitle" idx="2"/>
          </p:nvPr>
        </p:nvSpPr>
        <p:spPr>
          <a:xfrm>
            <a:off x="5333259" y="3140713"/>
            <a:ext cx="4375200" cy="10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Font typeface="Assistant ExtraLight"/>
              <a:buNone/>
              <a:defRPr sz="1500" b="0">
                <a:latin typeface="Assistant ExtraLight"/>
                <a:ea typeface="Assistant ExtraLight"/>
                <a:cs typeface="Assistant ExtraLight"/>
                <a:sym typeface="Assistant Extra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Font typeface="Assistant ExtraLight"/>
              <a:buNone/>
              <a:defRPr sz="1500" b="0">
                <a:latin typeface="Assistant ExtraLight"/>
                <a:ea typeface="Assistant ExtraLight"/>
                <a:cs typeface="Assistant ExtraLight"/>
                <a:sym typeface="Assistant Extra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Font typeface="Assistant ExtraLight"/>
              <a:buNone/>
              <a:defRPr sz="1500" b="0">
                <a:latin typeface="Assistant ExtraLight"/>
                <a:ea typeface="Assistant ExtraLight"/>
                <a:cs typeface="Assistant ExtraLight"/>
                <a:sym typeface="Assistant Extra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Font typeface="Assistant ExtraLight"/>
              <a:buNone/>
              <a:defRPr sz="1500" b="0">
                <a:latin typeface="Assistant ExtraLight"/>
                <a:ea typeface="Assistant ExtraLight"/>
                <a:cs typeface="Assistant ExtraLight"/>
                <a:sym typeface="Assistant Extra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Font typeface="Assistant ExtraLight"/>
              <a:buNone/>
              <a:defRPr sz="1500" b="0">
                <a:latin typeface="Assistant ExtraLight"/>
                <a:ea typeface="Assistant ExtraLight"/>
                <a:cs typeface="Assistant ExtraLight"/>
                <a:sym typeface="Assistant Extra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Font typeface="Assistant ExtraLight"/>
              <a:buNone/>
              <a:defRPr sz="1500" b="0">
                <a:latin typeface="Assistant ExtraLight"/>
                <a:ea typeface="Assistant ExtraLight"/>
                <a:cs typeface="Assistant ExtraLight"/>
                <a:sym typeface="Assistant Extra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Font typeface="Assistant ExtraLight"/>
              <a:buNone/>
              <a:defRPr sz="1500" b="0">
                <a:latin typeface="Assistant ExtraLight"/>
                <a:ea typeface="Assistant ExtraLight"/>
                <a:cs typeface="Assistant ExtraLight"/>
                <a:sym typeface="Assistant Extra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Font typeface="Assistant ExtraLight"/>
              <a:buNone/>
              <a:defRPr sz="1500" b="0">
                <a:latin typeface="Assistant ExtraLight"/>
                <a:ea typeface="Assistant ExtraLight"/>
                <a:cs typeface="Assistant ExtraLight"/>
                <a:sym typeface="Assistant Extra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Font typeface="Assistant ExtraLight"/>
              <a:buNone/>
              <a:defRPr sz="1500" b="0">
                <a:latin typeface="Assistant ExtraLight"/>
                <a:ea typeface="Assistant ExtraLight"/>
                <a:cs typeface="Assistant ExtraLight"/>
                <a:sym typeface="Assistant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USTOM_14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>
            <a:off x="-85733" y="1431601"/>
            <a:ext cx="12335833" cy="5477833"/>
          </a:xfrm>
          <a:custGeom>
            <a:avLst/>
            <a:gdLst/>
            <a:ahLst/>
            <a:cxnLst/>
            <a:rect l="l" t="t" r="r" b="b"/>
            <a:pathLst>
              <a:path w="370075" h="164335" extrusionOk="0">
                <a:moveTo>
                  <a:pt x="2058" y="32147"/>
                </a:moveTo>
                <a:lnTo>
                  <a:pt x="186709" y="0"/>
                </a:lnTo>
                <a:lnTo>
                  <a:pt x="370075" y="32147"/>
                </a:lnTo>
                <a:lnTo>
                  <a:pt x="370075" y="164335"/>
                </a:lnTo>
                <a:lnTo>
                  <a:pt x="0" y="16433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95" name="Google Shape;95;p15"/>
          <p:cNvSpPr txBox="1">
            <a:spLocks noGrp="1"/>
          </p:cNvSpPr>
          <p:nvPr>
            <p:ph type="body" idx="1"/>
          </p:nvPr>
        </p:nvSpPr>
        <p:spPr>
          <a:xfrm>
            <a:off x="3706800" y="2846400"/>
            <a:ext cx="47784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500">
                <a:solidFill>
                  <a:schemeClr val="lt1"/>
                </a:solidFill>
              </a:defRPr>
            </a:lvl1pPr>
            <a:lvl2pPr marL="1219170" lvl="1" indent="-3979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500">
                <a:solidFill>
                  <a:schemeClr val="lt1"/>
                </a:solidFill>
              </a:defRPr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500">
                <a:solidFill>
                  <a:schemeClr val="lt1"/>
                </a:solidFill>
              </a:defRPr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500">
                <a:solidFill>
                  <a:schemeClr val="lt1"/>
                </a:solidFill>
              </a:defRPr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500">
                <a:solidFill>
                  <a:schemeClr val="lt1"/>
                </a:solidFill>
              </a:defRPr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500">
                <a:solidFill>
                  <a:schemeClr val="lt1"/>
                </a:solidFill>
              </a:defRPr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500">
                <a:solidFill>
                  <a:schemeClr val="lt1"/>
                </a:solidFill>
              </a:defRPr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500">
                <a:solidFill>
                  <a:schemeClr val="lt1"/>
                </a:solidFill>
              </a:defRPr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100"/>
              <a:buChar char="■"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ctrTitle"/>
          </p:nvPr>
        </p:nvSpPr>
        <p:spPr>
          <a:xfrm>
            <a:off x="4107967" y="540448"/>
            <a:ext cx="3976000" cy="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4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6"/>
          <p:cNvGrpSpPr/>
          <p:nvPr/>
        </p:nvGrpSpPr>
        <p:grpSpPr>
          <a:xfrm>
            <a:off x="-8781" y="-257167"/>
            <a:ext cx="12232233" cy="1845696"/>
            <a:chOff x="0" y="-40481"/>
            <a:chExt cx="9144000" cy="1384272"/>
          </a:xfrm>
        </p:grpSpPr>
        <p:sp>
          <p:nvSpPr>
            <p:cNvPr id="99" name="Google Shape;99;p16"/>
            <p:cNvSpPr/>
            <p:nvPr/>
          </p:nvSpPr>
          <p:spPr>
            <a:xfrm rot="10800000">
              <a:off x="1200" y="799890"/>
              <a:ext cx="9142800" cy="5439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0" y="-40481"/>
              <a:ext cx="9144000" cy="856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960000" y="1578267"/>
            <a:ext cx="50288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099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1200">
                <a:solidFill>
                  <a:srgbClr val="000000"/>
                </a:solidFill>
              </a:defRPr>
            </a:lvl1pPr>
            <a:lvl2pPr marL="1219170" lvl="1" indent="-3809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 sz="1200">
                <a:solidFill>
                  <a:srgbClr val="000000"/>
                </a:solidFill>
              </a:defRPr>
            </a:lvl2pPr>
            <a:lvl3pPr marL="1828754" lvl="2" indent="-3809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 sz="1200">
                <a:solidFill>
                  <a:srgbClr val="000000"/>
                </a:solidFill>
              </a:defRPr>
            </a:lvl3pPr>
            <a:lvl4pPr marL="2438339" lvl="3" indent="-3809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1200">
                <a:solidFill>
                  <a:srgbClr val="000000"/>
                </a:solidFill>
              </a:defRPr>
            </a:lvl4pPr>
            <a:lvl5pPr marL="3047924" lvl="4" indent="-3809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 sz="1200">
                <a:solidFill>
                  <a:srgbClr val="000000"/>
                </a:solidFill>
              </a:defRPr>
            </a:lvl5pPr>
            <a:lvl6pPr marL="3657509" lvl="5" indent="-3809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 sz="1200">
                <a:solidFill>
                  <a:srgbClr val="000000"/>
                </a:solidFill>
              </a:defRPr>
            </a:lvl6pPr>
            <a:lvl7pPr marL="4267093" lvl="6" indent="-3809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1200">
                <a:solidFill>
                  <a:srgbClr val="000000"/>
                </a:solidFill>
              </a:defRPr>
            </a:lvl7pPr>
            <a:lvl8pPr marL="4876678" lvl="7" indent="-3809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 sz="1200">
                <a:solidFill>
                  <a:srgbClr val="000000"/>
                </a:solidFill>
              </a:defRPr>
            </a:lvl8pPr>
            <a:lvl9pPr marL="5486263" lvl="8" indent="-380990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900"/>
              <a:buChar char="■"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ctrTitle"/>
          </p:nvPr>
        </p:nvSpPr>
        <p:spPr>
          <a:xfrm>
            <a:off x="4107967" y="540448"/>
            <a:ext cx="3976000" cy="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9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9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4">
    <p:bg>
      <p:bgPr>
        <a:noFill/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11.07.21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11.07.21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11.07.21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11.07.21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11.07.21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11.07.21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11.07.21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11.07.21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●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○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■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●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○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■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●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○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sistant ExtraLight"/>
              <a:buChar char="■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605" userDrawn="1">
          <p15:clr>
            <a:srgbClr val="EA4335"/>
          </p15:clr>
        </p15:guide>
        <p15:guide id="2" orient="horz" pos="453" userDrawn="1">
          <p15:clr>
            <a:srgbClr val="EA4335"/>
          </p15:clr>
        </p15:guide>
        <p15:guide id="3" pos="7075" userDrawn="1">
          <p15:clr>
            <a:srgbClr val="EA4335"/>
          </p15:clr>
        </p15:guide>
        <p15:guide id="4" orient="horz" pos="3867" userDrawn="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tkinter.html" TargetMode="External"/><Relationship Id="rId2" Type="http://schemas.openxmlformats.org/officeDocument/2006/relationships/hyperlink" Target="https://docs.python.org/3/library/random.html" TargetMode="Externa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800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b="1" dirty="0">
                <a:cs typeface="Calibri"/>
              </a:rPr>
              <a:t>Von  </a:t>
            </a:r>
            <a:endParaRPr lang="en-US" b="1" dirty="0">
              <a:ea typeface="+mn-lt"/>
              <a:cs typeface="+mn-lt"/>
            </a:endParaRPr>
          </a:p>
          <a:p>
            <a:r>
              <a:rPr lang="de-DE" b="1" dirty="0">
                <a:ea typeface="+mn-lt"/>
                <a:cs typeface="+mn-lt"/>
              </a:rPr>
              <a:t>Niraj Rao </a:t>
            </a:r>
            <a:endParaRPr lang="en-US" b="1" dirty="0">
              <a:ea typeface="+mn-lt"/>
              <a:cs typeface="+mn-lt"/>
            </a:endParaRPr>
          </a:p>
          <a:p>
            <a:r>
              <a:rPr lang="de-DE" b="1" dirty="0">
                <a:ea typeface="+mn-lt"/>
                <a:cs typeface="+mn-lt"/>
              </a:rPr>
              <a:t>Yusuf Fuat Sarac</a:t>
            </a:r>
          </a:p>
          <a:p>
            <a:r>
              <a:rPr lang="de-DE" b="1" dirty="0">
                <a:ea typeface="+mn-lt"/>
                <a:cs typeface="+mn-lt"/>
              </a:rPr>
              <a:t>Duc Anh Hoang</a:t>
            </a:r>
          </a:p>
          <a:p>
            <a:endParaRPr lang="de-DE" dirty="0">
              <a:cs typeface="Calibri"/>
            </a:endParaRP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184C7713-C119-8840-82EF-F8EB8F43F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469" y="1275448"/>
            <a:ext cx="7347062" cy="179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2584C5F9-7E70-6A44-951E-571B8AD550A0}"/>
              </a:ext>
            </a:extLst>
          </p:cNvPr>
          <p:cNvSpPr txBox="1"/>
          <p:nvPr/>
        </p:nvSpPr>
        <p:spPr>
          <a:xfrm>
            <a:off x="6095999" y="2828835"/>
            <a:ext cx="4155347" cy="1997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>
                <a:latin typeface="Assistant" pitchFamily="2" charset="-79"/>
                <a:cs typeface="Assistant" pitchFamily="2" charset="-79"/>
              </a:rPr>
              <a:t>Laufschrift bei Gewinn Einzelspielermodus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 err="1">
                <a:latin typeface="Assistant" pitchFamily="2" charset="-79"/>
                <a:cs typeface="Assistant" pitchFamily="2" charset="-79"/>
              </a:rPr>
              <a:t>Aufpopendes</a:t>
            </a:r>
            <a:r>
              <a:rPr lang="de-DE" sz="1400" dirty="0">
                <a:latin typeface="Assistant" pitchFamily="2" charset="-79"/>
                <a:cs typeface="Assistant" pitchFamily="2" charset="-79"/>
              </a:rPr>
              <a:t> Fenster durch </a:t>
            </a:r>
            <a:r>
              <a:rPr lang="de-DE" sz="1400" dirty="0" err="1">
                <a:latin typeface="Assistant" pitchFamily="2" charset="-79"/>
                <a:cs typeface="Assistant" pitchFamily="2" charset="-79"/>
              </a:rPr>
              <a:t>Tkinter</a:t>
            </a:r>
            <a:endParaRPr lang="de-DE" sz="1400" dirty="0">
              <a:latin typeface="Assistant" pitchFamily="2" charset="-79"/>
              <a:cs typeface="Assistant" pitchFamily="2" charset="-79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>
                <a:latin typeface="Assistant" pitchFamily="2" charset="-79"/>
                <a:cs typeface="Assistant" pitchFamily="2" charset="-79"/>
              </a:rPr>
              <a:t>Funktionen bestimmen Design des Fensters Größe, Schriftart, Schriftgröße, Schriftfarbe, </a:t>
            </a:r>
            <a:r>
              <a:rPr lang="de-DE" sz="1400" dirty="0" err="1">
                <a:latin typeface="Assistant" pitchFamily="2" charset="-79"/>
                <a:cs typeface="Assistant" pitchFamily="2" charset="-79"/>
              </a:rPr>
              <a:t>Vorder</a:t>
            </a:r>
            <a:r>
              <a:rPr lang="de-DE" sz="1400" dirty="0">
                <a:latin typeface="Assistant" pitchFamily="2" charset="-79"/>
                <a:cs typeface="Assistant" pitchFamily="2" charset="-79"/>
              </a:rPr>
              <a:t> – und Hintergrundfarbe, </a:t>
            </a:r>
            <a:r>
              <a:rPr lang="de-DE" sz="1400" dirty="0" err="1">
                <a:latin typeface="Assistant" pitchFamily="2" charset="-79"/>
                <a:cs typeface="Assistant" pitchFamily="2" charset="-79"/>
              </a:rPr>
              <a:t>Scrollrichtung</a:t>
            </a:r>
            <a:r>
              <a:rPr lang="de-DE" sz="1400" dirty="0">
                <a:latin typeface="Assistant" pitchFamily="2" charset="-79"/>
                <a:cs typeface="Assistant" pitchFamily="2" charset="-79"/>
              </a:rPr>
              <a:t>, </a:t>
            </a:r>
            <a:r>
              <a:rPr lang="de-DE" sz="1400" dirty="0" err="1">
                <a:latin typeface="Assistant" pitchFamily="2" charset="-79"/>
                <a:cs typeface="Assistant" pitchFamily="2" charset="-79"/>
              </a:rPr>
              <a:t>Scrollgeschwindigkeit</a:t>
            </a:r>
            <a:endParaRPr lang="de-DE" sz="1400"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DE41CD6-C6AA-0040-A027-7A1529C3FDAD}"/>
              </a:ext>
            </a:extLst>
          </p:cNvPr>
          <p:cNvSpPr txBox="1"/>
          <p:nvPr/>
        </p:nvSpPr>
        <p:spPr>
          <a:xfrm>
            <a:off x="6179516" y="159391"/>
            <a:ext cx="29709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Assistant" pitchFamily="2" charset="-79"/>
                <a:cs typeface="Assistant" pitchFamily="2" charset="-79"/>
              </a:rPr>
              <a:t>3.3	Laufschrift</a:t>
            </a:r>
          </a:p>
          <a:p>
            <a:endParaRPr lang="de-DE" dirty="0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02AD329D-CE63-D84E-9A98-16C23E9F4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12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57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71A28-65DD-7D48-BF98-DB8A4D000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252104" y="0"/>
            <a:ext cx="1093933" cy="863600"/>
          </a:xfrm>
        </p:spPr>
        <p:txBody>
          <a:bodyPr/>
          <a:lstStyle/>
          <a:p>
            <a:r>
              <a:rPr lang="de-DE" dirty="0"/>
              <a:t>Quelle: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8355097-2215-BC4C-B6D4-B336681A698F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252103" y="1007917"/>
            <a:ext cx="6138306" cy="3460174"/>
          </a:xfrm>
        </p:spPr>
        <p:txBody>
          <a:bodyPr/>
          <a:lstStyle/>
          <a:p>
            <a:pPr algn="l"/>
            <a:r>
              <a:rPr lang="de-DE" dirty="0"/>
              <a:t>https://</a:t>
            </a:r>
            <a:r>
              <a:rPr lang="de-DE" dirty="0" err="1"/>
              <a:t>pypi.org</a:t>
            </a:r>
            <a:r>
              <a:rPr lang="de-DE" dirty="0"/>
              <a:t>/</a:t>
            </a:r>
            <a:r>
              <a:rPr lang="de-DE" dirty="0" err="1"/>
              <a:t>project</a:t>
            </a:r>
            <a:r>
              <a:rPr lang="de-DE" dirty="0"/>
              <a:t>/</a:t>
            </a:r>
            <a:r>
              <a:rPr lang="de-DE" dirty="0" err="1"/>
              <a:t>prettytable</a:t>
            </a:r>
            <a:r>
              <a:rPr lang="de-DE" dirty="0"/>
              <a:t>/</a:t>
            </a:r>
            <a:br>
              <a:rPr lang="de-DE" dirty="0"/>
            </a:br>
            <a:br>
              <a:rPr lang="de-DE" dirty="0"/>
            </a:br>
            <a:r>
              <a:rPr lang="de-DE" dirty="0">
                <a:hlinkClick r:id="rId2"/>
              </a:rPr>
              <a:t>https://docs.python.org/3/library/random.html</a:t>
            </a:r>
            <a:br>
              <a:rPr lang="de-DE" dirty="0"/>
            </a:br>
            <a:br>
              <a:rPr lang="de-DE" dirty="0"/>
            </a:br>
            <a:r>
              <a:rPr lang="de-DE" dirty="0">
                <a:hlinkClick r:id="rId3"/>
              </a:rPr>
              <a:t>https://docs.python.org/3/library/tkinter.html</a:t>
            </a:r>
            <a:br>
              <a:rPr lang="de-DE" dirty="0"/>
            </a:br>
            <a:br>
              <a:rPr lang="de-DE" dirty="0"/>
            </a:br>
            <a:r>
              <a:rPr lang="de-DE" dirty="0"/>
              <a:t>https://</a:t>
            </a:r>
            <a:r>
              <a:rPr lang="de-DE" dirty="0" err="1"/>
              <a:t>pypi.org</a:t>
            </a:r>
            <a:r>
              <a:rPr lang="de-DE" dirty="0"/>
              <a:t>/</a:t>
            </a:r>
            <a:r>
              <a:rPr lang="de-DE" dirty="0" err="1"/>
              <a:t>project</a:t>
            </a:r>
            <a:r>
              <a:rPr lang="de-DE" dirty="0"/>
              <a:t>/</a:t>
            </a:r>
            <a:r>
              <a:rPr lang="de-DE" dirty="0" err="1"/>
              <a:t>colorama</a:t>
            </a:r>
            <a:r>
              <a:rPr lang="de-DE" dirty="0"/>
              <a:t>/</a:t>
            </a:r>
            <a:br>
              <a:rPr lang="de-DE" dirty="0"/>
            </a:br>
            <a:br>
              <a:rPr lang="de-DE" dirty="0"/>
            </a:br>
            <a:r>
              <a:rPr lang="de-DE" dirty="0"/>
              <a:t>https://</a:t>
            </a:r>
            <a:r>
              <a:rPr lang="de-DE" dirty="0" err="1"/>
              <a:t>thomas-cokelaer.info</a:t>
            </a:r>
            <a:r>
              <a:rPr lang="de-DE" dirty="0"/>
              <a:t>/</a:t>
            </a:r>
            <a:r>
              <a:rPr lang="de-DE" dirty="0" err="1"/>
              <a:t>tutorials</a:t>
            </a:r>
            <a:r>
              <a:rPr lang="de-DE" dirty="0"/>
              <a:t>/</a:t>
            </a:r>
            <a:r>
              <a:rPr lang="de-DE" dirty="0" err="1"/>
              <a:t>python</a:t>
            </a:r>
            <a:r>
              <a:rPr lang="de-DE" dirty="0"/>
              <a:t>/</a:t>
            </a:r>
            <a:r>
              <a:rPr lang="de-DE" dirty="0" err="1"/>
              <a:t>module_os.html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217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EB85D96-624C-4F40-BCDC-97F9C636F98A}"/>
              </a:ext>
            </a:extLst>
          </p:cNvPr>
          <p:cNvSpPr txBox="1"/>
          <p:nvPr/>
        </p:nvSpPr>
        <p:spPr>
          <a:xfrm>
            <a:off x="2176272" y="3044279"/>
            <a:ext cx="9079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Danke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07606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1700F-79E3-6641-88A9-B5BFE724E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2158" y="508128"/>
            <a:ext cx="5518117" cy="80317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Inhalts</a:t>
            </a:r>
            <a:r>
              <a:rPr lang="de-DE" dirty="0">
                <a:solidFill>
                  <a:schemeClr val="bg1"/>
                </a:solidFill>
              </a:rPr>
              <a:t>verzeichnis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74D7DBD-AC8C-FD40-9D83-B62BAAEEB21E}"/>
              </a:ext>
            </a:extLst>
          </p:cNvPr>
          <p:cNvSpPr txBox="1"/>
          <p:nvPr/>
        </p:nvSpPr>
        <p:spPr>
          <a:xfrm>
            <a:off x="1191236" y="1905506"/>
            <a:ext cx="53018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400" dirty="0"/>
              <a:t>Vorführung des Spiels</a:t>
            </a:r>
          </a:p>
          <a:p>
            <a:pPr marL="342900" indent="-342900">
              <a:lnSpc>
                <a:spcPct val="150000"/>
              </a:lnSpc>
              <a:buAutoNum type="arabicPlain"/>
            </a:pPr>
            <a:r>
              <a:rPr lang="de-DE" sz="2400" dirty="0"/>
              <a:t>Module</a:t>
            </a:r>
          </a:p>
          <a:p>
            <a:pPr marL="342900" indent="-342900">
              <a:lnSpc>
                <a:spcPct val="150000"/>
              </a:lnSpc>
              <a:buAutoNum type="arabicPlain"/>
            </a:pPr>
            <a:r>
              <a:rPr lang="de-DE" sz="2400" dirty="0"/>
              <a:t>Grundfunktionen</a:t>
            </a:r>
          </a:p>
          <a:p>
            <a:pPr marL="342900" indent="-342900">
              <a:lnSpc>
                <a:spcPct val="150000"/>
              </a:lnSpc>
              <a:buAutoNum type="arabicPlain"/>
            </a:pPr>
            <a:r>
              <a:rPr lang="de-DE" sz="2400" dirty="0"/>
              <a:t>Hauptteil des Codes</a:t>
            </a:r>
          </a:p>
          <a:p>
            <a:r>
              <a:rPr lang="de-DE" dirty="0"/>
              <a:t>	3.1	Spielverlauf</a:t>
            </a:r>
          </a:p>
          <a:p>
            <a:r>
              <a:rPr lang="de-DE" dirty="0"/>
              <a:t>	3.2	Einzelspielermodus</a:t>
            </a:r>
          </a:p>
          <a:p>
            <a:r>
              <a:rPr lang="de-DE" dirty="0"/>
              <a:t>	3.3	Laufschrift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168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00376BF-C2FD-314A-89CD-C4EA237C7F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sz="2800" dirty="0"/>
              <a:t>1	Module</a:t>
            </a:r>
            <a:endParaRPr lang="de-DE" sz="2800" dirty="0"/>
          </a:p>
        </p:txBody>
      </p:sp>
      <p:cxnSp>
        <p:nvCxnSpPr>
          <p:cNvPr id="12" name="Google Shape;141;p23">
            <a:extLst>
              <a:ext uri="{FF2B5EF4-FFF2-40B4-BE49-F238E27FC236}">
                <a16:creationId xmlns:a16="http://schemas.microsoft.com/office/drawing/2014/main" id="{FCB99F88-56A1-9040-9983-66FF696778EA}"/>
              </a:ext>
            </a:extLst>
          </p:cNvPr>
          <p:cNvCxnSpPr/>
          <p:nvPr/>
        </p:nvCxnSpPr>
        <p:spPr>
          <a:xfrm>
            <a:off x="7849332" y="4507242"/>
            <a:ext cx="0" cy="9188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echseck 14">
            <a:extLst>
              <a:ext uri="{FF2B5EF4-FFF2-40B4-BE49-F238E27FC236}">
                <a16:creationId xmlns:a16="http://schemas.microsoft.com/office/drawing/2014/main" id="{16A67540-7E27-2746-A9A5-B2AA7B1DD53E}"/>
              </a:ext>
            </a:extLst>
          </p:cNvPr>
          <p:cNvSpPr/>
          <p:nvPr/>
        </p:nvSpPr>
        <p:spPr>
          <a:xfrm>
            <a:off x="9431837" y="4225791"/>
            <a:ext cx="651503" cy="562901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6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61EACBF-AEFC-4B44-9E89-7EA942A2F3D1}"/>
              </a:ext>
            </a:extLst>
          </p:cNvPr>
          <p:cNvSpPr txBox="1"/>
          <p:nvPr/>
        </p:nvSpPr>
        <p:spPr>
          <a:xfrm>
            <a:off x="9266908" y="4895615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colorama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FE99263-7EC2-7549-87F1-84CD621D49F9}"/>
              </a:ext>
            </a:extLst>
          </p:cNvPr>
          <p:cNvSpPr txBox="1"/>
          <p:nvPr/>
        </p:nvSpPr>
        <p:spPr>
          <a:xfrm>
            <a:off x="8486109" y="5426042"/>
            <a:ext cx="2542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Assistant" pitchFamily="2" charset="-79"/>
                <a:cs typeface="Assistant" pitchFamily="2" charset="-79"/>
              </a:rPr>
              <a:t>Verantwortlich für die</a:t>
            </a:r>
          </a:p>
          <a:p>
            <a:pPr algn="ctr"/>
            <a:r>
              <a:rPr lang="de-DE" sz="1200" dirty="0">
                <a:latin typeface="Assistant" pitchFamily="2" charset="-79"/>
                <a:cs typeface="Assistant" pitchFamily="2" charset="-79"/>
              </a:rPr>
              <a:t>Farbänderung selbstausgewählter Strings, die in der Konsole </a:t>
            </a:r>
          </a:p>
          <a:p>
            <a:pPr algn="ctr"/>
            <a:r>
              <a:rPr lang="de-DE" sz="1200" dirty="0">
                <a:latin typeface="Assistant" pitchFamily="2" charset="-79"/>
                <a:cs typeface="Assistant" pitchFamily="2" charset="-79"/>
              </a:rPr>
              <a:t>Ausgegeben werden</a:t>
            </a:r>
          </a:p>
        </p:txBody>
      </p:sp>
      <p:pic>
        <p:nvPicPr>
          <p:cNvPr id="19" name="Grafik 18" descr="Ein Bild, das Text enthält.&#10;&#10;Automatisch generierte Beschreibung">
            <a:extLst>
              <a:ext uri="{FF2B5EF4-FFF2-40B4-BE49-F238E27FC236}">
                <a16:creationId xmlns:a16="http://schemas.microsoft.com/office/drawing/2014/main" id="{57818731-FD94-454D-8896-481F37C3C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03" y="1954919"/>
            <a:ext cx="10367682" cy="20124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EF9664BA-0A6D-DD41-B84F-F9C2B773B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176" y="4225791"/>
            <a:ext cx="6540145" cy="220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9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887EC3E8-B7F9-4046-AF0F-135D1E1CB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- Erstellt die Bingokarte, basierend auf der Höhe und Breite</a:t>
            </a:r>
          </a:p>
          <a:p>
            <a:r>
              <a:rPr lang="de-DE" dirty="0"/>
              <a:t>- „X“ in der Mitte bei 5x5 und 7x7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B924F42-05D8-BC42-B366-57C44E96F3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def</a:t>
            </a:r>
            <a:r>
              <a:rPr lang="de-DE" dirty="0"/>
              <a:t> </a:t>
            </a:r>
            <a:r>
              <a:rPr lang="de-DE" dirty="0" err="1"/>
              <a:t>Karte_erstellen</a:t>
            </a:r>
            <a:r>
              <a:rPr lang="de-DE" dirty="0"/>
              <a:t>()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0909867-B1C2-FE41-9141-5A33E6CDB0C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786000" y="3561533"/>
            <a:ext cx="2713758" cy="763200"/>
          </a:xfrm>
        </p:spPr>
        <p:txBody>
          <a:bodyPr/>
          <a:lstStyle/>
          <a:p>
            <a:r>
              <a:rPr lang="de-DE" dirty="0"/>
              <a:t>Gibt die Karten in dem Prettytable Format aus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F8D0A81-7215-7545-9612-EF2242BB05D0}"/>
              </a:ext>
            </a:extLst>
          </p:cNvPr>
          <p:cNvSpPr>
            <a:spLocks noGrp="1"/>
          </p:cNvSpPr>
          <p:nvPr>
            <p:ph type="ctrTitle" idx="3"/>
          </p:nvPr>
        </p:nvSpPr>
        <p:spPr/>
        <p:txBody>
          <a:bodyPr/>
          <a:lstStyle/>
          <a:p>
            <a:r>
              <a:rPr lang="de-DE" dirty="0" err="1"/>
              <a:t>def</a:t>
            </a:r>
            <a:r>
              <a:rPr lang="de-DE" dirty="0"/>
              <a:t> </a:t>
            </a:r>
            <a:r>
              <a:rPr lang="de-DE" dirty="0" err="1"/>
              <a:t>Karte_Ausgeben</a:t>
            </a:r>
            <a:r>
              <a:rPr lang="de-DE" dirty="0"/>
              <a:t>()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A5B80813-484F-CA46-B2AA-6CABE932A8D5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de-DE" dirty="0"/>
              <a:t>- Überprüft das fallende bzw. geschriebene Wort mit den Wörtern im Spielfeld </a:t>
            </a:r>
          </a:p>
          <a:p>
            <a:r>
              <a:rPr lang="de-DE" dirty="0"/>
              <a:t>- Markiert entsprechendes Wort mit „X“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118A6B2-72E7-AE4B-BAD1-057CDDAF4914}"/>
              </a:ext>
            </a:extLst>
          </p:cNvPr>
          <p:cNvSpPr>
            <a:spLocks noGrp="1"/>
          </p:cNvSpPr>
          <p:nvPr>
            <p:ph type="ctrTitle" idx="5"/>
          </p:nvPr>
        </p:nvSpPr>
        <p:spPr/>
        <p:txBody>
          <a:bodyPr/>
          <a:lstStyle/>
          <a:p>
            <a:r>
              <a:rPr lang="de-DE" dirty="0" err="1"/>
              <a:t>def</a:t>
            </a:r>
            <a:r>
              <a:rPr lang="de-DE" dirty="0"/>
              <a:t> </a:t>
            </a:r>
            <a:r>
              <a:rPr lang="de-DE" dirty="0" err="1"/>
              <a:t>gezogenes_wort</a:t>
            </a:r>
            <a:r>
              <a:rPr lang="de-DE" dirty="0"/>
              <a:t>()</a:t>
            </a:r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61CD2CB1-B102-CF41-B8C0-6A9A80A28735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de-DE" dirty="0"/>
              <a:t>Prüft den horizontalen, vertikalen und diagonalen Gewinn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0E28E5AA-DEB3-0E4D-8616-833E6BE021FE}"/>
              </a:ext>
            </a:extLst>
          </p:cNvPr>
          <p:cNvSpPr>
            <a:spLocks noGrp="1"/>
          </p:cNvSpPr>
          <p:nvPr>
            <p:ph type="ctrTitle" idx="7"/>
          </p:nvPr>
        </p:nvSpPr>
        <p:spPr/>
        <p:txBody>
          <a:bodyPr/>
          <a:lstStyle/>
          <a:p>
            <a:r>
              <a:rPr lang="de-DE" dirty="0" err="1"/>
              <a:t>def</a:t>
            </a:r>
            <a:r>
              <a:rPr lang="de-DE" dirty="0"/>
              <a:t> prüfen()</a:t>
            </a:r>
          </a:p>
        </p:txBody>
      </p:sp>
      <p:sp>
        <p:nvSpPr>
          <p:cNvPr id="10" name="Untertitel 9">
            <a:extLst>
              <a:ext uri="{FF2B5EF4-FFF2-40B4-BE49-F238E27FC236}">
                <a16:creationId xmlns:a16="http://schemas.microsoft.com/office/drawing/2014/main" id="{583EF665-4D3C-EB45-ABAB-3435ABBDB480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r>
              <a:rPr lang="de-DE" dirty="0"/>
              <a:t>- Startet das Spiel neu bei Fehlinputs des Spielers</a:t>
            </a:r>
          </a:p>
          <a:p>
            <a:r>
              <a:rPr lang="de-DE" dirty="0"/>
              <a:t>- Beendet das Spiel, wenn „</a:t>
            </a:r>
            <a:r>
              <a:rPr lang="de-DE" dirty="0" err="1"/>
              <a:t>exit</a:t>
            </a:r>
            <a:r>
              <a:rPr lang="de-DE" dirty="0"/>
              <a:t>“ eingetippt wird</a:t>
            </a: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C627F398-155C-C447-A483-EAB68DB49BC6}"/>
              </a:ext>
            </a:extLst>
          </p:cNvPr>
          <p:cNvSpPr>
            <a:spLocks noGrp="1"/>
          </p:cNvSpPr>
          <p:nvPr>
            <p:ph type="ctrTitle" idx="9"/>
          </p:nvPr>
        </p:nvSpPr>
        <p:spPr>
          <a:xfrm>
            <a:off x="6769499" y="4934008"/>
            <a:ext cx="2196476" cy="770400"/>
          </a:xfrm>
        </p:spPr>
        <p:txBody>
          <a:bodyPr/>
          <a:lstStyle/>
          <a:p>
            <a:r>
              <a:rPr lang="de-DE" dirty="0" err="1"/>
              <a:t>def</a:t>
            </a:r>
            <a:r>
              <a:rPr lang="de-DE" dirty="0"/>
              <a:t> </a:t>
            </a:r>
            <a:r>
              <a:rPr lang="de-DE" dirty="0" err="1"/>
              <a:t>restart</a:t>
            </a:r>
            <a:r>
              <a:rPr lang="de-DE" dirty="0"/>
              <a:t>() &amp; beenden() </a:t>
            </a:r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DBE5904E-1563-6B41-A99E-404ACE10EE9C}"/>
              </a:ext>
            </a:extLst>
          </p:cNvPr>
          <p:cNvSpPr>
            <a:spLocks noGrp="1"/>
          </p:cNvSpPr>
          <p:nvPr>
            <p:ph type="ctrTitle" idx="13"/>
          </p:nvPr>
        </p:nvSpPr>
        <p:spPr>
          <a:xfrm>
            <a:off x="4107967" y="531667"/>
            <a:ext cx="4490534" cy="918800"/>
          </a:xfrm>
        </p:spPr>
        <p:txBody>
          <a:bodyPr/>
          <a:lstStyle/>
          <a:p>
            <a:r>
              <a:rPr lang="de-DE" sz="3600" dirty="0"/>
              <a:t>2	Grundfunktionen</a:t>
            </a:r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BFB4479A-A04C-7B4A-99C2-93F4DA87C112}"/>
              </a:ext>
            </a:extLst>
          </p:cNvPr>
          <p:cNvSpPr>
            <a:spLocks noGrp="1"/>
          </p:cNvSpPr>
          <p:nvPr>
            <p:ph type="title" idx="14"/>
          </p:nvPr>
        </p:nvSpPr>
        <p:spPr/>
        <p:txBody>
          <a:bodyPr/>
          <a:lstStyle/>
          <a:p>
            <a:r>
              <a:rPr lang="de-DE" dirty="0"/>
              <a:t>1</a:t>
            </a:r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7E04F7F4-8B99-5B41-8EC5-530BB9DFD9D7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de-DE" dirty="0"/>
              <a:t>2</a:t>
            </a:r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2E8F20EE-F55C-D242-B5E5-6653EA40E024}"/>
              </a:ext>
            </a:extLst>
          </p:cNvPr>
          <p:cNvSpPr>
            <a:spLocks noGrp="1"/>
          </p:cNvSpPr>
          <p:nvPr>
            <p:ph type="title" idx="16"/>
          </p:nvPr>
        </p:nvSpPr>
        <p:spPr/>
        <p:txBody>
          <a:bodyPr/>
          <a:lstStyle/>
          <a:p>
            <a:r>
              <a:rPr lang="de-DE" dirty="0"/>
              <a:t>3</a:t>
            </a:r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31EBB5B1-2FF4-3346-96FB-9DE88AF59E4D}"/>
              </a:ext>
            </a:extLst>
          </p:cNvPr>
          <p:cNvSpPr>
            <a:spLocks noGrp="1"/>
          </p:cNvSpPr>
          <p:nvPr>
            <p:ph type="title" idx="17"/>
          </p:nvPr>
        </p:nvSpPr>
        <p:spPr/>
        <p:txBody>
          <a:bodyPr/>
          <a:lstStyle/>
          <a:p>
            <a:r>
              <a:rPr lang="de-DE" dirty="0"/>
              <a:t>4</a:t>
            </a:r>
          </a:p>
        </p:txBody>
      </p:sp>
      <p:sp>
        <p:nvSpPr>
          <p:cNvPr id="17" name="Titel 16">
            <a:extLst>
              <a:ext uri="{FF2B5EF4-FFF2-40B4-BE49-F238E27FC236}">
                <a16:creationId xmlns:a16="http://schemas.microsoft.com/office/drawing/2014/main" id="{84AA96A3-0B24-A248-B57F-3BB9B2F95492}"/>
              </a:ext>
            </a:extLst>
          </p:cNvPr>
          <p:cNvSpPr>
            <a:spLocks noGrp="1"/>
          </p:cNvSpPr>
          <p:nvPr>
            <p:ph type="title" idx="18"/>
          </p:nvPr>
        </p:nvSpPr>
        <p:spPr/>
        <p:txBody>
          <a:bodyPr/>
          <a:lstStyle/>
          <a:p>
            <a:r>
              <a:rPr lang="de-DE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3361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A953BF5F-6F49-E440-9165-7ADB7AD27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024" y="260968"/>
            <a:ext cx="6466035" cy="6336064"/>
          </a:xfrm>
          <a:prstGeom prst="rect">
            <a:avLst/>
          </a:prstGeom>
        </p:spPr>
      </p:pic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B31D1E85-0125-5349-8D5A-B221FBE26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35" y="2266950"/>
            <a:ext cx="44577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Ein Bild, das Text enthält.&#10;&#10;Automatisch generierte Beschreibung">
            <a:extLst>
              <a:ext uri="{FF2B5EF4-FFF2-40B4-BE49-F238E27FC236}">
                <a16:creationId xmlns:a16="http://schemas.microsoft.com/office/drawing/2014/main" id="{30632EF3-2812-2F48-8638-C4973147E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829" y="2644168"/>
            <a:ext cx="5817396" cy="1569664"/>
          </a:xfrm>
          <a:prstGeom prst="rect">
            <a:avLst/>
          </a:prstGeom>
        </p:spPr>
      </p:pic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C7B6DE0-7565-B04D-9367-AC6E6BC03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77" y="275130"/>
            <a:ext cx="5854323" cy="644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8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929BD8A-98E4-3740-926A-FEA12F8A8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599" y="3102268"/>
            <a:ext cx="5343861" cy="1968000"/>
          </a:xfrm>
        </p:spPr>
        <p:txBody>
          <a:bodyPr/>
          <a:lstStyle/>
          <a:p>
            <a:r>
              <a:rPr lang="de-DE" sz="1600" b="1" dirty="0"/>
              <a:t>Willkommensbildschirm</a:t>
            </a:r>
          </a:p>
          <a:p>
            <a:r>
              <a:rPr lang="de-DE" sz="1600" b="1" dirty="0"/>
              <a:t>Textdatei einlesen &amp; Wörter trennen</a:t>
            </a:r>
          </a:p>
          <a:p>
            <a:r>
              <a:rPr lang="de-DE" sz="1600" b="1" dirty="0"/>
              <a:t>Bestimmung Größe Spielfeld &amp; Spielmodi durch Userinput</a:t>
            </a:r>
          </a:p>
          <a:p>
            <a:r>
              <a:rPr lang="de-DE" sz="1600" b="1" dirty="0"/>
              <a:t>Fehlerprävention durch try – except Block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1070667-797B-6841-9DBA-2BACB3A60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4400" y="192491"/>
            <a:ext cx="5416359" cy="918800"/>
          </a:xfrm>
        </p:spPr>
        <p:txBody>
          <a:bodyPr/>
          <a:lstStyle/>
          <a:p>
            <a:r>
              <a:rPr lang="de-DE" sz="3200" dirty="0"/>
              <a:t>3	Hauptteil des Codes (Mainmethode)</a:t>
            </a: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4B5976EB-4A2D-BB4D-B762-85D319324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881" y="1706900"/>
            <a:ext cx="5879412" cy="495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73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E3EF65E-8D28-3447-BABA-3B48E4B08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133" y="3251067"/>
            <a:ext cx="5028800" cy="1968000"/>
          </a:xfrm>
        </p:spPr>
        <p:txBody>
          <a:bodyPr/>
          <a:lstStyle/>
          <a:p>
            <a:r>
              <a:rPr lang="de-DE" sz="1600" b="1" dirty="0"/>
              <a:t>Ausführung bei Einzelspielermodus</a:t>
            </a:r>
          </a:p>
          <a:p>
            <a:r>
              <a:rPr lang="de-DE" sz="1600" b="1" dirty="0"/>
              <a:t>Ausführung bei Mehrspielermodus – Angabe von Personenanzahl durch Userinput</a:t>
            </a:r>
          </a:p>
          <a:p>
            <a:r>
              <a:rPr lang="de-DE" sz="1600" b="1" dirty="0"/>
              <a:t>Exportfunktion bei Mehrspielermodus Karten werden im Prettytable - Format exportiert                          </a:t>
            </a:r>
          </a:p>
          <a:p>
            <a:endParaRPr lang="de-DE" sz="16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5135778-6146-0B44-81C4-6CC19EEA2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200" dirty="0"/>
              <a:t>3.1	Spielverlauf</a:t>
            </a:r>
            <a:br>
              <a:rPr lang="de-DE" sz="2000" dirty="0"/>
            </a:br>
            <a:endParaRPr lang="de-DE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9A52E6B-5709-DE49-B00B-981133BA3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67" y="1747601"/>
            <a:ext cx="5867358" cy="497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4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A143CE0-479C-A74E-8C96-606282A56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538" y="3212369"/>
            <a:ext cx="5028800" cy="1968000"/>
          </a:xfrm>
        </p:spPr>
        <p:txBody>
          <a:bodyPr/>
          <a:lstStyle/>
          <a:p>
            <a:r>
              <a:rPr lang="de-DE" sz="1600" b="1" dirty="0"/>
              <a:t>Spielstart im Einzelspielermodus</a:t>
            </a:r>
          </a:p>
          <a:p>
            <a:r>
              <a:rPr lang="de-DE" sz="1600" b="1" dirty="0"/>
              <a:t>Dokumentation des Spielverlaufs zählt </a:t>
            </a:r>
          </a:p>
          <a:p>
            <a:pPr marL="228595" indent="0">
              <a:buNone/>
            </a:pPr>
            <a:r>
              <a:rPr lang="de-DE" sz="1600" b="1" dirty="0"/>
              <a:t>         eingetippte Wörter mit</a:t>
            </a:r>
          </a:p>
          <a:p>
            <a:r>
              <a:rPr lang="de-DE" sz="1600" b="1" dirty="0"/>
              <a:t>Gewinnprüfung durch Prüfen() - Methode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FD88F06-2A9E-FC45-98C0-167877A69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7967" y="540448"/>
            <a:ext cx="5028800" cy="918800"/>
          </a:xfrm>
        </p:spPr>
        <p:txBody>
          <a:bodyPr/>
          <a:lstStyle/>
          <a:p>
            <a:r>
              <a:rPr lang="de-DE" sz="3200" dirty="0"/>
              <a:t>3.2	Einzelspielermodus</a:t>
            </a: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01EE2E1E-1BE0-1945-83DB-12D569767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926" y="2011851"/>
            <a:ext cx="6912536" cy="38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rketing Newsletter">
  <a:themeElements>
    <a:clrScheme name="Simple Light">
      <a:dk1>
        <a:srgbClr val="191919"/>
      </a:dk1>
      <a:lt1>
        <a:srgbClr val="F3F3F3"/>
      </a:lt1>
      <a:dk2>
        <a:srgbClr val="D9D9D9"/>
      </a:dk2>
      <a:lt2>
        <a:srgbClr val="434343"/>
      </a:lt2>
      <a:accent1>
        <a:srgbClr val="097A80"/>
      </a:accent1>
      <a:accent2>
        <a:srgbClr val="B3B896"/>
      </a:accent2>
      <a:accent3>
        <a:srgbClr val="F1C34E"/>
      </a:accent3>
      <a:accent4>
        <a:srgbClr val="E06666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Macintosh PowerPoint</Application>
  <PresentationFormat>Breitbild</PresentationFormat>
  <Paragraphs>65</Paragraphs>
  <Slides>12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24" baseType="lpstr">
      <vt:lpstr>Arial</vt:lpstr>
      <vt:lpstr>Assistant</vt:lpstr>
      <vt:lpstr>Assistant ExtraLight</vt:lpstr>
      <vt:lpstr>Calibri</vt:lpstr>
      <vt:lpstr>Calibri Light</vt:lpstr>
      <vt:lpstr>Courier New</vt:lpstr>
      <vt:lpstr>Fira Sans Extra Condensed Medium</vt:lpstr>
      <vt:lpstr>Nunito Sans</vt:lpstr>
      <vt:lpstr>Nunito Sans ExtraBold</vt:lpstr>
      <vt:lpstr>Pontano Sans</vt:lpstr>
      <vt:lpstr>Larissa</vt:lpstr>
      <vt:lpstr>Marketing Newsletter</vt:lpstr>
      <vt:lpstr>PowerPoint-Präsentation</vt:lpstr>
      <vt:lpstr>Inhaltsverzeichnis</vt:lpstr>
      <vt:lpstr>1 Module</vt:lpstr>
      <vt:lpstr>def Karte_erstellen()</vt:lpstr>
      <vt:lpstr>PowerPoint-Präsentation</vt:lpstr>
      <vt:lpstr>PowerPoint-Präsentation</vt:lpstr>
      <vt:lpstr>3 Hauptteil des Codes (Mainmethode)</vt:lpstr>
      <vt:lpstr>3.1 Spielverlauf </vt:lpstr>
      <vt:lpstr>3.2 Einzelspielermodus</vt:lpstr>
      <vt:lpstr>PowerPoint-Präsentation</vt:lpstr>
      <vt:lpstr>Quelle: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Niraj Rao</cp:lastModifiedBy>
  <cp:revision>134</cp:revision>
  <dcterms:created xsi:type="dcterms:W3CDTF">2021-06-21T18:21:12Z</dcterms:created>
  <dcterms:modified xsi:type="dcterms:W3CDTF">2021-07-11T16:24:38Z</dcterms:modified>
</cp:coreProperties>
</file>