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png" ContentType="image/p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240" y="389323"/>
            <a:ext cx="5908675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2262" y="3716819"/>
            <a:ext cx="6060440" cy="303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5940" y="7266675"/>
            <a:ext cx="250444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208608" y="7266675"/>
            <a:ext cx="33909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466471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25" b="1">
                <a:latin typeface="Verdana"/>
                <a:cs typeface="Verdana"/>
              </a:rPr>
              <a:t>Matrix-Chain</a:t>
            </a:r>
            <a:r>
              <a:rPr dirty="0" sz="2350" spc="250" b="1">
                <a:latin typeface="Verdana"/>
                <a:cs typeface="Verdana"/>
              </a:rPr>
              <a:t> </a:t>
            </a:r>
            <a:r>
              <a:rPr dirty="0" sz="2350" spc="10" b="1">
                <a:latin typeface="Verdana"/>
                <a:cs typeface="Verdana"/>
              </a:rPr>
              <a:t>Multiplication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3240335"/>
            <a:ext cx="9037955" cy="146812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1069975" algn="l"/>
                <a:tab pos="2092960" algn="l"/>
              </a:tabLst>
            </a:pPr>
            <a:r>
              <a:rPr dirty="0" sz="1950" spc="20" b="1">
                <a:latin typeface="Verdana"/>
                <a:cs typeface="Verdana"/>
              </a:rPr>
              <a:t>Given</a:t>
            </a:r>
            <a:r>
              <a:rPr dirty="0" sz="1950" spc="20">
                <a:latin typeface="Arial MT"/>
                <a:cs typeface="Arial MT"/>
              </a:rPr>
              <a:t>:	</a:t>
            </a:r>
            <a:r>
              <a:rPr dirty="0" sz="1950" spc="135">
                <a:latin typeface="Arial MT"/>
                <a:cs typeface="Arial MT"/>
              </a:rPr>
              <a:t>“chain”	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matrices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235">
                <a:latin typeface="Tahoma"/>
                <a:cs typeface="Tahoma"/>
              </a:rPr>
              <a:t>(</a:t>
            </a:r>
            <a:r>
              <a:rPr dirty="0" sz="1950" spc="235" i="1">
                <a:latin typeface="Calibri"/>
                <a:cs typeface="Calibri"/>
              </a:rPr>
              <a:t>A</a:t>
            </a:r>
            <a:r>
              <a:rPr dirty="0" baseline="-13468" sz="2475" spc="352">
                <a:latin typeface="Tahoma"/>
                <a:cs typeface="Tahoma"/>
              </a:rPr>
              <a:t>1</a:t>
            </a:r>
            <a:r>
              <a:rPr dirty="0" sz="1950" spc="23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40" i="1">
                <a:latin typeface="Calibri"/>
                <a:cs typeface="Calibri"/>
              </a:rPr>
              <a:t>A</a:t>
            </a:r>
            <a:r>
              <a:rPr dirty="0" baseline="-13468" sz="2475" spc="359">
                <a:latin typeface="Tahoma"/>
                <a:cs typeface="Tahoma"/>
              </a:rPr>
              <a:t>2</a:t>
            </a:r>
            <a:r>
              <a:rPr dirty="0" sz="1950" spc="240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A</a:t>
            </a:r>
            <a:r>
              <a:rPr dirty="0" baseline="-8417" sz="2475" spc="397" i="1">
                <a:latin typeface="Calibri"/>
                <a:cs typeface="Calibri"/>
              </a:rPr>
              <a:t>n</a:t>
            </a:r>
            <a:r>
              <a:rPr dirty="0" sz="1950" spc="265">
                <a:latin typeface="Tahoma"/>
                <a:cs typeface="Tahoma"/>
              </a:rPr>
              <a:t>)</a:t>
            </a:r>
            <a:r>
              <a:rPr dirty="0" sz="1950" spc="265">
                <a:latin typeface="Arial MT"/>
                <a:cs typeface="Arial MT"/>
              </a:rPr>
              <a:t>,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330" i="1">
                <a:latin typeface="Calibri"/>
                <a:cs typeface="Calibri"/>
              </a:rPr>
              <a:t>A</a:t>
            </a:r>
            <a:r>
              <a:rPr dirty="0" baseline="-13468" sz="2475" spc="494" i="1">
                <a:latin typeface="Calibri"/>
                <a:cs typeface="Calibri"/>
              </a:rPr>
              <a:t>i</a:t>
            </a:r>
            <a:r>
              <a:rPr dirty="0" baseline="-13468" sz="2475" spc="862" i="1">
                <a:latin typeface="Calibri"/>
                <a:cs typeface="Calibri"/>
              </a:rPr>
              <a:t> </a:t>
            </a:r>
            <a:r>
              <a:rPr dirty="0" sz="1950" spc="130">
                <a:latin typeface="Arial MT"/>
                <a:cs typeface="Arial MT"/>
              </a:rPr>
              <a:t>having</a:t>
            </a:r>
            <a:r>
              <a:rPr dirty="0" sz="1950" spc="36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dimension</a:t>
            </a:r>
            <a:endParaRPr sz="19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spc="75">
                <a:latin typeface="Lucida Sans Unicode"/>
                <a:cs typeface="Lucida Sans Unicode"/>
              </a:rPr>
              <a:t>−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 spc="195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97" i="1">
                <a:latin typeface="Calibri"/>
                <a:cs typeface="Calibri"/>
              </a:rPr>
              <a:t>i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14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tabLst>
                <a:tab pos="915669" algn="l"/>
              </a:tabLst>
            </a:pPr>
            <a:r>
              <a:rPr dirty="0" sz="1950" spc="25" b="1">
                <a:latin typeface="Verdana"/>
                <a:cs typeface="Verdana"/>
              </a:rPr>
              <a:t>Goal</a:t>
            </a:r>
            <a:r>
              <a:rPr dirty="0" sz="1950" spc="15" b="1">
                <a:latin typeface="Verdana"/>
                <a:cs typeface="Verdana"/>
              </a:rPr>
              <a:t>: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175">
                <a:latin typeface="Arial MT"/>
                <a:cs typeface="Arial MT"/>
              </a:rPr>
              <a:t>comput</a:t>
            </a:r>
            <a:r>
              <a:rPr dirty="0" sz="1950" spc="180">
                <a:latin typeface="Arial MT"/>
                <a:cs typeface="Arial MT"/>
              </a:rPr>
              <a:t>e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85">
                <a:latin typeface="Arial MT"/>
                <a:cs typeface="Arial MT"/>
              </a:rPr>
              <a:t>p</a:t>
            </a:r>
            <a:r>
              <a:rPr dirty="0" sz="1950" spc="114">
                <a:latin typeface="Arial MT"/>
                <a:cs typeface="Arial MT"/>
              </a:rPr>
              <a:t>r</a:t>
            </a:r>
            <a:r>
              <a:rPr dirty="0" sz="1950" spc="270">
                <a:latin typeface="Arial MT"/>
                <a:cs typeface="Arial MT"/>
              </a:rPr>
              <a:t>o</a:t>
            </a:r>
            <a:r>
              <a:rPr dirty="0" sz="1950" spc="195">
                <a:latin typeface="Arial MT"/>
                <a:cs typeface="Arial MT"/>
              </a:rPr>
              <a:t>duct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54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2</a:t>
            </a:r>
            <a:r>
              <a:rPr dirty="0" baseline="-13468" sz="2475" spc="-172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65">
                <a:latin typeface="Lucida Sans Unicode"/>
                <a:cs typeface="Lucida Sans Unicode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8417" sz="2475" spc="322" i="1">
                <a:latin typeface="Calibri"/>
                <a:cs typeface="Calibri"/>
              </a:rPr>
              <a:t>n</a:t>
            </a:r>
            <a:r>
              <a:rPr dirty="0" baseline="-8417" sz="2475" i="1">
                <a:latin typeface="Calibri"/>
                <a:cs typeface="Calibri"/>
              </a:rPr>
              <a:t> </a:t>
            </a:r>
            <a:r>
              <a:rPr dirty="0" baseline="-8417" sz="2475" spc="195" i="1">
                <a:latin typeface="Calibri"/>
                <a:cs typeface="Calibri"/>
              </a:rPr>
              <a:t> </a:t>
            </a:r>
            <a:r>
              <a:rPr dirty="0" sz="1950" spc="30">
                <a:latin typeface="Arial MT"/>
                <a:cs typeface="Arial MT"/>
              </a:rPr>
              <a:t>as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quickly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30">
                <a:latin typeface="Arial MT"/>
                <a:cs typeface="Arial MT"/>
              </a:rPr>
              <a:t>as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20">
                <a:latin typeface="Arial MT"/>
                <a:cs typeface="Arial MT"/>
              </a:rPr>
              <a:t>p</a:t>
            </a:r>
            <a:r>
              <a:rPr dirty="0" sz="1950" spc="65">
                <a:latin typeface="Arial MT"/>
                <a:cs typeface="Arial MT"/>
              </a:rPr>
              <a:t>o</a:t>
            </a:r>
            <a:r>
              <a:rPr dirty="0" sz="1950" spc="55">
                <a:latin typeface="Arial MT"/>
                <a:cs typeface="Arial MT"/>
              </a:rPr>
              <a:t>s</a:t>
            </a:r>
            <a:r>
              <a:rPr dirty="0" sz="1950" spc="75">
                <a:latin typeface="Arial MT"/>
                <a:cs typeface="Arial MT"/>
              </a:rPr>
              <a:t>sible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1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146939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5" b="1">
                <a:latin typeface="Verdana"/>
                <a:cs typeface="Verdana"/>
              </a:rPr>
              <a:t>Example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1118254"/>
            <a:ext cx="9113520" cy="21082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40"/>
              </a:spcBef>
            </a:pP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1</a:t>
            </a:r>
            <a:r>
              <a:rPr dirty="0" baseline="-13468" sz="2475" spc="675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30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35</a:t>
            </a:r>
            <a:r>
              <a:rPr dirty="0" sz="1950" spc="20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2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35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15</a:t>
            </a:r>
            <a:r>
              <a:rPr dirty="0" sz="1950" spc="20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3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15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10">
                <a:latin typeface="Tahoma"/>
                <a:cs typeface="Tahoma"/>
              </a:rPr>
              <a:t>5</a:t>
            </a:r>
            <a:r>
              <a:rPr dirty="0" sz="1950" spc="21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4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40">
                <a:latin typeface="Arial MT"/>
                <a:cs typeface="Arial MT"/>
              </a:rPr>
              <a:t>(</a:t>
            </a:r>
            <a:r>
              <a:rPr dirty="0" sz="1950" spc="240">
                <a:latin typeface="Tahoma"/>
                <a:cs typeface="Tahoma"/>
              </a:rPr>
              <a:t>5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10</a:t>
            </a:r>
            <a:r>
              <a:rPr dirty="0" sz="1950" spc="20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5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10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20</a:t>
            </a:r>
            <a:r>
              <a:rPr dirty="0" sz="1950" spc="200">
                <a:latin typeface="Arial MT"/>
                <a:cs typeface="Arial MT"/>
              </a:rPr>
              <a:t>),</a:t>
            </a:r>
            <a:endParaRPr sz="19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50"/>
              </a:spcBef>
            </a:pP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6</a:t>
            </a:r>
            <a:r>
              <a:rPr dirty="0" baseline="-13468" sz="2475" spc="195">
                <a:latin typeface="Tahoma"/>
                <a:cs typeface="Tahoma"/>
              </a:rPr>
              <a:t> </a:t>
            </a:r>
            <a:r>
              <a:rPr dirty="0" baseline="-13468" sz="2475" spc="-240">
                <a:latin typeface="Tahoma"/>
                <a:cs typeface="Tahoma"/>
              </a:rPr>
              <a:t> </a:t>
            </a:r>
            <a:r>
              <a:rPr dirty="0" sz="1950" spc="310">
                <a:latin typeface="Arial MT"/>
                <a:cs typeface="Arial MT"/>
              </a:rPr>
              <a:t>(</a:t>
            </a:r>
            <a:r>
              <a:rPr dirty="0" sz="1950" spc="175">
                <a:latin typeface="Tahoma"/>
                <a:cs typeface="Tahoma"/>
              </a:rPr>
              <a:t>20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25</a:t>
            </a:r>
            <a:r>
              <a:rPr dirty="0" sz="1950" spc="31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 marL="76200" marR="67945" indent="-635">
              <a:lnSpc>
                <a:spcPct val="119200"/>
              </a:lnSpc>
              <a:spcBef>
                <a:spcPts val="2990"/>
              </a:spcBef>
              <a:tabLst>
                <a:tab pos="1095375" algn="l"/>
              </a:tabLst>
            </a:pPr>
            <a:r>
              <a:rPr dirty="0" sz="1950" spc="114">
                <a:latin typeface="Arial MT"/>
                <a:cs typeface="Arial MT"/>
              </a:rPr>
              <a:t>Recall:	</a:t>
            </a:r>
            <a:r>
              <a:rPr dirty="0" sz="1950" spc="165">
                <a:latin typeface="Arial MT"/>
                <a:cs typeface="Arial MT"/>
              </a:rPr>
              <a:t>multiplying</a:t>
            </a:r>
            <a:r>
              <a:rPr dirty="0" sz="1950" spc="345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sz="1950" spc="459" i="1">
                <a:latin typeface="Calibri"/>
                <a:cs typeface="Calibri"/>
              </a:rPr>
              <a:t> </a:t>
            </a:r>
            <a:r>
              <a:rPr dirty="0" sz="1950" spc="185">
                <a:latin typeface="Arial MT"/>
                <a:cs typeface="Arial MT"/>
              </a:rPr>
              <a:t>(</a:t>
            </a:r>
            <a:r>
              <a:rPr dirty="0" sz="1950" spc="185" i="1">
                <a:latin typeface="Calibri"/>
                <a:cs typeface="Calibri"/>
              </a:rPr>
              <a:t>p</a:t>
            </a:r>
            <a:r>
              <a:rPr dirty="0" sz="1950" spc="6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10">
                <a:latin typeface="Lucida Sans Unicode"/>
                <a:cs typeface="Lucida Sans Unicode"/>
              </a:rPr>
              <a:t> </a:t>
            </a:r>
            <a:r>
              <a:rPr dirty="0" sz="1950" spc="160" i="1">
                <a:latin typeface="Calibri"/>
                <a:cs typeface="Calibri"/>
              </a:rPr>
              <a:t>q</a:t>
            </a:r>
            <a:r>
              <a:rPr dirty="0" sz="1950" spc="160">
                <a:latin typeface="Arial MT"/>
                <a:cs typeface="Arial MT"/>
              </a:rPr>
              <a:t>)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525" i="1">
                <a:latin typeface="Calibri"/>
                <a:cs typeface="Calibri"/>
              </a:rPr>
              <a:t>B</a:t>
            </a:r>
            <a:r>
              <a:rPr dirty="0" sz="1950" spc="550" i="1">
                <a:latin typeface="Calibri"/>
                <a:cs typeface="Calibri"/>
              </a:rPr>
              <a:t> </a:t>
            </a:r>
            <a:r>
              <a:rPr dirty="0" sz="1950" spc="125">
                <a:latin typeface="Arial MT"/>
                <a:cs typeface="Arial MT"/>
              </a:rPr>
              <a:t>(</a:t>
            </a:r>
            <a:r>
              <a:rPr dirty="0" sz="1950" spc="125" i="1">
                <a:latin typeface="Calibri"/>
                <a:cs typeface="Calibri"/>
              </a:rPr>
              <a:t>q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05">
                <a:latin typeface="Lucida Sans Unicode"/>
                <a:cs typeface="Lucida Sans Unicode"/>
              </a:rPr>
              <a:t> </a:t>
            </a:r>
            <a:r>
              <a:rPr dirty="0" sz="1950" spc="325" i="1">
                <a:latin typeface="Calibri"/>
                <a:cs typeface="Calibri"/>
              </a:rPr>
              <a:t>r</a:t>
            </a:r>
            <a:r>
              <a:rPr dirty="0" sz="1950" spc="325">
                <a:latin typeface="Arial MT"/>
                <a:cs typeface="Arial MT"/>
              </a:rPr>
              <a:t>)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takes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65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05">
                <a:latin typeface="Lucida Sans Unicode"/>
                <a:cs typeface="Lucida Sans Unicode"/>
              </a:rPr>
              <a:t> </a:t>
            </a:r>
            <a:r>
              <a:rPr dirty="0" sz="1950" spc="-65" i="1">
                <a:latin typeface="Calibri"/>
                <a:cs typeface="Calibri"/>
              </a:rPr>
              <a:t>q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10">
                <a:latin typeface="Lucida Sans Unicode"/>
                <a:cs typeface="Lucida Sans Unicode"/>
              </a:rPr>
              <a:t> </a:t>
            </a:r>
            <a:r>
              <a:rPr dirty="0" sz="1950" spc="280" i="1">
                <a:latin typeface="Calibri"/>
                <a:cs typeface="Calibri"/>
              </a:rPr>
              <a:t>r</a:t>
            </a:r>
            <a:r>
              <a:rPr dirty="0" sz="1950" spc="515" i="1">
                <a:latin typeface="Calibri"/>
                <a:cs typeface="Calibri"/>
              </a:rPr>
              <a:t> </a:t>
            </a:r>
            <a:r>
              <a:rPr dirty="0" sz="1950" spc="80">
                <a:latin typeface="Arial MT"/>
                <a:cs typeface="Arial MT"/>
              </a:rPr>
              <a:t>scalar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200">
                <a:latin typeface="Arial MT"/>
                <a:cs typeface="Arial MT"/>
              </a:rPr>
              <a:t>multi- </a:t>
            </a:r>
            <a:r>
              <a:rPr dirty="0" sz="1950" spc="-525">
                <a:latin typeface="Arial MT"/>
                <a:cs typeface="Arial MT"/>
              </a:rPr>
              <a:t> </a:t>
            </a:r>
            <a:r>
              <a:rPr dirty="0" sz="1950" spc="135">
                <a:latin typeface="Arial MT"/>
                <a:cs typeface="Arial MT"/>
              </a:rPr>
              <a:t>plications.</a:t>
            </a:r>
            <a:endParaRPr sz="1950">
              <a:latin typeface="Arial MT"/>
              <a:cs typeface="Arial MT"/>
            </a:endParaRPr>
          </a:p>
          <a:p>
            <a:pPr algn="ctr" marL="667385">
              <a:lnSpc>
                <a:spcPct val="100000"/>
              </a:lnSpc>
              <a:spcBef>
                <a:spcPts val="40"/>
              </a:spcBef>
            </a:pPr>
            <a:r>
              <a:rPr dirty="0" sz="185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02262" y="3716819"/>
          <a:ext cx="6060440" cy="303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  <a:gridCol w="1007744"/>
                <a:gridCol w="1007745"/>
                <a:gridCol w="1007745"/>
              </a:tblGrid>
              <a:tr h="503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  <a:tr h="503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79"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88980" y="3775507"/>
            <a:ext cx="395605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264160">
              <a:lnSpc>
                <a:spcPts val="2100"/>
              </a:lnSpc>
            </a:pPr>
            <a:r>
              <a:rPr dirty="0" sz="185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dirty="0" sz="185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  <a:p>
            <a:pPr marL="264160">
              <a:lnSpc>
                <a:spcPts val="2100"/>
              </a:lnSpc>
            </a:pPr>
            <a:r>
              <a:rPr dirty="0" sz="185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342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5309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277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1244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9211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7178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146939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5" b="1">
                <a:latin typeface="Verdana"/>
                <a:cs typeface="Verdana"/>
              </a:rPr>
              <a:t>Example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1118254"/>
            <a:ext cx="9113520" cy="21082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40"/>
              </a:spcBef>
            </a:pP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1</a:t>
            </a:r>
            <a:r>
              <a:rPr dirty="0" baseline="-13468" sz="2475" spc="675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30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35</a:t>
            </a:r>
            <a:r>
              <a:rPr dirty="0" sz="1950" spc="20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2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35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15</a:t>
            </a:r>
            <a:r>
              <a:rPr dirty="0" sz="1950" spc="20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3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15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10">
                <a:latin typeface="Tahoma"/>
                <a:cs typeface="Tahoma"/>
              </a:rPr>
              <a:t>5</a:t>
            </a:r>
            <a:r>
              <a:rPr dirty="0" sz="1950" spc="21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4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40">
                <a:latin typeface="Arial MT"/>
                <a:cs typeface="Arial MT"/>
              </a:rPr>
              <a:t>(</a:t>
            </a:r>
            <a:r>
              <a:rPr dirty="0" sz="1950" spc="240">
                <a:latin typeface="Tahoma"/>
                <a:cs typeface="Tahoma"/>
              </a:rPr>
              <a:t>5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10</a:t>
            </a:r>
            <a:r>
              <a:rPr dirty="0" sz="1950" spc="200">
                <a:latin typeface="Arial MT"/>
                <a:cs typeface="Arial MT"/>
              </a:rPr>
              <a:t>),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5</a:t>
            </a:r>
            <a:r>
              <a:rPr dirty="0" baseline="-13468" sz="2475" spc="682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(</a:t>
            </a:r>
            <a:r>
              <a:rPr dirty="0" sz="1950" spc="220">
                <a:latin typeface="Tahoma"/>
                <a:cs typeface="Tahoma"/>
              </a:rPr>
              <a:t>10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95">
                <a:latin typeface="Lucida Sans Unicode"/>
                <a:cs typeface="Lucida Sans Unicode"/>
              </a:rPr>
              <a:t> </a:t>
            </a:r>
            <a:r>
              <a:rPr dirty="0" sz="1950" spc="200">
                <a:latin typeface="Tahoma"/>
                <a:cs typeface="Tahoma"/>
              </a:rPr>
              <a:t>20</a:t>
            </a:r>
            <a:r>
              <a:rPr dirty="0" sz="1950" spc="200">
                <a:latin typeface="Arial MT"/>
                <a:cs typeface="Arial MT"/>
              </a:rPr>
              <a:t>),</a:t>
            </a:r>
            <a:endParaRPr sz="19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450"/>
              </a:spcBef>
            </a:pP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6</a:t>
            </a:r>
            <a:r>
              <a:rPr dirty="0" baseline="-13468" sz="2475" spc="195">
                <a:latin typeface="Tahoma"/>
                <a:cs typeface="Tahoma"/>
              </a:rPr>
              <a:t> </a:t>
            </a:r>
            <a:r>
              <a:rPr dirty="0" baseline="-13468" sz="2475" spc="-240">
                <a:latin typeface="Tahoma"/>
                <a:cs typeface="Tahoma"/>
              </a:rPr>
              <a:t> </a:t>
            </a:r>
            <a:r>
              <a:rPr dirty="0" sz="1950" spc="310">
                <a:latin typeface="Arial MT"/>
                <a:cs typeface="Arial MT"/>
              </a:rPr>
              <a:t>(</a:t>
            </a:r>
            <a:r>
              <a:rPr dirty="0" sz="1950" spc="175">
                <a:latin typeface="Tahoma"/>
                <a:cs typeface="Tahoma"/>
              </a:rPr>
              <a:t>20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25</a:t>
            </a:r>
            <a:r>
              <a:rPr dirty="0" sz="1950" spc="31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  <a:p>
            <a:pPr marL="76200" marR="67945" indent="-635">
              <a:lnSpc>
                <a:spcPct val="119200"/>
              </a:lnSpc>
              <a:spcBef>
                <a:spcPts val="2990"/>
              </a:spcBef>
              <a:tabLst>
                <a:tab pos="1095375" algn="l"/>
              </a:tabLst>
            </a:pPr>
            <a:r>
              <a:rPr dirty="0" sz="1950" spc="114">
                <a:latin typeface="Arial MT"/>
                <a:cs typeface="Arial MT"/>
              </a:rPr>
              <a:t>Recall:	</a:t>
            </a:r>
            <a:r>
              <a:rPr dirty="0" sz="1950" spc="165">
                <a:latin typeface="Arial MT"/>
                <a:cs typeface="Arial MT"/>
              </a:rPr>
              <a:t>multiplying</a:t>
            </a:r>
            <a:r>
              <a:rPr dirty="0" sz="1950" spc="345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sz="1950" spc="459" i="1">
                <a:latin typeface="Calibri"/>
                <a:cs typeface="Calibri"/>
              </a:rPr>
              <a:t> </a:t>
            </a:r>
            <a:r>
              <a:rPr dirty="0" sz="1950" spc="185">
                <a:latin typeface="Arial MT"/>
                <a:cs typeface="Arial MT"/>
              </a:rPr>
              <a:t>(</a:t>
            </a:r>
            <a:r>
              <a:rPr dirty="0" sz="1950" spc="185" i="1">
                <a:latin typeface="Calibri"/>
                <a:cs typeface="Calibri"/>
              </a:rPr>
              <a:t>p</a:t>
            </a:r>
            <a:r>
              <a:rPr dirty="0" sz="1950" spc="6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10">
                <a:latin typeface="Lucida Sans Unicode"/>
                <a:cs typeface="Lucida Sans Unicode"/>
              </a:rPr>
              <a:t> </a:t>
            </a:r>
            <a:r>
              <a:rPr dirty="0" sz="1950" spc="160" i="1">
                <a:latin typeface="Calibri"/>
                <a:cs typeface="Calibri"/>
              </a:rPr>
              <a:t>q</a:t>
            </a:r>
            <a:r>
              <a:rPr dirty="0" sz="1950" spc="160">
                <a:latin typeface="Arial MT"/>
                <a:cs typeface="Arial MT"/>
              </a:rPr>
              <a:t>)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525" i="1">
                <a:latin typeface="Calibri"/>
                <a:cs typeface="Calibri"/>
              </a:rPr>
              <a:t>B</a:t>
            </a:r>
            <a:r>
              <a:rPr dirty="0" sz="1950" spc="550" i="1">
                <a:latin typeface="Calibri"/>
                <a:cs typeface="Calibri"/>
              </a:rPr>
              <a:t> </a:t>
            </a:r>
            <a:r>
              <a:rPr dirty="0" sz="1950" spc="125">
                <a:latin typeface="Arial MT"/>
                <a:cs typeface="Arial MT"/>
              </a:rPr>
              <a:t>(</a:t>
            </a:r>
            <a:r>
              <a:rPr dirty="0" sz="1950" spc="125" i="1">
                <a:latin typeface="Calibri"/>
                <a:cs typeface="Calibri"/>
              </a:rPr>
              <a:t>q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05">
                <a:latin typeface="Lucida Sans Unicode"/>
                <a:cs typeface="Lucida Sans Unicode"/>
              </a:rPr>
              <a:t> </a:t>
            </a:r>
            <a:r>
              <a:rPr dirty="0" sz="1950" spc="325" i="1">
                <a:latin typeface="Calibri"/>
                <a:cs typeface="Calibri"/>
              </a:rPr>
              <a:t>r</a:t>
            </a:r>
            <a:r>
              <a:rPr dirty="0" sz="1950" spc="325">
                <a:latin typeface="Arial MT"/>
                <a:cs typeface="Arial MT"/>
              </a:rPr>
              <a:t>)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takes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65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05">
                <a:latin typeface="Lucida Sans Unicode"/>
                <a:cs typeface="Lucida Sans Unicode"/>
              </a:rPr>
              <a:t> </a:t>
            </a:r>
            <a:r>
              <a:rPr dirty="0" sz="1950" spc="-65" i="1">
                <a:latin typeface="Calibri"/>
                <a:cs typeface="Calibri"/>
              </a:rPr>
              <a:t>q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10">
                <a:latin typeface="Lucida Sans Unicode"/>
                <a:cs typeface="Lucida Sans Unicode"/>
              </a:rPr>
              <a:t> </a:t>
            </a:r>
            <a:r>
              <a:rPr dirty="0" sz="1950" spc="280" i="1">
                <a:latin typeface="Calibri"/>
                <a:cs typeface="Calibri"/>
              </a:rPr>
              <a:t>r</a:t>
            </a:r>
            <a:r>
              <a:rPr dirty="0" sz="1950" spc="515" i="1">
                <a:latin typeface="Calibri"/>
                <a:cs typeface="Calibri"/>
              </a:rPr>
              <a:t> </a:t>
            </a:r>
            <a:r>
              <a:rPr dirty="0" sz="1950" spc="80">
                <a:latin typeface="Arial MT"/>
                <a:cs typeface="Arial MT"/>
              </a:rPr>
              <a:t>scalar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200">
                <a:latin typeface="Arial MT"/>
                <a:cs typeface="Arial MT"/>
              </a:rPr>
              <a:t>multi- </a:t>
            </a:r>
            <a:r>
              <a:rPr dirty="0" sz="1950" spc="-525">
                <a:latin typeface="Arial MT"/>
                <a:cs typeface="Arial MT"/>
              </a:rPr>
              <a:t> </a:t>
            </a:r>
            <a:r>
              <a:rPr dirty="0" sz="1950" spc="135">
                <a:latin typeface="Arial MT"/>
                <a:cs typeface="Arial MT"/>
              </a:rPr>
              <a:t>plications.</a:t>
            </a:r>
            <a:endParaRPr sz="1950">
              <a:latin typeface="Arial MT"/>
              <a:cs typeface="Arial MT"/>
            </a:endParaRPr>
          </a:p>
          <a:p>
            <a:pPr algn="ctr" marL="667385">
              <a:lnSpc>
                <a:spcPct val="100000"/>
              </a:lnSpc>
              <a:spcBef>
                <a:spcPts val="40"/>
              </a:spcBef>
            </a:pPr>
            <a:r>
              <a:rPr dirty="0" sz="185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02262" y="3716819"/>
          <a:ext cx="6060440" cy="303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44"/>
                <a:gridCol w="1007744"/>
                <a:gridCol w="1007744"/>
                <a:gridCol w="1007744"/>
                <a:gridCol w="1007745"/>
                <a:gridCol w="1007745"/>
              </a:tblGrid>
              <a:tr h="503983"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15,125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10,500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5,375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3,500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5,000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  <a:tr h="503980"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11,875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7,125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2,500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1,000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90"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9,375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4,375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750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79"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7,875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2,625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86"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15,750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3979"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1850">
                          <a:latin typeface="Times New Roman"/>
                          <a:cs typeface="Times New Roman"/>
                        </a:rPr>
                        <a:t>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74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88980" y="3775507"/>
            <a:ext cx="395605" cy="287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264160">
              <a:lnSpc>
                <a:spcPts val="2100"/>
              </a:lnSpc>
            </a:pPr>
            <a:r>
              <a:rPr dirty="0" sz="185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1985"/>
              </a:lnSpc>
            </a:pPr>
            <a:r>
              <a:rPr dirty="0" sz="185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  <a:p>
            <a:pPr marL="264160">
              <a:lnSpc>
                <a:spcPts val="2100"/>
              </a:lnSpc>
            </a:pPr>
            <a:r>
              <a:rPr dirty="0" sz="185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85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7342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5309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277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71244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9211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7178" y="3221125"/>
            <a:ext cx="14351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>
                <a:latin typeface="Times New Roman"/>
                <a:cs typeface="Times New Roman"/>
              </a:rPr>
              <a:t>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556006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0065" algn="l"/>
              </a:tabLst>
            </a:pPr>
            <a:r>
              <a:rPr dirty="0" sz="2350" spc="10" b="1">
                <a:latin typeface="Verdana"/>
                <a:cs typeface="Verdana"/>
              </a:rPr>
              <a:t>4.	</a:t>
            </a:r>
            <a:r>
              <a:rPr dirty="0" sz="2350" spc="15" b="1">
                <a:latin typeface="Verdana"/>
                <a:cs typeface="Verdana"/>
              </a:rPr>
              <a:t>Constructing</a:t>
            </a:r>
            <a:r>
              <a:rPr dirty="0" sz="2350" spc="265" b="1">
                <a:latin typeface="Verdana"/>
                <a:cs typeface="Verdana"/>
              </a:rPr>
              <a:t> </a:t>
            </a:r>
            <a:r>
              <a:rPr dirty="0" sz="2350" spc="-15" b="1">
                <a:latin typeface="Verdana"/>
                <a:cs typeface="Verdana"/>
              </a:rPr>
              <a:t>optimal</a:t>
            </a:r>
            <a:r>
              <a:rPr dirty="0" sz="2350" spc="265" b="1">
                <a:latin typeface="Verdana"/>
                <a:cs typeface="Verdana"/>
              </a:rPr>
              <a:t> </a:t>
            </a:r>
            <a:r>
              <a:rPr dirty="0" sz="2350" spc="-35" b="1">
                <a:latin typeface="Verdana"/>
                <a:cs typeface="Verdana"/>
              </a:rPr>
              <a:t>solution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317858"/>
            <a:ext cx="6948170" cy="5062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30"/>
              </a:spcBef>
            </a:pPr>
            <a:r>
              <a:rPr dirty="0" sz="1950" spc="130">
                <a:latin typeface="Arial MT"/>
                <a:cs typeface="Arial MT"/>
              </a:rPr>
              <a:t>Simple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00">
                <a:latin typeface="Arial MT"/>
                <a:cs typeface="Arial MT"/>
              </a:rPr>
              <a:t>array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30" i="1">
                <a:latin typeface="Calibri"/>
                <a:cs typeface="Calibri"/>
              </a:rPr>
              <a:t>s</a:t>
            </a:r>
            <a:r>
              <a:rPr dirty="0" sz="1950" spc="130">
                <a:latin typeface="Tahoma"/>
                <a:cs typeface="Tahoma"/>
              </a:rPr>
              <a:t>[</a:t>
            </a:r>
            <a:r>
              <a:rPr dirty="0" sz="1950" spc="13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95" i="1">
                <a:latin typeface="Calibri"/>
                <a:cs typeface="Calibri"/>
              </a:rPr>
              <a:t>j</a:t>
            </a:r>
            <a:r>
              <a:rPr dirty="0" sz="1950" spc="195">
                <a:latin typeface="Tahoma"/>
                <a:cs typeface="Tahoma"/>
              </a:rPr>
              <a:t>]</a:t>
            </a:r>
            <a:r>
              <a:rPr dirty="0" sz="1950" spc="195">
                <a:latin typeface="Arial MT"/>
                <a:cs typeface="Arial MT"/>
              </a:rPr>
              <a:t>,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75">
                <a:latin typeface="Arial MT"/>
                <a:cs typeface="Arial MT"/>
              </a:rPr>
              <a:t>gives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65">
                <a:latin typeface="Arial MT"/>
                <a:cs typeface="Arial MT"/>
              </a:rPr>
              <a:t>us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split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60">
                <a:latin typeface="Arial MT"/>
                <a:cs typeface="Arial MT"/>
              </a:rPr>
              <a:t>points.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</a:pPr>
            <a:r>
              <a:rPr dirty="0" sz="2350" spc="-5" b="1">
                <a:latin typeface="Verdana"/>
                <a:cs typeface="Verdana"/>
              </a:rPr>
              <a:t>Complexity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Verdana"/>
              <a:cs typeface="Verdana"/>
            </a:endParaRPr>
          </a:p>
          <a:p>
            <a:pPr marL="50165">
              <a:lnSpc>
                <a:spcPct val="100000"/>
              </a:lnSpc>
            </a:pPr>
            <a:r>
              <a:rPr dirty="0" sz="1950" spc="195">
                <a:latin typeface="Arial MT"/>
                <a:cs typeface="Arial MT"/>
              </a:rPr>
              <a:t>We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have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three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nested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loops:</a:t>
            </a:r>
            <a:endParaRPr sz="1950">
              <a:latin typeface="Arial MT"/>
              <a:cs typeface="Arial MT"/>
            </a:endParaRPr>
          </a:p>
          <a:p>
            <a:pPr marL="531495" indent="-372110">
              <a:lnSpc>
                <a:spcPct val="100000"/>
              </a:lnSpc>
              <a:spcBef>
                <a:spcPts val="1835"/>
              </a:spcBef>
              <a:buFont typeface="Arial MT"/>
              <a:buAutoNum type="arabicPeriod"/>
              <a:tabLst>
                <a:tab pos="532130" algn="l"/>
              </a:tabLst>
            </a:pPr>
            <a:r>
              <a:rPr dirty="0" sz="1950" spc="275" i="1">
                <a:latin typeface="Calibri"/>
                <a:cs typeface="Calibri"/>
              </a:rPr>
              <a:t>l</a:t>
            </a:r>
            <a:r>
              <a:rPr dirty="0" sz="1950" spc="275">
                <a:latin typeface="Arial MT"/>
                <a:cs typeface="Arial MT"/>
              </a:rPr>
              <a:t>,</a:t>
            </a:r>
            <a:r>
              <a:rPr dirty="0" sz="1950" spc="265">
                <a:latin typeface="Arial MT"/>
                <a:cs typeface="Arial MT"/>
              </a:rPr>
              <a:t> </a:t>
            </a:r>
            <a:r>
              <a:rPr dirty="0" sz="1950" spc="150">
                <a:latin typeface="Arial MT"/>
                <a:cs typeface="Arial MT"/>
              </a:rPr>
              <a:t>length,</a:t>
            </a:r>
            <a:r>
              <a:rPr dirty="0" sz="1950" spc="265">
                <a:latin typeface="Arial MT"/>
                <a:cs typeface="Arial MT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O</a:t>
            </a: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270">
                <a:latin typeface="Tahoma"/>
                <a:cs typeface="Tahoma"/>
              </a:rPr>
              <a:t>)</a:t>
            </a:r>
            <a:r>
              <a:rPr dirty="0" sz="1950" spc="204">
                <a:latin typeface="Tahoma"/>
                <a:cs typeface="Tahoma"/>
              </a:rPr>
              <a:t> </a:t>
            </a:r>
            <a:r>
              <a:rPr dirty="0" sz="1950" spc="145">
                <a:latin typeface="Arial MT"/>
                <a:cs typeface="Arial MT"/>
              </a:rPr>
              <a:t>iterations</a:t>
            </a:r>
            <a:endParaRPr sz="1950">
              <a:latin typeface="Arial MT"/>
              <a:cs typeface="Arial MT"/>
            </a:endParaRPr>
          </a:p>
          <a:p>
            <a:pPr marL="531495" indent="-372110">
              <a:lnSpc>
                <a:spcPct val="100000"/>
              </a:lnSpc>
              <a:spcBef>
                <a:spcPts val="1945"/>
              </a:spcBef>
              <a:buFont typeface="Arial MT"/>
              <a:buAutoNum type="arabicPeriod"/>
              <a:tabLst>
                <a:tab pos="532130" algn="l"/>
              </a:tabLst>
            </a:pPr>
            <a:r>
              <a:rPr dirty="0" sz="1950" spc="204" i="1">
                <a:latin typeface="Calibri"/>
                <a:cs typeface="Calibri"/>
              </a:rPr>
              <a:t>i</a:t>
            </a:r>
            <a:r>
              <a:rPr dirty="0" sz="1950" spc="204">
                <a:latin typeface="Arial MT"/>
                <a:cs typeface="Arial MT"/>
              </a:rPr>
              <a:t>,</a:t>
            </a:r>
            <a:r>
              <a:rPr dirty="0" sz="1950" spc="265">
                <a:latin typeface="Arial MT"/>
                <a:cs typeface="Arial MT"/>
              </a:rPr>
              <a:t> </a:t>
            </a:r>
            <a:r>
              <a:rPr dirty="0" sz="1950" spc="165">
                <a:latin typeface="Arial MT"/>
                <a:cs typeface="Arial MT"/>
              </a:rPr>
              <a:t>start,</a:t>
            </a:r>
            <a:r>
              <a:rPr dirty="0" sz="1950" spc="265">
                <a:latin typeface="Arial MT"/>
                <a:cs typeface="Arial MT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O</a:t>
            </a: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270">
                <a:latin typeface="Tahoma"/>
                <a:cs typeface="Tahoma"/>
              </a:rPr>
              <a:t>)</a:t>
            </a:r>
            <a:r>
              <a:rPr dirty="0" sz="1950" spc="200">
                <a:latin typeface="Tahoma"/>
                <a:cs typeface="Tahoma"/>
              </a:rPr>
              <a:t> </a:t>
            </a:r>
            <a:r>
              <a:rPr dirty="0" sz="1950" spc="145">
                <a:latin typeface="Arial MT"/>
                <a:cs typeface="Arial MT"/>
              </a:rPr>
              <a:t>iterations</a:t>
            </a:r>
            <a:endParaRPr sz="1950">
              <a:latin typeface="Arial MT"/>
              <a:cs typeface="Arial MT"/>
            </a:endParaRPr>
          </a:p>
          <a:p>
            <a:pPr marL="531495" indent="-372110">
              <a:lnSpc>
                <a:spcPct val="100000"/>
              </a:lnSpc>
              <a:spcBef>
                <a:spcPts val="1939"/>
              </a:spcBef>
              <a:buFont typeface="Arial MT"/>
              <a:buAutoNum type="arabicPeriod"/>
              <a:tabLst>
                <a:tab pos="532130" algn="l"/>
              </a:tabLst>
            </a:pPr>
            <a:r>
              <a:rPr dirty="0" sz="1950" spc="200" i="1">
                <a:latin typeface="Calibri"/>
                <a:cs typeface="Calibri"/>
              </a:rPr>
              <a:t>k</a:t>
            </a:r>
            <a:r>
              <a:rPr dirty="0" sz="1950" spc="200">
                <a:latin typeface="Arial MT"/>
                <a:cs typeface="Arial MT"/>
              </a:rPr>
              <a:t>,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split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90">
                <a:latin typeface="Arial MT"/>
                <a:cs typeface="Arial MT"/>
              </a:rPr>
              <a:t>point,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O</a:t>
            </a: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270">
                <a:latin typeface="Tahoma"/>
                <a:cs typeface="Tahoma"/>
              </a:rPr>
              <a:t>)</a:t>
            </a:r>
            <a:r>
              <a:rPr dirty="0" sz="1950" spc="204">
                <a:latin typeface="Tahoma"/>
                <a:cs typeface="Tahoma"/>
              </a:rPr>
              <a:t> </a:t>
            </a:r>
            <a:r>
              <a:rPr dirty="0" sz="1950" spc="145">
                <a:latin typeface="Arial MT"/>
                <a:cs typeface="Arial MT"/>
              </a:rPr>
              <a:t>iterations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tabLst>
                <a:tab pos="2082800" algn="l"/>
              </a:tabLst>
            </a:pPr>
            <a:r>
              <a:rPr dirty="0" sz="1950" spc="204">
                <a:latin typeface="Arial MT"/>
                <a:cs typeface="Arial MT"/>
              </a:rPr>
              <a:t>Body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loops:	</a:t>
            </a:r>
            <a:r>
              <a:rPr dirty="0" sz="1950" spc="165">
                <a:latin typeface="Arial MT"/>
                <a:cs typeface="Arial MT"/>
              </a:rPr>
              <a:t>constant</a:t>
            </a:r>
            <a:r>
              <a:rPr dirty="0" sz="1950" spc="26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complexity.</a:t>
            </a:r>
            <a:endParaRPr sz="19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375"/>
              </a:spcBef>
              <a:tabLst>
                <a:tab pos="2651125" algn="l"/>
              </a:tabLst>
            </a:pPr>
            <a:r>
              <a:rPr dirty="0" sz="1950" spc="80" b="1">
                <a:latin typeface="Verdana"/>
                <a:cs typeface="Verdana"/>
              </a:rPr>
              <a:t>Total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25" b="1">
                <a:latin typeface="Verdana"/>
                <a:cs typeface="Verdana"/>
              </a:rPr>
              <a:t>complexity:	</a:t>
            </a:r>
            <a:r>
              <a:rPr dirty="0" sz="1950" spc="250" i="1">
                <a:latin typeface="Calibri"/>
                <a:cs typeface="Calibri"/>
              </a:rPr>
              <a:t>O</a:t>
            </a:r>
            <a:r>
              <a:rPr dirty="0" sz="1950" spc="250">
                <a:latin typeface="Tahoma"/>
                <a:cs typeface="Tahoma"/>
              </a:rPr>
              <a:t>(</a:t>
            </a:r>
            <a:r>
              <a:rPr dirty="0" sz="1950" spc="250" i="1">
                <a:latin typeface="Calibri"/>
                <a:cs typeface="Calibri"/>
              </a:rPr>
              <a:t>n</a:t>
            </a:r>
            <a:r>
              <a:rPr dirty="0" baseline="23569" sz="2475" spc="375">
                <a:latin typeface="Tahoma"/>
                <a:cs typeface="Tahoma"/>
              </a:rPr>
              <a:t>3</a:t>
            </a:r>
            <a:r>
              <a:rPr dirty="0" sz="1950" spc="250"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3942715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40" b="1">
                <a:latin typeface="Verdana"/>
                <a:cs typeface="Verdana"/>
              </a:rPr>
              <a:t>All-pairs-shortest-paths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412" y="2341607"/>
            <a:ext cx="5844540" cy="73406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dirty="0" sz="1950" spc="160">
                <a:latin typeface="Arial MT"/>
                <a:cs typeface="Arial MT"/>
              </a:rPr>
              <a:t>Directed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graph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409" i="1">
                <a:latin typeface="Calibri"/>
                <a:cs typeface="Calibri"/>
              </a:rPr>
              <a:t>G</a:t>
            </a:r>
            <a:r>
              <a:rPr dirty="0" sz="1950" spc="15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180">
                <a:latin typeface="Tahoma"/>
                <a:cs typeface="Tahoma"/>
              </a:rPr>
              <a:t>(</a:t>
            </a:r>
            <a:r>
              <a:rPr dirty="0" sz="1950" spc="180" i="1">
                <a:latin typeface="Calibri"/>
                <a:cs typeface="Calibri"/>
              </a:rPr>
              <a:t>V,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350" i="1">
                <a:latin typeface="Calibri"/>
                <a:cs typeface="Calibri"/>
              </a:rPr>
              <a:t>E</a:t>
            </a:r>
            <a:r>
              <a:rPr dirty="0" sz="1950" spc="350">
                <a:latin typeface="Tahoma"/>
                <a:cs typeface="Tahoma"/>
              </a:rPr>
              <a:t>)</a:t>
            </a:r>
            <a:r>
              <a:rPr dirty="0" sz="1950" spc="350">
                <a:latin typeface="Arial MT"/>
                <a:cs typeface="Arial MT"/>
              </a:rPr>
              <a:t>,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weight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function</a:t>
            </a:r>
            <a:endParaRPr sz="1950">
              <a:latin typeface="Arial MT"/>
              <a:cs typeface="Arial MT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dirty="0" sz="1950" spc="114" i="1">
                <a:latin typeface="Calibri"/>
                <a:cs typeface="Calibri"/>
              </a:rPr>
              <a:t>w</a:t>
            </a:r>
            <a:r>
              <a:rPr dirty="0" sz="1950" spc="195" i="1">
                <a:latin typeface="Calibri"/>
                <a:cs typeface="Calibri"/>
              </a:rPr>
              <a:t> </a:t>
            </a:r>
            <a:r>
              <a:rPr dirty="0" sz="1950" spc="-5">
                <a:latin typeface="Tahoma"/>
                <a:cs typeface="Tahoma"/>
              </a:rPr>
              <a:t>: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90" i="1">
                <a:latin typeface="Calibri"/>
                <a:cs typeface="Calibri"/>
              </a:rPr>
              <a:t>E</a:t>
            </a:r>
            <a:r>
              <a:rPr dirty="0" sz="1950" i="1">
                <a:latin typeface="Calibri"/>
                <a:cs typeface="Calibri"/>
              </a:rPr>
              <a:t> </a:t>
            </a:r>
            <a:r>
              <a:rPr dirty="0" sz="1950" spc="-18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→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-325">
                <a:latin typeface="Arial MT"/>
                <a:cs typeface="Arial MT"/>
              </a:rPr>
              <a:t>I</a:t>
            </a:r>
            <a:r>
              <a:rPr dirty="0" sz="1950" spc="175">
                <a:latin typeface="Arial MT"/>
                <a:cs typeface="Arial MT"/>
              </a:rPr>
              <a:t>R,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-145">
                <a:latin typeface="Lucida Sans Unicode"/>
                <a:cs typeface="Lucida Sans Unicode"/>
              </a:rPr>
              <a:t>|</a:t>
            </a:r>
            <a:r>
              <a:rPr dirty="0" sz="1950" spc="114" i="1">
                <a:latin typeface="Calibri"/>
                <a:cs typeface="Calibri"/>
              </a:rPr>
              <a:t>V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-145">
                <a:latin typeface="Lucida Sans Unicode"/>
                <a:cs typeface="Lucida Sans Unicode"/>
              </a:rPr>
              <a:t>|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012" y="3291971"/>
            <a:ext cx="59817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78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98450" algn="l"/>
              </a:tabLst>
            </a:pPr>
            <a:r>
              <a:rPr dirty="0" sz="1950" spc="190">
                <a:latin typeface="Arial MT"/>
                <a:cs typeface="Arial MT"/>
              </a:rPr>
              <a:t>Weight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(</a:t>
            </a:r>
            <a:r>
              <a:rPr dirty="0" sz="1950" spc="160" i="1">
                <a:latin typeface="Calibri"/>
                <a:cs typeface="Calibri"/>
              </a:rPr>
              <a:t>v</a:t>
            </a:r>
            <a:r>
              <a:rPr dirty="0" baseline="-13468" sz="2475" spc="240">
                <a:latin typeface="Tahoma"/>
                <a:cs typeface="Tahoma"/>
              </a:rPr>
              <a:t>1</a:t>
            </a:r>
            <a:r>
              <a:rPr dirty="0" sz="1950" spc="160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40" i="1">
                <a:latin typeface="Calibri"/>
                <a:cs typeface="Calibri"/>
              </a:rPr>
              <a:t>v</a:t>
            </a:r>
            <a:r>
              <a:rPr dirty="0" baseline="-13468" sz="2475" spc="209">
                <a:latin typeface="Tahoma"/>
                <a:cs typeface="Tahoma"/>
              </a:rPr>
              <a:t>2</a:t>
            </a:r>
            <a:r>
              <a:rPr dirty="0" sz="1950" spc="140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04" i="1">
                <a:latin typeface="Calibri"/>
                <a:cs typeface="Calibri"/>
              </a:rPr>
              <a:t>v</a:t>
            </a:r>
            <a:r>
              <a:rPr dirty="0" baseline="-15151" sz="2475" spc="307" i="1">
                <a:latin typeface="Calibri"/>
                <a:cs typeface="Calibri"/>
              </a:rPr>
              <a:t>k</a:t>
            </a:r>
            <a:r>
              <a:rPr dirty="0" sz="1950" spc="204">
                <a:latin typeface="Tahoma"/>
                <a:cs typeface="Tahoma"/>
              </a:rPr>
              <a:t>)</a:t>
            </a:r>
            <a:r>
              <a:rPr dirty="0" sz="1950" spc="220">
                <a:latin typeface="Tahoma"/>
                <a:cs typeface="Tahoma"/>
              </a:rPr>
              <a:t> </a:t>
            </a:r>
            <a:r>
              <a:rPr dirty="0" sz="1950" spc="40">
                <a:latin typeface="Arial MT"/>
                <a:cs typeface="Arial MT"/>
              </a:rPr>
              <a:t>is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60" i="1">
                <a:latin typeface="Calibri"/>
                <a:cs typeface="Calibri"/>
              </a:rPr>
              <a:t>w</a:t>
            </a:r>
            <a:r>
              <a:rPr dirty="0" sz="1950" spc="160">
                <a:latin typeface="Tahoma"/>
                <a:cs typeface="Tahoma"/>
              </a:rPr>
              <a:t>(</a:t>
            </a:r>
            <a:r>
              <a:rPr dirty="0" sz="1950" spc="160" i="1">
                <a:latin typeface="Calibri"/>
                <a:cs typeface="Calibri"/>
              </a:rPr>
              <a:t>p</a:t>
            </a:r>
            <a:r>
              <a:rPr dirty="0" sz="1950" spc="160">
                <a:latin typeface="Tahoma"/>
                <a:cs typeface="Tahoma"/>
              </a:rPr>
              <a:t>)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800" y="3152922"/>
            <a:ext cx="25654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805">
                <a:latin typeface="Lucida Sans Unicode"/>
                <a:cs typeface="Lucida Sans Unicode"/>
              </a:rPr>
              <a:t>Σ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6584" y="3225317"/>
            <a:ext cx="4521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00" i="1">
                <a:latin typeface="Calibri"/>
                <a:cs typeface="Calibri"/>
              </a:rPr>
              <a:t>k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30">
                <a:latin typeface="Tahoma"/>
                <a:cs typeface="Tahoma"/>
              </a:rPr>
              <a:t>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6584" y="3420935"/>
            <a:ext cx="43688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15" i="1">
                <a:latin typeface="Calibri"/>
                <a:cs typeface="Calibri"/>
              </a:rPr>
              <a:t>i</a:t>
            </a:r>
            <a:r>
              <a:rPr dirty="0" sz="1650" spc="265">
                <a:latin typeface="Tahoma"/>
                <a:cs typeface="Tahoma"/>
              </a:rPr>
              <a:t>=1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5463" y="3392957"/>
            <a:ext cx="76835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535" algn="l"/>
              </a:tabLst>
            </a:pPr>
            <a:r>
              <a:rPr dirty="0" baseline="1683" sz="2475" spc="322" i="1">
                <a:latin typeface="Calibri"/>
                <a:cs typeface="Calibri"/>
              </a:rPr>
              <a:t>i</a:t>
            </a:r>
            <a:r>
              <a:rPr dirty="0" baseline="1683" sz="2475" spc="322" i="1">
                <a:latin typeface="Calibri"/>
                <a:cs typeface="Calibri"/>
              </a:rPr>
              <a:t>	</a:t>
            </a:r>
            <a:r>
              <a:rPr dirty="0" sz="1650" spc="215" i="1">
                <a:latin typeface="Calibri"/>
                <a:cs typeface="Calibri"/>
              </a:rPr>
              <a:t>i</a:t>
            </a:r>
            <a:r>
              <a:rPr dirty="0" sz="1650" spc="265">
                <a:latin typeface="Tahoma"/>
                <a:cs typeface="Tahoma"/>
              </a:rPr>
              <a:t>+1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3889" y="3291971"/>
            <a:ext cx="13487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12850" algn="l"/>
              </a:tabLst>
            </a:pP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sz="1950" spc="204" i="1">
                <a:latin typeface="Calibri"/>
                <a:cs typeface="Calibri"/>
              </a:rPr>
              <a:t> 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sz="1950" i="1">
                <a:latin typeface="Calibri"/>
                <a:cs typeface="Calibri"/>
              </a:rPr>
              <a:t>	</a:t>
            </a:r>
            <a:r>
              <a:rPr dirty="0" sz="1950" spc="215"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712" y="3836027"/>
            <a:ext cx="8792845" cy="1770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51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85750" algn="l"/>
              </a:tabLst>
            </a:pPr>
            <a:r>
              <a:rPr dirty="0" sz="1950" spc="114">
                <a:latin typeface="Arial MT"/>
                <a:cs typeface="Arial MT"/>
              </a:rPr>
              <a:t>Assume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409" i="1">
                <a:latin typeface="Calibri"/>
                <a:cs typeface="Calibri"/>
              </a:rPr>
              <a:t>G</a:t>
            </a:r>
            <a:r>
              <a:rPr dirty="0" sz="1950" spc="385" i="1">
                <a:latin typeface="Calibri"/>
                <a:cs typeface="Calibri"/>
              </a:rPr>
              <a:t> </a:t>
            </a:r>
            <a:r>
              <a:rPr dirty="0" sz="1950" spc="135">
                <a:latin typeface="Arial MT"/>
                <a:cs typeface="Arial MT"/>
              </a:rPr>
              <a:t>contains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no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negative-weight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75">
                <a:latin typeface="Arial MT"/>
                <a:cs typeface="Arial MT"/>
              </a:rPr>
              <a:t>cycles</a:t>
            </a:r>
            <a:endParaRPr sz="1950">
              <a:latin typeface="Arial MT"/>
              <a:cs typeface="Arial MT"/>
            </a:endParaRPr>
          </a:p>
          <a:p>
            <a:pPr marL="285115" indent="-260350">
              <a:lnSpc>
                <a:spcPct val="100000"/>
              </a:lnSpc>
              <a:spcBef>
                <a:spcPts val="1945"/>
              </a:spcBef>
              <a:buFont typeface="Lucida Sans Unicode"/>
              <a:buChar char="•"/>
              <a:tabLst>
                <a:tab pos="285750" algn="l"/>
              </a:tabLst>
            </a:pPr>
            <a:r>
              <a:rPr dirty="0" sz="1950" spc="20" b="1">
                <a:latin typeface="Verdana"/>
                <a:cs typeface="Verdana"/>
              </a:rPr>
              <a:t>Goal:</a:t>
            </a:r>
            <a:r>
              <a:rPr dirty="0" sz="1950" spc="320" b="1">
                <a:latin typeface="Verdana"/>
                <a:cs typeface="Verdana"/>
              </a:rPr>
              <a:t> </a:t>
            </a:r>
            <a:r>
              <a:rPr dirty="0" sz="1950" spc="125">
                <a:latin typeface="Arial MT"/>
                <a:cs typeface="Arial MT"/>
              </a:rPr>
              <a:t>create</a:t>
            </a:r>
            <a:r>
              <a:rPr dirty="0" sz="1950" spc="55">
                <a:latin typeface="Arial MT"/>
                <a:cs typeface="Arial MT"/>
              </a:rPr>
              <a:t> </a:t>
            </a:r>
            <a:r>
              <a:rPr dirty="0" sz="1950" spc="254" i="1">
                <a:latin typeface="Calibri"/>
                <a:cs typeface="Calibri"/>
              </a:rPr>
              <a:t>n</a:t>
            </a:r>
            <a:r>
              <a:rPr dirty="0" sz="1950" spc="254">
                <a:latin typeface="Lucida Sans Unicode"/>
                <a:cs typeface="Lucida Sans Unicode"/>
              </a:rPr>
              <a:t>×</a:t>
            </a:r>
            <a:r>
              <a:rPr dirty="0" sz="1950" spc="254" i="1">
                <a:latin typeface="Calibri"/>
                <a:cs typeface="Calibri"/>
              </a:rPr>
              <a:t>n</a:t>
            </a:r>
            <a:r>
              <a:rPr dirty="0" sz="1950" spc="150" i="1">
                <a:latin typeface="Calibri"/>
                <a:cs typeface="Calibri"/>
              </a:rPr>
              <a:t> </a:t>
            </a:r>
            <a:r>
              <a:rPr dirty="0" sz="1950" spc="190">
                <a:latin typeface="Arial MT"/>
                <a:cs typeface="Arial MT"/>
              </a:rPr>
              <a:t>matrix</a:t>
            </a:r>
            <a:r>
              <a:rPr dirty="0" sz="1950" spc="5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5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5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55">
                <a:latin typeface="Arial MT"/>
                <a:cs typeface="Arial MT"/>
              </a:rPr>
              <a:t> </a:t>
            </a:r>
            <a:r>
              <a:rPr dirty="0" sz="1950" spc="105">
                <a:latin typeface="Arial MT"/>
                <a:cs typeface="Arial MT"/>
              </a:rPr>
              <a:t>distances</a:t>
            </a:r>
            <a:r>
              <a:rPr dirty="0" sz="1950" spc="50">
                <a:latin typeface="Arial MT"/>
                <a:cs typeface="Arial MT"/>
              </a:rPr>
              <a:t> </a:t>
            </a:r>
            <a:r>
              <a:rPr dirty="0" sz="1950" spc="125" i="1">
                <a:latin typeface="Calibri"/>
                <a:cs typeface="Calibri"/>
              </a:rPr>
              <a:t>δ</a:t>
            </a:r>
            <a:r>
              <a:rPr dirty="0" sz="1950" spc="125">
                <a:latin typeface="Tahoma"/>
                <a:cs typeface="Tahoma"/>
              </a:rPr>
              <a:t>(</a:t>
            </a:r>
            <a:r>
              <a:rPr dirty="0" sz="1950" spc="125" i="1">
                <a:latin typeface="Calibri"/>
                <a:cs typeface="Calibri"/>
              </a:rPr>
              <a:t>u,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195" i="1">
                <a:latin typeface="Calibri"/>
                <a:cs typeface="Calibri"/>
              </a:rPr>
              <a:t>v</a:t>
            </a:r>
            <a:r>
              <a:rPr dirty="0" sz="1950" spc="195">
                <a:latin typeface="Tahoma"/>
                <a:cs typeface="Tahoma"/>
              </a:rPr>
              <a:t>)</a:t>
            </a:r>
            <a:r>
              <a:rPr dirty="0" sz="1950" spc="195">
                <a:latin typeface="Arial MT"/>
                <a:cs typeface="Arial MT"/>
              </a:rPr>
              <a:t>,</a:t>
            </a:r>
            <a:r>
              <a:rPr dirty="0" sz="1950" spc="100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u,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sz="1950" spc="220" i="1">
                <a:latin typeface="Calibri"/>
                <a:cs typeface="Calibri"/>
              </a:rPr>
              <a:t> </a:t>
            </a:r>
            <a:r>
              <a:rPr dirty="0" sz="1950" spc="-150">
                <a:latin typeface="Lucida Sans Unicode"/>
                <a:cs typeface="Lucida Sans Unicode"/>
              </a:rPr>
              <a:t>∈</a:t>
            </a:r>
            <a:r>
              <a:rPr dirty="0" sz="1950" spc="-30">
                <a:latin typeface="Lucida Sans Unicode"/>
                <a:cs typeface="Lucida Sans Unicode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V</a:t>
            </a:r>
            <a:endParaRPr sz="1950">
              <a:latin typeface="Calibri"/>
              <a:cs typeface="Calibri"/>
            </a:endParaRPr>
          </a:p>
          <a:p>
            <a:pPr marL="285115" marR="17780" indent="-260350">
              <a:lnSpc>
                <a:spcPct val="119200"/>
              </a:lnSpc>
              <a:spcBef>
                <a:spcPts val="1495"/>
              </a:spcBef>
              <a:buFont typeface="Lucida Sans Unicode"/>
              <a:buChar char="•"/>
              <a:tabLst>
                <a:tab pos="285750" algn="l"/>
                <a:tab pos="1615440" algn="l"/>
              </a:tabLst>
            </a:pPr>
            <a:r>
              <a:rPr dirty="0" sz="1950" spc="-20" b="1">
                <a:latin typeface="Verdana"/>
                <a:cs typeface="Verdana"/>
              </a:rPr>
              <a:t>1st</a:t>
            </a:r>
            <a:r>
              <a:rPr dirty="0" sz="1950" spc="155" b="1">
                <a:latin typeface="Verdana"/>
                <a:cs typeface="Verdana"/>
              </a:rPr>
              <a:t> </a:t>
            </a:r>
            <a:r>
              <a:rPr dirty="0" sz="1950" spc="-45" b="1">
                <a:latin typeface="Verdana"/>
                <a:cs typeface="Verdana"/>
              </a:rPr>
              <a:t>idea:	</a:t>
            </a:r>
            <a:r>
              <a:rPr dirty="0" sz="1950" spc="45">
                <a:latin typeface="Arial MT"/>
                <a:cs typeface="Arial MT"/>
              </a:rPr>
              <a:t>use</a:t>
            </a:r>
            <a:r>
              <a:rPr dirty="0" sz="1950" spc="21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single-source-shortest-path</a:t>
            </a:r>
            <a:r>
              <a:rPr dirty="0" sz="1950" spc="210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alg</a:t>
            </a:r>
            <a:r>
              <a:rPr dirty="0" sz="1950" spc="21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(i.e.,</a:t>
            </a:r>
            <a:r>
              <a:rPr dirty="0" sz="1950" spc="229">
                <a:latin typeface="Arial MT"/>
                <a:cs typeface="Arial MT"/>
              </a:rPr>
              <a:t> </a:t>
            </a:r>
            <a:r>
              <a:rPr dirty="0" sz="1950" spc="165">
                <a:latin typeface="Arial MT"/>
                <a:cs typeface="Arial MT"/>
              </a:rPr>
              <a:t>Bellman-Ford); </a:t>
            </a:r>
            <a:r>
              <a:rPr dirty="0" sz="1950" spc="-525">
                <a:latin typeface="Arial MT"/>
                <a:cs typeface="Arial MT"/>
              </a:rPr>
              <a:t> </a:t>
            </a:r>
            <a:r>
              <a:rPr dirty="0" sz="1950" spc="220">
                <a:latin typeface="Arial MT"/>
                <a:cs typeface="Arial MT"/>
              </a:rPr>
              <a:t>but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it’s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40">
                <a:latin typeface="Arial MT"/>
                <a:cs typeface="Arial MT"/>
              </a:rPr>
              <a:t>too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slow,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50" i="1">
                <a:latin typeface="Calibri"/>
                <a:cs typeface="Calibri"/>
              </a:rPr>
              <a:t>O</a:t>
            </a:r>
            <a:r>
              <a:rPr dirty="0" sz="1950" spc="250">
                <a:latin typeface="Tahoma"/>
                <a:cs typeface="Tahoma"/>
              </a:rPr>
              <a:t>(</a:t>
            </a:r>
            <a:r>
              <a:rPr dirty="0" sz="1950" spc="250" i="1">
                <a:latin typeface="Calibri"/>
                <a:cs typeface="Calibri"/>
              </a:rPr>
              <a:t>n</a:t>
            </a:r>
            <a:r>
              <a:rPr dirty="0" baseline="23569" sz="2475" spc="375">
                <a:latin typeface="Tahoma"/>
                <a:cs typeface="Tahoma"/>
              </a:rPr>
              <a:t>4</a:t>
            </a:r>
            <a:r>
              <a:rPr dirty="0" sz="1950" spc="250">
                <a:latin typeface="Tahoma"/>
                <a:cs typeface="Tahoma"/>
              </a:rPr>
              <a:t>)</a:t>
            </a:r>
            <a:r>
              <a:rPr dirty="0" sz="1950" spc="215">
                <a:latin typeface="Tahoma"/>
                <a:cs typeface="Tahoma"/>
              </a:rPr>
              <a:t> </a:t>
            </a:r>
            <a:r>
              <a:rPr dirty="0" sz="1950" spc="155">
                <a:latin typeface="Arial MT"/>
                <a:cs typeface="Arial MT"/>
              </a:rPr>
              <a:t>on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60">
                <a:latin typeface="Arial MT"/>
                <a:cs typeface="Arial MT"/>
              </a:rPr>
              <a:t>dense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graph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2786" y="2688196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890" y="2761267"/>
            <a:ext cx="2197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5">
                <a:latin typeface="Lucida Sans Unicode"/>
                <a:cs typeface="Lucida Sans Unicode"/>
              </a:rPr>
              <a:t>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890" y="2826862"/>
            <a:ext cx="2070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5">
                <a:latin typeface="Lucida Sans Unicode"/>
                <a:cs typeface="Lucida Sans Unicode"/>
              </a:rPr>
              <a:t>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389323"/>
            <a:ext cx="7075170" cy="22294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dirty="0" sz="1950" spc="155">
                <a:latin typeface="Arial MT"/>
                <a:cs typeface="Arial MT"/>
              </a:rPr>
              <a:t>Adjacency-matrix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representation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graph: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531495" indent="-260985">
              <a:lnSpc>
                <a:spcPct val="100000"/>
              </a:lnSpc>
              <a:buFont typeface="Lucida Sans Unicode"/>
              <a:buChar char="•"/>
              <a:tabLst>
                <a:tab pos="532130" algn="l"/>
              </a:tabLst>
            </a:pP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385" i="1">
                <a:latin typeface="Calibri"/>
                <a:cs typeface="Calibri"/>
              </a:rPr>
              <a:t> </a:t>
            </a:r>
            <a:r>
              <a:rPr dirty="0" sz="1950" spc="114">
                <a:latin typeface="Arial MT"/>
                <a:cs typeface="Arial MT"/>
              </a:rPr>
              <a:t>adjacency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90">
                <a:latin typeface="Arial MT"/>
                <a:cs typeface="Arial MT"/>
              </a:rPr>
              <a:t>matrix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250" i="1">
                <a:latin typeface="Calibri"/>
                <a:cs typeface="Calibri"/>
              </a:rPr>
              <a:t>W</a:t>
            </a:r>
            <a:r>
              <a:rPr dirty="0" sz="1950" spc="434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245">
                <a:latin typeface="Tahoma"/>
                <a:cs typeface="Tahoma"/>
              </a:rPr>
              <a:t>(</a:t>
            </a:r>
            <a:r>
              <a:rPr dirty="0" sz="1950" spc="245" i="1">
                <a:latin typeface="Calibri"/>
                <a:cs typeface="Calibri"/>
              </a:rPr>
              <a:t>w</a:t>
            </a:r>
            <a:r>
              <a:rPr dirty="0" baseline="-13468" sz="2475" spc="367" i="1">
                <a:latin typeface="Calibri"/>
                <a:cs typeface="Calibri"/>
              </a:rPr>
              <a:t>ij</a:t>
            </a:r>
            <a:r>
              <a:rPr dirty="0" sz="1950" spc="245">
                <a:latin typeface="Tahoma"/>
                <a:cs typeface="Tahoma"/>
              </a:rPr>
              <a:t>)</a:t>
            </a:r>
            <a:r>
              <a:rPr dirty="0" sz="1950" spc="215">
                <a:latin typeface="Tahoma"/>
                <a:cs typeface="Tahoma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80">
                <a:latin typeface="Arial MT"/>
                <a:cs typeface="Arial MT"/>
              </a:rPr>
              <a:t>edge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weights</a:t>
            </a:r>
            <a:endParaRPr sz="1950">
              <a:latin typeface="Arial MT"/>
              <a:cs typeface="Arial MT"/>
            </a:endParaRPr>
          </a:p>
          <a:p>
            <a:pPr marL="531495" indent="-260985">
              <a:lnSpc>
                <a:spcPct val="100000"/>
              </a:lnSpc>
              <a:spcBef>
                <a:spcPts val="1945"/>
              </a:spcBef>
              <a:buFont typeface="Lucida Sans Unicode"/>
              <a:buChar char="•"/>
              <a:tabLst>
                <a:tab pos="532130" algn="l"/>
              </a:tabLst>
            </a:pPr>
            <a:r>
              <a:rPr dirty="0" sz="1950" spc="85">
                <a:latin typeface="Arial MT"/>
                <a:cs typeface="Arial MT"/>
              </a:rPr>
              <a:t>assume</a:t>
            </a:r>
            <a:endParaRPr sz="1950">
              <a:latin typeface="Arial MT"/>
              <a:cs typeface="Arial MT"/>
            </a:endParaRPr>
          </a:p>
          <a:p>
            <a:pPr algn="ctr" marL="1318895">
              <a:lnSpc>
                <a:spcPct val="100000"/>
              </a:lnSpc>
              <a:spcBef>
                <a:spcPts val="1075"/>
              </a:spcBef>
              <a:tabLst>
                <a:tab pos="3697604" algn="l"/>
              </a:tabLst>
            </a:pPr>
            <a:r>
              <a:rPr dirty="0" baseline="55555" sz="2550" spc="-1792">
                <a:latin typeface="Lucida Sans Unicode"/>
                <a:cs typeface="Lucida Sans Unicode"/>
              </a:rPr>
              <a:t></a:t>
            </a:r>
            <a:r>
              <a:rPr dirty="0" baseline="4901" sz="2550" spc="-1792">
                <a:latin typeface="Lucida Sans Unicode"/>
                <a:cs typeface="Lucida Sans Unicode"/>
              </a:rPr>
              <a:t></a:t>
            </a:r>
            <a:r>
              <a:rPr dirty="0" baseline="-11437" sz="2550" spc="-1792">
                <a:latin typeface="Lucida Sans Unicode"/>
                <a:cs typeface="Lucida Sans Unicode"/>
              </a:rPr>
              <a:t></a:t>
            </a:r>
            <a:r>
              <a:rPr dirty="0" baseline="-11437" sz="2550" spc="39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0	</a:t>
            </a: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254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3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45">
                <a:latin typeface="Tahoma"/>
                <a:cs typeface="Tahom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749" y="2594513"/>
            <a:ext cx="582739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3550" algn="l"/>
                <a:tab pos="1078230" algn="l"/>
                <a:tab pos="3161030" algn="l"/>
              </a:tabLst>
            </a:pPr>
            <a:r>
              <a:rPr dirty="0" sz="1950" spc="114" i="1">
                <a:latin typeface="Calibri"/>
                <a:cs typeface="Calibri"/>
              </a:rPr>
              <a:t>w</a:t>
            </a:r>
            <a:r>
              <a:rPr dirty="0" sz="1950" spc="114" i="1">
                <a:latin typeface="Calibri"/>
                <a:cs typeface="Calibri"/>
              </a:rPr>
              <a:t>	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505">
                <a:latin typeface="Tahoma"/>
                <a:cs typeface="Tahoma"/>
              </a:rPr>
              <a:t>	</a:t>
            </a:r>
            <a:r>
              <a:rPr dirty="0" sz="1950" spc="170">
                <a:latin typeface="Arial MT"/>
                <a:cs typeface="Arial MT"/>
              </a:rPr>
              <a:t>w</a:t>
            </a:r>
            <a:r>
              <a:rPr dirty="0" sz="1950" spc="165">
                <a:latin typeface="Arial MT"/>
                <a:cs typeface="Arial MT"/>
              </a:rPr>
              <a:t>eigh</a:t>
            </a:r>
            <a:r>
              <a:rPr dirty="0" sz="1950" spc="100">
                <a:latin typeface="Arial MT"/>
                <a:cs typeface="Arial MT"/>
              </a:rPr>
              <a:t>t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54">
                <a:latin typeface="Arial MT"/>
                <a:cs typeface="Arial MT"/>
              </a:rPr>
              <a:t> 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sz="1950" spc="140">
                <a:latin typeface="Arial MT"/>
                <a:cs typeface="Arial MT"/>
              </a:rPr>
              <a:t>i</a:t>
            </a:r>
            <a:r>
              <a:rPr dirty="0" sz="1950" spc="185">
                <a:latin typeface="Arial MT"/>
                <a:cs typeface="Arial MT"/>
              </a:rPr>
              <a:t>f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15">
                <a:latin typeface="Lucida Sans Unicode"/>
                <a:cs typeface="Lucida Sans Unicode"/>
              </a:rPr>
              <a:t>/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i="1">
                <a:latin typeface="Calibri"/>
                <a:cs typeface="Calibri"/>
              </a:rPr>
              <a:t> </a:t>
            </a:r>
            <a:r>
              <a:rPr dirty="0" sz="1950" spc="60" i="1">
                <a:latin typeface="Calibri"/>
                <a:cs typeface="Calibri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-150">
                <a:latin typeface="Lucida Sans Unicode"/>
                <a:cs typeface="Lucida Sans Unicode"/>
              </a:rPr>
              <a:t>∈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-370" i="1">
                <a:latin typeface="Calibri"/>
                <a:cs typeface="Calibri"/>
              </a:rPr>
              <a:t>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6457" y="2898183"/>
            <a:ext cx="47618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95500" algn="l"/>
              </a:tabLst>
            </a:pPr>
            <a:r>
              <a:rPr dirty="0" sz="1950" spc="270">
                <a:latin typeface="Lucida Sans Unicode"/>
                <a:cs typeface="Lucida Sans Unicode"/>
              </a:rPr>
              <a:t>∞</a:t>
            </a:r>
            <a:r>
              <a:rPr dirty="0" sz="1950" spc="270">
                <a:latin typeface="Lucida Sans Unicode"/>
                <a:cs typeface="Lucida Sans Unicode"/>
              </a:rPr>
              <a:t>	</a:t>
            </a:r>
            <a:r>
              <a:rPr dirty="0" sz="1950" spc="140">
                <a:latin typeface="Arial MT"/>
                <a:cs typeface="Arial MT"/>
              </a:rPr>
              <a:t>i</a:t>
            </a:r>
            <a:r>
              <a:rPr dirty="0" sz="1950" spc="185">
                <a:latin typeface="Arial MT"/>
                <a:cs typeface="Arial MT"/>
              </a:rPr>
              <a:t>f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15">
                <a:latin typeface="Lucida Sans Unicode"/>
                <a:cs typeface="Lucida Sans Unicode"/>
              </a:rPr>
              <a:t>/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i="1">
                <a:latin typeface="Calibri"/>
                <a:cs typeface="Calibri"/>
              </a:rPr>
              <a:t> </a:t>
            </a:r>
            <a:r>
              <a:rPr dirty="0" sz="1950" spc="60" i="1">
                <a:latin typeface="Calibri"/>
                <a:cs typeface="Calibri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-585">
                <a:latin typeface="Lucida Sans Unicode"/>
                <a:cs typeface="Lucida Sans Unicode"/>
              </a:rPr>
              <a:t>/∈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-375" i="1">
                <a:latin typeface="Calibri"/>
                <a:cs typeface="Calibri"/>
              </a:rPr>
              <a:t>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707962"/>
            <a:ext cx="8987155" cy="734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</a:pPr>
            <a:r>
              <a:rPr dirty="0" sz="1950" spc="120">
                <a:latin typeface="Arial MT"/>
                <a:cs typeface="Arial MT"/>
              </a:rPr>
              <a:t>In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the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following,</a:t>
            </a:r>
            <a:r>
              <a:rPr dirty="0" sz="1950" spc="365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we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35">
                <a:latin typeface="Arial MT"/>
                <a:cs typeface="Arial MT"/>
              </a:rPr>
              <a:t>only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90">
                <a:latin typeface="Arial MT"/>
                <a:cs typeface="Arial MT"/>
              </a:rPr>
              <a:t>want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compute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lengths</a:t>
            </a:r>
            <a:r>
              <a:rPr dirty="0" sz="1950" spc="34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paths, </a:t>
            </a:r>
            <a:r>
              <a:rPr dirty="0" sz="1950" spc="-525">
                <a:latin typeface="Arial MT"/>
                <a:cs typeface="Arial MT"/>
              </a:rPr>
              <a:t> </a:t>
            </a:r>
            <a:r>
              <a:rPr dirty="0" sz="1950" spc="220">
                <a:latin typeface="Arial MT"/>
                <a:cs typeface="Arial MT"/>
              </a:rPr>
              <a:t>not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construct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the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paths.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89323"/>
            <a:ext cx="9088120" cy="24574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dirty="0" sz="1950" spc="30" b="1">
                <a:latin typeface="Verdana"/>
                <a:cs typeface="Verdana"/>
              </a:rPr>
              <a:t>Dynamic</a:t>
            </a:r>
            <a:r>
              <a:rPr dirty="0" sz="1950" spc="235" b="1">
                <a:latin typeface="Verdana"/>
                <a:cs typeface="Verdana"/>
              </a:rPr>
              <a:t> </a:t>
            </a:r>
            <a:r>
              <a:rPr dirty="0" sz="1950" spc="-30" b="1">
                <a:latin typeface="Verdana"/>
                <a:cs typeface="Verdana"/>
              </a:rPr>
              <a:t>programming</a:t>
            </a:r>
            <a:r>
              <a:rPr dirty="0" sz="1950" spc="140" b="1">
                <a:latin typeface="Verdana"/>
                <a:cs typeface="Verdana"/>
              </a:rPr>
              <a:t> </a:t>
            </a:r>
            <a:r>
              <a:rPr dirty="0" sz="1950" spc="125">
                <a:latin typeface="Arial MT"/>
                <a:cs typeface="Arial MT"/>
              </a:rPr>
              <a:t>approach,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four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00">
                <a:latin typeface="Arial MT"/>
                <a:cs typeface="Arial MT"/>
              </a:rPr>
              <a:t>steps: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 MT"/>
              <a:cs typeface="Arial MT"/>
            </a:endParaRPr>
          </a:p>
          <a:p>
            <a:pPr marL="63500" marR="55244">
              <a:lnSpc>
                <a:spcPct val="117400"/>
              </a:lnSpc>
              <a:spcBef>
                <a:spcPts val="5"/>
              </a:spcBef>
              <a:tabLst>
                <a:tab pos="572135" algn="l"/>
                <a:tab pos="2042160" algn="l"/>
                <a:tab pos="2465070" algn="l"/>
                <a:tab pos="2771775" algn="l"/>
                <a:tab pos="4039235" algn="l"/>
                <a:tab pos="4956810" algn="l"/>
                <a:tab pos="6275705" algn="l"/>
                <a:tab pos="6660515" algn="l"/>
                <a:tab pos="7811134" algn="l"/>
                <a:tab pos="8639175" algn="l"/>
              </a:tabLst>
            </a:pPr>
            <a:r>
              <a:rPr dirty="0" sz="1950" spc="15" b="1">
                <a:latin typeface="Verdana"/>
                <a:cs typeface="Verdana"/>
              </a:rPr>
              <a:t>1</a:t>
            </a:r>
            <a:r>
              <a:rPr dirty="0" sz="1950" spc="10" b="1">
                <a:latin typeface="Verdana"/>
                <a:cs typeface="Verdana"/>
              </a:rPr>
              <a:t>.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25" b="1">
                <a:latin typeface="Verdana"/>
                <a:cs typeface="Verdana"/>
              </a:rPr>
              <a:t>Stru</a:t>
            </a:r>
            <a:r>
              <a:rPr dirty="0" sz="1950" spc="80" b="1">
                <a:latin typeface="Verdana"/>
                <a:cs typeface="Verdana"/>
              </a:rPr>
              <a:t>ct</a:t>
            </a:r>
            <a:r>
              <a:rPr dirty="0" sz="1950" spc="-45" b="1">
                <a:latin typeface="Verdana"/>
                <a:cs typeface="Verdana"/>
              </a:rPr>
              <a:t>u</a:t>
            </a:r>
            <a:r>
              <a:rPr dirty="0" sz="1950" spc="-60" b="1">
                <a:latin typeface="Verdana"/>
                <a:cs typeface="Verdana"/>
              </a:rPr>
              <a:t>r</a:t>
            </a:r>
            <a:r>
              <a:rPr dirty="0" sz="1950" spc="-70" b="1">
                <a:latin typeface="Verdana"/>
                <a:cs typeface="Verdana"/>
              </a:rPr>
              <a:t>e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15" b="1">
                <a:latin typeface="Verdana"/>
                <a:cs typeface="Verdana"/>
              </a:rPr>
              <a:t>o</a:t>
            </a:r>
            <a:r>
              <a:rPr dirty="0" sz="1950" spc="10" b="1">
                <a:latin typeface="Verdana"/>
                <a:cs typeface="Verdana"/>
              </a:rPr>
              <a:t>f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-25" b="1">
                <a:latin typeface="Verdana"/>
                <a:cs typeface="Verdana"/>
              </a:rPr>
              <a:t>a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-45" b="1">
                <a:latin typeface="Verdana"/>
                <a:cs typeface="Verdana"/>
              </a:rPr>
              <a:t>sh</a:t>
            </a:r>
            <a:r>
              <a:rPr dirty="0" sz="1950" spc="-125" b="1">
                <a:latin typeface="Verdana"/>
                <a:cs typeface="Verdana"/>
              </a:rPr>
              <a:t>o</a:t>
            </a:r>
            <a:r>
              <a:rPr dirty="0" sz="1950" spc="-15" b="1">
                <a:latin typeface="Verdana"/>
                <a:cs typeface="Verdana"/>
              </a:rPr>
              <a:t>rtes</a:t>
            </a:r>
            <a:r>
              <a:rPr dirty="0" sz="1950" spc="-10" b="1">
                <a:latin typeface="Verdana"/>
                <a:cs typeface="Verdana"/>
              </a:rPr>
              <a:t>t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-10" b="1">
                <a:latin typeface="Verdana"/>
                <a:cs typeface="Verdana"/>
              </a:rPr>
              <a:t>path</a:t>
            </a:r>
            <a:r>
              <a:rPr dirty="0" sz="1950" spc="-5" b="1">
                <a:latin typeface="Verdana"/>
                <a:cs typeface="Verdana"/>
              </a:rPr>
              <a:t>: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135">
                <a:latin typeface="Arial MT"/>
                <a:cs typeface="Arial MT"/>
              </a:rPr>
              <a:t>Subpaths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90">
                <a:latin typeface="Arial MT"/>
                <a:cs typeface="Arial MT"/>
              </a:rPr>
              <a:t>sh</a:t>
            </a:r>
            <a:r>
              <a:rPr dirty="0" sz="1950" spc="25">
                <a:latin typeface="Arial MT"/>
                <a:cs typeface="Arial MT"/>
              </a:rPr>
              <a:t>o</a:t>
            </a:r>
            <a:r>
              <a:rPr dirty="0" sz="1950" spc="180">
                <a:latin typeface="Arial MT"/>
                <a:cs typeface="Arial MT"/>
              </a:rPr>
              <a:t>rtes</a:t>
            </a:r>
            <a:r>
              <a:rPr dirty="0" sz="1950" spc="125">
                <a:latin typeface="Arial MT"/>
                <a:cs typeface="Arial MT"/>
              </a:rPr>
              <a:t>t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140">
                <a:latin typeface="Arial MT"/>
                <a:cs typeface="Arial MT"/>
              </a:rPr>
              <a:t>paths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15">
                <a:latin typeface="Arial MT"/>
                <a:cs typeface="Arial MT"/>
              </a:rPr>
              <a:t>a</a:t>
            </a:r>
            <a:r>
              <a:rPr dirty="0" sz="1950" spc="70">
                <a:latin typeface="Arial MT"/>
                <a:cs typeface="Arial MT"/>
              </a:rPr>
              <a:t>re 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paths.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tabLst>
                <a:tab pos="1359535" algn="l"/>
              </a:tabLst>
            </a:pPr>
            <a:r>
              <a:rPr dirty="0" sz="1950" spc="55" b="1">
                <a:latin typeface="Verdana"/>
                <a:cs typeface="Verdana"/>
              </a:rPr>
              <a:t>Lemma.	</a:t>
            </a:r>
            <a:r>
              <a:rPr dirty="0" sz="1950" spc="229">
                <a:latin typeface="Arial MT"/>
                <a:cs typeface="Arial MT"/>
              </a:rPr>
              <a:t>Let</a:t>
            </a:r>
            <a:r>
              <a:rPr dirty="0" sz="1950" spc="305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18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5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(</a:t>
            </a:r>
            <a:r>
              <a:rPr dirty="0" sz="1950" spc="160" i="1">
                <a:latin typeface="Calibri"/>
                <a:cs typeface="Calibri"/>
              </a:rPr>
              <a:t>v</a:t>
            </a:r>
            <a:r>
              <a:rPr dirty="0" baseline="-13468" sz="2475" spc="240">
                <a:latin typeface="Tahoma"/>
                <a:cs typeface="Tahoma"/>
              </a:rPr>
              <a:t>1</a:t>
            </a:r>
            <a:r>
              <a:rPr dirty="0" sz="1950" spc="160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40" i="1">
                <a:latin typeface="Calibri"/>
                <a:cs typeface="Calibri"/>
              </a:rPr>
              <a:t>v</a:t>
            </a:r>
            <a:r>
              <a:rPr dirty="0" baseline="-13468" sz="2475" spc="209">
                <a:latin typeface="Tahoma"/>
                <a:cs typeface="Tahoma"/>
              </a:rPr>
              <a:t>2</a:t>
            </a:r>
            <a:r>
              <a:rPr dirty="0" sz="1950" spc="140" i="1">
                <a:latin typeface="Calibri"/>
                <a:cs typeface="Calibri"/>
              </a:rPr>
              <a:t>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204" i="1">
                <a:latin typeface="Calibri"/>
                <a:cs typeface="Calibri"/>
              </a:rPr>
              <a:t>v</a:t>
            </a:r>
            <a:r>
              <a:rPr dirty="0" baseline="-15151" sz="2475" spc="307" i="1">
                <a:latin typeface="Calibri"/>
                <a:cs typeface="Calibri"/>
              </a:rPr>
              <a:t>k</a:t>
            </a:r>
            <a:r>
              <a:rPr dirty="0" sz="1950" spc="204">
                <a:latin typeface="Tahoma"/>
                <a:cs typeface="Tahoma"/>
              </a:rPr>
              <a:t>)</a:t>
            </a:r>
            <a:r>
              <a:rPr dirty="0" sz="1950" spc="240">
                <a:latin typeface="Tahoma"/>
                <a:cs typeface="Tahoma"/>
              </a:rPr>
              <a:t> </a:t>
            </a:r>
            <a:r>
              <a:rPr dirty="0" sz="1950" spc="114">
                <a:latin typeface="Arial MT"/>
                <a:cs typeface="Arial MT"/>
              </a:rPr>
              <a:t>be</a:t>
            </a:r>
            <a:r>
              <a:rPr dirty="0" sz="1950" spc="305">
                <a:latin typeface="Arial MT"/>
                <a:cs typeface="Arial MT"/>
              </a:rPr>
              <a:t> </a:t>
            </a:r>
            <a:r>
              <a:rPr dirty="0" sz="1950" spc="85">
                <a:latin typeface="Arial MT"/>
                <a:cs typeface="Arial MT"/>
              </a:rPr>
              <a:t>a</a:t>
            </a:r>
            <a:r>
              <a:rPr dirty="0" sz="1950" spc="310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30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310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from</a:t>
            </a:r>
            <a:r>
              <a:rPr dirty="0" sz="1950" spc="315">
                <a:latin typeface="Arial MT"/>
                <a:cs typeface="Arial MT"/>
              </a:rPr>
              <a:t> </a:t>
            </a:r>
            <a:r>
              <a:rPr dirty="0" sz="1950" spc="140" i="1">
                <a:latin typeface="Calibri"/>
                <a:cs typeface="Calibri"/>
              </a:rPr>
              <a:t>v</a:t>
            </a:r>
            <a:r>
              <a:rPr dirty="0" baseline="-13468" sz="2475" spc="209">
                <a:latin typeface="Tahoma"/>
                <a:cs typeface="Tahoma"/>
              </a:rPr>
              <a:t>1</a:t>
            </a:r>
            <a:r>
              <a:rPr dirty="0" baseline="-13468" sz="2475" spc="569">
                <a:latin typeface="Tahoma"/>
                <a:cs typeface="Tahoma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310">
                <a:latin typeface="Arial MT"/>
                <a:cs typeface="Arial MT"/>
              </a:rPr>
              <a:t> </a:t>
            </a:r>
            <a:r>
              <a:rPr dirty="0" sz="1950" spc="185" i="1">
                <a:latin typeface="Calibri"/>
                <a:cs typeface="Calibri"/>
              </a:rPr>
              <a:t>v</a:t>
            </a:r>
            <a:r>
              <a:rPr dirty="0" baseline="-15151" sz="2475" spc="277" i="1">
                <a:latin typeface="Calibri"/>
                <a:cs typeface="Calibri"/>
              </a:rPr>
              <a:t>k</a:t>
            </a:r>
            <a:r>
              <a:rPr dirty="0" sz="1950" spc="185">
                <a:latin typeface="Arial MT"/>
                <a:cs typeface="Arial MT"/>
              </a:rPr>
              <a:t>,</a:t>
            </a:r>
            <a:r>
              <a:rPr dirty="0" sz="1950" spc="315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let</a:t>
            </a:r>
            <a:endParaRPr sz="195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405"/>
              </a:spcBef>
              <a:tabLst>
                <a:tab pos="8256270" algn="l"/>
              </a:tabLst>
            </a:pPr>
            <a:r>
              <a:rPr dirty="0" sz="1950" spc="195" i="1">
                <a:latin typeface="Calibri"/>
                <a:cs typeface="Calibri"/>
              </a:rPr>
              <a:t>p</a:t>
            </a:r>
            <a:r>
              <a:rPr dirty="0" baseline="-13468" sz="2475" spc="292" i="1">
                <a:latin typeface="Calibri"/>
                <a:cs typeface="Calibri"/>
              </a:rPr>
              <a:t>ij</a:t>
            </a:r>
            <a:r>
              <a:rPr dirty="0" baseline="-13468" sz="2475" spc="54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185">
                <a:latin typeface="Tahoma"/>
                <a:cs typeface="Tahoma"/>
              </a:rPr>
              <a:t>(</a:t>
            </a:r>
            <a:r>
              <a:rPr dirty="0" sz="1950" spc="185" i="1">
                <a:latin typeface="Calibri"/>
                <a:cs typeface="Calibri"/>
              </a:rPr>
              <a:t>v</a:t>
            </a:r>
            <a:r>
              <a:rPr dirty="0" baseline="-13468" sz="2475" spc="277" i="1">
                <a:latin typeface="Calibri"/>
                <a:cs typeface="Calibri"/>
              </a:rPr>
              <a:t>i</a:t>
            </a:r>
            <a:r>
              <a:rPr dirty="0" sz="1950" spc="185" i="1">
                <a:latin typeface="Calibri"/>
                <a:cs typeface="Calibri"/>
              </a:rPr>
              <a:t>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v</a:t>
            </a:r>
            <a:r>
              <a:rPr dirty="0" baseline="-15151" sz="2475" spc="315" i="1">
                <a:latin typeface="Calibri"/>
                <a:cs typeface="Calibri"/>
              </a:rPr>
              <a:t>i</a:t>
            </a:r>
            <a:r>
              <a:rPr dirty="0" baseline="-15151" sz="2475" spc="315">
                <a:latin typeface="Tahoma"/>
                <a:cs typeface="Tahoma"/>
              </a:rPr>
              <a:t>+1</a:t>
            </a:r>
            <a:r>
              <a:rPr dirty="0" sz="1950" spc="210" i="1">
                <a:latin typeface="Calibri"/>
                <a:cs typeface="Calibri"/>
              </a:rPr>
              <a:t>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75" i="1">
                <a:latin typeface="Calibri"/>
                <a:cs typeface="Calibri"/>
              </a:rPr>
              <a:t>v</a:t>
            </a:r>
            <a:r>
              <a:rPr dirty="0" baseline="-13468" sz="2475" spc="412" i="1">
                <a:latin typeface="Calibri"/>
                <a:cs typeface="Calibri"/>
              </a:rPr>
              <a:t>j</a:t>
            </a:r>
            <a:r>
              <a:rPr dirty="0" sz="1950" spc="275">
                <a:latin typeface="Tahoma"/>
                <a:cs typeface="Tahoma"/>
              </a:rPr>
              <a:t>)</a:t>
            </a:r>
            <a:r>
              <a:rPr dirty="0" sz="1950" spc="105">
                <a:latin typeface="Tahoma"/>
                <a:cs typeface="Tahoma"/>
              </a:rPr>
              <a:t> </a:t>
            </a:r>
            <a:r>
              <a:rPr dirty="0" sz="1950" spc="155">
                <a:latin typeface="Arial MT"/>
                <a:cs typeface="Arial MT"/>
              </a:rPr>
              <a:t>for</a:t>
            </a:r>
            <a:r>
              <a:rPr dirty="0" sz="1950" spc="165">
                <a:latin typeface="Arial MT"/>
                <a:cs typeface="Arial MT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≤</a:t>
            </a:r>
            <a:r>
              <a:rPr dirty="0" sz="1950" spc="-30">
                <a:latin typeface="Lucida Sans Unicode"/>
                <a:cs typeface="Lucida Sans Unicode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5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≤</a:t>
            </a:r>
            <a:r>
              <a:rPr dirty="0" sz="1950" spc="-30">
                <a:latin typeface="Lucida Sans Unicode"/>
                <a:cs typeface="Lucida Sans Unicode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26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≤</a:t>
            </a:r>
            <a:r>
              <a:rPr dirty="0" sz="1950" spc="-30">
                <a:latin typeface="Lucida Sans Unicode"/>
                <a:cs typeface="Lucida Sans Unicode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320" i="1">
                <a:latin typeface="Calibri"/>
                <a:cs typeface="Calibri"/>
              </a:rPr>
              <a:t> </a:t>
            </a:r>
            <a:r>
              <a:rPr dirty="0" sz="1950" spc="114">
                <a:latin typeface="Arial MT"/>
                <a:cs typeface="Arial MT"/>
              </a:rPr>
              <a:t>be</a:t>
            </a:r>
            <a:r>
              <a:rPr dirty="0" sz="1950" spc="16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subpath</a:t>
            </a:r>
            <a:r>
              <a:rPr dirty="0" sz="1950" spc="170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from</a:t>
            </a:r>
            <a:r>
              <a:rPr dirty="0" sz="1950" spc="165">
                <a:latin typeface="Arial MT"/>
                <a:cs typeface="Arial MT"/>
              </a:rPr>
              <a:t> </a:t>
            </a:r>
            <a:r>
              <a:rPr dirty="0" sz="1950" spc="185" i="1">
                <a:latin typeface="Calibri"/>
                <a:cs typeface="Calibri"/>
              </a:rPr>
              <a:t>v</a:t>
            </a:r>
            <a:r>
              <a:rPr dirty="0" baseline="-13468" sz="2475" spc="277" i="1">
                <a:latin typeface="Calibri"/>
                <a:cs typeface="Calibri"/>
              </a:rPr>
              <a:t>i</a:t>
            </a:r>
            <a:r>
              <a:rPr dirty="0" baseline="-13468" sz="2475" spc="585" i="1">
                <a:latin typeface="Calibri"/>
                <a:cs typeface="Calibri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165">
                <a:latin typeface="Arial MT"/>
                <a:cs typeface="Arial MT"/>
              </a:rPr>
              <a:t> </a:t>
            </a:r>
            <a:r>
              <a:rPr dirty="0" sz="1950" spc="250" i="1">
                <a:latin typeface="Calibri"/>
                <a:cs typeface="Calibri"/>
              </a:rPr>
              <a:t>v</a:t>
            </a:r>
            <a:r>
              <a:rPr dirty="0" baseline="-13468" sz="2475" spc="375" i="1">
                <a:latin typeface="Calibri"/>
                <a:cs typeface="Calibri"/>
              </a:rPr>
              <a:t>j</a:t>
            </a:r>
            <a:r>
              <a:rPr dirty="0" sz="1950" spc="250">
                <a:latin typeface="Arial MT"/>
                <a:cs typeface="Arial MT"/>
              </a:rPr>
              <a:t>.	</a:t>
            </a:r>
            <a:r>
              <a:rPr dirty="0" sz="1950" spc="204">
                <a:latin typeface="Arial MT"/>
                <a:cs typeface="Arial MT"/>
              </a:rPr>
              <a:t>Then,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2919836"/>
            <a:ext cx="3771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1396" sz="2925" spc="292" i="1">
                <a:latin typeface="Calibri"/>
                <a:cs typeface="Calibri"/>
              </a:rPr>
              <a:t>p</a:t>
            </a:r>
            <a:r>
              <a:rPr dirty="0" sz="1650" spc="19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758" y="2867817"/>
            <a:ext cx="3907154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40">
                <a:latin typeface="Arial MT"/>
                <a:cs typeface="Arial MT"/>
              </a:rPr>
              <a:t>is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from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5" i="1">
                <a:latin typeface="Calibri"/>
                <a:cs typeface="Calibri"/>
              </a:rPr>
              <a:t>v</a:t>
            </a:r>
            <a:r>
              <a:rPr dirty="0" baseline="-13468" sz="2475" spc="277" i="1">
                <a:latin typeface="Calibri"/>
                <a:cs typeface="Calibri"/>
              </a:rPr>
              <a:t>i</a:t>
            </a:r>
            <a:r>
              <a:rPr dirty="0" baseline="-13468" sz="2475" spc="757" i="1">
                <a:latin typeface="Calibri"/>
                <a:cs typeface="Calibri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50" i="1">
                <a:latin typeface="Calibri"/>
                <a:cs typeface="Calibri"/>
              </a:rPr>
              <a:t>v</a:t>
            </a:r>
            <a:r>
              <a:rPr dirty="0" baseline="-13468" sz="2475" spc="375" i="1">
                <a:latin typeface="Calibri"/>
                <a:cs typeface="Calibri"/>
              </a:rPr>
              <a:t>j</a:t>
            </a:r>
            <a:r>
              <a:rPr dirty="0" sz="1950" spc="25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83868"/>
            <a:ext cx="338899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2669" algn="l"/>
              </a:tabLst>
            </a:pPr>
            <a:r>
              <a:rPr dirty="0" sz="1950" spc="60" b="1">
                <a:latin typeface="Verdana"/>
                <a:cs typeface="Verdana"/>
              </a:rPr>
              <a:t>Proof.	</a:t>
            </a:r>
            <a:r>
              <a:rPr dirty="0" sz="1950" spc="140">
                <a:latin typeface="Arial MT"/>
                <a:cs typeface="Arial MT"/>
              </a:rPr>
              <a:t>Decompose</a:t>
            </a:r>
            <a:r>
              <a:rPr dirty="0" sz="1950" spc="254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360" i="1">
                <a:latin typeface="Calibri"/>
                <a:cs typeface="Calibri"/>
              </a:rPr>
              <a:t> </a:t>
            </a:r>
            <a:r>
              <a:rPr dirty="0" sz="1950" spc="190">
                <a:latin typeface="Arial MT"/>
                <a:cs typeface="Arial MT"/>
              </a:rPr>
              <a:t>into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2265" y="4081170"/>
            <a:ext cx="36131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784" sz="2475" spc="172" i="1">
                <a:latin typeface="Calibri"/>
                <a:cs typeface="Calibri"/>
              </a:rPr>
              <a:t>p</a:t>
            </a:r>
            <a:r>
              <a:rPr dirty="0" sz="1350" spc="114">
                <a:latin typeface="Tahoma"/>
                <a:cs typeface="Tahoma"/>
              </a:rPr>
              <a:t>1</a:t>
            </a:r>
            <a:r>
              <a:rPr dirty="0" sz="1350" spc="114" i="1">
                <a:latin typeface="Calibri"/>
                <a:cs typeface="Calibri"/>
              </a:rPr>
              <a:t>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2230" y="4047172"/>
            <a:ext cx="10509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dirty="0" baseline="11784" sz="2475" spc="240" i="1">
                <a:latin typeface="Calibri"/>
                <a:cs typeface="Calibri"/>
              </a:rPr>
              <a:t>p</a:t>
            </a:r>
            <a:r>
              <a:rPr dirty="0" sz="1350" spc="160" i="1">
                <a:latin typeface="Calibri"/>
                <a:cs typeface="Calibri"/>
              </a:rPr>
              <a:t>ij	</a:t>
            </a:r>
            <a:r>
              <a:rPr dirty="0" baseline="13468" sz="2475" spc="262" i="1">
                <a:latin typeface="Calibri"/>
                <a:cs typeface="Calibri"/>
              </a:rPr>
              <a:t>p</a:t>
            </a:r>
            <a:r>
              <a:rPr dirty="0" sz="1350" spc="175" i="1">
                <a:latin typeface="Calibri"/>
                <a:cs typeface="Calibri"/>
              </a:rPr>
              <a:t>jk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9438" y="5660923"/>
            <a:ext cx="36131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784" sz="2475" spc="172" i="1">
                <a:latin typeface="Calibri"/>
                <a:cs typeface="Calibri"/>
              </a:rPr>
              <a:t>p</a:t>
            </a:r>
            <a:r>
              <a:rPr dirty="0" sz="1350" spc="114">
                <a:latin typeface="Tahoma"/>
                <a:cs typeface="Tahoma"/>
              </a:rPr>
              <a:t>1</a:t>
            </a:r>
            <a:r>
              <a:rPr dirty="0" sz="1350" spc="114" i="1">
                <a:latin typeface="Calibri"/>
                <a:cs typeface="Calibri"/>
              </a:rPr>
              <a:t>i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3989749"/>
            <a:ext cx="9018905" cy="191452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1460"/>
              </a:spcBef>
            </a:pPr>
            <a:r>
              <a:rPr dirty="0" sz="1950" spc="140" i="1">
                <a:latin typeface="Calibri"/>
                <a:cs typeface="Calibri"/>
              </a:rPr>
              <a:t>v</a:t>
            </a:r>
            <a:r>
              <a:rPr dirty="0" baseline="-13468" sz="2475" spc="209">
                <a:latin typeface="Tahoma"/>
                <a:cs typeface="Tahoma"/>
              </a:rPr>
              <a:t>1</a:t>
            </a:r>
            <a:r>
              <a:rPr dirty="0" baseline="-13468" sz="2475" spc="292">
                <a:latin typeface="Tahoma"/>
                <a:cs typeface="Tahoma"/>
              </a:rPr>
              <a:t> </a:t>
            </a:r>
            <a:r>
              <a:rPr dirty="0" sz="1950" spc="509" i="1">
                <a:latin typeface="Verdana"/>
                <a:cs typeface="Verdana"/>
              </a:rPr>
              <a:t>~</a:t>
            </a:r>
            <a:r>
              <a:rPr dirty="0" sz="1950" spc="-20" i="1">
                <a:latin typeface="Verdana"/>
                <a:cs typeface="Verdana"/>
              </a:rPr>
              <a:t> </a:t>
            </a:r>
            <a:r>
              <a:rPr dirty="0" sz="1950" spc="185" i="1">
                <a:latin typeface="Calibri"/>
                <a:cs typeface="Calibri"/>
              </a:rPr>
              <a:t>v</a:t>
            </a:r>
            <a:r>
              <a:rPr dirty="0" baseline="-13468" sz="2475" spc="277" i="1">
                <a:latin typeface="Calibri"/>
                <a:cs typeface="Calibri"/>
              </a:rPr>
              <a:t>i</a:t>
            </a:r>
            <a:r>
              <a:rPr dirty="0" baseline="-13468" sz="2475" spc="382" i="1">
                <a:latin typeface="Calibri"/>
                <a:cs typeface="Calibri"/>
              </a:rPr>
              <a:t> </a:t>
            </a:r>
            <a:r>
              <a:rPr dirty="0" sz="1950" spc="509" i="1">
                <a:latin typeface="Verdana"/>
                <a:cs typeface="Verdana"/>
              </a:rPr>
              <a:t>~</a:t>
            </a:r>
            <a:r>
              <a:rPr dirty="0" sz="1950" spc="-110" i="1">
                <a:latin typeface="Verdana"/>
                <a:cs typeface="Verdana"/>
              </a:rPr>
              <a:t> </a:t>
            </a:r>
            <a:r>
              <a:rPr dirty="0" sz="1950" spc="235" i="1">
                <a:latin typeface="Calibri"/>
                <a:cs typeface="Calibri"/>
              </a:rPr>
              <a:t>v</a:t>
            </a:r>
            <a:r>
              <a:rPr dirty="0" baseline="-13468" sz="2475" spc="352" i="1">
                <a:latin typeface="Calibri"/>
                <a:cs typeface="Calibri"/>
              </a:rPr>
              <a:t>j</a:t>
            </a:r>
            <a:r>
              <a:rPr dirty="0" baseline="-13468" sz="2475" spc="727" i="1">
                <a:latin typeface="Calibri"/>
                <a:cs typeface="Calibri"/>
              </a:rPr>
              <a:t> </a:t>
            </a:r>
            <a:r>
              <a:rPr dirty="0" sz="1950" spc="509" i="1">
                <a:latin typeface="Verdana"/>
                <a:cs typeface="Verdana"/>
              </a:rPr>
              <a:t>~</a:t>
            </a:r>
            <a:r>
              <a:rPr dirty="0" sz="1950" spc="35" i="1">
                <a:latin typeface="Verdana"/>
                <a:cs typeface="Verdan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v</a:t>
            </a:r>
            <a:r>
              <a:rPr dirty="0" baseline="-15151" sz="2475" spc="247" i="1">
                <a:latin typeface="Calibri"/>
                <a:cs typeface="Calibri"/>
              </a:rPr>
              <a:t>k</a:t>
            </a:r>
            <a:r>
              <a:rPr dirty="0" sz="1950" spc="165" i="1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370"/>
              </a:spcBef>
              <a:tabLst>
                <a:tab pos="5361305" algn="l"/>
              </a:tabLst>
            </a:pPr>
            <a:r>
              <a:rPr dirty="0" sz="1950" spc="229">
                <a:latin typeface="Arial MT"/>
                <a:cs typeface="Arial MT"/>
              </a:rPr>
              <a:t>Then</a:t>
            </a:r>
            <a:r>
              <a:rPr dirty="0" sz="1950" spc="114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90">
                <a:latin typeface="Arial MT"/>
                <a:cs typeface="Arial MT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16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165">
                <a:latin typeface="Tahoma"/>
                <a:cs typeface="Tahom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 spc="397" i="1">
                <a:latin typeface="Calibri"/>
                <a:cs typeface="Calibri"/>
              </a:rPr>
              <a:t>i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6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65">
                <a:latin typeface="Tahoma"/>
                <a:cs typeface="Tahom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90" i="1">
                <a:latin typeface="Calibri"/>
                <a:cs typeface="Calibri"/>
              </a:rPr>
              <a:t>i</a:t>
            </a:r>
            <a:r>
              <a:rPr dirty="0" baseline="-13468" sz="2475" spc="622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6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65">
                <a:latin typeface="Tahoma"/>
                <a:cs typeface="Tahom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607" i="1">
                <a:latin typeface="Calibri"/>
                <a:cs typeface="Calibri"/>
              </a:rPr>
              <a:t>j</a:t>
            </a:r>
            <a:r>
              <a:rPr dirty="0" baseline="-15151" sz="2475" spc="375" i="1">
                <a:latin typeface="Calibri"/>
                <a:cs typeface="Calibri"/>
              </a:rPr>
              <a:t>k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145">
                <a:latin typeface="Arial MT"/>
                <a:cs typeface="Arial MT"/>
              </a:rPr>
              <a:t>.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290">
                <a:latin typeface="Arial MT"/>
                <a:cs typeface="Arial MT"/>
              </a:rPr>
              <a:t>A</a:t>
            </a:r>
            <a:r>
              <a:rPr dirty="0" sz="1950" spc="85">
                <a:latin typeface="Arial MT"/>
                <a:cs typeface="Arial MT"/>
              </a:rPr>
              <a:t>ssume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125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there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125">
                <a:latin typeface="Arial MT"/>
                <a:cs typeface="Arial MT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125">
                <a:latin typeface="Arial MT"/>
                <a:cs typeface="Arial MT"/>
              </a:rPr>
              <a:t> </a:t>
            </a:r>
            <a:r>
              <a:rPr dirty="0" sz="1950" spc="100">
                <a:latin typeface="Arial MT"/>
                <a:cs typeface="Arial MT"/>
              </a:rPr>
              <a:t>chea</a:t>
            </a:r>
            <a:r>
              <a:rPr dirty="0" sz="1950" spc="175">
                <a:latin typeface="Arial MT"/>
                <a:cs typeface="Arial MT"/>
              </a:rPr>
              <a:t>p</a:t>
            </a:r>
            <a:r>
              <a:rPr dirty="0" sz="1950" spc="114">
                <a:latin typeface="Arial MT"/>
                <a:cs typeface="Arial MT"/>
              </a:rPr>
              <a:t>e</a:t>
            </a:r>
            <a:r>
              <a:rPr dirty="0" sz="1950" spc="70">
                <a:latin typeface="Arial MT"/>
                <a:cs typeface="Arial MT"/>
              </a:rPr>
              <a:t>r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130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cap="small" baseline="23569" sz="2475" spc="-615">
                <a:latin typeface="Lucida Sans Unicode"/>
                <a:cs typeface="Lucida Sans Unicode"/>
              </a:rPr>
              <a:t>j</a:t>
            </a:r>
            <a:r>
              <a:rPr dirty="0" baseline="-21885" sz="2475" spc="397" i="1">
                <a:latin typeface="Calibri"/>
                <a:cs typeface="Calibri"/>
              </a:rPr>
              <a:t>ij</a:t>
            </a:r>
            <a:endParaRPr baseline="-21885" sz="2475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4549775" algn="l"/>
              </a:tabLst>
            </a:pPr>
            <a:r>
              <a:rPr dirty="0" sz="1950" spc="160">
                <a:latin typeface="Arial MT"/>
                <a:cs typeface="Arial MT"/>
              </a:rPr>
              <a:t>fro</a:t>
            </a:r>
            <a:r>
              <a:rPr dirty="0" sz="1950" spc="350">
                <a:latin typeface="Arial MT"/>
                <a:cs typeface="Arial MT"/>
              </a:rPr>
              <a:t>m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i="1">
                <a:latin typeface="Calibri"/>
                <a:cs typeface="Calibri"/>
              </a:rPr>
              <a:t> </a:t>
            </a:r>
            <a:r>
              <a:rPr dirty="0" baseline="-13468" sz="2475" spc="195" i="1">
                <a:latin typeface="Calibri"/>
                <a:cs typeface="Calibri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baseline="-13468" sz="2475" spc="465" i="1">
                <a:latin typeface="Calibri"/>
                <a:cs typeface="Calibri"/>
              </a:rPr>
              <a:t>j</a:t>
            </a:r>
            <a:r>
              <a:rPr dirty="0" baseline="-13468" sz="2475" i="1">
                <a:latin typeface="Calibri"/>
                <a:cs typeface="Calibri"/>
              </a:rPr>
              <a:t>  </a:t>
            </a:r>
            <a:r>
              <a:rPr dirty="0" baseline="-13468" sz="2475" spc="-225" i="1">
                <a:latin typeface="Calibri"/>
                <a:cs typeface="Calibri"/>
              </a:rPr>
              <a:t> 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21885" sz="2475" spc="-577" i="1">
                <a:latin typeface="Calibri"/>
                <a:cs typeface="Calibri"/>
              </a:rPr>
              <a:t>i</a:t>
            </a:r>
            <a:r>
              <a:rPr dirty="0" cap="small" baseline="23569" sz="2475" spc="284">
                <a:latin typeface="Lucida Sans Unicode"/>
                <a:cs typeface="Lucida Sans Unicode"/>
              </a:rPr>
              <a:t>j</a:t>
            </a:r>
            <a:r>
              <a:rPr dirty="0" baseline="-21885" sz="2475" spc="682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90" i="1">
                <a:latin typeface="Calibri"/>
                <a:cs typeface="Calibri"/>
              </a:rPr>
              <a:t>i</a:t>
            </a:r>
            <a:r>
              <a:rPr dirty="0" baseline="-13468" sz="2475" spc="622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145">
                <a:latin typeface="Arial MT"/>
                <a:cs typeface="Arial MT"/>
              </a:rPr>
              <a:t>.</a:t>
            </a:r>
            <a:r>
              <a:rPr dirty="0" sz="1950">
                <a:latin typeface="Arial MT"/>
                <a:cs typeface="Arial MT"/>
              </a:rPr>
              <a:t>	</a:t>
            </a:r>
            <a:r>
              <a:rPr dirty="0" sz="1950" spc="220">
                <a:latin typeface="Arial MT"/>
                <a:cs typeface="Arial MT"/>
              </a:rPr>
              <a:t>Then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 MT"/>
              <a:cs typeface="Arial MT"/>
            </a:endParaRPr>
          </a:p>
          <a:p>
            <a:pPr algn="ctr" marR="20955">
              <a:lnSpc>
                <a:spcPct val="100000"/>
              </a:lnSpc>
            </a:pPr>
            <a:r>
              <a:rPr dirty="0" baseline="20202" sz="2475" spc="44" i="1">
                <a:latin typeface="Calibri"/>
                <a:cs typeface="Calibri"/>
              </a:rPr>
              <a:t>p</a:t>
            </a:r>
            <a:r>
              <a:rPr dirty="0" cap="small" baseline="49382" sz="2025" spc="-525">
                <a:latin typeface="Lucida Sans Unicode"/>
                <a:cs typeface="Lucida Sans Unicode"/>
              </a:rPr>
              <a:t>j</a:t>
            </a:r>
            <a:r>
              <a:rPr dirty="0" sz="1350" spc="225" i="1">
                <a:latin typeface="Calibri"/>
                <a:cs typeface="Calibri"/>
              </a:rPr>
              <a:t>ij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7042" y="5626925"/>
            <a:ext cx="37084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468" sz="2475" spc="262" i="1">
                <a:latin typeface="Calibri"/>
                <a:cs typeface="Calibri"/>
              </a:rPr>
              <a:t>p</a:t>
            </a:r>
            <a:r>
              <a:rPr dirty="0" sz="1350" spc="175" i="1">
                <a:latin typeface="Calibri"/>
                <a:cs typeface="Calibri"/>
              </a:rPr>
              <a:t>jk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552" y="5569502"/>
            <a:ext cx="9037955" cy="131699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algn="ctr" marR="4445">
              <a:lnSpc>
                <a:spcPct val="100000"/>
              </a:lnSpc>
              <a:spcBef>
                <a:spcPts val="1460"/>
              </a:spcBef>
            </a:pPr>
            <a:r>
              <a:rPr dirty="0" sz="1950" spc="140" i="1">
                <a:latin typeface="Calibri"/>
                <a:cs typeface="Calibri"/>
              </a:rPr>
              <a:t>v</a:t>
            </a:r>
            <a:r>
              <a:rPr dirty="0" baseline="-13468" sz="2475" spc="209">
                <a:latin typeface="Tahoma"/>
                <a:cs typeface="Tahoma"/>
              </a:rPr>
              <a:t>1</a:t>
            </a:r>
            <a:r>
              <a:rPr dirty="0" baseline="-13468" sz="2475" spc="292">
                <a:latin typeface="Tahoma"/>
                <a:cs typeface="Tahoma"/>
              </a:rPr>
              <a:t> </a:t>
            </a:r>
            <a:r>
              <a:rPr dirty="0" sz="1950" spc="509" i="1">
                <a:latin typeface="Verdana"/>
                <a:cs typeface="Verdana"/>
              </a:rPr>
              <a:t>~</a:t>
            </a:r>
            <a:r>
              <a:rPr dirty="0" sz="1950" spc="-20" i="1">
                <a:latin typeface="Verdana"/>
                <a:cs typeface="Verdana"/>
              </a:rPr>
              <a:t> </a:t>
            </a:r>
            <a:r>
              <a:rPr dirty="0" sz="1950" spc="185" i="1">
                <a:latin typeface="Calibri"/>
                <a:cs typeface="Calibri"/>
              </a:rPr>
              <a:t>v</a:t>
            </a:r>
            <a:r>
              <a:rPr dirty="0" baseline="-13468" sz="2475" spc="277" i="1">
                <a:latin typeface="Calibri"/>
                <a:cs typeface="Calibri"/>
              </a:rPr>
              <a:t>i</a:t>
            </a:r>
            <a:r>
              <a:rPr dirty="0" baseline="-13468" sz="2475" spc="375" i="1">
                <a:latin typeface="Calibri"/>
                <a:cs typeface="Calibri"/>
              </a:rPr>
              <a:t> </a:t>
            </a:r>
            <a:r>
              <a:rPr dirty="0" sz="1950" spc="509" i="1">
                <a:latin typeface="Verdana"/>
                <a:cs typeface="Verdana"/>
              </a:rPr>
              <a:t>~</a:t>
            </a:r>
            <a:r>
              <a:rPr dirty="0" sz="1950" spc="-110" i="1">
                <a:latin typeface="Verdana"/>
                <a:cs typeface="Verdana"/>
              </a:rPr>
              <a:t> </a:t>
            </a:r>
            <a:r>
              <a:rPr dirty="0" sz="1950" spc="235" i="1">
                <a:latin typeface="Calibri"/>
                <a:cs typeface="Calibri"/>
              </a:rPr>
              <a:t>v</a:t>
            </a:r>
            <a:r>
              <a:rPr dirty="0" baseline="-13468" sz="2475" spc="352" i="1">
                <a:latin typeface="Calibri"/>
                <a:cs typeface="Calibri"/>
              </a:rPr>
              <a:t>j</a:t>
            </a:r>
            <a:r>
              <a:rPr dirty="0" baseline="-13468" sz="2475" spc="727" i="1">
                <a:latin typeface="Calibri"/>
                <a:cs typeface="Calibri"/>
              </a:rPr>
              <a:t> </a:t>
            </a:r>
            <a:r>
              <a:rPr dirty="0" sz="1950" spc="509" i="1">
                <a:latin typeface="Verdana"/>
                <a:cs typeface="Verdana"/>
              </a:rPr>
              <a:t>~</a:t>
            </a:r>
            <a:r>
              <a:rPr dirty="0" sz="1950" spc="35" i="1">
                <a:latin typeface="Verdana"/>
                <a:cs typeface="Verdana"/>
              </a:rPr>
              <a:t> </a:t>
            </a:r>
            <a:r>
              <a:rPr dirty="0" sz="1950" spc="160" i="1">
                <a:latin typeface="Calibri"/>
                <a:cs typeface="Calibri"/>
              </a:rPr>
              <a:t>v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endParaRPr baseline="-15151" sz="2475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60">
                <a:latin typeface="Arial MT"/>
                <a:cs typeface="Arial MT"/>
              </a:rPr>
              <a:t>fro</a:t>
            </a:r>
            <a:r>
              <a:rPr dirty="0" sz="1950" spc="350">
                <a:latin typeface="Arial MT"/>
                <a:cs typeface="Arial MT"/>
              </a:rPr>
              <a:t>m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 spc="337">
                <a:latin typeface="Tahoma"/>
                <a:cs typeface="Tahoma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v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60" i="1">
                <a:latin typeface="Calibri"/>
                <a:cs typeface="Calibri"/>
              </a:rPr>
              <a:t> </a:t>
            </a:r>
            <a:r>
              <a:rPr dirty="0" sz="1950" spc="105">
                <a:latin typeface="Arial MT"/>
                <a:cs typeface="Arial MT"/>
              </a:rPr>
              <a:t>whose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w</a:t>
            </a:r>
            <a:r>
              <a:rPr dirty="0" sz="1950" spc="165">
                <a:latin typeface="Arial MT"/>
                <a:cs typeface="Arial MT"/>
              </a:rPr>
              <a:t>eigh</a:t>
            </a:r>
            <a:r>
              <a:rPr dirty="0" sz="1950" spc="100">
                <a:latin typeface="Arial MT"/>
                <a:cs typeface="Arial MT"/>
              </a:rPr>
              <a:t>t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 spc="397" i="1">
                <a:latin typeface="Calibri"/>
                <a:cs typeface="Calibri"/>
              </a:rPr>
              <a:t>i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370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365">
                <a:latin typeface="Tahoma"/>
                <a:cs typeface="Tahom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cap="small" baseline="23569" sz="2475" spc="-615">
                <a:latin typeface="Lucida Sans Unicode"/>
                <a:cs typeface="Lucida Sans Unicode"/>
              </a:rPr>
              <a:t>j</a:t>
            </a:r>
            <a:r>
              <a:rPr dirty="0" baseline="-21885" sz="2475" spc="390" i="1">
                <a:latin typeface="Calibri"/>
                <a:cs typeface="Calibri"/>
              </a:rPr>
              <a:t>i</a:t>
            </a:r>
            <a:r>
              <a:rPr dirty="0" baseline="-21885" sz="2475" spc="622" i="1">
                <a:latin typeface="Calibri"/>
                <a:cs typeface="Calibri"/>
              </a:rPr>
              <a:t>j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-370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365">
                <a:latin typeface="Tahoma"/>
                <a:cs typeface="Tahom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w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607" i="1">
                <a:latin typeface="Calibri"/>
                <a:cs typeface="Calibri"/>
              </a:rPr>
              <a:t>j</a:t>
            </a:r>
            <a:r>
              <a:rPr dirty="0" baseline="-15151" sz="2475" spc="375" i="1">
                <a:latin typeface="Calibri"/>
                <a:cs typeface="Calibri"/>
              </a:rPr>
              <a:t>k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85">
                <a:latin typeface="Tahoma"/>
                <a:cs typeface="Tahoma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5">
                <a:latin typeface="Arial MT"/>
                <a:cs typeface="Arial MT"/>
              </a:rPr>
              <a:t>les</a:t>
            </a:r>
            <a:r>
              <a:rPr dirty="0" sz="1950" spc="20">
                <a:latin typeface="Arial MT"/>
                <a:cs typeface="Arial MT"/>
              </a:rPr>
              <a:t>s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than</a:t>
            </a:r>
            <a:endParaRPr sz="19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1950" spc="160" i="1">
                <a:latin typeface="Calibri"/>
                <a:cs typeface="Calibri"/>
              </a:rPr>
              <a:t>w</a:t>
            </a:r>
            <a:r>
              <a:rPr dirty="0" sz="1950" spc="160">
                <a:latin typeface="Tahoma"/>
                <a:cs typeface="Tahoma"/>
              </a:rPr>
              <a:t>(</a:t>
            </a:r>
            <a:r>
              <a:rPr dirty="0" sz="1950" spc="160" i="1">
                <a:latin typeface="Calibri"/>
                <a:cs typeface="Calibri"/>
              </a:rPr>
              <a:t>p</a:t>
            </a:r>
            <a:r>
              <a:rPr dirty="0" sz="1950" spc="160">
                <a:latin typeface="Tahoma"/>
                <a:cs typeface="Tahoma"/>
              </a:rPr>
              <a:t>)</a:t>
            </a:r>
            <a:r>
              <a:rPr dirty="0" sz="1950" spc="160">
                <a:latin typeface="Arial MT"/>
                <a:cs typeface="Arial MT"/>
              </a:rPr>
              <a:t>,</a:t>
            </a:r>
            <a:r>
              <a:rPr dirty="0" sz="1950" spc="245">
                <a:latin typeface="Arial MT"/>
                <a:cs typeface="Arial MT"/>
              </a:rPr>
              <a:t> </a:t>
            </a:r>
            <a:r>
              <a:rPr dirty="0" sz="1950" spc="85">
                <a:latin typeface="Arial MT"/>
                <a:cs typeface="Arial MT"/>
              </a:rPr>
              <a:t>a</a:t>
            </a:r>
            <a:r>
              <a:rPr dirty="0" sz="1950" spc="250">
                <a:latin typeface="Arial MT"/>
                <a:cs typeface="Arial MT"/>
              </a:rPr>
              <a:t> </a:t>
            </a:r>
            <a:r>
              <a:rPr dirty="0" sz="1950" spc="165">
                <a:latin typeface="Arial MT"/>
                <a:cs typeface="Arial MT"/>
              </a:rPr>
              <a:t>contradiction.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" y="7140422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9323"/>
            <a:ext cx="8856980" cy="3276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5609" algn="l"/>
                <a:tab pos="4150360" algn="l"/>
              </a:tabLst>
            </a:pPr>
            <a:r>
              <a:rPr dirty="0" spc="10" b="1">
                <a:latin typeface="Verdana"/>
                <a:cs typeface="Verdana"/>
              </a:rPr>
              <a:t>2.	</a:t>
            </a:r>
            <a:r>
              <a:rPr dirty="0" spc="-25" b="1">
                <a:latin typeface="Verdana"/>
                <a:cs typeface="Verdana"/>
              </a:rPr>
              <a:t>Recursive</a:t>
            </a:r>
            <a:r>
              <a:rPr dirty="0" spc="254" b="1">
                <a:latin typeface="Verdana"/>
                <a:cs typeface="Verdana"/>
              </a:rPr>
              <a:t> </a:t>
            </a:r>
            <a:r>
              <a:rPr dirty="0" spc="-25" b="1">
                <a:latin typeface="Verdana"/>
                <a:cs typeface="Verdana"/>
              </a:rPr>
              <a:t>solution</a:t>
            </a:r>
            <a:r>
              <a:rPr dirty="0" spc="254" b="1">
                <a:latin typeface="Verdana"/>
                <a:cs typeface="Verdana"/>
              </a:rPr>
              <a:t> </a:t>
            </a:r>
            <a:r>
              <a:rPr dirty="0" spc="-30" b="1">
                <a:latin typeface="Verdana"/>
                <a:cs typeface="Verdana"/>
              </a:rPr>
              <a:t>and</a:t>
            </a:r>
            <a:r>
              <a:rPr dirty="0" spc="254" b="1">
                <a:latin typeface="Verdana"/>
                <a:cs typeface="Verdana"/>
              </a:rPr>
              <a:t> </a:t>
            </a:r>
            <a:r>
              <a:rPr dirty="0" spc="10" b="1">
                <a:latin typeface="Verdana"/>
                <a:cs typeface="Verdana"/>
              </a:rPr>
              <a:t>3.	</a:t>
            </a:r>
            <a:r>
              <a:rPr dirty="0" spc="55" b="1">
                <a:latin typeface="Verdana"/>
                <a:cs typeface="Verdana"/>
              </a:rPr>
              <a:t>Compute</a:t>
            </a:r>
            <a:r>
              <a:rPr dirty="0" spc="225" b="1">
                <a:latin typeface="Verdana"/>
                <a:cs typeface="Verdana"/>
              </a:rPr>
              <a:t> </a:t>
            </a:r>
            <a:r>
              <a:rPr dirty="0" spc="35" b="1">
                <a:latin typeface="Verdana"/>
                <a:cs typeface="Verdana"/>
              </a:rPr>
              <a:t>opt.</a:t>
            </a:r>
            <a:r>
              <a:rPr dirty="0" spc="220" b="1">
                <a:latin typeface="Verdana"/>
                <a:cs typeface="Verdana"/>
              </a:rPr>
              <a:t> </a:t>
            </a:r>
            <a:r>
              <a:rPr dirty="0" spc="-55" b="1">
                <a:latin typeface="Verdana"/>
                <a:cs typeface="Verdana"/>
              </a:rPr>
              <a:t>value</a:t>
            </a:r>
            <a:r>
              <a:rPr dirty="0" spc="225" b="1">
                <a:latin typeface="Verdana"/>
                <a:cs typeface="Verdana"/>
              </a:rPr>
              <a:t> </a:t>
            </a:r>
            <a:r>
              <a:rPr dirty="0" spc="20" b="1">
                <a:latin typeface="Verdana"/>
                <a:cs typeface="Verdana"/>
              </a:rPr>
              <a:t>(bottom-up)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041824"/>
            <a:ext cx="903732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316980" algn="l"/>
              </a:tabLst>
            </a:pPr>
            <a:r>
              <a:rPr dirty="0" sz="1950" spc="229">
                <a:latin typeface="Arial MT"/>
                <a:cs typeface="Arial MT"/>
              </a:rPr>
              <a:t>Let</a:t>
            </a:r>
            <a:r>
              <a:rPr dirty="0" sz="1950" spc="395">
                <a:latin typeface="Arial MT"/>
                <a:cs typeface="Arial MT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d</a:t>
            </a:r>
            <a:r>
              <a:rPr dirty="0" baseline="35353" sz="2475" spc="247">
                <a:latin typeface="Tahoma"/>
                <a:cs typeface="Tahoma"/>
              </a:rPr>
              <a:t>(</a:t>
            </a:r>
            <a:r>
              <a:rPr dirty="0" baseline="35353" sz="2475" spc="247" i="1">
                <a:latin typeface="Calibri"/>
                <a:cs typeface="Calibri"/>
              </a:rPr>
              <a:t>m</a:t>
            </a:r>
            <a:r>
              <a:rPr dirty="0" baseline="35353" sz="2475" spc="247">
                <a:latin typeface="Tahoma"/>
                <a:cs typeface="Tahoma"/>
              </a:rPr>
              <a:t>)</a:t>
            </a:r>
            <a:r>
              <a:rPr dirty="0" baseline="35353" sz="2475" spc="419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330">
                <a:latin typeface="Tahoma"/>
                <a:cs typeface="Tahoma"/>
              </a:rPr>
              <a:t> </a:t>
            </a:r>
            <a:r>
              <a:rPr dirty="0" sz="1950" spc="155">
                <a:latin typeface="Arial MT"/>
                <a:cs typeface="Arial MT"/>
              </a:rPr>
              <a:t>weight</a:t>
            </a:r>
            <a:r>
              <a:rPr dirty="0" sz="1950" spc="39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39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395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from</a:t>
            </a:r>
            <a:r>
              <a:rPr dirty="0" sz="1950" spc="405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505" i="1">
                <a:latin typeface="Calibri"/>
                <a:cs typeface="Calibri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395">
                <a:latin typeface="Arial MT"/>
                <a:cs typeface="Arial MT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	</a:t>
            </a:r>
            <a:r>
              <a:rPr dirty="0" sz="1950" spc="235">
                <a:latin typeface="Arial MT"/>
                <a:cs typeface="Arial MT"/>
              </a:rPr>
              <a:t>that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30">
                <a:latin typeface="Arial MT"/>
                <a:cs typeface="Arial MT"/>
              </a:rPr>
              <a:t>uses</a:t>
            </a:r>
            <a:r>
              <a:rPr dirty="0" sz="1950" spc="375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at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195">
                <a:latin typeface="Arial MT"/>
                <a:cs typeface="Arial MT"/>
              </a:rPr>
              <a:t>most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70774"/>
            <a:ext cx="88011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795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950" spc="70">
                <a:latin typeface="Arial MT"/>
                <a:cs typeface="Arial MT"/>
              </a:rPr>
              <a:t>edges.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9081" y="1862803"/>
            <a:ext cx="5492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9914" sz="2925" spc="202" i="1">
                <a:latin typeface="Calibri"/>
                <a:cs typeface="Calibri"/>
              </a:rPr>
              <a:t>d</a:t>
            </a:r>
            <a:r>
              <a:rPr dirty="0" sz="1650" spc="135">
                <a:latin typeface="Tahoma"/>
                <a:cs typeface="Tahoma"/>
              </a:rPr>
              <a:t>(0)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2187" y="2122246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217" y="1993295"/>
            <a:ext cx="27051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=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8136" y="1611114"/>
            <a:ext cx="5111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700" spc="830">
                <a:latin typeface="Lucida Sans Unicode"/>
                <a:cs typeface="Lucida Sans Unicode"/>
              </a:rPr>
              <a:t>(</a:t>
            </a:r>
            <a:r>
              <a:rPr dirty="0" sz="1700" spc="185">
                <a:latin typeface="Lucida Sans Unicode"/>
                <a:cs typeface="Lucida Sans Unicode"/>
              </a:rPr>
              <a:t> </a:t>
            </a:r>
            <a:r>
              <a:rPr dirty="0" baseline="-51282" sz="2925" spc="262">
                <a:latin typeface="Tahoma"/>
                <a:cs typeface="Tahoma"/>
              </a:rPr>
              <a:t>0</a:t>
            </a:r>
            <a:endParaRPr baseline="-51282" sz="2925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0944" y="1841759"/>
            <a:ext cx="88963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25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2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45">
                <a:latin typeface="Tahoma"/>
                <a:cs typeface="Tahom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0879" y="2145416"/>
            <a:ext cx="135953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82600" algn="l"/>
              </a:tabLst>
            </a:pPr>
            <a:r>
              <a:rPr dirty="0" sz="1950" spc="270">
                <a:latin typeface="Lucida Sans Unicode"/>
                <a:cs typeface="Lucida Sans Unicode"/>
              </a:rPr>
              <a:t>∞</a:t>
            </a:r>
            <a:r>
              <a:rPr dirty="0" sz="1950" spc="270">
                <a:latin typeface="Lucida Sans Unicode"/>
                <a:cs typeface="Lucida Sans Unicode"/>
              </a:rPr>
              <a:t>	</a:t>
            </a:r>
            <a:r>
              <a:rPr dirty="0" sz="1950" spc="140">
                <a:latin typeface="Arial MT"/>
                <a:cs typeface="Arial MT"/>
              </a:rPr>
              <a:t>i</a:t>
            </a:r>
            <a:r>
              <a:rPr dirty="0" sz="1950" spc="185">
                <a:latin typeface="Arial MT"/>
                <a:cs typeface="Arial MT"/>
              </a:rPr>
              <a:t>f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15">
                <a:latin typeface="Lucida Sans Unicode"/>
                <a:cs typeface="Lucida Sans Unicode"/>
              </a:rPr>
              <a:t>/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515">
                <a:latin typeface="Tahoma"/>
                <a:cs typeface="Tahoma"/>
              </a:rPr>
              <a:t> </a:t>
            </a:r>
            <a:r>
              <a:rPr dirty="0" sz="1950" spc="-110" i="1">
                <a:latin typeface="Calibri"/>
                <a:cs typeface="Calibri"/>
              </a:rPr>
              <a:t>j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3003" y="2516395"/>
            <a:ext cx="61531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9914" sz="2925" spc="247" i="1">
                <a:latin typeface="Calibri"/>
                <a:cs typeface="Calibri"/>
              </a:rPr>
              <a:t>d</a:t>
            </a:r>
            <a:r>
              <a:rPr dirty="0" sz="1650" spc="165">
                <a:latin typeface="Tahoma"/>
                <a:cs typeface="Tahoma"/>
              </a:rPr>
              <a:t>(</a:t>
            </a:r>
            <a:r>
              <a:rPr dirty="0" sz="1650" spc="165" i="1">
                <a:latin typeface="Calibri"/>
                <a:cs typeface="Calibri"/>
              </a:rPr>
              <a:t>m</a:t>
            </a:r>
            <a:r>
              <a:rPr dirty="0" sz="1650" spc="165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096" y="2775838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8809" y="2871050"/>
            <a:ext cx="14160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60" i="1">
                <a:latin typeface="Calibri"/>
                <a:cs typeface="Calibri"/>
              </a:rPr>
              <a:t>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0414" y="2363528"/>
            <a:ext cx="1898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750">
                <a:latin typeface="Lucida Sans Unicode"/>
                <a:cs typeface="Lucida Sans Unicode"/>
              </a:rPr>
              <a:t> 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6217" y="2646875"/>
            <a:ext cx="12915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740" algn="l"/>
                <a:tab pos="1140460" algn="l"/>
              </a:tabLst>
            </a:pP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505">
                <a:latin typeface="Tahoma"/>
                <a:cs typeface="Tahoma"/>
              </a:rPr>
              <a:t>	</a:t>
            </a:r>
            <a:r>
              <a:rPr dirty="0" sz="1950" spc="180">
                <a:latin typeface="Tahoma"/>
                <a:cs typeface="Tahoma"/>
              </a:rPr>
              <a:t>min</a:t>
            </a:r>
            <a:r>
              <a:rPr dirty="0" sz="1950" spc="180">
                <a:latin typeface="Tahoma"/>
                <a:cs typeface="Tahoma"/>
              </a:rPr>
              <a:t>	</a:t>
            </a:r>
            <a:r>
              <a:rPr dirty="0" sz="1950" spc="80" i="1">
                <a:latin typeface="Calibri"/>
                <a:cs typeface="Calibri"/>
              </a:rPr>
              <a:t>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2090" y="2558364"/>
            <a:ext cx="7315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45" i="1">
                <a:latin typeface="Calibri"/>
                <a:cs typeface="Calibri"/>
              </a:rPr>
              <a:t>m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50">
                <a:latin typeface="Tahoma"/>
                <a:cs typeface="Tahoma"/>
              </a:rPr>
              <a:t>1)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2090" y="2782836"/>
            <a:ext cx="217804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90" i="1">
                <a:latin typeface="Calibri"/>
                <a:cs typeface="Calibri"/>
              </a:rPr>
              <a:t>ik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3894" y="2646875"/>
            <a:ext cx="5219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w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0286" y="2747860"/>
            <a:ext cx="23749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04" i="1">
                <a:latin typeface="Calibri"/>
                <a:cs typeface="Calibri"/>
              </a:rPr>
              <a:t>k</a:t>
            </a:r>
            <a:r>
              <a:rPr dirty="0" sz="1650" spc="310" i="1">
                <a:latin typeface="Calibri"/>
                <a:cs typeface="Calibri"/>
              </a:rPr>
              <a:t>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0626" y="2363528"/>
            <a:ext cx="18986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750">
                <a:latin typeface="Lucida Sans Unicode"/>
                <a:cs typeface="Lucida Sans Unicode"/>
              </a:rPr>
              <a:t> </a:t>
            </a:r>
            <a:endParaRPr sz="1700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687" y="3725364"/>
            <a:ext cx="4115461" cy="221953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141985" y="4815631"/>
            <a:ext cx="7239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61866" y="4779635"/>
            <a:ext cx="7239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3911" y="3519675"/>
            <a:ext cx="23114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k’s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37971" y="3447677"/>
            <a:ext cx="129159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at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most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m−1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edges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1938" y="5895602"/>
            <a:ext cx="129159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at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most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m−1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edges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940" y="6517365"/>
            <a:ext cx="36080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65">
                <a:latin typeface="Arial MT"/>
                <a:cs typeface="Arial MT"/>
              </a:rPr>
              <a:t>We’re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looking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for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40" i="1">
                <a:latin typeface="Calibri"/>
                <a:cs typeface="Calibri"/>
              </a:rPr>
              <a:t>δ</a:t>
            </a:r>
            <a:r>
              <a:rPr dirty="0" sz="1950" spc="140">
                <a:latin typeface="Tahoma"/>
                <a:cs typeface="Tahoma"/>
              </a:rPr>
              <a:t>(</a:t>
            </a:r>
            <a:r>
              <a:rPr dirty="0" sz="1950" spc="140" i="1">
                <a:latin typeface="Calibri"/>
                <a:cs typeface="Calibri"/>
              </a:rPr>
              <a:t>i,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355" i="1">
                <a:latin typeface="Calibri"/>
                <a:cs typeface="Calibri"/>
              </a:rPr>
              <a:t>j</a:t>
            </a:r>
            <a:r>
              <a:rPr dirty="0" sz="1950" spc="355">
                <a:latin typeface="Tahoma"/>
                <a:cs typeface="Tahoma"/>
              </a:rPr>
              <a:t>)</a:t>
            </a:r>
            <a:r>
              <a:rPr dirty="0" sz="1950" spc="-30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35">
                <a:latin typeface="Tahoma"/>
                <a:cs typeface="Tahoma"/>
              </a:rPr>
              <a:t> </a:t>
            </a:r>
            <a:r>
              <a:rPr dirty="0" sz="1950" spc="80" i="1">
                <a:latin typeface="Calibri"/>
                <a:cs typeface="Calibri"/>
              </a:rPr>
              <a:t>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8330" y="6428841"/>
            <a:ext cx="6699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15" i="1">
                <a:latin typeface="Calibri"/>
                <a:cs typeface="Calibri"/>
              </a:rPr>
              <a:t>n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50">
                <a:latin typeface="Tahoma"/>
                <a:cs typeface="Tahoma"/>
              </a:rPr>
              <a:t>1)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8330" y="6646316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43055" y="6517365"/>
            <a:ext cx="4826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110">
                <a:latin typeface="Tahoma"/>
                <a:cs typeface="Tahoma"/>
              </a:rPr>
              <a:t> </a:t>
            </a:r>
            <a:r>
              <a:rPr dirty="0" sz="1950" spc="80" i="1">
                <a:latin typeface="Calibri"/>
                <a:cs typeface="Calibri"/>
              </a:rPr>
              <a:t>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9976" y="6428841"/>
            <a:ext cx="36512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15" i="1">
                <a:latin typeface="Calibri"/>
                <a:cs typeface="Calibri"/>
              </a:rPr>
              <a:t>n</a:t>
            </a:r>
            <a:r>
              <a:rPr dirty="0" sz="1650" spc="17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ts val="1845"/>
              </a:lnSpc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0041" y="6517365"/>
            <a:ext cx="48260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110">
                <a:latin typeface="Tahoma"/>
                <a:cs typeface="Tahoma"/>
              </a:rPr>
              <a:t> </a:t>
            </a:r>
            <a:r>
              <a:rPr dirty="0" sz="1950" spc="80" i="1">
                <a:latin typeface="Calibri"/>
                <a:cs typeface="Calibri"/>
              </a:rPr>
              <a:t>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76949" y="6428841"/>
            <a:ext cx="70040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15" i="1">
                <a:latin typeface="Calibri"/>
                <a:cs typeface="Calibri"/>
              </a:rPr>
              <a:t>n</a:t>
            </a:r>
            <a:r>
              <a:rPr dirty="0" sz="1650" spc="235">
                <a:latin typeface="Tahoma"/>
                <a:cs typeface="Tahoma"/>
              </a:rPr>
              <a:t>+1)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ts val="1845"/>
              </a:lnSpc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2282" y="6517365"/>
            <a:ext cx="65722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8640" y="7174636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389323"/>
            <a:ext cx="9037320" cy="3276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835" algn="l"/>
                <a:tab pos="1059815" algn="l"/>
                <a:tab pos="3256915" algn="l"/>
                <a:tab pos="4375785" algn="l"/>
                <a:tab pos="5101590" algn="l"/>
                <a:tab pos="5449570" algn="l"/>
                <a:tab pos="6362065" algn="l"/>
                <a:tab pos="7347584" algn="l"/>
                <a:tab pos="8412480" algn="l"/>
              </a:tabLst>
            </a:pPr>
            <a:r>
              <a:rPr dirty="0" spc="175"/>
              <a:t>Alg.	</a:t>
            </a:r>
            <a:r>
              <a:rPr dirty="0" spc="40"/>
              <a:t>is	</a:t>
            </a:r>
            <a:r>
              <a:rPr dirty="0" spc="155"/>
              <a:t>straightforward,	</a:t>
            </a:r>
            <a:r>
              <a:rPr dirty="0" spc="145"/>
              <a:t>running	</a:t>
            </a:r>
            <a:r>
              <a:rPr dirty="0" spc="195"/>
              <a:t>time	</a:t>
            </a:r>
            <a:r>
              <a:rPr dirty="0" spc="40"/>
              <a:t>is	</a:t>
            </a:r>
            <a:r>
              <a:rPr dirty="0" spc="250" i="1">
                <a:latin typeface="Calibri"/>
                <a:cs typeface="Calibri"/>
              </a:rPr>
              <a:t>O</a:t>
            </a:r>
            <a:r>
              <a:rPr dirty="0" spc="250">
                <a:latin typeface="Tahoma"/>
                <a:cs typeface="Tahoma"/>
              </a:rPr>
              <a:t>(</a:t>
            </a:r>
            <a:r>
              <a:rPr dirty="0" spc="250" i="1">
                <a:latin typeface="Calibri"/>
                <a:cs typeface="Calibri"/>
              </a:rPr>
              <a:t>n</a:t>
            </a:r>
            <a:r>
              <a:rPr dirty="0" baseline="23569" sz="2475" spc="375">
                <a:latin typeface="Tahoma"/>
                <a:cs typeface="Tahoma"/>
              </a:rPr>
              <a:t>4</a:t>
            </a:r>
            <a:r>
              <a:rPr dirty="0" sz="1950" spc="250">
                <a:latin typeface="Tahoma"/>
                <a:cs typeface="Tahoma"/>
              </a:rPr>
              <a:t>)	</a:t>
            </a:r>
            <a:r>
              <a:rPr dirty="0" sz="1950" spc="290"/>
              <a:t>(</a:t>
            </a:r>
            <a:r>
              <a:rPr dirty="0" sz="1950" spc="290" i="1">
                <a:latin typeface="Calibri"/>
                <a:cs typeface="Calibri"/>
              </a:rPr>
              <a:t>n</a:t>
            </a:r>
            <a:r>
              <a:rPr dirty="0" sz="1950" spc="26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 </a:t>
            </a:r>
            <a:r>
              <a:rPr dirty="0" sz="1950" spc="175">
                <a:latin typeface="Tahoma"/>
                <a:cs typeface="Tahoma"/>
              </a:rPr>
              <a:t>1	</a:t>
            </a:r>
            <a:r>
              <a:rPr dirty="0" sz="1950" spc="45"/>
              <a:t>passes,	</a:t>
            </a:r>
            <a:r>
              <a:rPr dirty="0" sz="1950" spc="90"/>
              <a:t>each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743602"/>
            <a:ext cx="7931784" cy="34410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dirty="0" sz="1950" spc="180">
                <a:latin typeface="Arial MT"/>
                <a:cs typeface="Arial MT"/>
              </a:rPr>
              <a:t>computing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00" i="1">
                <a:latin typeface="Calibri"/>
                <a:cs typeface="Calibri"/>
              </a:rPr>
              <a:t>n</a:t>
            </a:r>
            <a:r>
              <a:rPr dirty="0" baseline="23569" sz="2475" spc="300">
                <a:latin typeface="Tahoma"/>
                <a:cs typeface="Tahoma"/>
              </a:rPr>
              <a:t>2</a:t>
            </a:r>
            <a:r>
              <a:rPr dirty="0" baseline="23569" sz="2475" spc="525">
                <a:latin typeface="Tahoma"/>
                <a:cs typeface="Tahoma"/>
              </a:rPr>
              <a:t> </a:t>
            </a:r>
            <a:r>
              <a:rPr dirty="0" sz="1950" spc="100" i="1">
                <a:latin typeface="Calibri"/>
                <a:cs typeface="Calibri"/>
              </a:rPr>
              <a:t>d</a:t>
            </a:r>
            <a:r>
              <a:rPr dirty="0" sz="1950" spc="100">
                <a:latin typeface="Arial MT"/>
                <a:cs typeface="Arial MT"/>
              </a:rPr>
              <a:t>’s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in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310">
                <a:latin typeface="Tahoma"/>
                <a:cs typeface="Tahoma"/>
              </a:rPr>
              <a:t>Θ(</a:t>
            </a:r>
            <a:r>
              <a:rPr dirty="0" sz="1950" spc="310" i="1">
                <a:latin typeface="Calibri"/>
                <a:cs typeface="Calibri"/>
              </a:rPr>
              <a:t>n</a:t>
            </a:r>
            <a:r>
              <a:rPr dirty="0" sz="1950" spc="310">
                <a:latin typeface="Tahoma"/>
                <a:cs typeface="Tahoma"/>
              </a:rPr>
              <a:t>)</a:t>
            </a:r>
            <a:r>
              <a:rPr dirty="0" sz="1950" spc="210">
                <a:latin typeface="Tahoma"/>
                <a:cs typeface="Tahoma"/>
              </a:rPr>
              <a:t> </a:t>
            </a:r>
            <a:r>
              <a:rPr dirty="0" sz="1950" spc="220">
                <a:latin typeface="Arial MT"/>
                <a:cs typeface="Arial MT"/>
              </a:rPr>
              <a:t>time)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950" spc="145">
                <a:latin typeface="Arial MT"/>
                <a:cs typeface="Arial MT"/>
              </a:rPr>
              <a:t>Unfortunately,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no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better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than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before.</a:t>
            </a:r>
            <a:r>
              <a:rPr dirty="0" sz="1950" spc="-13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.</a:t>
            </a:r>
            <a:r>
              <a:rPr dirty="0" sz="1950" spc="-13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2075"/>
              </a:spcBef>
            </a:pPr>
            <a:r>
              <a:rPr dirty="0" sz="1950" spc="150">
                <a:latin typeface="Arial MT"/>
                <a:cs typeface="Arial MT"/>
              </a:rPr>
              <a:t>Approach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40">
                <a:latin typeface="Arial MT"/>
                <a:cs typeface="Arial MT"/>
              </a:rPr>
              <a:t>is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similar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-30" b="1">
                <a:latin typeface="Verdana"/>
                <a:cs typeface="Verdana"/>
              </a:rPr>
              <a:t>matrix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20" b="1">
                <a:latin typeface="Verdana"/>
                <a:cs typeface="Verdana"/>
              </a:rPr>
              <a:t>multiplication:</a:t>
            </a:r>
            <a:endParaRPr sz="1950">
              <a:latin typeface="Verdana"/>
              <a:cs typeface="Verdana"/>
            </a:endParaRPr>
          </a:p>
          <a:p>
            <a:pPr marL="76200" marR="43180">
              <a:lnSpc>
                <a:spcPct val="246900"/>
              </a:lnSpc>
              <a:spcBef>
                <a:spcPts val="5"/>
              </a:spcBef>
              <a:tabLst>
                <a:tab pos="2038985" algn="l"/>
                <a:tab pos="3535045" algn="l"/>
                <a:tab pos="4544695" algn="l"/>
                <a:tab pos="5812790" algn="l"/>
              </a:tabLst>
            </a:pPr>
            <a:r>
              <a:rPr dirty="0" sz="1950" spc="480" i="1">
                <a:latin typeface="Calibri"/>
                <a:cs typeface="Calibri"/>
              </a:rPr>
              <a:t>C</a:t>
            </a:r>
            <a:r>
              <a:rPr dirty="0" sz="1950" spc="480" i="1">
                <a:latin typeface="Calibri"/>
                <a:cs typeface="Calibri"/>
              </a:rPr>
              <a:t> </a:t>
            </a:r>
            <a:r>
              <a:rPr dirty="0" sz="1950" spc="-16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620" i="1">
                <a:latin typeface="Calibri"/>
                <a:cs typeface="Calibri"/>
              </a:rPr>
              <a:t>B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i="1">
                <a:latin typeface="Calibri"/>
                <a:cs typeface="Calibri"/>
              </a:rPr>
              <a:t> </a:t>
            </a:r>
            <a:r>
              <a:rPr dirty="0" sz="1950" spc="-55" i="1">
                <a:latin typeface="Calibri"/>
                <a:cs typeface="Calibri"/>
              </a:rPr>
              <a:t> </a:t>
            </a:r>
            <a:r>
              <a:rPr dirty="0" sz="1950" spc="145">
                <a:latin typeface="Arial MT"/>
                <a:cs typeface="Arial MT"/>
              </a:rPr>
              <a:t>matrices,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5">
                <a:latin typeface="Arial MT"/>
                <a:cs typeface="Arial MT"/>
              </a:rPr>
              <a:t> </a:t>
            </a:r>
            <a:r>
              <a:rPr dirty="0" sz="1950" spc="100" i="1">
                <a:latin typeface="Calibri"/>
                <a:cs typeface="Calibri"/>
              </a:rPr>
              <a:t>c</a:t>
            </a:r>
            <a:r>
              <a:rPr dirty="0" baseline="-13468" sz="2475" spc="397" i="1">
                <a:latin typeface="Calibri"/>
                <a:cs typeface="Calibri"/>
              </a:rPr>
              <a:t>ij</a:t>
            </a:r>
            <a:r>
              <a:rPr dirty="0" baseline="-13468" sz="2475" i="1">
                <a:latin typeface="Calibri"/>
                <a:cs typeface="Calibri"/>
              </a:rPr>
              <a:t> </a:t>
            </a:r>
            <a:r>
              <a:rPr dirty="0" baseline="-13468" sz="2475" spc="-22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baseline="44117" sz="2550" spc="1207">
                <a:latin typeface="Lucida Sans Unicode"/>
                <a:cs typeface="Lucida Sans Unicode"/>
              </a:rPr>
              <a:t>Σ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spc="104" i="1">
                <a:latin typeface="Calibri"/>
                <a:cs typeface="Calibri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a</a:t>
            </a:r>
            <a:r>
              <a:rPr dirty="0" baseline="-15151" sz="2475" spc="284" i="1">
                <a:latin typeface="Calibri"/>
                <a:cs typeface="Calibri"/>
              </a:rPr>
              <a:t>ik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-105" i="1">
                <a:latin typeface="Calibri"/>
                <a:cs typeface="Calibri"/>
              </a:rPr>
              <a:t>b</a:t>
            </a:r>
            <a:r>
              <a:rPr dirty="0" baseline="-15151" sz="2475" spc="307" i="1">
                <a:latin typeface="Calibri"/>
                <a:cs typeface="Calibri"/>
              </a:rPr>
              <a:t>k</a:t>
            </a:r>
            <a:r>
              <a:rPr dirty="0" baseline="-15151" sz="2475" spc="682" i="1">
                <a:latin typeface="Calibri"/>
                <a:cs typeface="Calibri"/>
              </a:rPr>
              <a:t>j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375" i="1">
                <a:latin typeface="Calibri"/>
                <a:cs typeface="Calibri"/>
              </a:rPr>
              <a:t>O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baseline="23569" sz="2475" spc="262">
                <a:latin typeface="Tahoma"/>
                <a:cs typeface="Tahoma"/>
              </a:rPr>
              <a:t>3</a:t>
            </a:r>
            <a:r>
              <a:rPr dirty="0" sz="1950" spc="215">
                <a:latin typeface="Tahoma"/>
                <a:cs typeface="Tahoma"/>
              </a:rPr>
              <a:t>)</a:t>
            </a:r>
            <a:r>
              <a:rPr dirty="0" sz="1950" spc="215">
                <a:latin typeface="Tahoma"/>
                <a:cs typeface="Tahoma"/>
              </a:rPr>
              <a:t> </a:t>
            </a:r>
            <a:r>
              <a:rPr dirty="0" sz="1950" spc="155">
                <a:latin typeface="Arial MT"/>
                <a:cs typeface="Arial MT"/>
              </a:rPr>
              <a:t>o</a:t>
            </a:r>
            <a:r>
              <a:rPr dirty="0" sz="1950" spc="220">
                <a:latin typeface="Arial MT"/>
                <a:cs typeface="Arial MT"/>
              </a:rPr>
              <a:t>p</a:t>
            </a:r>
            <a:r>
              <a:rPr dirty="0" sz="1950" spc="110">
                <a:latin typeface="Arial MT"/>
                <a:cs typeface="Arial MT"/>
              </a:rPr>
              <a:t>erations  </a:t>
            </a:r>
            <a:r>
              <a:rPr dirty="0" sz="1950" spc="125">
                <a:latin typeface="Arial MT"/>
                <a:cs typeface="Arial MT"/>
              </a:rPr>
              <a:t>Replacing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“</a:t>
            </a:r>
            <a:r>
              <a:rPr dirty="0" sz="1950" spc="-335">
                <a:latin typeface="Arial MT"/>
                <a:cs typeface="Arial MT"/>
              </a:rPr>
              <a:t> </a:t>
            </a:r>
            <a:r>
              <a:rPr dirty="0" sz="1950" spc="340">
                <a:latin typeface="Tahoma"/>
                <a:cs typeface="Tahoma"/>
              </a:rPr>
              <a:t>+</a:t>
            </a:r>
            <a:r>
              <a:rPr dirty="0" sz="1950" spc="340">
                <a:latin typeface="Arial MT"/>
                <a:cs typeface="Arial MT"/>
              </a:rPr>
              <a:t>”	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“</a:t>
            </a:r>
            <a:r>
              <a:rPr dirty="0" sz="1950" spc="-335">
                <a:latin typeface="Arial MT"/>
                <a:cs typeface="Arial MT"/>
              </a:rPr>
              <a:t> </a:t>
            </a:r>
            <a:r>
              <a:rPr dirty="0" sz="1950" spc="180">
                <a:latin typeface="Tahoma"/>
                <a:cs typeface="Tahoma"/>
              </a:rPr>
              <a:t>min</a:t>
            </a:r>
            <a:r>
              <a:rPr dirty="0" sz="1950" spc="180">
                <a:latin typeface="Arial MT"/>
                <a:cs typeface="Arial MT"/>
              </a:rPr>
              <a:t>”	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-30">
                <a:latin typeface="Arial MT"/>
                <a:cs typeface="Arial MT"/>
              </a:rPr>
              <a:t>“</a:t>
            </a:r>
            <a:r>
              <a:rPr dirty="0" sz="1950" spc="-30">
                <a:latin typeface="Lucida Sans Unicode"/>
                <a:cs typeface="Lucida Sans Unicode"/>
              </a:rPr>
              <a:t>·</a:t>
            </a:r>
            <a:r>
              <a:rPr dirty="0" sz="1950" spc="-30">
                <a:latin typeface="Arial MT"/>
                <a:cs typeface="Arial MT"/>
              </a:rPr>
              <a:t>”	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“</a:t>
            </a:r>
            <a:r>
              <a:rPr dirty="0" sz="1950" spc="-335">
                <a:latin typeface="Arial MT"/>
                <a:cs typeface="Arial MT"/>
              </a:rPr>
              <a:t> </a:t>
            </a:r>
            <a:r>
              <a:rPr dirty="0" sz="1950" spc="340">
                <a:latin typeface="Tahoma"/>
                <a:cs typeface="Tahoma"/>
              </a:rPr>
              <a:t>+</a:t>
            </a:r>
            <a:r>
              <a:rPr dirty="0" sz="1950" spc="340">
                <a:latin typeface="Arial MT"/>
                <a:cs typeface="Arial MT"/>
              </a:rPr>
              <a:t>”	</a:t>
            </a:r>
            <a:r>
              <a:rPr dirty="0" sz="1950" spc="75">
                <a:latin typeface="Arial MT"/>
                <a:cs typeface="Arial MT"/>
              </a:rPr>
              <a:t>gives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4283" y="4625098"/>
            <a:ext cx="14160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60" i="1">
                <a:latin typeface="Calibri"/>
                <a:cs typeface="Calibri"/>
              </a:rPr>
              <a:t>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0906" y="4501908"/>
            <a:ext cx="15443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8580" algn="l"/>
              </a:tabLst>
            </a:pPr>
            <a:r>
              <a:rPr dirty="0" baseline="1683" sz="2475" spc="397" i="1">
                <a:latin typeface="Calibri"/>
                <a:cs typeface="Calibri"/>
              </a:rPr>
              <a:t>ij</a:t>
            </a:r>
            <a:r>
              <a:rPr dirty="0" baseline="1683" sz="2475" spc="397" i="1">
                <a:latin typeface="Calibri"/>
                <a:cs typeface="Calibri"/>
              </a:rPr>
              <a:t>	</a:t>
            </a:r>
            <a:r>
              <a:rPr dirty="0" sz="1650" spc="190" i="1">
                <a:latin typeface="Calibri"/>
                <a:cs typeface="Calibri"/>
              </a:rPr>
              <a:t>ik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9513" y="4501908"/>
            <a:ext cx="23749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04" i="1">
                <a:latin typeface="Calibri"/>
                <a:cs typeface="Calibri"/>
              </a:rPr>
              <a:t>k</a:t>
            </a:r>
            <a:r>
              <a:rPr dirty="0" sz="1650" spc="310" i="1">
                <a:latin typeface="Calibri"/>
                <a:cs typeface="Calibri"/>
              </a:rPr>
              <a:t>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4993" y="4400923"/>
            <a:ext cx="258889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7350" algn="l"/>
                <a:tab pos="1718310" algn="l"/>
                <a:tab pos="2367280" algn="l"/>
              </a:tabLst>
            </a:pPr>
            <a:r>
              <a:rPr dirty="0" sz="1950" spc="100" i="1">
                <a:latin typeface="Calibri"/>
                <a:cs typeface="Calibri"/>
              </a:rPr>
              <a:t>c</a:t>
            </a:r>
            <a:r>
              <a:rPr dirty="0" sz="1950" spc="100" i="1">
                <a:latin typeface="Calibri"/>
                <a:cs typeface="Calibri"/>
              </a:rPr>
              <a:t>	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180">
                <a:latin typeface="Tahoma"/>
                <a:cs typeface="Tahoma"/>
              </a:rPr>
              <a:t>min</a:t>
            </a:r>
            <a:r>
              <a:rPr dirty="0" sz="1950" spc="415">
                <a:latin typeface="Lucida Sans Unicode"/>
                <a:cs typeface="Lucida Sans Unicode"/>
              </a:rPr>
              <a:t>{</a:t>
            </a:r>
            <a:r>
              <a:rPr dirty="0" sz="1950" spc="114" i="1">
                <a:latin typeface="Calibri"/>
                <a:cs typeface="Calibri"/>
              </a:rPr>
              <a:t>a</a:t>
            </a:r>
            <a:r>
              <a:rPr dirty="0" sz="1950" i="1">
                <a:latin typeface="Calibri"/>
                <a:cs typeface="Calibri"/>
              </a:rPr>
              <a:t>	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105" i="1">
                <a:latin typeface="Calibri"/>
                <a:cs typeface="Calibri"/>
              </a:rPr>
              <a:t>b</a:t>
            </a:r>
            <a:r>
              <a:rPr dirty="0" sz="1950" i="1">
                <a:latin typeface="Calibri"/>
                <a:cs typeface="Calibri"/>
              </a:rPr>
              <a:t>	</a:t>
            </a:r>
            <a:r>
              <a:rPr dirty="0" sz="1950" spc="415">
                <a:latin typeface="Lucida Sans Unicode"/>
                <a:cs typeface="Lucida Sans Unicode"/>
              </a:rPr>
              <a:t>}</a:t>
            </a:r>
            <a:r>
              <a:rPr dirty="0" sz="1950" spc="95" i="1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931732"/>
            <a:ext cx="185166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5">
                <a:latin typeface="Arial MT"/>
                <a:cs typeface="Arial MT"/>
              </a:rPr>
              <a:t>very</a:t>
            </a:r>
            <a:r>
              <a:rPr dirty="0" sz="1950" spc="245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similar</a:t>
            </a:r>
            <a:r>
              <a:rPr dirty="0" sz="1950" spc="250">
                <a:latin typeface="Arial MT"/>
                <a:cs typeface="Arial MT"/>
              </a:rPr>
              <a:t> to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8972" y="5412529"/>
            <a:ext cx="16319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80" i="1">
                <a:latin typeface="Calibri"/>
                <a:cs typeface="Calibri"/>
              </a:rPr>
              <a:t>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6678" y="5324017"/>
            <a:ext cx="42735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45" i="1">
                <a:latin typeface="Calibri"/>
                <a:cs typeface="Calibri"/>
              </a:rPr>
              <a:t>m</a:t>
            </a:r>
            <a:r>
              <a:rPr dirty="0" sz="1650" spc="17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ts val="1845"/>
              </a:lnSpc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3181" y="5636704"/>
            <a:ext cx="14160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60" i="1">
                <a:latin typeface="Calibri"/>
                <a:cs typeface="Calibri"/>
              </a:rPr>
              <a:t>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8693" y="5412529"/>
            <a:ext cx="10883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90">
                <a:latin typeface="Tahoma"/>
                <a:cs typeface="Tahoma"/>
              </a:rPr>
              <a:t> </a:t>
            </a:r>
            <a:r>
              <a:rPr dirty="0" sz="1950" spc="204">
                <a:latin typeface="Tahoma"/>
                <a:cs typeface="Tahoma"/>
              </a:rPr>
              <a:t>min</a:t>
            </a:r>
            <a:r>
              <a:rPr dirty="0" sz="1950" spc="204">
                <a:latin typeface="Lucida Sans Unicode"/>
                <a:cs typeface="Lucida Sans Unicode"/>
              </a:rPr>
              <a:t>{</a:t>
            </a:r>
            <a:r>
              <a:rPr dirty="0" sz="1950" spc="204" i="1">
                <a:latin typeface="Calibri"/>
                <a:cs typeface="Calibri"/>
              </a:rPr>
              <a:t>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1684" y="5324017"/>
            <a:ext cx="7315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45" i="1">
                <a:latin typeface="Calibri"/>
                <a:cs typeface="Calibri"/>
              </a:rPr>
              <a:t>m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50">
                <a:latin typeface="Tahoma"/>
                <a:cs typeface="Tahoma"/>
              </a:rPr>
              <a:t>1)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1684" y="5548490"/>
            <a:ext cx="217804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90" i="1">
                <a:latin typeface="Calibri"/>
                <a:cs typeface="Calibri"/>
              </a:rPr>
              <a:t>ik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9880" y="5513514"/>
            <a:ext cx="23749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04" i="1">
                <a:latin typeface="Calibri"/>
                <a:cs typeface="Calibri"/>
              </a:rPr>
              <a:t>k</a:t>
            </a:r>
            <a:r>
              <a:rPr dirty="0" sz="1650" spc="310" i="1">
                <a:latin typeface="Calibri"/>
                <a:cs typeface="Calibri"/>
              </a:rPr>
              <a:t>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3488" y="5412529"/>
            <a:ext cx="88646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9140" algn="l"/>
              </a:tabLst>
            </a:pP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w</a:t>
            </a:r>
            <a:r>
              <a:rPr dirty="0" sz="1950" i="1">
                <a:latin typeface="Calibri"/>
                <a:cs typeface="Calibri"/>
              </a:rPr>
              <a:t>	</a:t>
            </a:r>
            <a:r>
              <a:rPr dirty="0" sz="1950" spc="415">
                <a:latin typeface="Lucida Sans Unicode"/>
                <a:cs typeface="Lucida Sans Unicode"/>
              </a:rPr>
              <a:t>}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540" y="6397249"/>
            <a:ext cx="39306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572510" algn="l"/>
              </a:tabLst>
            </a:pPr>
            <a:r>
              <a:rPr dirty="0" sz="1950" spc="100">
                <a:latin typeface="Arial MT"/>
                <a:cs typeface="Arial MT"/>
              </a:rPr>
              <a:t>Hence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D</a:t>
            </a:r>
            <a:r>
              <a:rPr dirty="0" baseline="23569" sz="2475" spc="434">
                <a:latin typeface="Tahoma"/>
                <a:cs typeface="Tahoma"/>
              </a:rPr>
              <a:t>(</a:t>
            </a:r>
            <a:r>
              <a:rPr dirty="0" baseline="23569" sz="2475" spc="434" i="1">
                <a:latin typeface="Calibri"/>
                <a:cs typeface="Calibri"/>
              </a:rPr>
              <a:t>m</a:t>
            </a:r>
            <a:r>
              <a:rPr dirty="0" baseline="23569" sz="2475" spc="434">
                <a:latin typeface="Tahoma"/>
                <a:cs typeface="Tahoma"/>
              </a:rPr>
              <a:t>)</a:t>
            </a:r>
            <a:r>
              <a:rPr dirty="0" baseline="23569" sz="2475" spc="179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225" i="1">
                <a:latin typeface="Calibri"/>
                <a:cs typeface="Calibri"/>
              </a:rPr>
              <a:t>D</a:t>
            </a:r>
            <a:r>
              <a:rPr dirty="0" baseline="23569" sz="2475" spc="337">
                <a:latin typeface="Tahoma"/>
                <a:cs typeface="Tahoma"/>
              </a:rPr>
              <a:t>(</a:t>
            </a:r>
            <a:r>
              <a:rPr dirty="0" baseline="23569" sz="2475" spc="337" i="1">
                <a:latin typeface="Calibri"/>
                <a:cs typeface="Calibri"/>
              </a:rPr>
              <a:t>m</a:t>
            </a:r>
            <a:r>
              <a:rPr dirty="0" baseline="23569" sz="2475" spc="337">
                <a:latin typeface="Lucida Sans Unicode"/>
                <a:cs typeface="Lucida Sans Unicode"/>
              </a:rPr>
              <a:t>−</a:t>
            </a:r>
            <a:r>
              <a:rPr dirty="0" baseline="23569" sz="2475" spc="337">
                <a:latin typeface="Tahoma"/>
                <a:cs typeface="Tahoma"/>
              </a:rPr>
              <a:t>1)</a:t>
            </a:r>
            <a:r>
              <a:rPr dirty="0" baseline="23569" sz="2475" spc="555">
                <a:latin typeface="Tahoma"/>
                <a:cs typeface="Tahoma"/>
              </a:rPr>
              <a:t> </a:t>
            </a:r>
            <a:r>
              <a:rPr dirty="0" sz="1950" spc="175">
                <a:latin typeface="Arial MT"/>
                <a:cs typeface="Arial MT"/>
              </a:rPr>
              <a:t>“</a:t>
            </a:r>
            <a:r>
              <a:rPr dirty="0" sz="1950" spc="-335">
                <a:latin typeface="Arial MT"/>
                <a:cs typeface="Arial MT"/>
              </a:rPr>
              <a:t> </a:t>
            </a:r>
            <a:r>
              <a:rPr dirty="0" sz="1950" spc="130">
                <a:latin typeface="Lucida Sans Unicode"/>
                <a:cs typeface="Lucida Sans Unicode"/>
              </a:rPr>
              <a:t>×</a:t>
            </a:r>
            <a:r>
              <a:rPr dirty="0" sz="1950" spc="130">
                <a:latin typeface="Arial MT"/>
                <a:cs typeface="Arial MT"/>
              </a:rPr>
              <a:t>”	</a:t>
            </a:r>
            <a:r>
              <a:rPr dirty="0" sz="1950" spc="140" i="1">
                <a:latin typeface="Calibri"/>
                <a:cs typeface="Calibri"/>
              </a:rPr>
              <a:t>W.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4252595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20" b="1">
                <a:latin typeface="Verdana"/>
                <a:cs typeface="Verdana"/>
              </a:rPr>
              <a:t>Floyd-Warshall</a:t>
            </a:r>
            <a:r>
              <a:rPr dirty="0" sz="2350" spc="235" b="1">
                <a:latin typeface="Verdana"/>
                <a:cs typeface="Verdana"/>
              </a:rPr>
              <a:t> </a:t>
            </a:r>
            <a:r>
              <a:rPr dirty="0" sz="2350" spc="-40" b="1">
                <a:latin typeface="Verdana"/>
                <a:cs typeface="Verdana"/>
              </a:rPr>
              <a:t>algorithm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23167"/>
            <a:ext cx="432562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25">
                <a:latin typeface="Arial MT"/>
                <a:cs typeface="Arial MT"/>
              </a:rPr>
              <a:t>Als</a:t>
            </a:r>
            <a:r>
              <a:rPr dirty="0" sz="1950" spc="155">
                <a:latin typeface="Arial MT"/>
                <a:cs typeface="Arial MT"/>
              </a:rPr>
              <a:t>o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345">
                <a:latin typeface="Arial MT"/>
                <a:cs typeface="Arial MT"/>
              </a:rPr>
              <a:t>D</a:t>
            </a:r>
            <a:r>
              <a:rPr dirty="0" sz="1950" spc="45">
                <a:latin typeface="Arial MT"/>
                <a:cs typeface="Arial MT"/>
              </a:rPr>
              <a:t>P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20">
                <a:latin typeface="Arial MT"/>
                <a:cs typeface="Arial MT"/>
              </a:rPr>
              <a:t>but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35">
                <a:latin typeface="Arial MT"/>
                <a:cs typeface="Arial MT"/>
              </a:rPr>
              <a:t>faste</a:t>
            </a:r>
            <a:r>
              <a:rPr dirty="0" sz="1950" spc="105">
                <a:latin typeface="Arial MT"/>
                <a:cs typeface="Arial MT"/>
              </a:rPr>
              <a:t>r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90">
                <a:latin typeface="Arial MT"/>
                <a:cs typeface="Arial MT"/>
              </a:rPr>
              <a:t>(fact</a:t>
            </a:r>
            <a:r>
              <a:rPr dirty="0" sz="1950" spc="204">
                <a:latin typeface="Arial MT"/>
                <a:cs typeface="Arial MT"/>
              </a:rPr>
              <a:t>o</a:t>
            </a:r>
            <a:r>
              <a:rPr dirty="0" sz="1950" spc="175">
                <a:latin typeface="Arial MT"/>
                <a:cs typeface="Arial MT"/>
              </a:rPr>
              <a:t>r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54">
                <a:latin typeface="Arial MT"/>
                <a:cs typeface="Arial MT"/>
              </a:rPr>
              <a:t> </a:t>
            </a:r>
            <a:r>
              <a:rPr dirty="0" sz="1950" spc="145">
                <a:latin typeface="Tahoma"/>
                <a:cs typeface="Tahoma"/>
              </a:rPr>
              <a:t>log</a:t>
            </a:r>
            <a:r>
              <a:rPr dirty="0" sz="1950" spc="-260">
                <a:latin typeface="Tahoma"/>
                <a:cs typeface="Tahoma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31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1857024"/>
            <a:ext cx="903732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140">
                <a:latin typeface="Arial MT"/>
                <a:cs typeface="Arial MT"/>
              </a:rPr>
              <a:t>Define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70" i="1">
                <a:latin typeface="Calibri"/>
                <a:cs typeface="Calibri"/>
              </a:rPr>
              <a:t>c</a:t>
            </a:r>
            <a:r>
              <a:rPr dirty="0" baseline="35353" sz="2475" spc="254">
                <a:latin typeface="Tahoma"/>
                <a:cs typeface="Tahoma"/>
              </a:rPr>
              <a:t>(</a:t>
            </a:r>
            <a:r>
              <a:rPr dirty="0" baseline="35353" sz="2475" spc="254" i="1">
                <a:latin typeface="Calibri"/>
                <a:cs typeface="Calibri"/>
              </a:rPr>
              <a:t>m</a:t>
            </a:r>
            <a:r>
              <a:rPr dirty="0" baseline="35353" sz="2475" spc="254">
                <a:latin typeface="Tahoma"/>
                <a:cs typeface="Tahoma"/>
              </a:rPr>
              <a:t>)</a:t>
            </a:r>
            <a:r>
              <a:rPr dirty="0" baseline="35353" sz="2475" spc="179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85">
                <a:latin typeface="Tahoma"/>
                <a:cs typeface="Tahoma"/>
              </a:rPr>
              <a:t> </a:t>
            </a:r>
            <a:r>
              <a:rPr dirty="0" sz="1950" spc="155">
                <a:latin typeface="Arial MT"/>
                <a:cs typeface="Arial MT"/>
              </a:rPr>
              <a:t>weight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85">
                <a:latin typeface="Arial MT"/>
                <a:cs typeface="Arial MT"/>
              </a:rPr>
              <a:t>a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shortest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from</a:t>
            </a:r>
            <a:r>
              <a:rPr dirty="0" sz="1950" spc="16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54" i="1">
                <a:latin typeface="Calibri"/>
                <a:cs typeface="Calibri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365" i="1">
                <a:latin typeface="Calibri"/>
                <a:cs typeface="Calibri"/>
              </a:rPr>
              <a:t> 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150">
                <a:latin typeface="Arial MT"/>
                <a:cs typeface="Arial MT"/>
              </a:rPr>
              <a:t> </a:t>
            </a:r>
            <a:r>
              <a:rPr dirty="0" sz="1950" spc="-25" b="1">
                <a:latin typeface="Verdana"/>
                <a:cs typeface="Verdana"/>
              </a:rPr>
              <a:t>intermediate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85975"/>
            <a:ext cx="3152775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3305">
              <a:lnSpc>
                <a:spcPts val="1889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ts val="2250"/>
              </a:lnSpc>
            </a:pPr>
            <a:r>
              <a:rPr dirty="0" sz="1950" spc="-35" b="1">
                <a:latin typeface="Verdana"/>
                <a:cs typeface="Verdana"/>
              </a:rPr>
              <a:t>vertices</a:t>
            </a:r>
            <a:r>
              <a:rPr dirty="0" sz="1950" spc="135" b="1">
                <a:latin typeface="Verdana"/>
                <a:cs typeface="Verdana"/>
              </a:rPr>
              <a:t> </a:t>
            </a:r>
            <a:r>
              <a:rPr dirty="0" sz="1950" spc="130">
                <a:latin typeface="Arial MT"/>
                <a:cs typeface="Arial MT"/>
              </a:rPr>
              <a:t>in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229">
                <a:latin typeface="Lucida Sans Unicode"/>
                <a:cs typeface="Lucida Sans Unicode"/>
              </a:rPr>
              <a:t>{</a:t>
            </a:r>
            <a:r>
              <a:rPr dirty="0" sz="1950" spc="229">
                <a:latin typeface="Tahoma"/>
                <a:cs typeface="Tahoma"/>
              </a:rPr>
              <a:t>1</a:t>
            </a:r>
            <a:r>
              <a:rPr dirty="0" sz="1950" spc="229" i="1">
                <a:latin typeface="Calibri"/>
                <a:cs typeface="Calibri"/>
              </a:rPr>
              <a:t>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135">
                <a:latin typeface="Tahoma"/>
                <a:cs typeface="Tahoma"/>
              </a:rPr>
              <a:t>2</a:t>
            </a:r>
            <a:r>
              <a:rPr dirty="0" sz="1950" spc="135" i="1">
                <a:latin typeface="Calibri"/>
                <a:cs typeface="Calibri"/>
              </a:rPr>
              <a:t>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295" i="1">
                <a:latin typeface="Calibri"/>
                <a:cs typeface="Calibri"/>
              </a:rPr>
              <a:t>m</a:t>
            </a:r>
            <a:r>
              <a:rPr dirty="0" sz="1950" spc="295">
                <a:latin typeface="Lucida Sans Unicode"/>
                <a:cs typeface="Lucida Sans Unicode"/>
              </a:rPr>
              <a:t>}</a:t>
            </a:r>
            <a:r>
              <a:rPr dirty="0" sz="1950" spc="29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2945135"/>
            <a:ext cx="24161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220">
                <a:latin typeface="Arial MT"/>
                <a:cs typeface="Arial MT"/>
              </a:rPr>
              <a:t>Then</a:t>
            </a:r>
            <a:r>
              <a:rPr dirty="0" sz="1950" spc="260">
                <a:latin typeface="Arial MT"/>
                <a:cs typeface="Arial MT"/>
              </a:rPr>
              <a:t> </a:t>
            </a:r>
            <a:r>
              <a:rPr dirty="0" sz="1950" spc="140" i="1">
                <a:latin typeface="Calibri"/>
                <a:cs typeface="Calibri"/>
              </a:rPr>
              <a:t>δ</a:t>
            </a:r>
            <a:r>
              <a:rPr dirty="0" sz="1950" spc="140">
                <a:latin typeface="Tahoma"/>
                <a:cs typeface="Tahoma"/>
              </a:rPr>
              <a:t>(</a:t>
            </a:r>
            <a:r>
              <a:rPr dirty="0" sz="1950" spc="140" i="1">
                <a:latin typeface="Calibri"/>
                <a:cs typeface="Calibri"/>
              </a:rPr>
              <a:t>i,</a:t>
            </a:r>
            <a:r>
              <a:rPr dirty="0" sz="1950" spc="-100" i="1">
                <a:latin typeface="Calibri"/>
                <a:cs typeface="Calibri"/>
              </a:rPr>
              <a:t> </a:t>
            </a:r>
            <a:r>
              <a:rPr dirty="0" sz="1950" spc="355" i="1">
                <a:latin typeface="Calibri"/>
                <a:cs typeface="Calibri"/>
              </a:rPr>
              <a:t>j</a:t>
            </a:r>
            <a:r>
              <a:rPr dirty="0" sz="1950" spc="355">
                <a:latin typeface="Tahoma"/>
                <a:cs typeface="Tahoma"/>
              </a:rPr>
              <a:t>)</a:t>
            </a:r>
            <a:r>
              <a:rPr dirty="0" sz="1950" spc="-40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40">
                <a:latin typeface="Tahoma"/>
                <a:cs typeface="Tahoma"/>
              </a:rPr>
              <a:t> </a:t>
            </a:r>
            <a:r>
              <a:rPr dirty="0" sz="1950" spc="165" i="1">
                <a:latin typeface="Calibri"/>
                <a:cs typeface="Calibri"/>
              </a:rPr>
              <a:t>c</a:t>
            </a:r>
            <a:r>
              <a:rPr dirty="0" baseline="35353" sz="2475" spc="247">
                <a:latin typeface="Tahoma"/>
                <a:cs typeface="Tahoma"/>
              </a:rPr>
              <a:t>(</a:t>
            </a:r>
            <a:r>
              <a:rPr dirty="0" baseline="35353" sz="2475" spc="247" i="1">
                <a:latin typeface="Calibri"/>
                <a:cs typeface="Calibri"/>
              </a:rPr>
              <a:t>n</a:t>
            </a:r>
            <a:r>
              <a:rPr dirty="0" baseline="35353" sz="2475" spc="247">
                <a:latin typeface="Tahoma"/>
                <a:cs typeface="Tahoma"/>
              </a:rPr>
              <a:t>)</a:t>
            </a:r>
            <a:endParaRPr baseline="35353" sz="2475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6317" y="3074098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8723" y="518287"/>
            <a:ext cx="4050029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0960" algn="l"/>
              </a:tabLst>
            </a:pPr>
            <a:r>
              <a:rPr dirty="0" sz="1650" spc="265" i="1">
                <a:latin typeface="Calibri"/>
                <a:cs typeface="Calibri"/>
              </a:rPr>
              <a:t>ij</a:t>
            </a:r>
            <a:r>
              <a:rPr dirty="0" sz="1650" spc="265" i="1">
                <a:latin typeface="Calibri"/>
                <a:cs typeface="Calibri"/>
              </a:rPr>
              <a:t>	</a:t>
            </a: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pc="180"/>
              <a:t>Compute</a:t>
            </a:r>
            <a:r>
              <a:rPr dirty="0" spc="285"/>
              <a:t> </a:t>
            </a:r>
            <a:r>
              <a:rPr dirty="0" spc="165" i="1">
                <a:latin typeface="Calibri"/>
                <a:cs typeface="Calibri"/>
              </a:rPr>
              <a:t>c</a:t>
            </a:r>
            <a:r>
              <a:rPr dirty="0" baseline="35353" sz="2475" spc="247">
                <a:latin typeface="Tahoma"/>
                <a:cs typeface="Tahoma"/>
              </a:rPr>
              <a:t>(</a:t>
            </a:r>
            <a:r>
              <a:rPr dirty="0" baseline="35353" sz="2475" spc="247" i="1">
                <a:latin typeface="Calibri"/>
                <a:cs typeface="Calibri"/>
              </a:rPr>
              <a:t>n</a:t>
            </a:r>
            <a:r>
              <a:rPr dirty="0" baseline="35353" sz="2475" spc="247">
                <a:latin typeface="Tahoma"/>
                <a:cs typeface="Tahoma"/>
              </a:rPr>
              <a:t>)</a:t>
            </a:r>
            <a:r>
              <a:rPr dirty="0" baseline="35353" sz="2475" spc="540">
                <a:latin typeface="Tahoma"/>
                <a:cs typeface="Tahoma"/>
              </a:rPr>
              <a:t> </a:t>
            </a:r>
            <a:r>
              <a:rPr dirty="0" sz="1950" spc="130"/>
              <a:t>in</a:t>
            </a:r>
            <a:r>
              <a:rPr dirty="0" sz="1950" spc="285"/>
              <a:t> </a:t>
            </a:r>
            <a:r>
              <a:rPr dirty="0" sz="1950" spc="165"/>
              <a:t>terms</a:t>
            </a:r>
            <a:r>
              <a:rPr dirty="0" sz="1950" spc="280"/>
              <a:t> </a:t>
            </a:r>
            <a:r>
              <a:rPr dirty="0" sz="1950" spc="185"/>
              <a:t>of</a:t>
            </a:r>
            <a:r>
              <a:rPr dirty="0" sz="1950" spc="280"/>
              <a:t> </a:t>
            </a:r>
            <a:r>
              <a:rPr dirty="0" sz="1950" spc="110"/>
              <a:t>smaller</a:t>
            </a:r>
            <a:r>
              <a:rPr dirty="0" sz="1950" spc="285"/>
              <a:t> </a:t>
            </a:r>
            <a:r>
              <a:rPr dirty="0" sz="1950" spc="85"/>
              <a:t>ones,</a:t>
            </a:r>
            <a:r>
              <a:rPr dirty="0" sz="1950" spc="275"/>
              <a:t> </a:t>
            </a:r>
            <a:r>
              <a:rPr dirty="0" sz="1950" spc="229" i="1">
                <a:latin typeface="Calibri"/>
                <a:cs typeface="Calibri"/>
              </a:rPr>
              <a:t>c</a:t>
            </a:r>
            <a:r>
              <a:rPr dirty="0" baseline="35353" sz="2475" spc="345">
                <a:latin typeface="Tahoma"/>
                <a:cs typeface="Tahoma"/>
              </a:rPr>
              <a:t>(</a:t>
            </a:r>
            <a:r>
              <a:rPr dirty="0" baseline="35353" sz="2475" spc="345" i="1">
                <a:latin typeface="Calibri"/>
                <a:cs typeface="Calibri"/>
              </a:rPr>
              <a:t>&lt;n</a:t>
            </a:r>
            <a:r>
              <a:rPr dirty="0" baseline="35353" sz="2475" spc="345">
                <a:latin typeface="Tahoma"/>
                <a:cs typeface="Tahoma"/>
              </a:rPr>
              <a:t>)</a:t>
            </a:r>
            <a:r>
              <a:rPr dirty="0" sz="1950" spc="229"/>
              <a:t>: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904" y="892573"/>
            <a:ext cx="52768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9914" sz="2925" spc="209" i="1">
                <a:latin typeface="Calibri"/>
                <a:cs typeface="Calibri"/>
              </a:rPr>
              <a:t>c</a:t>
            </a:r>
            <a:r>
              <a:rPr dirty="0" sz="1650" spc="140">
                <a:latin typeface="Tahoma"/>
                <a:cs typeface="Tahoma"/>
              </a:rPr>
              <a:t>(0)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217" y="1152017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260" y="1023053"/>
            <a:ext cx="27051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=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179" y="1075060"/>
            <a:ext cx="4349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1396" sz="2925" spc="322" i="1">
                <a:latin typeface="Calibri"/>
                <a:cs typeface="Calibri"/>
              </a:rPr>
              <a:t>w</a:t>
            </a:r>
            <a:r>
              <a:rPr dirty="0" sz="1650" spc="21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8826" y="1408968"/>
            <a:ext cx="59372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9914" sz="2925" spc="254" i="1">
                <a:latin typeface="Calibri"/>
                <a:cs typeface="Calibri"/>
              </a:rPr>
              <a:t>c</a:t>
            </a: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170" i="1">
                <a:latin typeface="Calibri"/>
                <a:cs typeface="Calibri"/>
              </a:rPr>
              <a:t>m</a:t>
            </a:r>
            <a:r>
              <a:rPr dirty="0" sz="1650" spc="17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0139" y="1668411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4444" y="1256101"/>
            <a:ext cx="1866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725">
                <a:latin typeface="Lucida Sans Unicode"/>
                <a:cs typeface="Lucida Sans Unicode"/>
              </a:rPr>
              <a:t> 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260" y="1539460"/>
            <a:ext cx="126682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740" algn="l"/>
                <a:tab pos="1137285" algn="l"/>
              </a:tabLst>
            </a:pP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505">
                <a:latin typeface="Tahoma"/>
                <a:cs typeface="Tahoma"/>
              </a:rPr>
              <a:t>	</a:t>
            </a:r>
            <a:r>
              <a:rPr dirty="0" sz="1950" spc="180">
                <a:latin typeface="Tahoma"/>
                <a:cs typeface="Tahoma"/>
              </a:rPr>
              <a:t>min</a:t>
            </a:r>
            <a:r>
              <a:rPr dirty="0" sz="1950" spc="180">
                <a:latin typeface="Tahoma"/>
                <a:cs typeface="Tahoma"/>
              </a:rPr>
              <a:t>	</a:t>
            </a:r>
            <a:r>
              <a:rPr dirty="0" sz="1950" spc="100" i="1">
                <a:latin typeface="Calibri"/>
                <a:cs typeface="Calibri"/>
              </a:rPr>
              <a:t>c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1291" y="1450936"/>
            <a:ext cx="7315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45" i="1">
                <a:latin typeface="Calibri"/>
                <a:cs typeface="Calibri"/>
              </a:rPr>
              <a:t>m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50">
                <a:latin typeface="Tahoma"/>
                <a:cs typeface="Tahoma"/>
              </a:rPr>
              <a:t>1)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1291" y="1668411"/>
            <a:ext cx="1917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65" i="1">
                <a:latin typeface="Calibri"/>
                <a:cs typeface="Calibri"/>
              </a:rPr>
              <a:t>ij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53634" y="1539460"/>
            <a:ext cx="10033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95" i="1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3435" y="1450936"/>
            <a:ext cx="7315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45" i="1">
                <a:latin typeface="Calibri"/>
                <a:cs typeface="Calibri"/>
              </a:rPr>
              <a:t>m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50">
                <a:latin typeface="Tahoma"/>
                <a:cs typeface="Tahoma"/>
              </a:rPr>
              <a:t>1)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2175" y="1626443"/>
            <a:ext cx="46545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9943" sz="2925" spc="277" i="1">
                <a:latin typeface="Calibri"/>
                <a:cs typeface="Calibri"/>
              </a:rPr>
              <a:t>c</a:t>
            </a:r>
            <a:r>
              <a:rPr dirty="0" sz="1650" spc="185" i="1">
                <a:latin typeface="Calibri"/>
                <a:cs typeface="Calibri"/>
              </a:rPr>
              <a:t>im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5240" y="1539460"/>
            <a:ext cx="44577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00" i="1">
                <a:latin typeface="Calibri"/>
                <a:cs typeface="Calibri"/>
              </a:rPr>
              <a:t>c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5495" y="1450936"/>
            <a:ext cx="73152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170">
                <a:latin typeface="Tahoma"/>
                <a:cs typeface="Tahoma"/>
              </a:rPr>
              <a:t>(</a:t>
            </a:r>
            <a:r>
              <a:rPr dirty="0" sz="1650" spc="245" i="1">
                <a:latin typeface="Calibri"/>
                <a:cs typeface="Calibri"/>
              </a:rPr>
              <a:t>m</a:t>
            </a:r>
            <a:r>
              <a:rPr dirty="0" sz="1650" spc="50">
                <a:latin typeface="Lucida Sans Unicode"/>
                <a:cs typeface="Lucida Sans Unicode"/>
              </a:rPr>
              <a:t>−</a:t>
            </a:r>
            <a:r>
              <a:rPr dirty="0" sz="1650" spc="150">
                <a:latin typeface="Tahoma"/>
                <a:cs typeface="Tahoma"/>
              </a:rPr>
              <a:t>1)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5495" y="1668411"/>
            <a:ext cx="31305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80" i="1">
                <a:latin typeface="Calibri"/>
                <a:cs typeface="Calibri"/>
              </a:rPr>
              <a:t>mj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7825" y="1256101"/>
            <a:ext cx="18669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725">
                <a:latin typeface="Lucida Sans Unicode"/>
                <a:cs typeface="Lucida Sans Unicode"/>
              </a:rPr>
              <a:t> </a:t>
            </a:r>
            <a:endParaRPr sz="1700">
              <a:latin typeface="Lucida Sans Unicode"/>
              <a:cs typeface="Lucida Sans Unicode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3217" y="2352338"/>
            <a:ext cx="3808071" cy="325752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452611" y="3185945"/>
            <a:ext cx="768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6498" y="3185945"/>
            <a:ext cx="768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8239" y="5641060"/>
            <a:ext cx="26479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intermediate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vertices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in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{1,...,m−1}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59379" y="2393971"/>
            <a:ext cx="16954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9778" y="4611497"/>
            <a:ext cx="1079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8965" y="4519101"/>
            <a:ext cx="422909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Times New Roman"/>
                <a:cs typeface="Times New Roman"/>
              </a:rPr>
              <a:t>(m−1)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1820" y="2143176"/>
            <a:ext cx="502284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ts val="1275"/>
              </a:lnSpc>
              <a:spcBef>
                <a:spcPts val="95"/>
              </a:spcBef>
            </a:pPr>
            <a:r>
              <a:rPr dirty="0" sz="1250" spc="-5">
                <a:latin typeface="Times New Roman"/>
                <a:cs typeface="Times New Roman"/>
              </a:rPr>
              <a:t>(m−1)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1210"/>
              </a:lnSpc>
            </a:pPr>
            <a:r>
              <a:rPr dirty="0" sz="145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  <a:p>
            <a:pPr marL="170815">
              <a:lnSpc>
                <a:spcPts val="1200"/>
              </a:lnSpc>
            </a:pPr>
            <a:r>
              <a:rPr dirty="0" sz="1250" spc="-5">
                <a:latin typeface="Times New Roman"/>
                <a:cs typeface="Times New Roman"/>
              </a:rPr>
              <a:t>im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40731" y="2164661"/>
            <a:ext cx="553085" cy="47688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240"/>
              </a:spcBef>
            </a:pPr>
            <a:r>
              <a:rPr dirty="0" sz="1250" spc="-5">
                <a:latin typeface="Times New Roman"/>
                <a:cs typeface="Times New Roman"/>
              </a:rPr>
              <a:t>(m−1)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 baseline="22988" sz="2175">
                <a:latin typeface="Times New Roman"/>
                <a:cs typeface="Times New Roman"/>
              </a:rPr>
              <a:t>c</a:t>
            </a:r>
            <a:r>
              <a:rPr dirty="0" baseline="22988" sz="2175" spc="-112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mj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38568" y="4756703"/>
            <a:ext cx="113664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Times New Roman"/>
                <a:cs typeface="Times New Roman"/>
              </a:rPr>
              <a:t>ij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389323"/>
            <a:ext cx="9062720" cy="65868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dirty="0" sz="1950" spc="175">
                <a:latin typeface="Arial MT"/>
                <a:cs typeface="Arial MT"/>
              </a:rPr>
              <a:t>Multiplication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35">
                <a:latin typeface="Tahoma"/>
                <a:cs typeface="Tahoma"/>
              </a:rPr>
              <a:t>(</a:t>
            </a:r>
            <a:r>
              <a:rPr dirty="0" sz="1950" spc="135" i="1">
                <a:latin typeface="Calibri"/>
                <a:cs typeface="Calibri"/>
              </a:rPr>
              <a:t>p</a:t>
            </a:r>
            <a:r>
              <a:rPr dirty="0" sz="1950" spc="3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10" i="1">
                <a:latin typeface="Calibri"/>
                <a:cs typeface="Calibri"/>
              </a:rPr>
              <a:t>q</a:t>
            </a:r>
            <a:r>
              <a:rPr dirty="0" sz="1950" spc="110">
                <a:latin typeface="Tahoma"/>
                <a:cs typeface="Tahoma"/>
              </a:rPr>
              <a:t>)</a:t>
            </a:r>
            <a:r>
              <a:rPr dirty="0" sz="1950" spc="215">
                <a:latin typeface="Tahoma"/>
                <a:cs typeface="Tahoma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75">
                <a:latin typeface="Tahoma"/>
                <a:cs typeface="Tahoma"/>
              </a:rPr>
              <a:t>(</a:t>
            </a:r>
            <a:r>
              <a:rPr dirty="0" sz="1950" spc="75" i="1">
                <a:latin typeface="Calibri"/>
                <a:cs typeface="Calibri"/>
              </a:rPr>
              <a:t>q</a:t>
            </a:r>
            <a:r>
              <a:rPr dirty="0" sz="1950" spc="9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275" i="1">
                <a:latin typeface="Calibri"/>
                <a:cs typeface="Calibri"/>
              </a:rPr>
              <a:t>r</a:t>
            </a:r>
            <a:r>
              <a:rPr dirty="0" sz="1950" spc="275">
                <a:latin typeface="Tahoma"/>
                <a:cs typeface="Tahoma"/>
              </a:rPr>
              <a:t>)</a:t>
            </a:r>
            <a:r>
              <a:rPr dirty="0" sz="1950" spc="215">
                <a:latin typeface="Tahoma"/>
                <a:cs typeface="Tahoma"/>
              </a:rPr>
              <a:t> </a:t>
            </a:r>
            <a:r>
              <a:rPr dirty="0" sz="1950" spc="140">
                <a:latin typeface="Arial MT"/>
                <a:cs typeface="Arial MT"/>
              </a:rPr>
              <a:t>matrices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05">
                <a:latin typeface="Arial MT"/>
                <a:cs typeface="Arial MT"/>
              </a:rPr>
              <a:t>takes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pqr</a:t>
            </a:r>
            <a:r>
              <a:rPr dirty="0" sz="1950" spc="445" i="1">
                <a:latin typeface="Calibri"/>
                <a:cs typeface="Calibri"/>
              </a:rPr>
              <a:t> </a:t>
            </a:r>
            <a:r>
              <a:rPr dirty="0" sz="1950" spc="95">
                <a:latin typeface="Arial MT"/>
                <a:cs typeface="Arial MT"/>
              </a:rPr>
              <a:t>steps</a:t>
            </a:r>
            <a:endParaRPr sz="1950">
              <a:latin typeface="Arial MT"/>
              <a:cs typeface="Arial MT"/>
            </a:endParaRPr>
          </a:p>
          <a:p>
            <a:pPr marL="50800" marR="749300">
              <a:lnSpc>
                <a:spcPct val="195800"/>
              </a:lnSpc>
              <a:tabLst>
                <a:tab pos="1576070" algn="l"/>
                <a:tab pos="2517140" algn="l"/>
              </a:tabLst>
            </a:pPr>
            <a:r>
              <a:rPr dirty="0" sz="1950" spc="105">
                <a:latin typeface="Arial MT"/>
                <a:cs typeface="Arial MT"/>
              </a:rPr>
              <a:t>Hence, </a:t>
            </a:r>
            <a:r>
              <a:rPr dirty="0" sz="1950" spc="195">
                <a:latin typeface="Arial MT"/>
                <a:cs typeface="Arial MT"/>
              </a:rPr>
              <a:t>time </a:t>
            </a:r>
            <a:r>
              <a:rPr dirty="0" sz="1950" spc="250">
                <a:latin typeface="Arial MT"/>
                <a:cs typeface="Arial MT"/>
              </a:rPr>
              <a:t>to </a:t>
            </a:r>
            <a:r>
              <a:rPr dirty="0" sz="1950" spc="180">
                <a:latin typeface="Arial MT"/>
                <a:cs typeface="Arial MT"/>
              </a:rPr>
              <a:t>multiply </a:t>
            </a:r>
            <a:r>
              <a:rPr dirty="0" sz="1950" spc="200">
                <a:latin typeface="Arial MT"/>
                <a:cs typeface="Arial MT"/>
              </a:rPr>
              <a:t>two </a:t>
            </a:r>
            <a:r>
              <a:rPr dirty="0" sz="1950" spc="140">
                <a:latin typeface="Arial MT"/>
                <a:cs typeface="Arial MT"/>
              </a:rPr>
              <a:t>matrices </a:t>
            </a:r>
            <a:r>
              <a:rPr dirty="0" sz="1950" spc="-40" b="1">
                <a:latin typeface="Verdana"/>
                <a:cs typeface="Verdana"/>
              </a:rPr>
              <a:t>depends</a:t>
            </a:r>
            <a:r>
              <a:rPr dirty="0" sz="1950" spc="-35" b="1">
                <a:latin typeface="Verdana"/>
                <a:cs typeface="Verdana"/>
              </a:rPr>
              <a:t> </a:t>
            </a:r>
            <a:r>
              <a:rPr dirty="0" sz="1950" spc="-10" b="1">
                <a:latin typeface="Verdana"/>
                <a:cs typeface="Verdana"/>
              </a:rPr>
              <a:t>on</a:t>
            </a:r>
            <a:r>
              <a:rPr dirty="0" sz="1950" spc="-5" b="1">
                <a:latin typeface="Verdana"/>
                <a:cs typeface="Verdana"/>
              </a:rPr>
              <a:t> </a:t>
            </a:r>
            <a:r>
              <a:rPr dirty="0" sz="1950" spc="-50" b="1">
                <a:latin typeface="Verdana"/>
                <a:cs typeface="Verdana"/>
              </a:rPr>
              <a:t>dimensions! </a:t>
            </a:r>
            <a:r>
              <a:rPr dirty="0" sz="1950" spc="-655" b="1">
                <a:latin typeface="Verdana"/>
                <a:cs typeface="Verdana"/>
              </a:rPr>
              <a:t> </a:t>
            </a:r>
            <a:r>
              <a:rPr dirty="0" sz="1950" spc="25" b="1">
                <a:latin typeface="Verdana"/>
                <a:cs typeface="Verdana"/>
              </a:rPr>
              <a:t>Example:</a:t>
            </a:r>
            <a:r>
              <a:rPr dirty="0" sz="1950" spc="25">
                <a:latin typeface="Arial MT"/>
                <a:cs typeface="Arial MT"/>
              </a:rPr>
              <a:t>:	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160">
                <a:latin typeface="Tahoma"/>
                <a:cs typeface="Tahoma"/>
              </a:rPr>
              <a:t>4</a:t>
            </a:r>
            <a:r>
              <a:rPr dirty="0" sz="1950" spc="160">
                <a:latin typeface="Arial MT"/>
                <a:cs typeface="Arial MT"/>
              </a:rPr>
              <a:t>.	</a:t>
            </a:r>
            <a:r>
              <a:rPr dirty="0" sz="1950" spc="85">
                <a:latin typeface="Arial MT"/>
                <a:cs typeface="Arial MT"/>
              </a:rPr>
              <a:t>Possible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00">
                <a:latin typeface="Arial MT"/>
                <a:cs typeface="Arial MT"/>
              </a:rPr>
              <a:t>orders:</a:t>
            </a:r>
            <a:endParaRPr sz="1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1</a:t>
            </a: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2</a:t>
            </a: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3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4</a:t>
            </a:r>
            <a:r>
              <a:rPr dirty="0" sz="1950" spc="270">
                <a:latin typeface="Tahoma"/>
                <a:cs typeface="Tahoma"/>
              </a:rPr>
              <a:t>)))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1</a:t>
            </a:r>
            <a:r>
              <a:rPr dirty="0" sz="1950" spc="270">
                <a:latin typeface="Tahoma"/>
                <a:cs typeface="Tahoma"/>
              </a:rPr>
              <a:t>((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2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3</a:t>
            </a:r>
            <a:r>
              <a:rPr dirty="0" sz="1950" spc="270">
                <a:latin typeface="Tahoma"/>
                <a:cs typeface="Tahoma"/>
              </a:rPr>
              <a:t>)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4</a:t>
            </a:r>
            <a:r>
              <a:rPr dirty="0" sz="1950" spc="270">
                <a:latin typeface="Tahoma"/>
                <a:cs typeface="Tahoma"/>
              </a:rPr>
              <a:t>))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950" spc="270">
                <a:latin typeface="Tahoma"/>
                <a:cs typeface="Tahoma"/>
              </a:rPr>
              <a:t>((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1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2</a:t>
            </a:r>
            <a:r>
              <a:rPr dirty="0" sz="1950" spc="270">
                <a:latin typeface="Tahoma"/>
                <a:cs typeface="Tahoma"/>
              </a:rPr>
              <a:t>)(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3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4</a:t>
            </a:r>
            <a:r>
              <a:rPr dirty="0" sz="1950" spc="270">
                <a:latin typeface="Tahoma"/>
                <a:cs typeface="Tahoma"/>
              </a:rPr>
              <a:t>))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950" spc="270">
                <a:latin typeface="Tahoma"/>
                <a:cs typeface="Tahoma"/>
              </a:rPr>
              <a:t>((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1</a:t>
            </a:r>
            <a:r>
              <a:rPr dirty="0" sz="1950" spc="270">
                <a:latin typeface="Tahoma"/>
                <a:cs typeface="Tahoma"/>
              </a:rPr>
              <a:t>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2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3</a:t>
            </a:r>
            <a:r>
              <a:rPr dirty="0" sz="1950" spc="270">
                <a:latin typeface="Tahoma"/>
                <a:cs typeface="Tahoma"/>
              </a:rPr>
              <a:t>))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4</a:t>
            </a:r>
            <a:r>
              <a:rPr dirty="0" sz="1950" spc="270"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950" spc="270">
                <a:latin typeface="Tahoma"/>
                <a:cs typeface="Tahoma"/>
              </a:rPr>
              <a:t>(((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1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2</a:t>
            </a:r>
            <a:r>
              <a:rPr dirty="0" sz="1950" spc="270">
                <a:latin typeface="Tahoma"/>
                <a:cs typeface="Tahoma"/>
              </a:rPr>
              <a:t>)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3</a:t>
            </a:r>
            <a:r>
              <a:rPr dirty="0" sz="1950" spc="270">
                <a:latin typeface="Tahoma"/>
                <a:cs typeface="Tahoma"/>
              </a:rPr>
              <a:t>)</a:t>
            </a:r>
            <a:r>
              <a:rPr dirty="0" sz="1950" spc="270" i="1">
                <a:latin typeface="Calibri"/>
                <a:cs typeface="Calibri"/>
              </a:rPr>
              <a:t>A</a:t>
            </a:r>
            <a:r>
              <a:rPr dirty="0" baseline="-13468" sz="2475" spc="405">
                <a:latin typeface="Tahoma"/>
                <a:cs typeface="Tahoma"/>
              </a:rPr>
              <a:t>4</a:t>
            </a:r>
            <a:r>
              <a:rPr dirty="0" sz="1950" spc="270"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950" spc="135">
                <a:latin typeface="Arial MT"/>
                <a:cs typeface="Arial MT"/>
              </a:rPr>
              <a:t>Sup</a:t>
            </a:r>
            <a:r>
              <a:rPr dirty="0" sz="1950" spc="195">
                <a:latin typeface="Arial MT"/>
                <a:cs typeface="Arial MT"/>
              </a:rPr>
              <a:t>p</a:t>
            </a:r>
            <a:r>
              <a:rPr dirty="0" sz="1950" spc="45">
                <a:latin typeface="Arial MT"/>
                <a:cs typeface="Arial MT"/>
              </a:rPr>
              <a:t>ose</a:t>
            </a:r>
            <a:r>
              <a:rPr dirty="0" sz="1950" spc="235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baseline="-13468" sz="2475" spc="-300">
                <a:latin typeface="Tahoma"/>
                <a:cs typeface="Tahoma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 spc="240">
                <a:latin typeface="Arial MT"/>
                <a:cs typeface="Arial MT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22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22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100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 spc="245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2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baseline="-13468" sz="2475" spc="-300">
                <a:latin typeface="Tahoma"/>
                <a:cs typeface="Tahoma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 spc="240">
                <a:latin typeface="Arial MT"/>
                <a:cs typeface="Arial MT"/>
              </a:rPr>
              <a:t> </a:t>
            </a:r>
            <a:r>
              <a:rPr dirty="0" sz="1950" spc="175">
                <a:latin typeface="Tahoma"/>
                <a:cs typeface="Tahoma"/>
              </a:rPr>
              <a:t>100</a:t>
            </a:r>
            <a:r>
              <a:rPr dirty="0" sz="1950" spc="-22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22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 spc="250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3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baseline="-13468" sz="2475" spc="-300">
                <a:latin typeface="Tahoma"/>
                <a:cs typeface="Tahoma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 spc="240">
                <a:latin typeface="Arial MT"/>
                <a:cs typeface="Arial MT"/>
              </a:rPr>
              <a:t> </a:t>
            </a:r>
            <a:r>
              <a:rPr dirty="0" sz="1950" spc="175">
                <a:latin typeface="Tahoma"/>
                <a:cs typeface="Tahoma"/>
              </a:rPr>
              <a:t>5</a:t>
            </a:r>
            <a:r>
              <a:rPr dirty="0" sz="1950" spc="-22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22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50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 spc="24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240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195">
                <a:latin typeface="Tahoma"/>
                <a:cs typeface="Tahoma"/>
              </a:rPr>
              <a:t>4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baseline="-13468" sz="2475" spc="-300">
                <a:latin typeface="Tahoma"/>
                <a:cs typeface="Tahoma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 spc="240">
                <a:latin typeface="Arial MT"/>
                <a:cs typeface="Arial MT"/>
              </a:rPr>
              <a:t> </a:t>
            </a:r>
            <a:r>
              <a:rPr dirty="0" sz="1950" spc="175">
                <a:latin typeface="Tahoma"/>
                <a:cs typeface="Tahoma"/>
              </a:rPr>
              <a:t>50</a:t>
            </a:r>
            <a:r>
              <a:rPr dirty="0" sz="1950" spc="-220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22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endParaRPr sz="1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240"/>
              </a:spcBef>
            </a:pPr>
            <a:r>
              <a:rPr dirty="0" sz="1950" spc="185">
                <a:latin typeface="Arial MT"/>
                <a:cs typeface="Arial MT"/>
              </a:rPr>
              <a:t>Order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150">
                <a:latin typeface="Arial MT"/>
                <a:cs typeface="Arial MT"/>
              </a:rPr>
              <a:t>2:</a:t>
            </a:r>
            <a:endParaRPr sz="1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1950" spc="175">
                <a:latin typeface="Tahoma"/>
                <a:cs typeface="Tahoma"/>
              </a:rPr>
              <a:t>100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100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85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75">
                <a:latin typeface="Tahoma"/>
                <a:cs typeface="Tahoma"/>
              </a:rPr>
              <a:t>000</a:t>
            </a:r>
            <a:endParaRPr sz="1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800"/>
              </a:spcBef>
            </a:pPr>
            <a:r>
              <a:rPr dirty="0" sz="1950" spc="185">
                <a:latin typeface="Arial MT"/>
                <a:cs typeface="Arial MT"/>
              </a:rPr>
              <a:t>Order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150">
                <a:latin typeface="Arial MT"/>
                <a:cs typeface="Arial MT"/>
              </a:rPr>
              <a:t>5:</a:t>
            </a:r>
            <a:endParaRPr sz="1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50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10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12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75">
                <a:latin typeface="Tahoma"/>
                <a:cs typeface="Tahoma"/>
              </a:rPr>
              <a:t>500</a:t>
            </a:r>
            <a:endParaRPr sz="19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960"/>
              </a:spcBef>
              <a:tabLst>
                <a:tab pos="824230" algn="l"/>
              </a:tabLst>
            </a:pPr>
            <a:r>
              <a:rPr dirty="0" sz="1950" spc="80" b="1">
                <a:latin typeface="Verdana"/>
                <a:cs typeface="Verdana"/>
              </a:rPr>
              <a:t>But:	</a:t>
            </a:r>
            <a:r>
              <a:rPr dirty="0" sz="1950" spc="-5" b="1">
                <a:latin typeface="Verdana"/>
                <a:cs typeface="Verdana"/>
              </a:rPr>
              <a:t>the</a:t>
            </a:r>
            <a:r>
              <a:rPr dirty="0" sz="1950" spc="235" b="1">
                <a:latin typeface="Verdana"/>
                <a:cs typeface="Verdana"/>
              </a:rPr>
              <a:t> </a:t>
            </a:r>
            <a:r>
              <a:rPr dirty="0" sz="1950" spc="-20" b="1">
                <a:latin typeface="Verdana"/>
                <a:cs typeface="Verdana"/>
              </a:rPr>
              <a:t>number</a:t>
            </a:r>
            <a:r>
              <a:rPr dirty="0" sz="1950" spc="235" b="1">
                <a:latin typeface="Verdana"/>
                <a:cs typeface="Verdana"/>
              </a:rPr>
              <a:t> </a:t>
            </a:r>
            <a:r>
              <a:rPr dirty="0" sz="1950" spc="15" b="1">
                <a:latin typeface="Verdana"/>
                <a:cs typeface="Verdana"/>
              </a:rPr>
              <a:t>of</a:t>
            </a:r>
            <a:r>
              <a:rPr dirty="0" sz="1950" spc="240" b="1">
                <a:latin typeface="Verdana"/>
                <a:cs typeface="Verdana"/>
              </a:rPr>
              <a:t> </a:t>
            </a:r>
            <a:r>
              <a:rPr dirty="0" sz="1950" spc="-50" b="1">
                <a:latin typeface="Verdana"/>
                <a:cs typeface="Verdana"/>
              </a:rPr>
              <a:t>possible</a:t>
            </a:r>
            <a:r>
              <a:rPr dirty="0" sz="1950" spc="235" b="1">
                <a:latin typeface="Verdana"/>
                <a:cs typeface="Verdana"/>
              </a:rPr>
              <a:t> </a:t>
            </a:r>
            <a:r>
              <a:rPr dirty="0" sz="1950" spc="-65" b="1">
                <a:latin typeface="Verdana"/>
                <a:cs typeface="Verdana"/>
              </a:rPr>
              <a:t>orders</a:t>
            </a:r>
            <a:r>
              <a:rPr dirty="0" sz="1950" spc="240" b="1">
                <a:latin typeface="Verdana"/>
                <a:cs typeface="Verdana"/>
              </a:rPr>
              <a:t> </a:t>
            </a:r>
            <a:r>
              <a:rPr dirty="0" sz="1950" spc="-100" b="1">
                <a:latin typeface="Verdana"/>
                <a:cs typeface="Verdana"/>
              </a:rPr>
              <a:t>is</a:t>
            </a:r>
            <a:r>
              <a:rPr dirty="0" sz="1950" spc="235" b="1">
                <a:latin typeface="Verdana"/>
                <a:cs typeface="Verdana"/>
              </a:rPr>
              <a:t> </a:t>
            </a:r>
            <a:r>
              <a:rPr dirty="0" sz="1950" spc="-30" b="1">
                <a:latin typeface="Verdana"/>
                <a:cs typeface="Verdana"/>
              </a:rPr>
              <a:t>exponential!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7212724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1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" y="337292"/>
            <a:ext cx="9107170" cy="62763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200" marR="61594">
              <a:lnSpc>
                <a:spcPct val="119200"/>
              </a:lnSpc>
              <a:spcBef>
                <a:spcPts val="90"/>
              </a:spcBef>
              <a:tabLst>
                <a:tab pos="2725420" algn="l"/>
                <a:tab pos="5274945" algn="l"/>
              </a:tabLst>
            </a:pPr>
            <a:r>
              <a:rPr dirty="0" sz="1950" spc="-5" b="1">
                <a:latin typeface="Verdana"/>
                <a:cs typeface="Verdana"/>
              </a:rPr>
              <a:t>Difference</a:t>
            </a:r>
            <a:r>
              <a:rPr dirty="0" sz="1950" spc="355" b="1">
                <a:latin typeface="Verdana"/>
                <a:cs typeface="Verdana"/>
              </a:rPr>
              <a:t> </a:t>
            </a:r>
            <a:r>
              <a:rPr dirty="0" sz="1950" b="1">
                <a:latin typeface="Verdana"/>
                <a:cs typeface="Verdana"/>
              </a:rPr>
              <a:t>from</a:t>
            </a:r>
            <a:r>
              <a:rPr dirty="0" sz="1950" spc="355" b="1">
                <a:latin typeface="Verdana"/>
                <a:cs typeface="Verdana"/>
              </a:rPr>
              <a:t> </a:t>
            </a:r>
            <a:r>
              <a:rPr dirty="0" sz="1950" spc="-65" b="1">
                <a:latin typeface="Verdana"/>
                <a:cs typeface="Verdana"/>
              </a:rPr>
              <a:t>previous</a:t>
            </a:r>
            <a:r>
              <a:rPr dirty="0" sz="1950" spc="355" b="1">
                <a:latin typeface="Verdana"/>
                <a:cs typeface="Verdana"/>
              </a:rPr>
              <a:t> </a:t>
            </a:r>
            <a:r>
              <a:rPr dirty="0" sz="1950" spc="-30" b="1">
                <a:latin typeface="Verdana"/>
                <a:cs typeface="Verdana"/>
              </a:rPr>
              <a:t>algorithm:	</a:t>
            </a:r>
            <a:r>
              <a:rPr dirty="0" sz="1950" spc="155">
                <a:latin typeface="Arial MT"/>
                <a:cs typeface="Arial MT"/>
              </a:rPr>
              <a:t>needn’t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check</a:t>
            </a:r>
            <a:r>
              <a:rPr dirty="0" sz="1950" spc="345">
                <a:latin typeface="Arial MT"/>
                <a:cs typeface="Arial MT"/>
              </a:rPr>
              <a:t> </a:t>
            </a:r>
            <a:r>
              <a:rPr dirty="0" sz="1950" spc="10" i="1">
                <a:latin typeface="Verdana"/>
                <a:cs typeface="Verdana"/>
              </a:rPr>
              <a:t>all</a:t>
            </a:r>
            <a:r>
              <a:rPr dirty="0" sz="1950" spc="204" i="1">
                <a:latin typeface="Verdana"/>
                <a:cs typeface="Verdana"/>
              </a:rPr>
              <a:t> </a:t>
            </a:r>
            <a:r>
              <a:rPr dirty="0" sz="1950" spc="90">
                <a:latin typeface="Arial MT"/>
                <a:cs typeface="Arial MT"/>
              </a:rPr>
              <a:t>possible</a:t>
            </a:r>
            <a:r>
              <a:rPr dirty="0" sz="1950" spc="34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in- </a:t>
            </a:r>
            <a:r>
              <a:rPr dirty="0" sz="1950" spc="-525">
                <a:latin typeface="Arial MT"/>
                <a:cs typeface="Arial MT"/>
              </a:rPr>
              <a:t> </a:t>
            </a:r>
            <a:r>
              <a:rPr dirty="0" sz="1950" spc="160">
                <a:latin typeface="Arial MT"/>
                <a:cs typeface="Arial MT"/>
              </a:rPr>
              <a:t>termediate</a:t>
            </a:r>
            <a:r>
              <a:rPr dirty="0" sz="1950" spc="14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vertices.	</a:t>
            </a:r>
            <a:r>
              <a:rPr dirty="0" sz="1950" spc="145">
                <a:latin typeface="Arial MT"/>
                <a:cs typeface="Arial MT"/>
              </a:rPr>
              <a:t>Shortest</a:t>
            </a:r>
            <a:r>
              <a:rPr dirty="0" sz="1950" spc="13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path</a:t>
            </a:r>
            <a:r>
              <a:rPr dirty="0" sz="1950" spc="12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simply </a:t>
            </a:r>
            <a:r>
              <a:rPr dirty="0" sz="1950" spc="135">
                <a:latin typeface="Arial MT"/>
                <a:cs typeface="Arial MT"/>
              </a:rPr>
              <a:t>either</a:t>
            </a:r>
            <a:r>
              <a:rPr dirty="0" sz="1950" spc="130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includes</a:t>
            </a:r>
            <a:r>
              <a:rPr dirty="0" sz="1950" spc="120">
                <a:latin typeface="Arial MT"/>
                <a:cs typeface="Arial MT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229" i="1">
                <a:latin typeface="Calibri"/>
                <a:cs typeface="Calibri"/>
              </a:rPr>
              <a:t> </a:t>
            </a:r>
            <a:r>
              <a:rPr dirty="0" sz="1950" spc="130">
                <a:latin typeface="Arial MT"/>
                <a:cs typeface="Arial MT"/>
              </a:rPr>
              <a:t>or </a:t>
            </a:r>
            <a:r>
              <a:rPr dirty="0" sz="1950" spc="155">
                <a:latin typeface="Arial MT"/>
                <a:cs typeface="Arial MT"/>
              </a:rPr>
              <a:t>doesn’t.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950" spc="125">
                <a:latin typeface="Arial MT"/>
                <a:cs typeface="Arial MT"/>
              </a:rPr>
              <a:t>Pseudocode:</a:t>
            </a:r>
            <a:endParaRPr sz="1950">
              <a:latin typeface="Arial MT"/>
              <a:cs typeface="Arial MT"/>
            </a:endParaRPr>
          </a:p>
          <a:p>
            <a:pPr marL="705485" marR="6115050" indent="-314960">
              <a:lnSpc>
                <a:spcPct val="119200"/>
              </a:lnSpc>
              <a:spcBef>
                <a:spcPts val="495"/>
              </a:spcBef>
            </a:pPr>
            <a:r>
              <a:rPr dirty="0" sz="1950" spc="-40" b="1">
                <a:latin typeface="Verdana"/>
                <a:cs typeface="Verdana"/>
              </a:rPr>
              <a:t>for </a:t>
            </a:r>
            <a:r>
              <a:rPr dirty="0" sz="1950" spc="315" i="1">
                <a:latin typeface="Calibri"/>
                <a:cs typeface="Calibri"/>
              </a:rPr>
              <a:t>m </a:t>
            </a:r>
            <a:r>
              <a:rPr dirty="0" sz="1950" spc="270">
                <a:latin typeface="Lucida Sans Unicode"/>
                <a:cs typeface="Lucida Sans Unicode"/>
              </a:rPr>
              <a:t>← </a:t>
            </a:r>
            <a:r>
              <a:rPr dirty="0" sz="1950" spc="175">
                <a:latin typeface="Tahoma"/>
                <a:cs typeface="Tahoma"/>
              </a:rPr>
              <a:t>1 </a:t>
            </a:r>
            <a:r>
              <a:rPr dirty="0" sz="1950" spc="55" b="1">
                <a:latin typeface="Verdana"/>
                <a:cs typeface="Verdana"/>
              </a:rPr>
              <a:t>to </a:t>
            </a:r>
            <a:r>
              <a:rPr dirty="0" sz="1950" spc="270" i="1">
                <a:latin typeface="Calibri"/>
                <a:cs typeface="Calibri"/>
              </a:rPr>
              <a:t>n </a:t>
            </a:r>
            <a:r>
              <a:rPr dirty="0" sz="1950" b="1">
                <a:latin typeface="Verdana"/>
                <a:cs typeface="Verdana"/>
              </a:rPr>
              <a:t>do </a:t>
            </a:r>
            <a:r>
              <a:rPr dirty="0" sz="1950" spc="5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</a:t>
            </a:r>
            <a:r>
              <a:rPr dirty="0" sz="1950" spc="180" b="1">
                <a:latin typeface="Verdana"/>
                <a:cs typeface="Verdana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4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04">
                <a:latin typeface="Tahoma"/>
                <a:cs typeface="Tahoma"/>
              </a:rPr>
              <a:t> </a:t>
            </a:r>
            <a:r>
              <a:rPr dirty="0" sz="1950" spc="55" b="1">
                <a:latin typeface="Verdana"/>
                <a:cs typeface="Verdana"/>
              </a:rPr>
              <a:t>to</a:t>
            </a:r>
            <a:r>
              <a:rPr dirty="0" sz="1950" spc="140" b="1">
                <a:latin typeface="Verdana"/>
                <a:cs typeface="Verdana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375" i="1">
                <a:latin typeface="Calibri"/>
                <a:cs typeface="Calibri"/>
              </a:rPr>
              <a:t> </a:t>
            </a:r>
            <a:r>
              <a:rPr dirty="0" sz="1950" b="1">
                <a:latin typeface="Verdana"/>
                <a:cs typeface="Verdana"/>
              </a:rPr>
              <a:t>do</a:t>
            </a:r>
            <a:endParaRPr sz="1950">
              <a:latin typeface="Verdana"/>
              <a:cs typeface="Verdana"/>
            </a:endParaRPr>
          </a:p>
          <a:p>
            <a:pPr marL="1020444">
              <a:lnSpc>
                <a:spcPct val="100000"/>
              </a:lnSpc>
              <a:spcBef>
                <a:spcPts val="450"/>
              </a:spcBef>
            </a:pPr>
            <a:r>
              <a:rPr dirty="0" sz="1950" spc="-40" b="1">
                <a:latin typeface="Verdana"/>
                <a:cs typeface="Verdana"/>
              </a:rPr>
              <a:t>for</a:t>
            </a:r>
            <a:r>
              <a:rPr dirty="0" sz="1950" spc="180" b="1">
                <a:latin typeface="Verdana"/>
                <a:cs typeface="Verdan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250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4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04">
                <a:latin typeface="Tahoma"/>
                <a:cs typeface="Tahoma"/>
              </a:rPr>
              <a:t> </a:t>
            </a:r>
            <a:r>
              <a:rPr dirty="0" sz="1950" spc="55" b="1">
                <a:latin typeface="Verdana"/>
                <a:cs typeface="Verdana"/>
              </a:rPr>
              <a:t>to</a:t>
            </a:r>
            <a:r>
              <a:rPr dirty="0" sz="1950" spc="145" b="1">
                <a:latin typeface="Verdana"/>
                <a:cs typeface="Verdana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375" i="1">
                <a:latin typeface="Calibri"/>
                <a:cs typeface="Calibri"/>
              </a:rPr>
              <a:t> </a:t>
            </a:r>
            <a:r>
              <a:rPr dirty="0" sz="1950" b="1">
                <a:latin typeface="Verdana"/>
                <a:cs typeface="Verdana"/>
              </a:rPr>
              <a:t>do</a:t>
            </a:r>
            <a:endParaRPr sz="1950">
              <a:latin typeface="Verdana"/>
              <a:cs typeface="Verdana"/>
            </a:endParaRPr>
          </a:p>
          <a:p>
            <a:pPr marL="1335405">
              <a:lnSpc>
                <a:spcPct val="100000"/>
              </a:lnSpc>
              <a:spcBef>
                <a:spcPts val="450"/>
              </a:spcBef>
              <a:tabLst>
                <a:tab pos="1645285" algn="l"/>
              </a:tabLst>
            </a:pPr>
            <a:r>
              <a:rPr dirty="0" sz="1950" spc="-35" b="1">
                <a:latin typeface="Verdana"/>
                <a:cs typeface="Verdana"/>
              </a:rPr>
              <a:t>i</a:t>
            </a:r>
            <a:r>
              <a:rPr dirty="0" sz="1950" spc="-40" b="1">
                <a:latin typeface="Verdana"/>
                <a:cs typeface="Verdana"/>
              </a:rPr>
              <a:t>f</a:t>
            </a:r>
            <a:r>
              <a:rPr dirty="0" sz="1950" b="1">
                <a:latin typeface="Verdana"/>
                <a:cs typeface="Verdana"/>
              </a:rPr>
              <a:t>	</a:t>
            </a:r>
            <a:r>
              <a:rPr dirty="0" sz="1950" spc="100" i="1">
                <a:latin typeface="Calibri"/>
                <a:cs typeface="Calibri"/>
              </a:rPr>
              <a:t>c</a:t>
            </a:r>
            <a:r>
              <a:rPr dirty="0" baseline="-13468" sz="2475" spc="397" i="1">
                <a:latin typeface="Calibri"/>
                <a:cs typeface="Calibri"/>
              </a:rPr>
              <a:t>ij</a:t>
            </a:r>
            <a:r>
              <a:rPr dirty="0" baseline="-13468" sz="2475" i="1">
                <a:latin typeface="Calibri"/>
                <a:cs typeface="Calibri"/>
              </a:rPr>
              <a:t> </a:t>
            </a:r>
            <a:r>
              <a:rPr dirty="0" baseline="-13468" sz="2475" spc="-22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&gt;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100" i="1">
                <a:latin typeface="Calibri"/>
                <a:cs typeface="Calibri"/>
              </a:rPr>
              <a:t>c</a:t>
            </a:r>
            <a:r>
              <a:rPr dirty="0" baseline="-13468" sz="2475" spc="345" i="1">
                <a:latin typeface="Calibri"/>
                <a:cs typeface="Calibri"/>
              </a:rPr>
              <a:t>im</a:t>
            </a:r>
            <a:r>
              <a:rPr dirty="0" baseline="-13468" sz="2475" spc="217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00" i="1">
                <a:latin typeface="Calibri"/>
                <a:cs typeface="Calibri"/>
              </a:rPr>
              <a:t>c</a:t>
            </a:r>
            <a:r>
              <a:rPr dirty="0" baseline="-13468" sz="2475" spc="419" i="1">
                <a:latin typeface="Calibri"/>
                <a:cs typeface="Calibri"/>
              </a:rPr>
              <a:t>mj</a:t>
            </a:r>
            <a:r>
              <a:rPr dirty="0" baseline="-13468" sz="2475" i="1">
                <a:latin typeface="Calibri"/>
                <a:cs typeface="Calibri"/>
              </a:rPr>
              <a:t>  </a:t>
            </a:r>
            <a:r>
              <a:rPr dirty="0" baseline="-13468" sz="2475" spc="-225" i="1">
                <a:latin typeface="Calibri"/>
                <a:cs typeface="Calibri"/>
              </a:rPr>
              <a:t> </a:t>
            </a:r>
            <a:r>
              <a:rPr dirty="0" sz="1950" spc="-15" b="1">
                <a:latin typeface="Verdana"/>
                <a:cs typeface="Verdana"/>
              </a:rPr>
              <a:t>then</a:t>
            </a:r>
            <a:endParaRPr sz="1950">
              <a:latin typeface="Verdana"/>
              <a:cs typeface="Verdana"/>
            </a:endParaRPr>
          </a:p>
          <a:p>
            <a:pPr marL="1650364">
              <a:lnSpc>
                <a:spcPct val="100000"/>
              </a:lnSpc>
              <a:spcBef>
                <a:spcPts val="855"/>
              </a:spcBef>
            </a:pPr>
            <a:r>
              <a:rPr dirty="0" baseline="11396" sz="2925" spc="150" i="1">
                <a:latin typeface="Calibri"/>
                <a:cs typeface="Calibri"/>
              </a:rPr>
              <a:t>c</a:t>
            </a:r>
            <a:r>
              <a:rPr dirty="0" sz="1650" spc="265" i="1">
                <a:latin typeface="Calibri"/>
                <a:cs typeface="Calibri"/>
              </a:rPr>
              <a:t>ij</a:t>
            </a:r>
            <a:r>
              <a:rPr dirty="0" sz="1650" spc="265" i="1">
                <a:latin typeface="Calibri"/>
                <a:cs typeface="Calibri"/>
              </a:rPr>
              <a:t> </a:t>
            </a:r>
            <a:r>
              <a:rPr dirty="0" sz="1650" spc="-15" i="1">
                <a:latin typeface="Calibri"/>
                <a:cs typeface="Calibri"/>
              </a:rPr>
              <a:t> </a:t>
            </a:r>
            <a:r>
              <a:rPr dirty="0" baseline="11396" sz="2925" spc="405">
                <a:latin typeface="Lucida Sans Unicode"/>
                <a:cs typeface="Lucida Sans Unicode"/>
              </a:rPr>
              <a:t>←</a:t>
            </a:r>
            <a:r>
              <a:rPr dirty="0" baseline="11396" sz="2925" spc="-52">
                <a:latin typeface="Lucida Sans Unicode"/>
                <a:cs typeface="Lucida Sans Unicode"/>
              </a:rPr>
              <a:t> </a:t>
            </a:r>
            <a:r>
              <a:rPr dirty="0" baseline="11396" sz="2925" spc="150" i="1">
                <a:latin typeface="Calibri"/>
                <a:cs typeface="Calibri"/>
              </a:rPr>
              <a:t>c</a:t>
            </a:r>
            <a:r>
              <a:rPr dirty="0" sz="1650" spc="229" i="1">
                <a:latin typeface="Calibri"/>
                <a:cs typeface="Calibri"/>
              </a:rPr>
              <a:t>im</a:t>
            </a:r>
            <a:r>
              <a:rPr dirty="0" sz="1650" spc="145" i="1">
                <a:latin typeface="Calibri"/>
                <a:cs typeface="Calibri"/>
              </a:rPr>
              <a:t> </a:t>
            </a:r>
            <a:r>
              <a:rPr dirty="0" baseline="11396" sz="2925" spc="757">
                <a:latin typeface="Tahoma"/>
                <a:cs typeface="Tahoma"/>
              </a:rPr>
              <a:t>+</a:t>
            </a:r>
            <a:r>
              <a:rPr dirty="0" baseline="11396" sz="2925" spc="-217">
                <a:latin typeface="Tahoma"/>
                <a:cs typeface="Tahoma"/>
              </a:rPr>
              <a:t> </a:t>
            </a:r>
            <a:r>
              <a:rPr dirty="0" baseline="11396" sz="2925" spc="150" i="1">
                <a:latin typeface="Calibri"/>
                <a:cs typeface="Calibri"/>
              </a:rPr>
              <a:t>c</a:t>
            </a:r>
            <a:r>
              <a:rPr dirty="0" sz="1650" spc="280" i="1">
                <a:latin typeface="Calibri"/>
                <a:cs typeface="Calibri"/>
              </a:rPr>
              <a:t>mj</a:t>
            </a:r>
            <a:endParaRPr sz="1650">
              <a:latin typeface="Calibri"/>
              <a:cs typeface="Calibri"/>
            </a:endParaRPr>
          </a:p>
          <a:p>
            <a:pPr marL="1335405">
              <a:lnSpc>
                <a:spcPct val="100000"/>
              </a:lnSpc>
              <a:spcBef>
                <a:spcPts val="40"/>
              </a:spcBef>
            </a:pP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105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if</a:t>
            </a:r>
            <a:endParaRPr sz="1950">
              <a:latin typeface="Verdana"/>
              <a:cs typeface="Verdana"/>
            </a:endParaRPr>
          </a:p>
          <a:p>
            <a:pPr marL="705485" marR="7088505" indent="314325">
              <a:lnSpc>
                <a:spcPct val="119200"/>
              </a:lnSpc>
              <a:spcBef>
                <a:spcPts val="5"/>
              </a:spcBef>
            </a:pP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7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 </a:t>
            </a:r>
            <a:r>
              <a:rPr dirty="0" sz="1950" spc="-65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13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</a:t>
            </a:r>
            <a:endParaRPr sz="1950">
              <a:latin typeface="Verdana"/>
              <a:cs typeface="Verdana"/>
            </a:endParaRPr>
          </a:p>
          <a:p>
            <a:pPr marL="390525">
              <a:lnSpc>
                <a:spcPct val="100000"/>
              </a:lnSpc>
              <a:spcBef>
                <a:spcPts val="445"/>
              </a:spcBef>
            </a:pP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105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Verdana"/>
              <a:cs typeface="Verdana"/>
            </a:endParaRPr>
          </a:p>
          <a:p>
            <a:pPr marL="76200">
              <a:lnSpc>
                <a:spcPts val="1660"/>
              </a:lnSpc>
            </a:pPr>
            <a:r>
              <a:rPr dirty="0" sz="1950" spc="120">
                <a:latin typeface="Arial MT"/>
                <a:cs typeface="Arial MT"/>
              </a:rPr>
              <a:t>Superscripts</a:t>
            </a:r>
            <a:r>
              <a:rPr dirty="0" sz="1950" spc="17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dropped,</a:t>
            </a:r>
            <a:r>
              <a:rPr dirty="0" sz="1950" spc="20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start</a:t>
            </a:r>
            <a:r>
              <a:rPr dirty="0" sz="1950" spc="175">
                <a:latin typeface="Arial MT"/>
                <a:cs typeface="Arial MT"/>
              </a:rPr>
              <a:t> </a:t>
            </a:r>
            <a:r>
              <a:rPr dirty="0" sz="1950" spc="160">
                <a:latin typeface="Arial MT"/>
                <a:cs typeface="Arial MT"/>
              </a:rPr>
              <a:t>loop</a:t>
            </a:r>
            <a:r>
              <a:rPr dirty="0" sz="1950" spc="180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185">
                <a:latin typeface="Arial MT"/>
                <a:cs typeface="Arial MT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c</a:t>
            </a:r>
            <a:r>
              <a:rPr dirty="0" baseline="-13468" sz="2475" spc="315" i="1">
                <a:latin typeface="Calibri"/>
                <a:cs typeface="Calibri"/>
              </a:rPr>
              <a:t>ij</a:t>
            </a:r>
            <a:r>
              <a:rPr dirty="0" baseline="-13468" sz="2475" spc="54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150" i="1">
                <a:latin typeface="Calibri"/>
                <a:cs typeface="Calibri"/>
              </a:rPr>
              <a:t>c</a:t>
            </a:r>
            <a:r>
              <a:rPr dirty="0" baseline="35353" sz="2475" spc="225">
                <a:latin typeface="Tahoma"/>
                <a:cs typeface="Tahoma"/>
              </a:rPr>
              <a:t>(</a:t>
            </a:r>
            <a:r>
              <a:rPr dirty="0" baseline="35353" sz="2475" spc="225" i="1">
                <a:latin typeface="Calibri"/>
                <a:cs typeface="Calibri"/>
              </a:rPr>
              <a:t>m</a:t>
            </a:r>
            <a:r>
              <a:rPr dirty="0" baseline="35353" sz="2475" spc="225">
                <a:latin typeface="Lucida Sans Unicode"/>
                <a:cs typeface="Lucida Sans Unicode"/>
              </a:rPr>
              <a:t>−</a:t>
            </a:r>
            <a:r>
              <a:rPr dirty="0" baseline="35353" sz="2475" spc="225">
                <a:latin typeface="Tahoma"/>
                <a:cs typeface="Tahoma"/>
              </a:rPr>
              <a:t>1)</a:t>
            </a:r>
            <a:r>
              <a:rPr dirty="0" sz="1950" spc="150">
                <a:latin typeface="Arial MT"/>
                <a:cs typeface="Arial MT"/>
              </a:rPr>
              <a:t>,</a:t>
            </a:r>
            <a:r>
              <a:rPr dirty="0" sz="1950" spc="200">
                <a:latin typeface="Arial MT"/>
                <a:cs typeface="Arial MT"/>
              </a:rPr>
              <a:t> </a:t>
            </a:r>
            <a:r>
              <a:rPr dirty="0" sz="1950" spc="105">
                <a:latin typeface="Arial MT"/>
                <a:cs typeface="Arial MT"/>
              </a:rPr>
              <a:t>end</a:t>
            </a:r>
            <a:r>
              <a:rPr dirty="0" sz="1950" spc="175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with</a:t>
            </a:r>
            <a:r>
              <a:rPr dirty="0" sz="1950" spc="180">
                <a:latin typeface="Arial MT"/>
                <a:cs typeface="Arial MT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c</a:t>
            </a:r>
            <a:r>
              <a:rPr dirty="0" baseline="-13468" sz="2475" spc="315" i="1">
                <a:latin typeface="Calibri"/>
                <a:cs typeface="Calibri"/>
              </a:rPr>
              <a:t>ij</a:t>
            </a:r>
            <a:r>
              <a:rPr dirty="0" baseline="-13468" sz="2475" spc="54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170" i="1">
                <a:latin typeface="Calibri"/>
                <a:cs typeface="Calibri"/>
              </a:rPr>
              <a:t>c</a:t>
            </a:r>
            <a:r>
              <a:rPr dirty="0" baseline="35353" sz="2475" spc="254">
                <a:latin typeface="Tahoma"/>
                <a:cs typeface="Tahoma"/>
              </a:rPr>
              <a:t>(</a:t>
            </a:r>
            <a:r>
              <a:rPr dirty="0" baseline="35353" sz="2475" spc="254" i="1">
                <a:latin typeface="Calibri"/>
                <a:cs typeface="Calibri"/>
              </a:rPr>
              <a:t>m</a:t>
            </a:r>
            <a:r>
              <a:rPr dirty="0" baseline="35353" sz="2475" spc="254">
                <a:latin typeface="Tahoma"/>
                <a:cs typeface="Tahoma"/>
              </a:rPr>
              <a:t>)</a:t>
            </a:r>
            <a:endParaRPr baseline="35353" sz="2475">
              <a:latin typeface="Tahoma"/>
              <a:cs typeface="Tahoma"/>
            </a:endParaRPr>
          </a:p>
          <a:p>
            <a:pPr marL="5737860">
              <a:lnSpc>
                <a:spcPts val="1300"/>
              </a:lnSpc>
              <a:tabLst>
                <a:tab pos="8629015" algn="l"/>
              </a:tabLst>
            </a:pPr>
            <a:r>
              <a:rPr dirty="0" sz="1650" spc="265" i="1">
                <a:latin typeface="Calibri"/>
                <a:cs typeface="Calibri"/>
              </a:rPr>
              <a:t>ij	ij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1070"/>
              </a:spcBef>
              <a:tabLst>
                <a:tab pos="1060450" algn="l"/>
              </a:tabLst>
            </a:pPr>
            <a:r>
              <a:rPr dirty="0" sz="1950" spc="95" b="1">
                <a:latin typeface="Verdana"/>
                <a:cs typeface="Verdana"/>
              </a:rPr>
              <a:t>Time:	</a:t>
            </a:r>
            <a:r>
              <a:rPr dirty="0" sz="1950" spc="260">
                <a:latin typeface="Tahoma"/>
                <a:cs typeface="Tahoma"/>
              </a:rPr>
              <a:t>Θ(</a:t>
            </a:r>
            <a:r>
              <a:rPr dirty="0" sz="1950" spc="260" i="1">
                <a:latin typeface="Calibri"/>
                <a:cs typeface="Calibri"/>
              </a:rPr>
              <a:t>n</a:t>
            </a:r>
            <a:r>
              <a:rPr dirty="0" baseline="23569" sz="2475" spc="390">
                <a:latin typeface="Tahoma"/>
                <a:cs typeface="Tahoma"/>
              </a:rPr>
              <a:t>3</a:t>
            </a:r>
            <a:r>
              <a:rPr dirty="0" sz="1950" spc="260">
                <a:latin typeface="Tahoma"/>
                <a:cs typeface="Tahoma"/>
              </a:rPr>
              <a:t>)</a:t>
            </a:r>
            <a:r>
              <a:rPr dirty="0" sz="1950" spc="260">
                <a:latin typeface="Arial MT"/>
                <a:cs typeface="Arial MT"/>
              </a:rPr>
              <a:t>,</a:t>
            </a:r>
            <a:r>
              <a:rPr dirty="0" sz="1950" spc="265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simple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code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389323"/>
            <a:ext cx="9429115" cy="1770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dirty="0" sz="1950" spc="165">
                <a:latin typeface="Arial MT"/>
                <a:cs typeface="Arial MT"/>
              </a:rPr>
              <a:t>Best</a:t>
            </a:r>
            <a:r>
              <a:rPr dirty="0" sz="1950" spc="165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alg</a:t>
            </a:r>
            <a:r>
              <a:rPr dirty="0" sz="1950" spc="80">
                <a:latin typeface="Arial MT"/>
                <a:cs typeface="Arial MT"/>
              </a:rPr>
              <a:t>o</a:t>
            </a:r>
            <a:r>
              <a:rPr dirty="0" sz="1950" spc="165">
                <a:latin typeface="Arial MT"/>
                <a:cs typeface="Arial MT"/>
              </a:rPr>
              <a:t>rith</a:t>
            </a:r>
            <a:r>
              <a:rPr dirty="0" sz="1950" spc="409">
                <a:latin typeface="Arial MT"/>
                <a:cs typeface="Arial MT"/>
              </a:rPr>
              <a:t>m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50">
                <a:latin typeface="Arial MT"/>
                <a:cs typeface="Arial MT"/>
              </a:rPr>
              <a:t>date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375" i="1">
                <a:latin typeface="Calibri"/>
                <a:cs typeface="Calibri"/>
              </a:rPr>
              <a:t>O</a:t>
            </a:r>
            <a:r>
              <a:rPr dirty="0" sz="1950" spc="215">
                <a:latin typeface="Tahoma"/>
                <a:cs typeface="Tahoma"/>
              </a:rPr>
              <a:t>(</a:t>
            </a:r>
            <a:r>
              <a:rPr dirty="0" sz="1950" spc="114" i="1">
                <a:latin typeface="Calibri"/>
                <a:cs typeface="Calibri"/>
              </a:rPr>
              <a:t>V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baseline="23569" sz="2475" spc="195">
                <a:latin typeface="Tahoma"/>
                <a:cs typeface="Tahoma"/>
              </a:rPr>
              <a:t>2</a:t>
            </a:r>
            <a:r>
              <a:rPr dirty="0" baseline="23569" sz="2475" spc="-172">
                <a:latin typeface="Tahoma"/>
                <a:cs typeface="Tahoma"/>
              </a:rPr>
              <a:t> </a:t>
            </a:r>
            <a:r>
              <a:rPr dirty="0" sz="1950" spc="145">
                <a:latin typeface="Tahoma"/>
                <a:cs typeface="Tahoma"/>
              </a:rPr>
              <a:t>log</a:t>
            </a:r>
            <a:r>
              <a:rPr dirty="0" sz="1950" spc="-260">
                <a:latin typeface="Tahoma"/>
                <a:cs typeface="Tahoma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V</a:t>
            </a:r>
            <a:r>
              <a:rPr dirty="0" sz="1950" i="1">
                <a:latin typeface="Calibri"/>
                <a:cs typeface="Calibri"/>
              </a:rPr>
              <a:t> </a:t>
            </a:r>
            <a:r>
              <a:rPr dirty="0" sz="1950" spc="5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V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700" i="1">
                <a:latin typeface="Calibri"/>
                <a:cs typeface="Calibri"/>
              </a:rPr>
              <a:t>E</a:t>
            </a:r>
            <a:r>
              <a:rPr dirty="0" sz="1950" spc="215"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ahoma"/>
              <a:cs typeface="Tahoma"/>
            </a:endParaRPr>
          </a:p>
          <a:p>
            <a:pPr marL="63500" marR="43180">
              <a:lnSpc>
                <a:spcPct val="119200"/>
              </a:lnSpc>
              <a:tabLst>
                <a:tab pos="1029335" algn="l"/>
                <a:tab pos="1545590" algn="l"/>
                <a:tab pos="2428240" algn="l"/>
                <a:tab pos="3441065" algn="l"/>
                <a:tab pos="4084954" algn="l"/>
                <a:tab pos="4455160" algn="l"/>
                <a:tab pos="5245735" algn="l"/>
                <a:tab pos="5858510" algn="l"/>
                <a:tab pos="6435725" algn="l"/>
                <a:tab pos="7375525" algn="l"/>
                <a:tab pos="8020684" algn="l"/>
                <a:tab pos="8215630" algn="l"/>
              </a:tabLst>
            </a:pPr>
            <a:r>
              <a:rPr dirty="0" sz="1950" spc="170">
                <a:latin typeface="Arial MT"/>
                <a:cs typeface="Arial MT"/>
              </a:rPr>
              <a:t>Note:	</a:t>
            </a:r>
            <a:r>
              <a:rPr dirty="0" sz="1950" spc="155">
                <a:latin typeface="Arial MT"/>
                <a:cs typeface="Arial MT"/>
              </a:rPr>
              <a:t>for	</a:t>
            </a:r>
            <a:r>
              <a:rPr dirty="0" sz="1950" spc="60">
                <a:latin typeface="Arial MT"/>
                <a:cs typeface="Arial MT"/>
              </a:rPr>
              <a:t>dense	</a:t>
            </a:r>
            <a:r>
              <a:rPr dirty="0" sz="1950" spc="114">
                <a:latin typeface="Arial MT"/>
                <a:cs typeface="Arial MT"/>
              </a:rPr>
              <a:t>graphs	</a:t>
            </a:r>
            <a:r>
              <a:rPr dirty="0" sz="1950" spc="180">
                <a:latin typeface="Arial MT"/>
                <a:cs typeface="Arial MT"/>
              </a:rPr>
              <a:t>(</a:t>
            </a:r>
            <a:r>
              <a:rPr dirty="0" sz="1950" spc="180">
                <a:latin typeface="Lucida Sans Unicode"/>
                <a:cs typeface="Lucida Sans Unicode"/>
              </a:rPr>
              <a:t>|</a:t>
            </a:r>
            <a:r>
              <a:rPr dirty="0" sz="1950" spc="180" i="1">
                <a:latin typeface="Calibri"/>
                <a:cs typeface="Calibri"/>
              </a:rPr>
              <a:t>E</a:t>
            </a:r>
            <a:r>
              <a:rPr dirty="0" sz="1950" spc="180">
                <a:latin typeface="Lucida Sans Unicode"/>
                <a:cs typeface="Lucida Sans Unicode"/>
              </a:rPr>
              <a:t>|	</a:t>
            </a:r>
            <a:r>
              <a:rPr dirty="0" sz="1950" spc="85">
                <a:latin typeface="Lucida Sans Unicode"/>
                <a:cs typeface="Lucida Sans Unicode"/>
              </a:rPr>
              <a:t>≈	</a:t>
            </a:r>
            <a:r>
              <a:rPr dirty="0" sz="1950" spc="-15">
                <a:latin typeface="Lucida Sans Unicode"/>
                <a:cs typeface="Lucida Sans Unicode"/>
              </a:rPr>
              <a:t>|</a:t>
            </a:r>
            <a:r>
              <a:rPr dirty="0" sz="1950" spc="-15" i="1">
                <a:latin typeface="Calibri"/>
                <a:cs typeface="Calibri"/>
              </a:rPr>
              <a:t>V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114">
                <a:latin typeface="Lucida Sans Unicode"/>
                <a:cs typeface="Lucida Sans Unicode"/>
              </a:rPr>
              <a:t>|</a:t>
            </a:r>
            <a:r>
              <a:rPr dirty="0" baseline="23569" sz="2475" spc="172">
                <a:latin typeface="Tahoma"/>
                <a:cs typeface="Tahoma"/>
              </a:rPr>
              <a:t>2</a:t>
            </a:r>
            <a:r>
              <a:rPr dirty="0" sz="1950" spc="114">
                <a:latin typeface="Arial MT"/>
                <a:cs typeface="Arial MT"/>
              </a:rPr>
              <a:t>)	can	</a:t>
            </a:r>
            <a:r>
              <a:rPr dirty="0" sz="1950" spc="175">
                <a:latin typeface="Arial MT"/>
                <a:cs typeface="Arial MT"/>
              </a:rPr>
              <a:t>get	</a:t>
            </a:r>
            <a:r>
              <a:rPr dirty="0" sz="1950" spc="215">
                <a:latin typeface="Arial MT"/>
                <a:cs typeface="Arial MT"/>
              </a:rPr>
              <a:t>APSP	</a:t>
            </a:r>
            <a:r>
              <a:rPr dirty="0" sz="1950" spc="235">
                <a:latin typeface="Arial MT"/>
                <a:cs typeface="Arial MT"/>
              </a:rPr>
              <a:t>(with	</a:t>
            </a:r>
            <a:r>
              <a:rPr dirty="0" sz="1950" spc="155">
                <a:latin typeface="Arial MT"/>
                <a:cs typeface="Arial MT"/>
              </a:rPr>
              <a:t>Floyd- </a:t>
            </a:r>
            <a:r>
              <a:rPr dirty="0" sz="1950" spc="16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Warshall)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for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same</a:t>
            </a:r>
            <a:r>
              <a:rPr dirty="0" sz="1950" spc="2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cost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30">
                <a:latin typeface="Arial MT"/>
                <a:cs typeface="Arial MT"/>
              </a:rPr>
              <a:t>as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getting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SSSP</a:t>
            </a:r>
            <a:r>
              <a:rPr dirty="0" sz="1950" spc="20">
                <a:latin typeface="Arial MT"/>
                <a:cs typeface="Arial MT"/>
              </a:rPr>
              <a:t> </a:t>
            </a:r>
            <a:r>
              <a:rPr dirty="0" sz="1950" spc="235">
                <a:latin typeface="Arial MT"/>
                <a:cs typeface="Arial MT"/>
              </a:rPr>
              <a:t>(with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Bellman-Ford)!	</a:t>
            </a:r>
            <a:r>
              <a:rPr dirty="0" sz="1950" spc="295">
                <a:latin typeface="Arial MT"/>
                <a:cs typeface="Arial MT"/>
              </a:rPr>
              <a:t>(</a:t>
            </a:r>
            <a:r>
              <a:rPr dirty="0" sz="1950" spc="295">
                <a:latin typeface="Tahoma"/>
                <a:cs typeface="Tahoma"/>
              </a:rPr>
              <a:t>Θ(</a:t>
            </a:r>
            <a:r>
              <a:rPr dirty="0" sz="1950" spc="295" i="1">
                <a:latin typeface="Calibri"/>
                <a:cs typeface="Calibri"/>
              </a:rPr>
              <a:t>V</a:t>
            </a:r>
            <a:r>
              <a:rPr dirty="0" sz="1950" spc="-10" i="1">
                <a:latin typeface="Calibri"/>
                <a:cs typeface="Calibri"/>
              </a:rPr>
              <a:t> </a:t>
            </a:r>
            <a:r>
              <a:rPr dirty="0" sz="1950" spc="455" i="1">
                <a:latin typeface="Calibri"/>
                <a:cs typeface="Calibri"/>
              </a:rPr>
              <a:t>E</a:t>
            </a:r>
            <a:r>
              <a:rPr dirty="0" sz="1950" spc="455">
                <a:latin typeface="Tahoma"/>
                <a:cs typeface="Tahoma"/>
              </a:rPr>
              <a:t>)</a:t>
            </a:r>
            <a:r>
              <a:rPr dirty="0" sz="1950" spc="-6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 </a:t>
            </a:r>
            <a:r>
              <a:rPr dirty="0" sz="1950" spc="-595">
                <a:latin typeface="Tahoma"/>
                <a:cs typeface="Tahoma"/>
              </a:rPr>
              <a:t> </a:t>
            </a:r>
            <a:r>
              <a:rPr dirty="0" sz="1950" spc="290">
                <a:latin typeface="Tahoma"/>
                <a:cs typeface="Tahoma"/>
              </a:rPr>
              <a:t>Θ(</a:t>
            </a:r>
            <a:r>
              <a:rPr dirty="0" sz="1950" spc="290" i="1">
                <a:latin typeface="Calibri"/>
                <a:cs typeface="Calibri"/>
              </a:rPr>
              <a:t>n</a:t>
            </a:r>
            <a:r>
              <a:rPr dirty="0" baseline="23569" sz="2475" spc="434">
                <a:latin typeface="Tahoma"/>
                <a:cs typeface="Tahoma"/>
              </a:rPr>
              <a:t>3</a:t>
            </a:r>
            <a:r>
              <a:rPr dirty="0" sz="1950" spc="290">
                <a:latin typeface="Tahoma"/>
                <a:cs typeface="Tahoma"/>
              </a:rPr>
              <a:t>)</a:t>
            </a:r>
            <a:r>
              <a:rPr dirty="0" sz="1950" spc="290">
                <a:latin typeface="Arial MT"/>
                <a:cs typeface="Arial MT"/>
              </a:rPr>
              <a:t>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114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7292"/>
            <a:ext cx="8987155" cy="4023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</a:pPr>
            <a:r>
              <a:rPr dirty="0" sz="1950" spc="195">
                <a:latin typeface="Arial MT"/>
                <a:cs typeface="Arial MT"/>
              </a:rPr>
              <a:t>We</a:t>
            </a:r>
            <a:r>
              <a:rPr dirty="0" sz="1950" spc="100">
                <a:latin typeface="Arial MT"/>
                <a:cs typeface="Arial MT"/>
              </a:rPr>
              <a:t> </a:t>
            </a:r>
            <a:r>
              <a:rPr dirty="0" sz="1950" spc="190">
                <a:latin typeface="Arial MT"/>
                <a:cs typeface="Arial MT"/>
              </a:rPr>
              <a:t>want</a:t>
            </a:r>
            <a:r>
              <a:rPr dirty="0" sz="1950" spc="100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105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find</a:t>
            </a:r>
            <a:r>
              <a:rPr dirty="0" sz="1950" spc="100">
                <a:latin typeface="Arial MT"/>
                <a:cs typeface="Arial MT"/>
              </a:rPr>
              <a:t> </a:t>
            </a:r>
            <a:r>
              <a:rPr dirty="0" sz="1950" spc="30" b="1">
                <a:latin typeface="Verdana"/>
                <a:cs typeface="Verdana"/>
              </a:rPr>
              <a:t>Dynamic</a:t>
            </a:r>
            <a:r>
              <a:rPr dirty="0" sz="1950" spc="45" b="1">
                <a:latin typeface="Verdana"/>
                <a:cs typeface="Verdana"/>
              </a:rPr>
              <a:t> </a:t>
            </a:r>
            <a:r>
              <a:rPr dirty="0" sz="1950" spc="-30" b="1">
                <a:latin typeface="Verdana"/>
                <a:cs typeface="Verdana"/>
              </a:rPr>
              <a:t>programming</a:t>
            </a:r>
            <a:r>
              <a:rPr dirty="0" sz="1950" spc="-35" b="1">
                <a:latin typeface="Verdana"/>
                <a:cs typeface="Verdana"/>
              </a:rPr>
              <a:t> </a:t>
            </a:r>
            <a:r>
              <a:rPr dirty="0" sz="1950" spc="125">
                <a:latin typeface="Arial MT"/>
                <a:cs typeface="Arial MT"/>
              </a:rPr>
              <a:t>approach</a:t>
            </a:r>
            <a:r>
              <a:rPr dirty="0" sz="1950" spc="105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105">
                <a:latin typeface="Arial MT"/>
                <a:cs typeface="Arial MT"/>
              </a:rPr>
              <a:t> </a:t>
            </a:r>
            <a:r>
              <a:rPr dirty="0" sz="1950" spc="-25" b="1">
                <a:latin typeface="Verdana"/>
                <a:cs typeface="Verdana"/>
              </a:rPr>
              <a:t>optimally</a:t>
            </a:r>
            <a:r>
              <a:rPr dirty="0" sz="1950" spc="-15" b="1">
                <a:latin typeface="Verdana"/>
                <a:cs typeface="Verdana"/>
              </a:rPr>
              <a:t> </a:t>
            </a:r>
            <a:r>
              <a:rPr dirty="0" sz="1950" spc="75">
                <a:latin typeface="Arial MT"/>
                <a:cs typeface="Arial MT"/>
              </a:rPr>
              <a:t>solve </a:t>
            </a:r>
            <a:r>
              <a:rPr dirty="0" sz="1950" spc="-530">
                <a:latin typeface="Arial MT"/>
                <a:cs typeface="Arial MT"/>
              </a:rPr>
              <a:t> </a:t>
            </a:r>
            <a:r>
              <a:rPr dirty="0" sz="1950" spc="150">
                <a:latin typeface="Arial MT"/>
                <a:cs typeface="Arial MT"/>
              </a:rPr>
              <a:t>this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problem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245">
                <a:latin typeface="Arial MT"/>
                <a:cs typeface="Arial MT"/>
              </a:rPr>
              <a:t>The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four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90">
                <a:latin typeface="Arial MT"/>
                <a:cs typeface="Arial MT"/>
              </a:rPr>
              <a:t>basic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steps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when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designing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300">
                <a:latin typeface="Arial MT"/>
                <a:cs typeface="Arial MT"/>
              </a:rPr>
              <a:t>DP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65">
                <a:latin typeface="Arial MT"/>
                <a:cs typeface="Arial MT"/>
              </a:rPr>
              <a:t>algorithm: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493395" indent="-372110">
              <a:lnSpc>
                <a:spcPct val="100000"/>
              </a:lnSpc>
              <a:buFont typeface="Arial MT"/>
              <a:buAutoNum type="arabicPeriod"/>
              <a:tabLst>
                <a:tab pos="494030" algn="l"/>
              </a:tabLst>
            </a:pPr>
            <a:r>
              <a:rPr dirty="0" sz="1950" spc="-5" b="1">
                <a:latin typeface="Verdana"/>
                <a:cs typeface="Verdana"/>
              </a:rPr>
              <a:t>Characterize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15" b="1">
                <a:latin typeface="Verdana"/>
                <a:cs typeface="Verdana"/>
              </a:rPr>
              <a:t>structure</a:t>
            </a:r>
            <a:r>
              <a:rPr dirty="0" sz="1950" spc="155" b="1">
                <a:latin typeface="Verdana"/>
                <a:cs typeface="Verdana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solution</a:t>
            </a:r>
            <a:endParaRPr sz="1950">
              <a:latin typeface="Arial MT"/>
              <a:cs typeface="Arial MT"/>
            </a:endParaRPr>
          </a:p>
          <a:p>
            <a:pPr marL="492759" indent="-371475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493395" algn="l"/>
              </a:tabLst>
            </a:pPr>
            <a:r>
              <a:rPr dirty="0" sz="1950" spc="105">
                <a:latin typeface="Arial MT"/>
                <a:cs typeface="Arial MT"/>
              </a:rPr>
              <a:t>Recursively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define</a:t>
            </a:r>
            <a:r>
              <a:rPr dirty="0" sz="1950" spc="240" b="1">
                <a:latin typeface="Verdana"/>
                <a:cs typeface="Verdana"/>
              </a:rPr>
              <a:t> </a:t>
            </a:r>
            <a:r>
              <a:rPr dirty="0" sz="1950" spc="-55" b="1">
                <a:latin typeface="Verdana"/>
                <a:cs typeface="Verdana"/>
              </a:rPr>
              <a:t>value</a:t>
            </a:r>
            <a:r>
              <a:rPr dirty="0" sz="1950" spc="150" b="1">
                <a:latin typeface="Verdana"/>
                <a:cs typeface="Verdana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an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solution</a:t>
            </a:r>
            <a:endParaRPr sz="1950">
              <a:latin typeface="Arial MT"/>
              <a:cs typeface="Arial MT"/>
            </a:endParaRPr>
          </a:p>
          <a:p>
            <a:pPr marL="493395" indent="-372110">
              <a:lnSpc>
                <a:spcPct val="100000"/>
              </a:lnSpc>
              <a:spcBef>
                <a:spcPts val="1939"/>
              </a:spcBef>
              <a:buFont typeface="Arial MT"/>
              <a:buAutoNum type="arabicPeriod"/>
              <a:tabLst>
                <a:tab pos="494030" algn="l"/>
              </a:tabLst>
            </a:pPr>
            <a:r>
              <a:rPr dirty="0" sz="1950" spc="55" b="1">
                <a:latin typeface="Verdana"/>
                <a:cs typeface="Verdana"/>
              </a:rPr>
              <a:t>Compute</a:t>
            </a:r>
            <a:r>
              <a:rPr dirty="0" sz="1950" spc="240" b="1">
                <a:latin typeface="Verdana"/>
                <a:cs typeface="Verdana"/>
              </a:rPr>
              <a:t> </a:t>
            </a:r>
            <a:r>
              <a:rPr dirty="0" sz="1950" spc="-55" b="1">
                <a:latin typeface="Verdana"/>
                <a:cs typeface="Verdana"/>
              </a:rPr>
              <a:t>value</a:t>
            </a:r>
            <a:r>
              <a:rPr dirty="0" sz="1950" spc="145" b="1">
                <a:latin typeface="Verdana"/>
                <a:cs typeface="Verdana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solution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in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225">
                <a:latin typeface="Arial MT"/>
                <a:cs typeface="Arial MT"/>
              </a:rPr>
              <a:t>bottom-up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fashion</a:t>
            </a:r>
            <a:endParaRPr sz="1950">
              <a:latin typeface="Arial MT"/>
              <a:cs typeface="Arial MT"/>
            </a:endParaRPr>
          </a:p>
          <a:p>
            <a:pPr marL="493395" indent="-372110">
              <a:lnSpc>
                <a:spcPct val="100000"/>
              </a:lnSpc>
              <a:spcBef>
                <a:spcPts val="1945"/>
              </a:spcBef>
              <a:buFont typeface="Arial MT"/>
              <a:buAutoNum type="arabicPeriod"/>
              <a:tabLst>
                <a:tab pos="494030" algn="l"/>
              </a:tabLst>
            </a:pPr>
            <a:r>
              <a:rPr dirty="0" sz="1950" spc="35" b="1">
                <a:latin typeface="Verdana"/>
                <a:cs typeface="Verdana"/>
              </a:rPr>
              <a:t>Construct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10" b="1">
                <a:latin typeface="Verdana"/>
                <a:cs typeface="Verdana"/>
              </a:rPr>
              <a:t>optimal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25" b="1">
                <a:latin typeface="Verdana"/>
                <a:cs typeface="Verdana"/>
              </a:rPr>
              <a:t>solution</a:t>
            </a:r>
            <a:r>
              <a:rPr dirty="0" sz="1950" spc="145" b="1">
                <a:latin typeface="Verdana"/>
                <a:cs typeface="Verdana"/>
              </a:rPr>
              <a:t> </a:t>
            </a:r>
            <a:r>
              <a:rPr dirty="0" sz="1950" spc="204">
                <a:latin typeface="Arial MT"/>
                <a:cs typeface="Arial MT"/>
              </a:rPr>
              <a:t>from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computed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information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1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461391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0065" algn="l"/>
              </a:tabLst>
            </a:pPr>
            <a:r>
              <a:rPr dirty="0" sz="2350" spc="10" b="1">
                <a:latin typeface="Verdana"/>
                <a:cs typeface="Verdana"/>
              </a:rPr>
              <a:t>1.	</a:t>
            </a:r>
            <a:r>
              <a:rPr dirty="0" sz="2350" spc="-15" b="1">
                <a:latin typeface="Verdana"/>
                <a:cs typeface="Verdana"/>
              </a:rPr>
              <a:t>Characterizing</a:t>
            </a:r>
            <a:r>
              <a:rPr dirty="0" sz="2350" spc="254" b="1">
                <a:latin typeface="Verdana"/>
                <a:cs typeface="Verdana"/>
              </a:rPr>
              <a:t> </a:t>
            </a:r>
            <a:r>
              <a:rPr dirty="0" sz="2350" spc="-25" b="1">
                <a:latin typeface="Verdana"/>
                <a:cs typeface="Verdana"/>
              </a:rPr>
              <a:t>structure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785498"/>
            <a:ext cx="9037320" cy="14160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229">
                <a:latin typeface="Arial MT"/>
                <a:cs typeface="Arial MT"/>
              </a:rPr>
              <a:t>Let</a:t>
            </a:r>
            <a:r>
              <a:rPr dirty="0" sz="1950" spc="229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300" i="1">
                <a:latin typeface="Calibri"/>
                <a:cs typeface="Calibri"/>
              </a:rPr>
              <a:t>i,j</a:t>
            </a:r>
            <a:r>
              <a:rPr dirty="0" baseline="-13468" sz="2475" i="1">
                <a:latin typeface="Calibri"/>
                <a:cs typeface="Calibri"/>
              </a:rPr>
              <a:t> </a:t>
            </a:r>
            <a:r>
              <a:rPr dirty="0" baseline="-13468" sz="2475" spc="-3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spc="3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65">
                <a:latin typeface="Lucida Sans Unicode"/>
                <a:cs typeface="Lucida Sans Unicode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3468" sz="2475" spc="465" i="1">
                <a:latin typeface="Calibri"/>
                <a:cs typeface="Calibri"/>
              </a:rPr>
              <a:t>j</a:t>
            </a:r>
            <a:r>
              <a:rPr dirty="0" baseline="-13468" sz="2475" i="1">
                <a:latin typeface="Calibri"/>
                <a:cs typeface="Calibri"/>
              </a:rPr>
              <a:t>  </a:t>
            </a:r>
            <a:r>
              <a:rPr dirty="0" baseline="-13468" sz="2475" spc="-225" i="1">
                <a:latin typeface="Calibri"/>
                <a:cs typeface="Calibri"/>
              </a:rPr>
              <a:t> </a:t>
            </a:r>
            <a:r>
              <a:rPr dirty="0" sz="1950" spc="114">
                <a:latin typeface="Arial MT"/>
                <a:cs typeface="Arial MT"/>
              </a:rPr>
              <a:t>f</a:t>
            </a:r>
            <a:r>
              <a:rPr dirty="0" sz="1950" spc="175">
                <a:latin typeface="Arial MT"/>
                <a:cs typeface="Arial MT"/>
              </a:rPr>
              <a:t>o</a:t>
            </a:r>
            <a:r>
              <a:rPr dirty="0" sz="1950" spc="175">
                <a:latin typeface="Arial MT"/>
                <a:cs typeface="Arial MT"/>
              </a:rPr>
              <a:t>r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≤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495" i="1">
                <a:latin typeface="Calibri"/>
                <a:cs typeface="Calibri"/>
              </a:rPr>
              <a:t>j</a:t>
            </a:r>
            <a:r>
              <a:rPr dirty="0" sz="1950" spc="14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38100" marR="30480">
              <a:lnSpc>
                <a:spcPct val="119200"/>
              </a:lnSpc>
              <a:spcBef>
                <a:spcPts val="2990"/>
              </a:spcBef>
            </a:pPr>
            <a:r>
              <a:rPr dirty="0" sz="1950" spc="150">
                <a:latin typeface="Arial MT"/>
                <a:cs typeface="Arial MT"/>
              </a:rPr>
              <a:t>If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50" i="1">
                <a:latin typeface="Calibri"/>
                <a:cs typeface="Calibri"/>
              </a:rPr>
              <a:t> </a:t>
            </a:r>
            <a:r>
              <a:rPr dirty="0" sz="1950" spc="320" i="1">
                <a:latin typeface="Calibri"/>
                <a:cs typeface="Calibri"/>
              </a:rPr>
              <a:t>j</a:t>
            </a:r>
            <a:r>
              <a:rPr dirty="0" sz="1950" spc="320">
                <a:latin typeface="Arial MT"/>
                <a:cs typeface="Arial MT"/>
              </a:rPr>
              <a:t>,</a:t>
            </a:r>
            <a:r>
              <a:rPr dirty="0" sz="1950" spc="6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then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any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solution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5">
                <a:latin typeface="Arial MT"/>
                <a:cs typeface="Arial MT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A</a:t>
            </a:r>
            <a:r>
              <a:rPr dirty="0" baseline="-13468" sz="2475" spc="390" i="1">
                <a:latin typeface="Calibri"/>
                <a:cs typeface="Calibri"/>
              </a:rPr>
              <a:t>i,j</a:t>
            </a:r>
            <a:r>
              <a:rPr dirty="0" baseline="-13468" sz="2475" spc="487" i="1">
                <a:latin typeface="Calibri"/>
                <a:cs typeface="Calibri"/>
              </a:rPr>
              <a:t> </a:t>
            </a:r>
            <a:r>
              <a:rPr dirty="0" sz="1950" spc="195">
                <a:latin typeface="Arial MT"/>
                <a:cs typeface="Arial MT"/>
              </a:rPr>
              <a:t>must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split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product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at</a:t>
            </a:r>
            <a:r>
              <a:rPr dirty="0" sz="1950" spc="15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some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200" i="1">
                <a:latin typeface="Calibri"/>
                <a:cs typeface="Calibri"/>
              </a:rPr>
              <a:t>k</a:t>
            </a:r>
            <a:r>
              <a:rPr dirty="0" sz="1950" spc="200">
                <a:latin typeface="Arial MT"/>
                <a:cs typeface="Arial MT"/>
              </a:rPr>
              <a:t>,</a:t>
            </a:r>
            <a:r>
              <a:rPr dirty="0" sz="1950" spc="7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≤</a:t>
            </a:r>
            <a:r>
              <a:rPr dirty="0" sz="1950" spc="-30">
                <a:latin typeface="Lucida Sans Unicode"/>
                <a:cs typeface="Lucida Sans Unicode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195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50" i="1">
                <a:latin typeface="Calibri"/>
                <a:cs typeface="Calibri"/>
              </a:rPr>
              <a:t> </a:t>
            </a:r>
            <a:r>
              <a:rPr dirty="0" sz="1950" spc="320" i="1">
                <a:latin typeface="Calibri"/>
                <a:cs typeface="Calibri"/>
              </a:rPr>
              <a:t>j</a:t>
            </a:r>
            <a:r>
              <a:rPr dirty="0" sz="1950" spc="320">
                <a:latin typeface="Arial MT"/>
                <a:cs typeface="Arial MT"/>
              </a:rPr>
              <a:t>, </a:t>
            </a:r>
            <a:r>
              <a:rPr dirty="0" sz="1950" spc="-53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i.e.</a:t>
            </a:r>
            <a:r>
              <a:rPr dirty="0" sz="1950" spc="9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comput</a:t>
            </a:r>
            <a:r>
              <a:rPr dirty="0" sz="1950" spc="180">
                <a:latin typeface="Arial MT"/>
                <a:cs typeface="Arial MT"/>
              </a:rPr>
              <a:t>e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54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5151" sz="2475" spc="172" i="1">
                <a:latin typeface="Calibri"/>
                <a:cs typeface="Calibri"/>
              </a:rPr>
              <a:t>i,</a:t>
            </a:r>
            <a:r>
              <a:rPr dirty="0" baseline="-15151" sz="2475" spc="465" i="1">
                <a:latin typeface="Calibri"/>
                <a:cs typeface="Calibri"/>
              </a:rPr>
              <a:t>k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5151" sz="2475" spc="300" i="1">
                <a:latin typeface="Calibri"/>
                <a:cs typeface="Calibri"/>
              </a:rPr>
              <a:t>k</a:t>
            </a:r>
            <a:r>
              <a:rPr dirty="0" baseline="-15151" sz="2475" spc="397">
                <a:latin typeface="Tahoma"/>
                <a:cs typeface="Tahoma"/>
              </a:rPr>
              <a:t>+1</a:t>
            </a:r>
            <a:r>
              <a:rPr dirty="0" baseline="-15151" sz="2475" spc="292" i="1">
                <a:latin typeface="Calibri"/>
                <a:cs typeface="Calibri"/>
              </a:rPr>
              <a:t>,</a:t>
            </a:r>
            <a:r>
              <a:rPr dirty="0" baseline="-15151" sz="2475" spc="502" i="1">
                <a:latin typeface="Calibri"/>
                <a:cs typeface="Calibri"/>
              </a:rPr>
              <a:t>j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then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5">
                <a:latin typeface="Arial MT"/>
                <a:cs typeface="Arial MT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5151" sz="2475" spc="225" i="1">
                <a:latin typeface="Calibri"/>
                <a:cs typeface="Calibri"/>
              </a:rPr>
              <a:t>i,k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445" i="1">
                <a:latin typeface="Calibri"/>
                <a:cs typeface="Calibri"/>
              </a:rPr>
              <a:t>A</a:t>
            </a:r>
            <a:r>
              <a:rPr dirty="0" baseline="-15151" sz="2475" spc="300" i="1">
                <a:latin typeface="Calibri"/>
                <a:cs typeface="Calibri"/>
              </a:rPr>
              <a:t>k</a:t>
            </a:r>
            <a:r>
              <a:rPr dirty="0" baseline="-15151" sz="2475" spc="397">
                <a:latin typeface="Tahoma"/>
                <a:cs typeface="Tahoma"/>
              </a:rPr>
              <a:t>+1</a:t>
            </a:r>
            <a:r>
              <a:rPr dirty="0" baseline="-15151" sz="2475" spc="292" i="1">
                <a:latin typeface="Calibri"/>
                <a:cs typeface="Calibri"/>
              </a:rPr>
              <a:t>,</a:t>
            </a:r>
            <a:r>
              <a:rPr dirty="0" baseline="-15151" sz="2475" spc="502" i="1">
                <a:latin typeface="Calibri"/>
                <a:cs typeface="Calibri"/>
              </a:rPr>
              <a:t>j</a:t>
            </a:r>
            <a:r>
              <a:rPr dirty="0" sz="1950" spc="14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40" y="4269795"/>
            <a:ext cx="5120640" cy="2339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950" spc="105">
                <a:latin typeface="Arial MT"/>
                <a:cs typeface="Arial MT"/>
              </a:rPr>
              <a:t>Hence,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for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some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200" i="1">
                <a:latin typeface="Calibri"/>
                <a:cs typeface="Calibri"/>
              </a:rPr>
              <a:t>k</a:t>
            </a:r>
            <a:r>
              <a:rPr dirty="0" sz="1950" spc="200">
                <a:latin typeface="Arial MT"/>
                <a:cs typeface="Arial MT"/>
              </a:rPr>
              <a:t>,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cost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40">
                <a:latin typeface="Arial MT"/>
                <a:cs typeface="Arial MT"/>
              </a:rPr>
              <a:t>is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MT"/>
              <a:cs typeface="Arial MT"/>
            </a:endParaRPr>
          </a:p>
          <a:p>
            <a:pPr marL="506095" indent="-260985">
              <a:lnSpc>
                <a:spcPct val="100000"/>
              </a:lnSpc>
              <a:buFont typeface="Lucida Sans Unicode"/>
              <a:buChar char="•"/>
              <a:tabLst>
                <a:tab pos="506730" algn="l"/>
              </a:tabLst>
            </a:pPr>
            <a:r>
              <a:rPr dirty="0" sz="1950" spc="145">
                <a:latin typeface="Arial MT"/>
                <a:cs typeface="Arial MT"/>
              </a:rPr>
              <a:t>cost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computing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25" i="1">
                <a:latin typeface="Calibri"/>
                <a:cs typeface="Calibri"/>
              </a:rPr>
              <a:t>A</a:t>
            </a:r>
            <a:r>
              <a:rPr dirty="0" baseline="-15151" sz="2475" spc="337" i="1">
                <a:latin typeface="Calibri"/>
                <a:cs typeface="Calibri"/>
              </a:rPr>
              <a:t>i,k</a:t>
            </a:r>
            <a:r>
              <a:rPr dirty="0" baseline="-15151" sz="2475" spc="794" i="1">
                <a:latin typeface="Calibri"/>
                <a:cs typeface="Calibri"/>
              </a:rPr>
              <a:t> </a:t>
            </a:r>
            <a:r>
              <a:rPr dirty="0" sz="1950" spc="100">
                <a:latin typeface="Arial MT"/>
                <a:cs typeface="Arial MT"/>
              </a:rPr>
              <a:t>plus</a:t>
            </a:r>
            <a:endParaRPr sz="1950">
              <a:latin typeface="Arial MT"/>
              <a:cs typeface="Arial MT"/>
            </a:endParaRPr>
          </a:p>
          <a:p>
            <a:pPr marL="506095" indent="-260985">
              <a:lnSpc>
                <a:spcPct val="100000"/>
              </a:lnSpc>
              <a:spcBef>
                <a:spcPts val="1945"/>
              </a:spcBef>
              <a:buFont typeface="Lucida Sans Unicode"/>
              <a:buChar char="•"/>
              <a:tabLst>
                <a:tab pos="506730" algn="l"/>
              </a:tabLst>
            </a:pPr>
            <a:r>
              <a:rPr dirty="0" sz="1950" spc="145">
                <a:latin typeface="Arial MT"/>
                <a:cs typeface="Arial MT"/>
              </a:rPr>
              <a:t>cost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computing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A</a:t>
            </a:r>
            <a:r>
              <a:rPr dirty="0" baseline="-15151" sz="2475" spc="390" i="1">
                <a:latin typeface="Calibri"/>
                <a:cs typeface="Calibri"/>
              </a:rPr>
              <a:t>k</a:t>
            </a:r>
            <a:r>
              <a:rPr dirty="0" baseline="-15151" sz="2475" spc="390">
                <a:latin typeface="Tahoma"/>
                <a:cs typeface="Tahoma"/>
              </a:rPr>
              <a:t>+1</a:t>
            </a:r>
            <a:r>
              <a:rPr dirty="0" baseline="-15151" sz="2475" spc="390" i="1">
                <a:latin typeface="Calibri"/>
                <a:cs typeface="Calibri"/>
              </a:rPr>
              <a:t>,j</a:t>
            </a:r>
            <a:r>
              <a:rPr dirty="0" baseline="-15151" sz="2475" spc="885" i="1">
                <a:latin typeface="Calibri"/>
                <a:cs typeface="Calibri"/>
              </a:rPr>
              <a:t> </a:t>
            </a:r>
            <a:r>
              <a:rPr dirty="0" sz="1950" spc="100">
                <a:latin typeface="Arial MT"/>
                <a:cs typeface="Arial MT"/>
              </a:rPr>
              <a:t>plus</a:t>
            </a:r>
            <a:endParaRPr sz="1950">
              <a:latin typeface="Arial MT"/>
              <a:cs typeface="Arial MT"/>
            </a:endParaRPr>
          </a:p>
          <a:p>
            <a:pPr marL="506095" indent="-260985">
              <a:lnSpc>
                <a:spcPct val="100000"/>
              </a:lnSpc>
              <a:spcBef>
                <a:spcPts val="1945"/>
              </a:spcBef>
              <a:buFont typeface="Lucida Sans Unicode"/>
              <a:buChar char="•"/>
              <a:tabLst>
                <a:tab pos="506730" algn="l"/>
              </a:tabLst>
            </a:pPr>
            <a:r>
              <a:rPr dirty="0" sz="1950" spc="145">
                <a:latin typeface="Arial MT"/>
                <a:cs typeface="Arial MT"/>
              </a:rPr>
              <a:t>cost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multiplying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225" i="1">
                <a:latin typeface="Calibri"/>
                <a:cs typeface="Calibri"/>
              </a:rPr>
              <a:t>A</a:t>
            </a:r>
            <a:r>
              <a:rPr dirty="0" baseline="-15151" sz="2475" spc="337" i="1">
                <a:latin typeface="Calibri"/>
                <a:cs typeface="Calibri"/>
              </a:rPr>
              <a:t>i,k</a:t>
            </a:r>
            <a:r>
              <a:rPr dirty="0" baseline="-15151" sz="2475" spc="802" i="1">
                <a:latin typeface="Calibri"/>
                <a:cs typeface="Calibri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A</a:t>
            </a:r>
            <a:r>
              <a:rPr dirty="0" baseline="-15151" sz="2475" spc="397" i="1">
                <a:latin typeface="Calibri"/>
                <a:cs typeface="Calibri"/>
              </a:rPr>
              <a:t>k</a:t>
            </a:r>
            <a:r>
              <a:rPr dirty="0" baseline="-15151" sz="2475" spc="397">
                <a:latin typeface="Tahoma"/>
                <a:cs typeface="Tahoma"/>
              </a:rPr>
              <a:t>+1</a:t>
            </a:r>
            <a:r>
              <a:rPr dirty="0" baseline="-15151" sz="2475" spc="397" i="1">
                <a:latin typeface="Calibri"/>
                <a:cs typeface="Calibri"/>
              </a:rPr>
              <a:t>,j</a:t>
            </a:r>
            <a:r>
              <a:rPr dirty="0" sz="1950" spc="26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389323"/>
            <a:ext cx="9063990" cy="1212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55" b="1">
                <a:latin typeface="Verdana"/>
                <a:cs typeface="Verdana"/>
              </a:rPr>
              <a:t>Optimal</a:t>
            </a:r>
            <a:r>
              <a:rPr dirty="0" sz="1950" spc="229" b="1">
                <a:latin typeface="Verdana"/>
                <a:cs typeface="Verdana"/>
              </a:rPr>
              <a:t> </a:t>
            </a:r>
            <a:r>
              <a:rPr dirty="0" sz="1950" spc="-30" b="1">
                <a:latin typeface="Verdana"/>
                <a:cs typeface="Verdana"/>
              </a:rPr>
              <a:t>(sub)structure:</a:t>
            </a:r>
            <a:endParaRPr sz="1950">
              <a:latin typeface="Verdana"/>
              <a:cs typeface="Verdana"/>
            </a:endParaRPr>
          </a:p>
          <a:p>
            <a:pPr marL="518795" indent="-260985">
              <a:lnSpc>
                <a:spcPct val="100000"/>
              </a:lnSpc>
              <a:spcBef>
                <a:spcPts val="1835"/>
              </a:spcBef>
              <a:buFont typeface="Lucida Sans Unicode"/>
              <a:buChar char="•"/>
              <a:tabLst>
                <a:tab pos="519430" algn="l"/>
                <a:tab pos="1729739" algn="l"/>
                <a:tab pos="2400300" algn="l"/>
                <a:tab pos="3499485" algn="l"/>
                <a:tab pos="5719445" algn="l"/>
                <a:tab pos="6110605" algn="l"/>
                <a:tab pos="6694805" algn="l"/>
                <a:tab pos="7484109" algn="l"/>
                <a:tab pos="8670290" algn="l"/>
              </a:tabLst>
            </a:pPr>
            <a:r>
              <a:rPr dirty="0" sz="1950" spc="105">
                <a:latin typeface="Arial MT"/>
                <a:cs typeface="Arial MT"/>
              </a:rPr>
              <a:t>Suppose	</a:t>
            </a:r>
            <a:r>
              <a:rPr dirty="0" sz="1950" spc="235">
                <a:latin typeface="Arial MT"/>
                <a:cs typeface="Arial MT"/>
              </a:rPr>
              <a:t>that	</a:t>
            </a:r>
            <a:r>
              <a:rPr dirty="0" sz="1950" spc="180">
                <a:latin typeface="Arial MT"/>
                <a:cs typeface="Arial MT"/>
              </a:rPr>
              <a:t>optimal	</a:t>
            </a:r>
            <a:r>
              <a:rPr dirty="0" sz="1950" spc="125">
                <a:latin typeface="Arial MT"/>
                <a:cs typeface="Arial MT"/>
              </a:rPr>
              <a:t>parenthesization	</a:t>
            </a:r>
            <a:r>
              <a:rPr dirty="0" sz="1950" spc="185">
                <a:latin typeface="Arial MT"/>
                <a:cs typeface="Arial MT"/>
              </a:rPr>
              <a:t>of	</a:t>
            </a:r>
            <a:r>
              <a:rPr dirty="0" sz="1950" spc="260" i="1">
                <a:latin typeface="Calibri"/>
                <a:cs typeface="Calibri"/>
              </a:rPr>
              <a:t>A</a:t>
            </a:r>
            <a:r>
              <a:rPr dirty="0" baseline="-13468" sz="2475" spc="390" i="1">
                <a:latin typeface="Calibri"/>
                <a:cs typeface="Calibri"/>
              </a:rPr>
              <a:t>i,j	</a:t>
            </a:r>
            <a:r>
              <a:rPr dirty="0" sz="1950" spc="114">
                <a:latin typeface="Arial MT"/>
                <a:cs typeface="Arial MT"/>
              </a:rPr>
              <a:t>splits	</a:t>
            </a:r>
            <a:r>
              <a:rPr dirty="0" sz="1950" spc="120">
                <a:latin typeface="Arial MT"/>
                <a:cs typeface="Arial MT"/>
              </a:rPr>
              <a:t>between	</a:t>
            </a:r>
            <a:r>
              <a:rPr dirty="0" sz="1950" spc="305" i="1">
                <a:latin typeface="Calibri"/>
                <a:cs typeface="Calibri"/>
              </a:rPr>
              <a:t>A</a:t>
            </a:r>
            <a:r>
              <a:rPr dirty="0" baseline="-15151" sz="2475" spc="457" i="1">
                <a:latin typeface="Calibri"/>
                <a:cs typeface="Calibri"/>
              </a:rPr>
              <a:t>k</a:t>
            </a:r>
            <a:endParaRPr baseline="-15151" sz="2475">
              <a:latin typeface="Calibri"/>
              <a:cs typeface="Calibri"/>
            </a:endParaRPr>
          </a:p>
          <a:p>
            <a:pPr marL="518795">
              <a:lnSpc>
                <a:spcPct val="100000"/>
              </a:lnSpc>
              <a:spcBef>
                <a:spcPts val="450"/>
              </a:spcBef>
            </a:pP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229">
                <a:latin typeface="Arial MT"/>
                <a:cs typeface="Arial MT"/>
              </a:rPr>
              <a:t> </a:t>
            </a:r>
            <a:r>
              <a:rPr dirty="0" sz="1950" spc="275" i="1">
                <a:latin typeface="Calibri"/>
                <a:cs typeface="Calibri"/>
              </a:rPr>
              <a:t>A</a:t>
            </a:r>
            <a:r>
              <a:rPr dirty="0" baseline="-15151" sz="2475" spc="412" i="1">
                <a:latin typeface="Calibri"/>
                <a:cs typeface="Calibri"/>
              </a:rPr>
              <a:t>k</a:t>
            </a:r>
            <a:r>
              <a:rPr dirty="0" baseline="-15151" sz="2475" spc="412">
                <a:latin typeface="Tahoma"/>
                <a:cs typeface="Tahoma"/>
              </a:rPr>
              <a:t>+1</a:t>
            </a:r>
            <a:r>
              <a:rPr dirty="0" sz="1950" spc="27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8397" y="1876747"/>
            <a:ext cx="146748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2820" sz="2925" spc="195">
                <a:latin typeface="Arial MT"/>
                <a:cs typeface="Arial MT"/>
              </a:rPr>
              <a:t>and</a:t>
            </a:r>
            <a:r>
              <a:rPr dirty="0" baseline="12820" sz="2925" spc="487">
                <a:latin typeface="Arial MT"/>
                <a:cs typeface="Arial MT"/>
              </a:rPr>
              <a:t> </a:t>
            </a:r>
            <a:r>
              <a:rPr dirty="0" baseline="12820" sz="2925" spc="390" i="1">
                <a:latin typeface="Calibri"/>
                <a:cs typeface="Calibri"/>
              </a:rPr>
              <a:t>A</a:t>
            </a:r>
            <a:r>
              <a:rPr dirty="0" sz="1650" spc="260" i="1">
                <a:latin typeface="Calibri"/>
                <a:cs typeface="Calibri"/>
              </a:rPr>
              <a:t>k</a:t>
            </a:r>
            <a:r>
              <a:rPr dirty="0" sz="1650" spc="260">
                <a:latin typeface="Tahoma"/>
                <a:cs typeface="Tahoma"/>
              </a:rPr>
              <a:t>+1</a:t>
            </a:r>
            <a:r>
              <a:rPr dirty="0" sz="1650" spc="260" i="1">
                <a:latin typeface="Calibri"/>
                <a:cs typeface="Calibri"/>
              </a:rPr>
              <a:t>,j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312" y="1817743"/>
            <a:ext cx="88296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05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311150" algn="l"/>
                <a:tab pos="6005195" algn="l"/>
              </a:tabLst>
            </a:pPr>
            <a:r>
              <a:rPr dirty="0" sz="1950" spc="204">
                <a:latin typeface="Arial MT"/>
                <a:cs typeface="Arial MT"/>
              </a:rPr>
              <a:t>Then,</a:t>
            </a:r>
            <a:r>
              <a:rPr dirty="0" sz="1950" spc="420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parenthesizations</a:t>
            </a:r>
            <a:r>
              <a:rPr dirty="0" sz="1950" spc="40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409">
                <a:latin typeface="Arial MT"/>
                <a:cs typeface="Arial MT"/>
              </a:rPr>
              <a:t> </a:t>
            </a:r>
            <a:r>
              <a:rPr dirty="0" sz="1950" spc="225" i="1">
                <a:latin typeface="Calibri"/>
                <a:cs typeface="Calibri"/>
              </a:rPr>
              <a:t>A</a:t>
            </a:r>
            <a:r>
              <a:rPr dirty="0" baseline="-15151" sz="2475" spc="337" i="1">
                <a:latin typeface="Calibri"/>
                <a:cs typeface="Calibri"/>
              </a:rPr>
              <a:t>i,k	</a:t>
            </a:r>
            <a:r>
              <a:rPr dirty="0" sz="1950" spc="195">
                <a:latin typeface="Arial MT"/>
                <a:cs typeface="Arial MT"/>
              </a:rPr>
              <a:t>must</a:t>
            </a:r>
            <a:r>
              <a:rPr dirty="0" sz="1950" spc="375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be</a:t>
            </a:r>
            <a:r>
              <a:rPr dirty="0" sz="1950" spc="375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optimal,</a:t>
            </a:r>
            <a:r>
              <a:rPr dirty="0" sz="1950" spc="395">
                <a:latin typeface="Arial MT"/>
                <a:cs typeface="Arial MT"/>
              </a:rPr>
              <a:t> </a:t>
            </a:r>
            <a:r>
              <a:rPr dirty="0" sz="1950" spc="240">
                <a:latin typeface="Arial MT"/>
                <a:cs typeface="Arial MT"/>
              </a:rPr>
              <a:t>too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412" y="2119991"/>
            <a:ext cx="8766175" cy="2684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2415" marR="5080">
              <a:lnSpc>
                <a:spcPct val="119200"/>
              </a:lnSpc>
              <a:spcBef>
                <a:spcPts val="90"/>
              </a:spcBef>
            </a:pPr>
            <a:r>
              <a:rPr dirty="0" sz="1950" spc="150">
                <a:latin typeface="Arial MT"/>
                <a:cs typeface="Arial MT"/>
              </a:rPr>
              <a:t>(otherwise,</a:t>
            </a:r>
            <a:r>
              <a:rPr dirty="0" sz="1950" spc="390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enhance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overall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solution</a:t>
            </a:r>
            <a:r>
              <a:rPr dirty="0" sz="1950" spc="375">
                <a:latin typeface="Arial MT"/>
                <a:cs typeface="Arial MT"/>
              </a:rPr>
              <a:t> </a:t>
            </a:r>
            <a:r>
              <a:rPr dirty="0" sz="1950" spc="525">
                <a:latin typeface="Arial MT"/>
                <a:cs typeface="Arial MT"/>
              </a:rPr>
              <a:t>—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subproblems</a:t>
            </a:r>
            <a:r>
              <a:rPr dirty="0" sz="1950" spc="370">
                <a:latin typeface="Arial MT"/>
                <a:cs typeface="Arial MT"/>
              </a:rPr>
              <a:t> </a:t>
            </a:r>
            <a:r>
              <a:rPr dirty="0" sz="1950" spc="65">
                <a:latin typeface="Arial MT"/>
                <a:cs typeface="Arial MT"/>
              </a:rPr>
              <a:t>are</a:t>
            </a:r>
            <a:r>
              <a:rPr dirty="0" sz="1950" spc="375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indepen- </a:t>
            </a:r>
            <a:r>
              <a:rPr dirty="0" sz="1950" spc="-53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dent!).</a:t>
            </a:r>
            <a:endParaRPr sz="1950">
              <a:latin typeface="Arial MT"/>
              <a:cs typeface="Arial MT"/>
            </a:endParaRPr>
          </a:p>
          <a:p>
            <a:pPr marL="272415" indent="-260350">
              <a:lnSpc>
                <a:spcPct val="100000"/>
              </a:lnSpc>
              <a:spcBef>
                <a:spcPts val="1945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dirty="0" sz="1950" spc="35" b="1">
                <a:latin typeface="Verdana"/>
                <a:cs typeface="Verdana"/>
              </a:rPr>
              <a:t>Construct</a:t>
            </a:r>
            <a:r>
              <a:rPr dirty="0" sz="1950" spc="229" b="1">
                <a:latin typeface="Verdana"/>
                <a:cs typeface="Verdana"/>
              </a:rPr>
              <a:t> </a:t>
            </a:r>
            <a:r>
              <a:rPr dirty="0" sz="1950" spc="-10" b="1">
                <a:latin typeface="Verdana"/>
                <a:cs typeface="Verdana"/>
              </a:rPr>
              <a:t>optimal</a:t>
            </a:r>
            <a:r>
              <a:rPr dirty="0" sz="1950" spc="235" b="1">
                <a:latin typeface="Verdana"/>
                <a:cs typeface="Verdana"/>
              </a:rPr>
              <a:t> </a:t>
            </a:r>
            <a:r>
              <a:rPr dirty="0" sz="1950" spc="-25" b="1">
                <a:latin typeface="Verdana"/>
                <a:cs typeface="Verdana"/>
              </a:rPr>
              <a:t>solution:</a:t>
            </a:r>
            <a:endParaRPr sz="1950">
              <a:latin typeface="Verdana"/>
              <a:cs typeface="Verdana"/>
            </a:endParaRPr>
          </a:p>
          <a:p>
            <a:pPr lvl="1" marL="652145" indent="-372110">
              <a:lnSpc>
                <a:spcPct val="100000"/>
              </a:lnSpc>
              <a:spcBef>
                <a:spcPts val="1660"/>
              </a:spcBef>
              <a:buAutoNum type="arabicPeriod"/>
              <a:tabLst>
                <a:tab pos="652780" algn="l"/>
              </a:tabLst>
            </a:pPr>
            <a:r>
              <a:rPr dirty="0" sz="1950" spc="140">
                <a:latin typeface="Arial MT"/>
                <a:cs typeface="Arial MT"/>
              </a:rPr>
              <a:t>split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90">
                <a:latin typeface="Arial MT"/>
                <a:cs typeface="Arial MT"/>
              </a:rPr>
              <a:t>into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10">
                <a:latin typeface="Arial MT"/>
                <a:cs typeface="Arial MT"/>
              </a:rPr>
              <a:t>subproblems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(using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65">
                <a:latin typeface="Arial MT"/>
                <a:cs typeface="Arial MT"/>
              </a:rPr>
              <a:t>split!),</a:t>
            </a:r>
            <a:endParaRPr sz="1950">
              <a:latin typeface="Arial MT"/>
              <a:cs typeface="Arial MT"/>
            </a:endParaRPr>
          </a:p>
          <a:p>
            <a:pPr lvl="1" marL="652145" indent="-372110">
              <a:lnSpc>
                <a:spcPct val="100000"/>
              </a:lnSpc>
              <a:spcBef>
                <a:spcPts val="1195"/>
              </a:spcBef>
              <a:buAutoNum type="arabicPeriod"/>
              <a:tabLst>
                <a:tab pos="652780" algn="l"/>
              </a:tabLst>
            </a:pPr>
            <a:r>
              <a:rPr dirty="0" sz="1950" spc="100">
                <a:latin typeface="Arial MT"/>
                <a:cs typeface="Arial MT"/>
              </a:rPr>
              <a:t>parenthesize</a:t>
            </a:r>
            <a:r>
              <a:rPr dirty="0" sz="1950" spc="254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them</a:t>
            </a:r>
            <a:r>
              <a:rPr dirty="0" sz="1950" spc="26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optimally,</a:t>
            </a:r>
            <a:endParaRPr sz="1950">
              <a:latin typeface="Arial MT"/>
              <a:cs typeface="Arial MT"/>
            </a:endParaRPr>
          </a:p>
          <a:p>
            <a:pPr lvl="1" marL="652145" indent="-37211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652780" algn="l"/>
              </a:tabLst>
            </a:pPr>
            <a:r>
              <a:rPr dirty="0" sz="1950" spc="140">
                <a:latin typeface="Arial MT"/>
                <a:cs typeface="Arial MT"/>
              </a:rPr>
              <a:t>combine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subproblem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solutions.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5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694182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0065" algn="l"/>
              </a:tabLst>
            </a:pPr>
            <a:r>
              <a:rPr dirty="0" sz="2350" spc="10" b="1">
                <a:latin typeface="Verdana"/>
                <a:cs typeface="Verdana"/>
              </a:rPr>
              <a:t>2.	</a:t>
            </a:r>
            <a:r>
              <a:rPr dirty="0" sz="2350" spc="-45" b="1">
                <a:latin typeface="Verdana"/>
                <a:cs typeface="Verdana"/>
              </a:rPr>
              <a:t>Recursively</a:t>
            </a:r>
            <a:r>
              <a:rPr dirty="0" sz="2350" spc="280" b="1">
                <a:latin typeface="Verdana"/>
                <a:cs typeface="Verdana"/>
              </a:rPr>
              <a:t> </a:t>
            </a:r>
            <a:r>
              <a:rPr dirty="0" sz="2350" spc="-10" b="1">
                <a:latin typeface="Verdana"/>
                <a:cs typeface="Verdana"/>
              </a:rPr>
              <a:t>def.</a:t>
            </a:r>
            <a:r>
              <a:rPr dirty="0" sz="2350" spc="285" b="1">
                <a:latin typeface="Verdana"/>
                <a:cs typeface="Verdana"/>
              </a:rPr>
              <a:t> </a:t>
            </a:r>
            <a:r>
              <a:rPr dirty="0" sz="2350" spc="-70" b="1">
                <a:latin typeface="Verdana"/>
                <a:cs typeface="Verdana"/>
              </a:rPr>
              <a:t>value</a:t>
            </a:r>
            <a:r>
              <a:rPr dirty="0" sz="2350" spc="285" b="1">
                <a:latin typeface="Verdana"/>
                <a:cs typeface="Verdana"/>
              </a:rPr>
              <a:t> </a:t>
            </a:r>
            <a:r>
              <a:rPr dirty="0" sz="2350" spc="10" b="1">
                <a:latin typeface="Verdana"/>
                <a:cs typeface="Verdana"/>
              </a:rPr>
              <a:t>of</a:t>
            </a:r>
            <a:r>
              <a:rPr dirty="0" sz="2350" spc="285" b="1">
                <a:latin typeface="Verdana"/>
                <a:cs typeface="Verdana"/>
              </a:rPr>
              <a:t> </a:t>
            </a:r>
            <a:r>
              <a:rPr dirty="0" sz="2350" spc="35" b="1">
                <a:latin typeface="Verdana"/>
                <a:cs typeface="Verdana"/>
              </a:rPr>
              <a:t>opt.</a:t>
            </a:r>
            <a:r>
              <a:rPr dirty="0" sz="2350" spc="280" b="1">
                <a:latin typeface="Verdana"/>
                <a:cs typeface="Verdana"/>
              </a:rPr>
              <a:t> </a:t>
            </a:r>
            <a:r>
              <a:rPr dirty="0" sz="2350" spc="-35" b="1">
                <a:latin typeface="Verdana"/>
                <a:cs typeface="Verdana"/>
              </a:rPr>
              <a:t>solution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008157"/>
            <a:ext cx="9037955" cy="2665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 marR="17780">
              <a:lnSpc>
                <a:spcPct val="109800"/>
              </a:lnSpc>
              <a:spcBef>
                <a:spcPts val="90"/>
              </a:spcBef>
              <a:tabLst>
                <a:tab pos="6238240" algn="l"/>
              </a:tabLst>
            </a:pPr>
            <a:r>
              <a:rPr dirty="0" sz="1950" spc="229">
                <a:latin typeface="Arial MT"/>
                <a:cs typeface="Arial MT"/>
              </a:rPr>
              <a:t>Let</a:t>
            </a:r>
            <a:r>
              <a:rPr dirty="0" sz="1950" spc="5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</a:t>
            </a:r>
            <a:r>
              <a:rPr dirty="0" sz="1950" spc="-55">
                <a:latin typeface="Tahoma"/>
                <a:cs typeface="Tahoma"/>
              </a:rPr>
              <a:t> </a:t>
            </a:r>
            <a:r>
              <a:rPr dirty="0" sz="1950" spc="140">
                <a:latin typeface="Arial MT"/>
                <a:cs typeface="Arial MT"/>
              </a:rPr>
              <a:t>denote</a:t>
            </a:r>
            <a:r>
              <a:rPr dirty="0" sz="1950" spc="10">
                <a:latin typeface="Arial MT"/>
                <a:cs typeface="Arial MT"/>
              </a:rPr>
              <a:t> </a:t>
            </a:r>
            <a:r>
              <a:rPr dirty="0" sz="1950" spc="-20" b="1">
                <a:latin typeface="Verdana"/>
                <a:cs typeface="Verdana"/>
              </a:rPr>
              <a:t>minimum</a:t>
            </a:r>
            <a:r>
              <a:rPr dirty="0" sz="1950" spc="-60" b="1">
                <a:latin typeface="Verdana"/>
                <a:cs typeface="Verdana"/>
              </a:rPr>
              <a:t> </a:t>
            </a:r>
            <a:r>
              <a:rPr dirty="0" sz="1950" spc="-20" b="1">
                <a:latin typeface="Verdana"/>
                <a:cs typeface="Verdana"/>
              </a:rPr>
              <a:t>number</a:t>
            </a:r>
            <a:r>
              <a:rPr dirty="0" sz="1950" spc="-60" b="1">
                <a:latin typeface="Verdana"/>
                <a:cs typeface="Verdana"/>
              </a:rPr>
              <a:t> </a:t>
            </a:r>
            <a:r>
              <a:rPr dirty="0" sz="1950" spc="15" b="1">
                <a:latin typeface="Verdana"/>
                <a:cs typeface="Verdana"/>
              </a:rPr>
              <a:t>of</a:t>
            </a:r>
            <a:r>
              <a:rPr dirty="0" sz="1950" spc="-60" b="1">
                <a:latin typeface="Verdana"/>
                <a:cs typeface="Verdana"/>
              </a:rPr>
              <a:t> </a:t>
            </a:r>
            <a:r>
              <a:rPr dirty="0" sz="1950" spc="-55" b="1">
                <a:latin typeface="Verdana"/>
                <a:cs typeface="Verdana"/>
              </a:rPr>
              <a:t>scalar</a:t>
            </a:r>
            <a:r>
              <a:rPr dirty="0" sz="1950" spc="-60" b="1">
                <a:latin typeface="Verdana"/>
                <a:cs typeface="Verdana"/>
              </a:rPr>
              <a:t> </a:t>
            </a:r>
            <a:r>
              <a:rPr dirty="0" sz="1950" spc="-25" b="1">
                <a:latin typeface="Verdana"/>
                <a:cs typeface="Verdana"/>
              </a:rPr>
              <a:t>multiplications</a:t>
            </a:r>
            <a:r>
              <a:rPr dirty="0" sz="1950" spc="-110" b="1">
                <a:latin typeface="Verdana"/>
                <a:cs typeface="Verdana"/>
              </a:rPr>
              <a:t> </a:t>
            </a:r>
            <a:r>
              <a:rPr dirty="0" sz="1950" spc="85">
                <a:latin typeface="Arial MT"/>
                <a:cs typeface="Arial MT"/>
              </a:rPr>
              <a:t>needed </a:t>
            </a:r>
            <a:r>
              <a:rPr dirty="0" sz="1950" spc="-525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compute</a:t>
            </a:r>
            <a:r>
              <a:rPr dirty="0" sz="1950" spc="295">
                <a:latin typeface="Arial MT"/>
                <a:cs typeface="Arial MT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A</a:t>
            </a:r>
            <a:r>
              <a:rPr dirty="0" baseline="-13468" sz="2475" spc="390" i="1">
                <a:latin typeface="Calibri"/>
                <a:cs typeface="Calibri"/>
              </a:rPr>
              <a:t>i,j</a:t>
            </a:r>
            <a:r>
              <a:rPr dirty="0" baseline="-13468" sz="2475" spc="54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0">
                <a:latin typeface="Tahoma"/>
                <a:cs typeface="Tahoma"/>
              </a:rPr>
              <a:t> </a:t>
            </a:r>
            <a:r>
              <a:rPr dirty="0" sz="1950" spc="330" i="1">
                <a:latin typeface="Calibri"/>
                <a:cs typeface="Calibri"/>
              </a:rPr>
              <a:t>A</a:t>
            </a:r>
            <a:r>
              <a:rPr dirty="0" baseline="-13468" sz="2475" spc="494" i="1">
                <a:latin typeface="Calibri"/>
                <a:cs typeface="Calibri"/>
              </a:rPr>
              <a:t>i</a:t>
            </a:r>
            <a:r>
              <a:rPr dirty="0" baseline="-13468" sz="2475" spc="232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45">
                <a:latin typeface="Lucida Sans Unicode"/>
                <a:cs typeface="Lucida Sans Unicode"/>
              </a:rPr>
              <a:t> </a:t>
            </a:r>
            <a:r>
              <a:rPr dirty="0" sz="1950" spc="300" i="1">
                <a:latin typeface="Calibri"/>
                <a:cs typeface="Calibri"/>
              </a:rPr>
              <a:t>A</a:t>
            </a:r>
            <a:r>
              <a:rPr dirty="0" baseline="-15151" sz="2475" spc="450" i="1">
                <a:latin typeface="Calibri"/>
                <a:cs typeface="Calibri"/>
              </a:rPr>
              <a:t>i</a:t>
            </a:r>
            <a:r>
              <a:rPr dirty="0" baseline="-15151" sz="2475" spc="450">
                <a:latin typeface="Tahoma"/>
                <a:cs typeface="Tahoma"/>
              </a:rPr>
              <a:t>+1</a:t>
            </a:r>
            <a:r>
              <a:rPr dirty="0" baseline="-15151" sz="2475" spc="-172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65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65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60">
                <a:latin typeface="Lucida Sans Unicode"/>
                <a:cs typeface="Lucida Sans Unicode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A</a:t>
            </a:r>
            <a:r>
              <a:rPr dirty="0" baseline="-13468" sz="2475" spc="569" i="1">
                <a:latin typeface="Calibri"/>
                <a:cs typeface="Calibri"/>
              </a:rPr>
              <a:t>j</a:t>
            </a:r>
            <a:r>
              <a:rPr dirty="0" baseline="-13468" sz="2475" spc="907" i="1">
                <a:latin typeface="Calibri"/>
                <a:cs typeface="Calibri"/>
              </a:rPr>
              <a:t> </a:t>
            </a:r>
            <a:r>
              <a:rPr dirty="0" sz="1950" spc="180">
                <a:latin typeface="Arial MT"/>
                <a:cs typeface="Arial MT"/>
              </a:rPr>
              <a:t>(full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problem:	</a:t>
            </a:r>
            <a:r>
              <a:rPr dirty="0" sz="1950" spc="135" i="1">
                <a:latin typeface="Calibri"/>
                <a:cs typeface="Calibri"/>
              </a:rPr>
              <a:t>m</a:t>
            </a:r>
            <a:r>
              <a:rPr dirty="0" sz="1950" spc="135">
                <a:latin typeface="Tahoma"/>
                <a:cs typeface="Tahoma"/>
              </a:rPr>
              <a:t>[1</a:t>
            </a:r>
            <a:r>
              <a:rPr dirty="0" sz="1950" spc="13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70" i="1">
                <a:latin typeface="Calibri"/>
                <a:cs typeface="Calibri"/>
              </a:rPr>
              <a:t>n</a:t>
            </a:r>
            <a:r>
              <a:rPr dirty="0" sz="1950" spc="170">
                <a:latin typeface="Tahoma"/>
                <a:cs typeface="Tahoma"/>
              </a:rPr>
              <a:t>]</a:t>
            </a:r>
            <a:r>
              <a:rPr dirty="0" sz="1950" spc="170">
                <a:latin typeface="Arial MT"/>
                <a:cs typeface="Arial MT"/>
              </a:rPr>
              <a:t>).</a:t>
            </a:r>
            <a:endParaRPr sz="195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2725"/>
              </a:spcBef>
            </a:pPr>
            <a:r>
              <a:rPr dirty="0" sz="1950" spc="100">
                <a:latin typeface="Arial MT"/>
                <a:cs typeface="Arial MT"/>
              </a:rPr>
              <a:t>Recursive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definition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70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195" i="1">
                <a:latin typeface="Calibri"/>
                <a:cs typeface="Calibri"/>
              </a:rPr>
              <a:t>j</a:t>
            </a:r>
            <a:r>
              <a:rPr dirty="0" sz="1950" spc="195">
                <a:latin typeface="Tahoma"/>
                <a:cs typeface="Tahoma"/>
              </a:rPr>
              <a:t>]</a:t>
            </a:r>
            <a:r>
              <a:rPr dirty="0" sz="1950" spc="195">
                <a:latin typeface="Arial MT"/>
                <a:cs typeface="Arial MT"/>
              </a:rPr>
              <a:t>:</a:t>
            </a:r>
            <a:endParaRPr sz="1950">
              <a:latin typeface="Arial MT"/>
              <a:cs typeface="Arial MT"/>
            </a:endParaRPr>
          </a:p>
          <a:p>
            <a:pPr marL="506095" indent="-260985">
              <a:lnSpc>
                <a:spcPct val="100000"/>
              </a:lnSpc>
              <a:spcBef>
                <a:spcPts val="1115"/>
              </a:spcBef>
              <a:buFont typeface="Lucida Sans Unicode"/>
              <a:buChar char="•"/>
              <a:tabLst>
                <a:tab pos="506730" algn="l"/>
              </a:tabLst>
            </a:pP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26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40">
                <a:latin typeface="Tahoma"/>
                <a:cs typeface="Tahoma"/>
              </a:rPr>
              <a:t> </a:t>
            </a:r>
            <a:r>
              <a:rPr dirty="0" sz="1950" spc="320" i="1">
                <a:latin typeface="Calibri"/>
                <a:cs typeface="Calibri"/>
              </a:rPr>
              <a:t>j</a:t>
            </a:r>
            <a:r>
              <a:rPr dirty="0" sz="1950" spc="320">
                <a:latin typeface="Arial MT"/>
                <a:cs typeface="Arial MT"/>
              </a:rPr>
              <a:t>,</a:t>
            </a:r>
            <a:r>
              <a:rPr dirty="0" sz="1950" spc="26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then</a:t>
            </a:r>
            <a:endParaRPr sz="1950">
              <a:latin typeface="Arial MT"/>
              <a:cs typeface="Arial MT"/>
            </a:endParaRPr>
          </a:p>
          <a:p>
            <a:pPr algn="ctr" marL="454659">
              <a:lnSpc>
                <a:spcPct val="100000"/>
              </a:lnSpc>
              <a:spcBef>
                <a:spcPts val="1225"/>
              </a:spcBef>
            </a:pP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</a:t>
            </a:r>
            <a:r>
              <a:rPr dirty="0" sz="1950" spc="-3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35">
                <a:latin typeface="Tahoma"/>
                <a:cs typeface="Tahoma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10" i="1">
                <a:latin typeface="Calibri"/>
                <a:cs typeface="Calibri"/>
              </a:rPr>
              <a:t>i</a:t>
            </a:r>
            <a:r>
              <a:rPr dirty="0" sz="1950" spc="110">
                <a:latin typeface="Tahoma"/>
                <a:cs typeface="Tahoma"/>
              </a:rPr>
              <a:t>]</a:t>
            </a:r>
            <a:r>
              <a:rPr dirty="0" sz="1950" spc="-3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3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0</a:t>
            </a:r>
            <a:endParaRPr sz="1950">
              <a:latin typeface="Tahoma"/>
              <a:cs typeface="Tahoma"/>
            </a:endParaRPr>
          </a:p>
          <a:p>
            <a:pPr marL="506095">
              <a:lnSpc>
                <a:spcPct val="100000"/>
              </a:lnSpc>
              <a:spcBef>
                <a:spcPts val="1225"/>
              </a:spcBef>
              <a:tabLst>
                <a:tab pos="3150870" algn="l"/>
              </a:tabLst>
            </a:pPr>
            <a:r>
              <a:rPr dirty="0" sz="1950" spc="254">
                <a:latin typeface="Arial MT"/>
                <a:cs typeface="Arial MT"/>
              </a:rPr>
              <a:t>(</a:t>
            </a:r>
            <a:r>
              <a:rPr dirty="0" sz="1950" spc="254" i="1">
                <a:latin typeface="Calibri"/>
                <a:cs typeface="Calibri"/>
              </a:rPr>
              <a:t>A</a:t>
            </a:r>
            <a:r>
              <a:rPr dirty="0" baseline="-13468" sz="2475" spc="382" i="1">
                <a:latin typeface="Calibri"/>
                <a:cs typeface="Calibri"/>
              </a:rPr>
              <a:t>i,i</a:t>
            </a:r>
            <a:r>
              <a:rPr dirty="0" baseline="-13468" sz="2475" spc="39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285" i="1">
                <a:latin typeface="Calibri"/>
                <a:cs typeface="Calibri"/>
              </a:rPr>
              <a:t>A</a:t>
            </a:r>
            <a:r>
              <a:rPr dirty="0" baseline="-13468" sz="2475" spc="427" i="1">
                <a:latin typeface="Calibri"/>
                <a:cs typeface="Calibri"/>
              </a:rPr>
              <a:t>i</a:t>
            </a:r>
            <a:r>
              <a:rPr dirty="0" sz="1950" spc="285">
                <a:latin typeface="Arial MT"/>
                <a:cs typeface="Arial MT"/>
              </a:rPr>
              <a:t>, </a:t>
            </a:r>
            <a:r>
              <a:rPr dirty="0" sz="1950" spc="155">
                <a:latin typeface="Arial MT"/>
                <a:cs typeface="Arial MT"/>
              </a:rPr>
              <a:t>no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mult.	</a:t>
            </a:r>
            <a:r>
              <a:rPr dirty="0" sz="1950" spc="120">
                <a:latin typeface="Arial MT"/>
                <a:cs typeface="Arial MT"/>
              </a:rPr>
              <a:t>needed).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7687" y="3921079"/>
            <a:ext cx="53086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2820" sz="2925" spc="337" i="1">
                <a:latin typeface="Calibri"/>
                <a:cs typeface="Calibri"/>
              </a:rPr>
              <a:t>A</a:t>
            </a:r>
            <a:r>
              <a:rPr dirty="0" sz="1650" spc="225" i="1">
                <a:latin typeface="Calibri"/>
                <a:cs typeface="Calibri"/>
              </a:rPr>
              <a:t>i,k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299" y="3862062"/>
            <a:ext cx="883031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05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311150" algn="l"/>
                <a:tab pos="6795134" algn="l"/>
              </a:tabLst>
            </a:pP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34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20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220" i="1">
                <a:latin typeface="Calibri"/>
                <a:cs typeface="Calibri"/>
              </a:rPr>
              <a:t> </a:t>
            </a:r>
            <a:r>
              <a:rPr dirty="0" sz="1950" spc="320" i="1">
                <a:latin typeface="Calibri"/>
                <a:cs typeface="Calibri"/>
              </a:rPr>
              <a:t>j</a:t>
            </a:r>
            <a:r>
              <a:rPr dirty="0" sz="1950" spc="320">
                <a:latin typeface="Arial MT"/>
                <a:cs typeface="Arial MT"/>
              </a:rPr>
              <a:t>,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85">
                <a:latin typeface="Arial MT"/>
                <a:cs typeface="Arial MT"/>
              </a:rPr>
              <a:t>assume</a:t>
            </a:r>
            <a:r>
              <a:rPr dirty="0" sz="1950" spc="35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340">
                <a:latin typeface="Arial MT"/>
                <a:cs typeface="Arial MT"/>
              </a:rPr>
              <a:t> </a:t>
            </a:r>
            <a:r>
              <a:rPr dirty="0" sz="1950" spc="140">
                <a:latin typeface="Arial MT"/>
                <a:cs typeface="Arial MT"/>
              </a:rPr>
              <a:t>split</a:t>
            </a:r>
            <a:r>
              <a:rPr dirty="0" sz="1950" spc="345">
                <a:latin typeface="Arial MT"/>
                <a:cs typeface="Arial MT"/>
              </a:rPr>
              <a:t> </a:t>
            </a:r>
            <a:r>
              <a:rPr dirty="0" sz="1950" spc="215">
                <a:latin typeface="Arial MT"/>
                <a:cs typeface="Arial MT"/>
              </a:rPr>
              <a:t>at</a:t>
            </a:r>
            <a:r>
              <a:rPr dirty="0" sz="1950" spc="340">
                <a:latin typeface="Arial MT"/>
                <a:cs typeface="Arial MT"/>
              </a:rPr>
              <a:t> </a:t>
            </a:r>
            <a:r>
              <a:rPr dirty="0" sz="1950" spc="200" i="1">
                <a:latin typeface="Calibri"/>
                <a:cs typeface="Calibri"/>
              </a:rPr>
              <a:t>k</a:t>
            </a:r>
            <a:r>
              <a:rPr dirty="0" sz="1950" spc="200">
                <a:latin typeface="Arial MT"/>
                <a:cs typeface="Arial MT"/>
              </a:rPr>
              <a:t>,</a:t>
            </a:r>
            <a:r>
              <a:rPr dirty="0" sz="1950" spc="355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2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≤</a:t>
            </a:r>
            <a:r>
              <a:rPr dirty="0" sz="1950" spc="50">
                <a:latin typeface="Lucida Sans Unicode"/>
                <a:cs typeface="Lucida Sans Unicode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275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225" i="1">
                <a:latin typeface="Calibri"/>
                <a:cs typeface="Calibri"/>
              </a:rPr>
              <a:t> </a:t>
            </a:r>
            <a:r>
              <a:rPr dirty="0" sz="1950" spc="320" i="1">
                <a:latin typeface="Calibri"/>
                <a:cs typeface="Calibri"/>
              </a:rPr>
              <a:t>j</a:t>
            </a:r>
            <a:r>
              <a:rPr dirty="0" sz="1950" spc="320">
                <a:latin typeface="Arial MT"/>
                <a:cs typeface="Arial MT"/>
              </a:rPr>
              <a:t>.	</a:t>
            </a:r>
            <a:r>
              <a:rPr dirty="0" sz="1950" spc="40">
                <a:latin typeface="Arial MT"/>
                <a:cs typeface="Arial MT"/>
              </a:rPr>
              <a:t>is</a:t>
            </a:r>
            <a:r>
              <a:rPr dirty="0" sz="1950" spc="310">
                <a:latin typeface="Arial MT"/>
                <a:cs typeface="Arial MT"/>
              </a:rPr>
              <a:t> </a:t>
            </a:r>
            <a:r>
              <a:rPr dirty="0" sz="1950" spc="114" i="1">
                <a:latin typeface="Calibri"/>
                <a:cs typeface="Calibri"/>
              </a:rPr>
              <a:t>p</a:t>
            </a:r>
            <a:r>
              <a:rPr dirty="0" baseline="-13468" sz="2475" spc="172" i="1">
                <a:latin typeface="Calibri"/>
                <a:cs typeface="Calibri"/>
              </a:rPr>
              <a:t>i</a:t>
            </a:r>
            <a:r>
              <a:rPr dirty="0" baseline="-13468" sz="2475" spc="172">
                <a:latin typeface="Lucida Sans Unicode"/>
                <a:cs typeface="Lucida Sans Unicode"/>
              </a:rPr>
              <a:t>−</a:t>
            </a:r>
            <a:r>
              <a:rPr dirty="0" baseline="-13468" sz="2475" spc="172">
                <a:latin typeface="Tahoma"/>
                <a:cs typeface="Tahoma"/>
              </a:rPr>
              <a:t>1</a:t>
            </a:r>
            <a:r>
              <a:rPr dirty="0" baseline="-13468" sz="2475" spc="22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35">
                <a:latin typeface="Lucida Sans Unicode"/>
                <a:cs typeface="Lucida Sans Unicode"/>
              </a:rPr>
              <a:t> </a:t>
            </a:r>
            <a:r>
              <a:rPr dirty="0" sz="1950" spc="110" i="1">
                <a:latin typeface="Calibri"/>
                <a:cs typeface="Calibri"/>
              </a:rPr>
              <a:t>p</a:t>
            </a:r>
            <a:r>
              <a:rPr dirty="0" baseline="-15151" sz="2475" spc="165" i="1">
                <a:latin typeface="Calibri"/>
                <a:cs typeface="Calibri"/>
              </a:rPr>
              <a:t>k</a:t>
            </a:r>
            <a:r>
              <a:rPr dirty="0" baseline="-15151" sz="2475" spc="862" i="1">
                <a:latin typeface="Calibri"/>
                <a:cs typeface="Calibri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336" y="4247354"/>
            <a:ext cx="88582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2820" sz="2925" spc="390" i="1">
                <a:latin typeface="Calibri"/>
                <a:cs typeface="Calibri"/>
              </a:rPr>
              <a:t>A</a:t>
            </a:r>
            <a:r>
              <a:rPr dirty="0" sz="1650" spc="260" i="1">
                <a:latin typeface="Calibri"/>
                <a:cs typeface="Calibri"/>
              </a:rPr>
              <a:t>k</a:t>
            </a:r>
            <a:r>
              <a:rPr dirty="0" sz="1650" spc="260">
                <a:latin typeface="Tahoma"/>
                <a:cs typeface="Tahoma"/>
              </a:rPr>
              <a:t>+1</a:t>
            </a:r>
            <a:r>
              <a:rPr dirty="0" sz="1650" spc="260" i="1">
                <a:latin typeface="Calibri"/>
                <a:cs typeface="Calibri"/>
              </a:rPr>
              <a:t>,j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4291" y="4188337"/>
            <a:ext cx="21329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20">
                <a:latin typeface="Arial MT"/>
                <a:cs typeface="Arial MT"/>
              </a:rPr>
              <a:t>i</a:t>
            </a:r>
            <a:r>
              <a:rPr dirty="0" sz="1950" spc="60">
                <a:latin typeface="Arial MT"/>
                <a:cs typeface="Arial MT"/>
              </a:rPr>
              <a:t>s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×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682" i="1">
                <a:latin typeface="Calibri"/>
                <a:cs typeface="Calibri"/>
              </a:rPr>
              <a:t>j</a:t>
            </a:r>
            <a:r>
              <a:rPr dirty="0" sz="1950" spc="145">
                <a:latin typeface="Arial MT"/>
                <a:cs typeface="Arial MT"/>
              </a:rPr>
              <a:t>,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90">
                <a:latin typeface="Arial MT"/>
                <a:cs typeface="Arial MT"/>
              </a:rPr>
              <a:t>hence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699" y="4683409"/>
            <a:ext cx="7302500" cy="9493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00225">
              <a:lnSpc>
                <a:spcPct val="100000"/>
              </a:lnSpc>
              <a:spcBef>
                <a:spcPts val="130"/>
              </a:spcBef>
            </a:pP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k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8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5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spc="75">
                <a:latin typeface="Lucida Sans Unicode"/>
                <a:cs typeface="Lucida Sans Unicode"/>
              </a:rPr>
              <a:t>−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682" i="1">
                <a:latin typeface="Calibri"/>
                <a:cs typeface="Calibri"/>
              </a:rPr>
              <a:t>j</a:t>
            </a:r>
            <a:r>
              <a:rPr dirty="0" sz="1950" spc="90" i="1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285115" indent="-260350">
              <a:lnSpc>
                <a:spcPct val="100000"/>
              </a:lnSpc>
              <a:spcBef>
                <a:spcPts val="2555"/>
              </a:spcBef>
              <a:buFont typeface="Lucida Sans Unicode"/>
              <a:buChar char="•"/>
              <a:tabLst>
                <a:tab pos="285750" algn="l"/>
              </a:tabLst>
            </a:pPr>
            <a:r>
              <a:rPr dirty="0" sz="1950" spc="195">
                <a:latin typeface="Arial MT"/>
                <a:cs typeface="Arial MT"/>
              </a:rPr>
              <a:t>We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do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20">
                <a:latin typeface="Arial MT"/>
                <a:cs typeface="Arial MT"/>
              </a:rPr>
              <a:t>not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65">
                <a:latin typeface="Arial MT"/>
                <a:cs typeface="Arial MT"/>
              </a:rPr>
              <a:t>know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value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200" i="1">
                <a:latin typeface="Calibri"/>
                <a:cs typeface="Calibri"/>
              </a:rPr>
              <a:t>k</a:t>
            </a:r>
            <a:r>
              <a:rPr dirty="0" sz="1950" spc="200">
                <a:latin typeface="Arial MT"/>
                <a:cs typeface="Arial MT"/>
              </a:rPr>
              <a:t>,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90">
                <a:latin typeface="Arial MT"/>
                <a:cs typeface="Arial MT"/>
              </a:rPr>
              <a:t>hence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6983" y="5538182"/>
            <a:ext cx="5295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700" spc="-1705">
                <a:latin typeface="Lucida Sans Unicode"/>
                <a:cs typeface="Lucida Sans Unicode"/>
              </a:rPr>
              <a:t></a:t>
            </a:r>
            <a:r>
              <a:rPr dirty="0" baseline="-50653" sz="2550" spc="-2557">
                <a:latin typeface="Lucida Sans Unicode"/>
                <a:cs typeface="Lucida Sans Unicode"/>
              </a:rPr>
              <a:t></a:t>
            </a:r>
            <a:r>
              <a:rPr dirty="0" baseline="-66993" sz="2550" spc="-262">
                <a:latin typeface="Lucida Sans Unicode"/>
                <a:cs typeface="Lucida Sans Unicode"/>
              </a:rPr>
              <a:t></a:t>
            </a:r>
            <a:r>
              <a:rPr dirty="0" baseline="-66993" sz="2550" spc="390">
                <a:latin typeface="Lucida Sans Unicode"/>
                <a:cs typeface="Lucida Sans Unicode"/>
              </a:rPr>
              <a:t> </a:t>
            </a:r>
            <a:r>
              <a:rPr dirty="0" baseline="-47008" sz="2925" spc="262">
                <a:latin typeface="Tahoma"/>
                <a:cs typeface="Tahoma"/>
              </a:rPr>
              <a:t>0</a:t>
            </a:r>
            <a:endParaRPr baseline="-47008" sz="2925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2383" y="6227338"/>
            <a:ext cx="2197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5">
                <a:latin typeface="Lucida Sans Unicode"/>
                <a:cs typeface="Lucida Sans Unicode"/>
              </a:rPr>
              <a:t>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2383" y="6292921"/>
            <a:ext cx="20701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1705">
                <a:latin typeface="Lucida Sans Unicode"/>
                <a:cs typeface="Lucida Sans Unicode"/>
              </a:rPr>
              <a:t>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1771" y="6060292"/>
            <a:ext cx="193421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48435" algn="l"/>
              </a:tabLst>
            </a:pP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>
                <a:latin typeface="Tahoma"/>
                <a:cs typeface="Tahoma"/>
              </a:rPr>
              <a:t>	</a:t>
            </a:r>
            <a:r>
              <a:rPr dirty="0" baseline="1424" sz="2925" spc="270">
                <a:latin typeface="Tahoma"/>
                <a:cs typeface="Tahoma"/>
              </a:rPr>
              <a:t>min</a:t>
            </a:r>
            <a:endParaRPr baseline="1424" sz="2925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7081" y="5749168"/>
            <a:ext cx="889635" cy="6318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25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2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45">
                <a:latin typeface="Tahoma"/>
                <a:cs typeface="Tahom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250">
                <a:latin typeface="Arial MT"/>
                <a:cs typeface="Arial MT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25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25" i="1">
                <a:latin typeface="Calibri"/>
                <a:cs typeface="Calibri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0213" y="6153810"/>
            <a:ext cx="66040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215" i="1">
                <a:latin typeface="Calibri"/>
                <a:cs typeface="Calibri"/>
              </a:rPr>
              <a:t>i</a:t>
            </a:r>
            <a:r>
              <a:rPr dirty="0" sz="1650" spc="50">
                <a:latin typeface="Lucida Sans Unicode"/>
                <a:cs typeface="Lucida Sans Unicode"/>
              </a:rPr>
              <a:t>≤</a:t>
            </a:r>
            <a:r>
              <a:rPr dirty="0" sz="1650" spc="204" i="1">
                <a:latin typeface="Calibri"/>
                <a:cs typeface="Calibri"/>
              </a:rPr>
              <a:t>k</a:t>
            </a:r>
            <a:r>
              <a:rPr dirty="0" sz="1650" spc="425" i="1">
                <a:latin typeface="Calibri"/>
                <a:cs typeface="Calibri"/>
              </a:rPr>
              <a:t>&lt;j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3411" y="6052825"/>
            <a:ext cx="261683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415">
                <a:latin typeface="Lucida Sans Unicode"/>
                <a:cs typeface="Lucida Sans Unicode"/>
              </a:rPr>
              <a:t>{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k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8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5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92537" y="6367746"/>
            <a:ext cx="1869439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spc="75">
                <a:latin typeface="Lucida Sans Unicode"/>
                <a:cs typeface="Lucida Sans Unicode"/>
              </a:rPr>
              <a:t>−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 spc="19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682" i="1">
                <a:latin typeface="Calibri"/>
                <a:cs typeface="Calibri"/>
              </a:rPr>
              <a:t>j</a:t>
            </a:r>
            <a:r>
              <a:rPr dirty="0" sz="1950" spc="415">
                <a:latin typeface="Lucida Sans Unicode"/>
                <a:cs typeface="Lucida Sans Unicode"/>
              </a:rPr>
              <a:t>}</a:t>
            </a:r>
            <a:endParaRPr sz="19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8640" y="7179830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5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389323"/>
            <a:ext cx="8099425" cy="8718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195">
                <a:latin typeface="Arial MT"/>
                <a:cs typeface="Arial MT"/>
              </a:rPr>
              <a:t>We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80">
                <a:latin typeface="Arial MT"/>
                <a:cs typeface="Arial MT"/>
              </a:rPr>
              <a:t>also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75">
                <a:latin typeface="Arial MT"/>
                <a:cs typeface="Arial MT"/>
              </a:rPr>
              <a:t>keep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track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optimal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20">
                <a:latin typeface="Arial MT"/>
                <a:cs typeface="Arial MT"/>
              </a:rPr>
              <a:t>splits:</a:t>
            </a:r>
            <a:endParaRPr sz="1950">
              <a:latin typeface="Arial MT"/>
              <a:cs typeface="Arial MT"/>
            </a:endParaRPr>
          </a:p>
          <a:p>
            <a:pPr marL="982980">
              <a:lnSpc>
                <a:spcPct val="100000"/>
              </a:lnSpc>
              <a:spcBef>
                <a:spcPts val="1945"/>
              </a:spcBef>
              <a:tabLst>
                <a:tab pos="2335530" algn="l"/>
              </a:tabLst>
            </a:pPr>
            <a:r>
              <a:rPr dirty="0" sz="1950" spc="210" i="1">
                <a:latin typeface="Calibri"/>
                <a:cs typeface="Calibri"/>
              </a:rPr>
              <a:t>s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i="1">
                <a:latin typeface="Calibri"/>
                <a:cs typeface="Calibri"/>
              </a:rPr>
              <a:t>	</a:t>
            </a:r>
            <a:r>
              <a:rPr dirty="0" sz="1950" spc="-245">
                <a:latin typeface="Lucida Sans Unicode"/>
                <a:cs typeface="Lucida Sans Unicode"/>
              </a:rPr>
              <a:t>⇔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0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k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8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5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spc="75">
                <a:latin typeface="Lucida Sans Unicode"/>
                <a:cs typeface="Lucida Sans Unicode"/>
              </a:rPr>
              <a:t>−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465" i="1">
                <a:latin typeface="Calibri"/>
                <a:cs typeface="Calibri"/>
              </a:rPr>
              <a:t>j</a:t>
            </a:r>
            <a:endParaRPr baseline="-13468" sz="2475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5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4633595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0065" algn="l"/>
              </a:tabLst>
            </a:pPr>
            <a:r>
              <a:rPr dirty="0" sz="2350" spc="10" b="1">
                <a:latin typeface="Verdana"/>
                <a:cs typeface="Verdana"/>
              </a:rPr>
              <a:t>3.	</a:t>
            </a:r>
            <a:r>
              <a:rPr dirty="0" sz="2350" spc="35" b="1">
                <a:latin typeface="Verdana"/>
                <a:cs typeface="Verdana"/>
              </a:rPr>
              <a:t>Computing</a:t>
            </a:r>
            <a:r>
              <a:rPr dirty="0" sz="2350" spc="254" b="1">
                <a:latin typeface="Verdana"/>
                <a:cs typeface="Verdana"/>
              </a:rPr>
              <a:t> </a:t>
            </a:r>
            <a:r>
              <a:rPr dirty="0" sz="2350" spc="-15" b="1">
                <a:latin typeface="Verdana"/>
                <a:cs typeface="Verdana"/>
              </a:rPr>
              <a:t>optimal</a:t>
            </a:r>
            <a:r>
              <a:rPr dirty="0" sz="2350" spc="254" b="1">
                <a:latin typeface="Verdana"/>
                <a:cs typeface="Verdana"/>
              </a:rPr>
              <a:t> </a:t>
            </a:r>
            <a:r>
              <a:rPr dirty="0" sz="2350" spc="15" b="1">
                <a:latin typeface="Verdana"/>
                <a:cs typeface="Verdana"/>
              </a:rPr>
              <a:t>cost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1095824"/>
            <a:ext cx="9113520" cy="438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dirty="0" sz="1950" spc="240">
                <a:latin typeface="Arial MT"/>
                <a:cs typeface="Arial MT"/>
              </a:rPr>
              <a:t>Want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175">
                <a:latin typeface="Arial MT"/>
                <a:cs typeface="Arial MT"/>
              </a:rPr>
              <a:t>compute</a:t>
            </a:r>
            <a:r>
              <a:rPr dirty="0" sz="1950" spc="229">
                <a:latin typeface="Arial MT"/>
                <a:cs typeface="Arial MT"/>
              </a:rPr>
              <a:t> </a:t>
            </a:r>
            <a:r>
              <a:rPr dirty="0" sz="1950" spc="135" i="1">
                <a:latin typeface="Calibri"/>
                <a:cs typeface="Calibri"/>
              </a:rPr>
              <a:t>m</a:t>
            </a:r>
            <a:r>
              <a:rPr dirty="0" sz="1950" spc="135">
                <a:latin typeface="Tahoma"/>
                <a:cs typeface="Tahoma"/>
              </a:rPr>
              <a:t>[1</a:t>
            </a:r>
            <a:r>
              <a:rPr dirty="0" sz="1950" spc="13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120" i="1">
                <a:latin typeface="Calibri"/>
                <a:cs typeface="Calibri"/>
              </a:rPr>
              <a:t>n</a:t>
            </a:r>
            <a:r>
              <a:rPr dirty="0" sz="1950" spc="120">
                <a:latin typeface="Tahoma"/>
                <a:cs typeface="Tahoma"/>
              </a:rPr>
              <a:t>]</a:t>
            </a:r>
            <a:r>
              <a:rPr dirty="0" sz="1950" spc="120">
                <a:latin typeface="Arial MT"/>
                <a:cs typeface="Arial MT"/>
              </a:rPr>
              <a:t>,</a:t>
            </a:r>
            <a:r>
              <a:rPr dirty="0" sz="1950" spc="245">
                <a:latin typeface="Arial MT"/>
                <a:cs typeface="Arial MT"/>
              </a:rPr>
              <a:t> </a:t>
            </a:r>
            <a:r>
              <a:rPr dirty="0" sz="1950" spc="204">
                <a:latin typeface="Arial MT"/>
                <a:cs typeface="Arial MT"/>
              </a:rPr>
              <a:t>minimum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cost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for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multiplying</a:t>
            </a:r>
            <a:r>
              <a:rPr dirty="0" sz="1950" spc="225">
                <a:latin typeface="Arial MT"/>
                <a:cs typeface="Arial MT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1</a:t>
            </a:r>
            <a:r>
              <a:rPr dirty="0" baseline="-13468" sz="2475" spc="-142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50">
                <a:latin typeface="Lucida Sans Unicode"/>
                <a:cs typeface="Lucida Sans Unicode"/>
              </a:rPr>
              <a:t> </a:t>
            </a:r>
            <a:r>
              <a:rPr dirty="0" sz="1950" spc="290" i="1">
                <a:latin typeface="Calibri"/>
                <a:cs typeface="Calibri"/>
              </a:rPr>
              <a:t>A</a:t>
            </a:r>
            <a:r>
              <a:rPr dirty="0" baseline="-13468" sz="2475" spc="434">
                <a:latin typeface="Tahoma"/>
                <a:cs typeface="Tahoma"/>
              </a:rPr>
              <a:t>2</a:t>
            </a:r>
            <a:r>
              <a:rPr dirty="0" baseline="-13468" sz="2475" spc="-172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70">
                <a:latin typeface="Lucida Sans Unicode"/>
                <a:cs typeface="Lucida Sans Unicode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260">
                <a:latin typeface="Lucida Sans Unicode"/>
                <a:cs typeface="Lucida Sans Unicode"/>
              </a:rPr>
              <a:t> </a:t>
            </a:r>
            <a:r>
              <a:rPr dirty="0" sz="1950" spc="285" i="1">
                <a:latin typeface="Calibri"/>
                <a:cs typeface="Calibri"/>
              </a:rPr>
              <a:t>A</a:t>
            </a:r>
            <a:r>
              <a:rPr dirty="0" baseline="-8417" sz="2475" spc="427" i="1">
                <a:latin typeface="Calibri"/>
                <a:cs typeface="Calibri"/>
              </a:rPr>
              <a:t>n</a:t>
            </a:r>
            <a:r>
              <a:rPr dirty="0" sz="1950" spc="285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225"/>
              </a:spcBef>
              <a:tabLst>
                <a:tab pos="1731010" algn="l"/>
                <a:tab pos="3108960" algn="l"/>
                <a:tab pos="3533775" algn="l"/>
                <a:tab pos="4787900" algn="l"/>
                <a:tab pos="5256530" algn="l"/>
                <a:tab pos="5862320" algn="l"/>
                <a:tab pos="6673215" algn="l"/>
                <a:tab pos="7569834" algn="l"/>
                <a:tab pos="8265795" algn="l"/>
              </a:tabLst>
            </a:pPr>
            <a:r>
              <a:rPr dirty="0" sz="1950" spc="90">
                <a:latin typeface="Arial MT"/>
                <a:cs typeface="Arial MT"/>
              </a:rPr>
              <a:t>Recursively,	</a:t>
            </a:r>
            <a:r>
              <a:rPr dirty="0" sz="1950" spc="125">
                <a:latin typeface="Arial MT"/>
                <a:cs typeface="Arial MT"/>
              </a:rPr>
              <a:t>according	</a:t>
            </a:r>
            <a:r>
              <a:rPr dirty="0" sz="1950" spc="250">
                <a:latin typeface="Arial MT"/>
                <a:cs typeface="Arial MT"/>
              </a:rPr>
              <a:t>to	</a:t>
            </a:r>
            <a:r>
              <a:rPr dirty="0" sz="1950" spc="145">
                <a:latin typeface="Arial MT"/>
                <a:cs typeface="Arial MT"/>
              </a:rPr>
              <a:t>equation	</a:t>
            </a:r>
            <a:r>
              <a:rPr dirty="0" sz="1950" spc="155">
                <a:latin typeface="Arial MT"/>
                <a:cs typeface="Arial MT"/>
              </a:rPr>
              <a:t>on	</a:t>
            </a:r>
            <a:r>
              <a:rPr dirty="0" sz="1950" spc="125">
                <a:latin typeface="Arial MT"/>
                <a:cs typeface="Arial MT"/>
              </a:rPr>
              <a:t>last	</a:t>
            </a:r>
            <a:r>
              <a:rPr dirty="0" sz="1950" spc="85">
                <a:latin typeface="Arial MT"/>
                <a:cs typeface="Arial MT"/>
              </a:rPr>
              <a:t>slide,	</a:t>
            </a:r>
            <a:r>
              <a:rPr dirty="0" sz="1950" spc="150">
                <a:latin typeface="Arial MT"/>
                <a:cs typeface="Arial MT"/>
              </a:rPr>
              <a:t>would	</a:t>
            </a:r>
            <a:r>
              <a:rPr dirty="0" sz="1950" spc="145">
                <a:latin typeface="Arial MT"/>
                <a:cs typeface="Arial MT"/>
              </a:rPr>
              <a:t>take	</a:t>
            </a:r>
            <a:r>
              <a:rPr dirty="0" sz="1950" spc="254">
                <a:latin typeface="Tahoma"/>
                <a:cs typeface="Tahoma"/>
              </a:rPr>
              <a:t>Ω(2</a:t>
            </a:r>
            <a:r>
              <a:rPr dirty="0" baseline="23569" sz="2475" spc="382" i="1">
                <a:latin typeface="Calibri"/>
                <a:cs typeface="Calibri"/>
              </a:rPr>
              <a:t>n</a:t>
            </a:r>
            <a:r>
              <a:rPr dirty="0" sz="1950" spc="254"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384"/>
              </a:spcBef>
            </a:pPr>
            <a:r>
              <a:rPr dirty="0" sz="1950" spc="125">
                <a:latin typeface="Arial MT"/>
                <a:cs typeface="Arial MT"/>
              </a:rPr>
              <a:t>(subproblems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65">
                <a:latin typeface="Arial MT"/>
                <a:cs typeface="Arial MT"/>
              </a:rPr>
              <a:t>are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70">
                <a:latin typeface="Arial MT"/>
                <a:cs typeface="Arial MT"/>
              </a:rPr>
              <a:t>computed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over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30">
                <a:latin typeface="Arial MT"/>
                <a:cs typeface="Arial MT"/>
              </a:rPr>
              <a:t>and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over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50">
                <a:latin typeface="Arial MT"/>
                <a:cs typeface="Arial MT"/>
              </a:rPr>
              <a:t>again).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 MT"/>
              <a:cs typeface="Arial MT"/>
            </a:endParaRPr>
          </a:p>
          <a:p>
            <a:pPr marL="76200" marR="68580">
              <a:lnSpc>
                <a:spcPct val="116399"/>
              </a:lnSpc>
            </a:pPr>
            <a:r>
              <a:rPr dirty="0" sz="1950" spc="114">
                <a:latin typeface="Arial MT"/>
                <a:cs typeface="Arial MT"/>
              </a:rPr>
              <a:t>However,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60">
                <a:latin typeface="Arial MT"/>
                <a:cs typeface="Arial MT"/>
              </a:rPr>
              <a:t>if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we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5" b="1">
                <a:latin typeface="Verdana"/>
                <a:cs typeface="Verdana"/>
              </a:rPr>
              <a:t>compute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60" b="1">
                <a:latin typeface="Verdana"/>
                <a:cs typeface="Verdana"/>
              </a:rPr>
              <a:t>in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25" b="1">
                <a:latin typeface="Verdana"/>
                <a:cs typeface="Verdana"/>
              </a:rPr>
              <a:t>bottom-up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15" b="1">
                <a:latin typeface="Verdana"/>
                <a:cs typeface="Verdana"/>
              </a:rPr>
              <a:t>fashion</a:t>
            </a:r>
            <a:r>
              <a:rPr dirty="0" sz="1950" spc="-15">
                <a:latin typeface="Arial MT"/>
                <a:cs typeface="Arial MT"/>
              </a:rPr>
              <a:t>,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95">
                <a:latin typeface="Arial MT"/>
                <a:cs typeface="Arial MT"/>
              </a:rPr>
              <a:t>we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can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00">
                <a:latin typeface="Arial MT"/>
                <a:cs typeface="Arial MT"/>
              </a:rPr>
              <a:t>reduce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60">
                <a:latin typeface="Arial MT"/>
                <a:cs typeface="Arial MT"/>
              </a:rPr>
              <a:t>run- </a:t>
            </a:r>
            <a:r>
              <a:rPr dirty="0" sz="1950" spc="-530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ning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95">
                <a:latin typeface="Arial MT"/>
                <a:cs typeface="Arial MT"/>
              </a:rPr>
              <a:t>time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50">
                <a:latin typeface="Arial MT"/>
                <a:cs typeface="Arial MT"/>
              </a:rPr>
              <a:t>to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poly</a:t>
            </a:r>
            <a:r>
              <a:rPr dirty="0" sz="1950" spc="180">
                <a:latin typeface="Tahoma"/>
                <a:cs typeface="Tahoma"/>
              </a:rPr>
              <a:t>(</a:t>
            </a:r>
            <a:r>
              <a:rPr dirty="0" sz="1950" spc="180" i="1">
                <a:latin typeface="Calibri"/>
                <a:cs typeface="Calibri"/>
              </a:rPr>
              <a:t>n</a:t>
            </a:r>
            <a:r>
              <a:rPr dirty="0" sz="1950" spc="180">
                <a:latin typeface="Tahoma"/>
                <a:cs typeface="Tahoma"/>
              </a:rPr>
              <a:t>)</a:t>
            </a:r>
            <a:r>
              <a:rPr dirty="0" sz="1950" spc="180">
                <a:latin typeface="Arial MT"/>
                <a:cs typeface="Arial MT"/>
              </a:rPr>
              <a:t>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950" spc="170">
                <a:latin typeface="Arial MT"/>
                <a:cs typeface="Arial MT"/>
              </a:rPr>
              <a:t>Equation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85">
                <a:latin typeface="Arial MT"/>
                <a:cs typeface="Arial MT"/>
              </a:rPr>
              <a:t>shows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235">
                <a:latin typeface="Arial MT"/>
                <a:cs typeface="Arial MT"/>
              </a:rPr>
              <a:t>that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85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 </a:t>
            </a:r>
            <a:r>
              <a:rPr dirty="0" sz="1950" spc="95">
                <a:latin typeface="Arial MT"/>
                <a:cs typeface="Arial MT"/>
              </a:rPr>
              <a:t>depends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135">
                <a:latin typeface="Arial MT"/>
                <a:cs typeface="Arial MT"/>
              </a:rPr>
              <a:t>only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55">
                <a:latin typeface="Arial MT"/>
                <a:cs typeface="Arial MT"/>
              </a:rPr>
              <a:t>on</a:t>
            </a:r>
            <a:r>
              <a:rPr dirty="0" sz="1950" spc="290">
                <a:latin typeface="Arial MT"/>
                <a:cs typeface="Arial MT"/>
              </a:rPr>
              <a:t> </a:t>
            </a:r>
            <a:r>
              <a:rPr dirty="0" sz="1950" spc="-55" b="1">
                <a:latin typeface="Verdana"/>
                <a:cs typeface="Verdana"/>
              </a:rPr>
              <a:t>smaller</a:t>
            </a:r>
            <a:r>
              <a:rPr dirty="0" sz="1950" spc="245" b="1">
                <a:latin typeface="Verdana"/>
                <a:cs typeface="Verdana"/>
              </a:rPr>
              <a:t> </a:t>
            </a:r>
            <a:r>
              <a:rPr dirty="0" sz="1950" spc="-50" b="1">
                <a:latin typeface="Verdana"/>
                <a:cs typeface="Verdana"/>
              </a:rPr>
              <a:t>subproblems:</a:t>
            </a:r>
            <a:endParaRPr sz="195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380"/>
              </a:spcBef>
            </a:pPr>
            <a:r>
              <a:rPr dirty="0" sz="1950" spc="114">
                <a:latin typeface="Arial MT"/>
                <a:cs typeface="Arial MT"/>
              </a:rPr>
              <a:t>f</a:t>
            </a:r>
            <a:r>
              <a:rPr dirty="0" sz="1950" spc="175">
                <a:latin typeface="Arial MT"/>
                <a:cs typeface="Arial MT"/>
              </a:rPr>
              <a:t>o</a:t>
            </a:r>
            <a:r>
              <a:rPr dirty="0" sz="1950" spc="175">
                <a:latin typeface="Arial MT"/>
                <a:cs typeface="Arial MT"/>
              </a:rPr>
              <a:t>r</a:t>
            </a:r>
            <a:r>
              <a:rPr dirty="0" sz="1950">
                <a:latin typeface="Arial MT"/>
                <a:cs typeface="Arial MT"/>
              </a:rPr>
              <a:t> </a:t>
            </a:r>
            <a:r>
              <a:rPr dirty="0" sz="1950" spc="-260">
                <a:latin typeface="Arial MT"/>
                <a:cs typeface="Arial MT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19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=</a:t>
            </a:r>
            <a:r>
              <a:rPr dirty="0" sz="1950" spc="-2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0" i="1">
                <a:latin typeface="Calibri"/>
                <a:cs typeface="Calibri"/>
              </a:rPr>
              <a:t>.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14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145">
                <a:latin typeface="Arial MT"/>
                <a:cs typeface="Arial MT"/>
              </a:rPr>
              <a:t>,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Arial MT"/>
              <a:cs typeface="Arial MT"/>
            </a:endParaRPr>
          </a:p>
          <a:p>
            <a:pPr marL="556895" indent="-260985">
              <a:lnSpc>
                <a:spcPct val="100000"/>
              </a:lnSpc>
              <a:buFont typeface="Lucida Sans Unicode"/>
              <a:buChar char="•"/>
              <a:tabLst>
                <a:tab pos="557530" algn="l"/>
              </a:tabLst>
            </a:pPr>
            <a:r>
              <a:rPr dirty="0" sz="1950" spc="225" i="1">
                <a:latin typeface="Calibri"/>
                <a:cs typeface="Calibri"/>
              </a:rPr>
              <a:t>A</a:t>
            </a:r>
            <a:r>
              <a:rPr dirty="0" baseline="-15151" sz="2475" spc="337" i="1">
                <a:latin typeface="Calibri"/>
                <a:cs typeface="Calibri"/>
              </a:rPr>
              <a:t>i,k</a:t>
            </a:r>
            <a:r>
              <a:rPr dirty="0" baseline="-15151" sz="2475" spc="802" i="1">
                <a:latin typeface="Calibri"/>
                <a:cs typeface="Calibri"/>
              </a:rPr>
              <a:t> </a:t>
            </a:r>
            <a:r>
              <a:rPr dirty="0" sz="1950" spc="40">
                <a:latin typeface="Arial MT"/>
                <a:cs typeface="Arial MT"/>
              </a:rPr>
              <a:t>is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product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0">
                <a:latin typeface="Arial MT"/>
                <a:cs typeface="Arial MT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7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-30">
                <a:latin typeface="Tahoma"/>
                <a:cs typeface="Tahoma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10">
                <a:latin typeface="Tahoma"/>
                <a:cs typeface="Tahoma"/>
              </a:rPr>
              <a:t> </a:t>
            </a:r>
            <a:r>
              <a:rPr dirty="0" sz="1950" spc="145">
                <a:latin typeface="Arial MT"/>
                <a:cs typeface="Arial MT"/>
              </a:rPr>
              <a:t>matrices,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999" y="5743833"/>
            <a:ext cx="114617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78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98450" algn="l"/>
              </a:tabLst>
            </a:pPr>
            <a:r>
              <a:rPr dirty="0" baseline="12820" sz="2925" spc="390" i="1">
                <a:latin typeface="Calibri"/>
                <a:cs typeface="Calibri"/>
              </a:rPr>
              <a:t>A</a:t>
            </a:r>
            <a:r>
              <a:rPr dirty="0" sz="1650" spc="260" i="1">
                <a:latin typeface="Calibri"/>
                <a:cs typeface="Calibri"/>
              </a:rPr>
              <a:t>k</a:t>
            </a:r>
            <a:r>
              <a:rPr dirty="0" sz="1650" spc="260">
                <a:latin typeface="Tahoma"/>
                <a:cs typeface="Tahoma"/>
              </a:rPr>
              <a:t>+1</a:t>
            </a:r>
            <a:r>
              <a:rPr dirty="0" sz="1650" spc="260" i="1">
                <a:latin typeface="Calibri"/>
                <a:cs typeface="Calibri"/>
              </a:rPr>
              <a:t>,j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9691" y="5684816"/>
            <a:ext cx="50634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40">
                <a:latin typeface="Arial MT"/>
                <a:cs typeface="Arial MT"/>
              </a:rPr>
              <a:t>is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0">
                <a:latin typeface="Arial MT"/>
                <a:cs typeface="Arial MT"/>
              </a:rPr>
              <a:t>product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75">
                <a:latin typeface="Arial MT"/>
                <a:cs typeface="Arial MT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5">
                <a:latin typeface="Lucida Sans Unicode"/>
                <a:cs typeface="Lucida Sans Unicode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190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40" i="1">
                <a:latin typeface="Calibri"/>
                <a:cs typeface="Calibri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50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10">
                <a:latin typeface="Tahoma"/>
                <a:cs typeface="Tahoma"/>
              </a:rPr>
              <a:t> </a:t>
            </a:r>
            <a:r>
              <a:rPr dirty="0" sz="1950" spc="145">
                <a:latin typeface="Arial MT"/>
                <a:cs typeface="Arial MT"/>
              </a:rPr>
              <a:t>matrices.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81106"/>
            <a:ext cx="82130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90">
                <a:latin typeface="Arial MT"/>
                <a:cs typeface="Arial MT"/>
              </a:rPr>
              <a:t>Algorithm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14">
                <a:latin typeface="Arial MT"/>
                <a:cs typeface="Arial MT"/>
              </a:rPr>
              <a:t>should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35">
                <a:latin typeface="Arial MT"/>
                <a:cs typeface="Arial MT"/>
              </a:rPr>
              <a:t>fill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45">
                <a:latin typeface="Arial MT"/>
                <a:cs typeface="Arial MT"/>
              </a:rPr>
              <a:t>table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390" i="1">
                <a:latin typeface="Calibri"/>
                <a:cs typeface="Calibri"/>
              </a:rPr>
              <a:t> </a:t>
            </a:r>
            <a:r>
              <a:rPr dirty="0" sz="1950" spc="110">
                <a:latin typeface="Arial MT"/>
                <a:cs typeface="Arial MT"/>
              </a:rPr>
              <a:t>using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05">
                <a:latin typeface="Arial MT"/>
                <a:cs typeface="Arial MT"/>
              </a:rPr>
              <a:t>increasing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25">
                <a:latin typeface="Arial MT"/>
                <a:cs typeface="Arial MT"/>
              </a:rPr>
              <a:t>lengths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85">
                <a:latin typeface="Arial MT"/>
                <a:cs typeface="Arial MT"/>
              </a:rPr>
              <a:t>of</a:t>
            </a:r>
            <a:r>
              <a:rPr dirty="0" sz="1950" spc="285">
                <a:latin typeface="Arial MT"/>
                <a:cs typeface="Arial MT"/>
              </a:rPr>
              <a:t> </a:t>
            </a:r>
            <a:r>
              <a:rPr dirty="0" sz="1950" spc="100">
                <a:latin typeface="Arial MT"/>
                <a:cs typeface="Arial MT"/>
              </a:rPr>
              <a:t>chains.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" y="7145566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5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8928"/>
            <a:ext cx="2522855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200" b="1">
                <a:latin typeface="Verdana"/>
                <a:cs typeface="Verdana"/>
              </a:rPr>
              <a:t>The</a:t>
            </a:r>
            <a:r>
              <a:rPr dirty="0" sz="2350" spc="235" b="1">
                <a:latin typeface="Verdana"/>
                <a:cs typeface="Verdana"/>
              </a:rPr>
              <a:t> </a:t>
            </a:r>
            <a:r>
              <a:rPr dirty="0" sz="2350" spc="-5" b="1">
                <a:latin typeface="Verdana"/>
                <a:cs typeface="Verdana"/>
              </a:rPr>
              <a:t>Algorithm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1181" y="1901119"/>
            <a:ext cx="10153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8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181" y="2203380"/>
            <a:ext cx="3576954" cy="179705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950" spc="-40" b="1">
                <a:latin typeface="Verdana"/>
                <a:cs typeface="Verdana"/>
              </a:rPr>
              <a:t>for</a:t>
            </a:r>
            <a:r>
              <a:rPr dirty="0" sz="1950" spc="180" b="1">
                <a:latin typeface="Verdana"/>
                <a:cs typeface="Verdana"/>
              </a:rPr>
              <a:t> </a:t>
            </a:r>
            <a:r>
              <a:rPr dirty="0" sz="1950" spc="409" i="1">
                <a:latin typeface="Calibri"/>
                <a:cs typeface="Calibri"/>
              </a:rPr>
              <a:t>l</a:t>
            </a:r>
            <a:r>
              <a:rPr dirty="0" sz="1950" spc="13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45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2</a:t>
            </a:r>
            <a:r>
              <a:rPr dirty="0" sz="1950" spc="204">
                <a:latin typeface="Tahoma"/>
                <a:cs typeface="Tahoma"/>
              </a:rPr>
              <a:t> </a:t>
            </a:r>
            <a:r>
              <a:rPr dirty="0" sz="1950" spc="55" b="1">
                <a:latin typeface="Verdana"/>
                <a:cs typeface="Verdana"/>
              </a:rPr>
              <a:t>to</a:t>
            </a:r>
            <a:r>
              <a:rPr dirty="0" sz="1950" spc="145" b="1">
                <a:latin typeface="Verdana"/>
                <a:cs typeface="Verdana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375" i="1">
                <a:latin typeface="Calibri"/>
                <a:cs typeface="Calibri"/>
              </a:rPr>
              <a:t> </a:t>
            </a:r>
            <a:r>
              <a:rPr dirty="0" sz="1950" b="1">
                <a:latin typeface="Verdana"/>
                <a:cs typeface="Verdana"/>
              </a:rPr>
              <a:t>do</a:t>
            </a:r>
            <a:endParaRPr sz="1950">
              <a:latin typeface="Verdana"/>
              <a:cs typeface="Verdana"/>
            </a:endParaRPr>
          </a:p>
          <a:p>
            <a:pPr algn="ctr" marL="314325">
              <a:lnSpc>
                <a:spcPct val="100000"/>
              </a:lnSpc>
              <a:spcBef>
                <a:spcPts val="450"/>
              </a:spcBef>
            </a:pPr>
            <a:r>
              <a:rPr dirty="0" sz="1950" spc="-40" b="1">
                <a:latin typeface="Verdana"/>
                <a:cs typeface="Verdana"/>
              </a:rPr>
              <a:t>for</a:t>
            </a:r>
            <a:r>
              <a:rPr dirty="0" sz="1950" spc="185" b="1">
                <a:latin typeface="Verdana"/>
                <a:cs typeface="Verdana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140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4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10">
                <a:latin typeface="Tahoma"/>
                <a:cs typeface="Tahoma"/>
              </a:rPr>
              <a:t> </a:t>
            </a:r>
            <a:r>
              <a:rPr dirty="0" sz="1950" spc="55" b="1">
                <a:latin typeface="Verdana"/>
                <a:cs typeface="Verdana"/>
              </a:rPr>
              <a:t>to</a:t>
            </a:r>
            <a:r>
              <a:rPr dirty="0" sz="1950" spc="145" b="1">
                <a:latin typeface="Verdana"/>
                <a:cs typeface="Verdana"/>
              </a:rPr>
              <a:t> 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2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5">
                <a:latin typeface="Lucida Sans Unicode"/>
                <a:cs typeface="Lucida Sans Unicode"/>
              </a:rPr>
              <a:t> </a:t>
            </a:r>
            <a:r>
              <a:rPr dirty="0" sz="1950" spc="409" i="1">
                <a:latin typeface="Calibri"/>
                <a:cs typeface="Calibri"/>
              </a:rPr>
              <a:t>l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50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04">
                <a:latin typeface="Tahoma"/>
                <a:cs typeface="Tahoma"/>
              </a:rPr>
              <a:t> </a:t>
            </a:r>
            <a:r>
              <a:rPr dirty="0" sz="1950" b="1">
                <a:latin typeface="Verdana"/>
                <a:cs typeface="Verdana"/>
              </a:rPr>
              <a:t>do</a:t>
            </a:r>
            <a:endParaRPr sz="1950">
              <a:latin typeface="Verdana"/>
              <a:cs typeface="Verdana"/>
            </a:endParaRPr>
          </a:p>
          <a:p>
            <a:pPr marL="641985">
              <a:lnSpc>
                <a:spcPct val="100000"/>
              </a:lnSpc>
              <a:spcBef>
                <a:spcPts val="450"/>
              </a:spcBef>
            </a:pP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380" i="1">
                <a:latin typeface="Calibri"/>
                <a:cs typeface="Calibri"/>
              </a:rPr>
              <a:t> </a:t>
            </a:r>
            <a:r>
              <a:rPr dirty="0" sz="1950" spc="-18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409" i="1">
                <a:latin typeface="Calibri"/>
                <a:cs typeface="Calibri"/>
              </a:rPr>
              <a:t>l</a:t>
            </a:r>
            <a:r>
              <a:rPr dirty="0" sz="1950" spc="25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endParaRPr sz="1950">
              <a:latin typeface="Tahoma"/>
              <a:cs typeface="Tahoma"/>
            </a:endParaRPr>
          </a:p>
          <a:p>
            <a:pPr marL="641985">
              <a:lnSpc>
                <a:spcPct val="100000"/>
              </a:lnSpc>
              <a:spcBef>
                <a:spcPts val="450"/>
              </a:spcBef>
            </a:pP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105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</a:t>
            </a:r>
            <a:r>
              <a:rPr dirty="0" sz="1950" spc="-40">
                <a:latin typeface="Tahoma"/>
                <a:cs typeface="Tahoma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55">
                <a:latin typeface="Lucida Sans Unicode"/>
                <a:cs typeface="Lucida Sans Unicode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∞</a:t>
            </a:r>
            <a:endParaRPr sz="1950">
              <a:latin typeface="Lucida Sans Unicode"/>
              <a:cs typeface="Lucida Sans Unicode"/>
            </a:endParaRPr>
          </a:p>
          <a:p>
            <a:pPr algn="ctr" marL="420370">
              <a:lnSpc>
                <a:spcPct val="100000"/>
              </a:lnSpc>
              <a:spcBef>
                <a:spcPts val="450"/>
              </a:spcBef>
            </a:pPr>
            <a:r>
              <a:rPr dirty="0" sz="1950" spc="10" b="1">
                <a:latin typeface="Verdana"/>
                <a:cs typeface="Verdana"/>
              </a:rPr>
              <a:t>f</a:t>
            </a:r>
            <a:r>
              <a:rPr dirty="0" sz="1950" spc="-60" b="1">
                <a:latin typeface="Verdana"/>
                <a:cs typeface="Verdana"/>
              </a:rPr>
              <a:t>o</a:t>
            </a:r>
            <a:r>
              <a:rPr dirty="0" sz="1950" spc="-70" b="1">
                <a:latin typeface="Verdana"/>
                <a:cs typeface="Verdana"/>
              </a:rPr>
              <a:t>r</a:t>
            </a:r>
            <a:r>
              <a:rPr dirty="0" sz="1950" spc="195" b="1">
                <a:latin typeface="Verdana"/>
                <a:cs typeface="Verdana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19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265" i="1">
                <a:latin typeface="Calibri"/>
                <a:cs typeface="Calibri"/>
              </a:rPr>
              <a:t>i</a:t>
            </a:r>
            <a:r>
              <a:rPr dirty="0" sz="1950" i="1">
                <a:latin typeface="Calibri"/>
                <a:cs typeface="Calibri"/>
              </a:rPr>
              <a:t> </a:t>
            </a:r>
            <a:r>
              <a:rPr dirty="0" sz="1950" spc="-55" i="1">
                <a:latin typeface="Calibri"/>
                <a:cs typeface="Calibri"/>
              </a:rPr>
              <a:t> </a:t>
            </a:r>
            <a:r>
              <a:rPr dirty="0" sz="1950" spc="40" b="1">
                <a:latin typeface="Verdana"/>
                <a:cs typeface="Verdana"/>
              </a:rPr>
              <a:t>t</a:t>
            </a:r>
            <a:r>
              <a:rPr dirty="0" sz="1950" spc="70" b="1">
                <a:latin typeface="Verdana"/>
                <a:cs typeface="Verdana"/>
              </a:rPr>
              <a:t>o</a:t>
            </a:r>
            <a:r>
              <a:rPr dirty="0" sz="1950" spc="155" b="1">
                <a:latin typeface="Verdana"/>
                <a:cs typeface="Verdana"/>
              </a:rPr>
              <a:t> </a:t>
            </a:r>
            <a:r>
              <a:rPr dirty="0" sz="1950" spc="380" i="1">
                <a:latin typeface="Calibri"/>
                <a:cs typeface="Calibri"/>
              </a:rPr>
              <a:t>j</a:t>
            </a:r>
            <a:r>
              <a:rPr dirty="0" sz="1950" spc="140" i="1">
                <a:latin typeface="Calibri"/>
                <a:cs typeface="Calibri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215">
                <a:latin typeface="Tahoma"/>
                <a:cs typeface="Tahoma"/>
              </a:rPr>
              <a:t> </a:t>
            </a:r>
            <a:r>
              <a:rPr dirty="0" sz="1950" b="1">
                <a:latin typeface="Verdana"/>
                <a:cs typeface="Verdana"/>
              </a:rPr>
              <a:t>do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305" y="4026755"/>
            <a:ext cx="483806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50" spc="-65" i="1">
                <a:latin typeface="Calibri"/>
                <a:cs typeface="Calibri"/>
              </a:rPr>
              <a:t>q</a:t>
            </a:r>
            <a:r>
              <a:rPr dirty="0" sz="1950" spc="21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180" i="1">
                <a:latin typeface="Calibri"/>
                <a:cs typeface="Calibri"/>
              </a:rPr>
              <a:t>i,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260" i="1">
                <a:latin typeface="Calibri"/>
                <a:cs typeface="Calibri"/>
              </a:rPr>
              <a:t>k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315" i="1">
                <a:latin typeface="Calibri"/>
                <a:cs typeface="Calibri"/>
              </a:rPr>
              <a:t>m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210" i="1">
                <a:latin typeface="Calibri"/>
                <a:cs typeface="Calibri"/>
              </a:rPr>
              <a:t>k</a:t>
            </a:r>
            <a:r>
              <a:rPr dirty="0" sz="1950" spc="80" i="1">
                <a:latin typeface="Calibri"/>
                <a:cs typeface="Calibri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175">
                <a:latin typeface="Tahoma"/>
                <a:cs typeface="Tahoma"/>
              </a:rPr>
              <a:t>1</a:t>
            </a:r>
            <a:r>
              <a:rPr dirty="0" sz="1950" spc="95" i="1">
                <a:latin typeface="Calibri"/>
                <a:cs typeface="Calibri"/>
              </a:rPr>
              <a:t>,</a:t>
            </a:r>
            <a:r>
              <a:rPr dirty="0" sz="1950" spc="-90" i="1">
                <a:latin typeface="Calibri"/>
                <a:cs typeface="Calibri"/>
              </a:rPr>
              <a:t> </a:t>
            </a:r>
            <a:r>
              <a:rPr dirty="0" sz="1950" spc="495" i="1">
                <a:latin typeface="Calibri"/>
                <a:cs typeface="Calibri"/>
              </a:rPr>
              <a:t>j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05">
                <a:latin typeface="Tahoma"/>
                <a:cs typeface="Tahoma"/>
              </a:rPr>
              <a:t>+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322" i="1">
                <a:latin typeface="Calibri"/>
                <a:cs typeface="Calibri"/>
              </a:rPr>
              <a:t>i</a:t>
            </a:r>
            <a:r>
              <a:rPr dirty="0" baseline="-13468" sz="2475" spc="75">
                <a:latin typeface="Lucida Sans Unicode"/>
                <a:cs typeface="Lucida Sans Unicode"/>
              </a:rPr>
              <a:t>−</a:t>
            </a:r>
            <a:r>
              <a:rPr dirty="0" baseline="-13468" sz="2475" spc="195">
                <a:latin typeface="Tahoma"/>
                <a:cs typeface="Tahoma"/>
              </a:rPr>
              <a:t>1</a:t>
            </a:r>
            <a:r>
              <a:rPr dirty="0" baseline="-13468" sz="2475">
                <a:latin typeface="Tahoma"/>
                <a:cs typeface="Tahoma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5151" sz="2475" spc="240" i="1">
                <a:latin typeface="Calibri"/>
                <a:cs typeface="Calibri"/>
              </a:rPr>
              <a:t>k</a:t>
            </a:r>
            <a:r>
              <a:rPr dirty="0" baseline="-15151" sz="2475" i="1">
                <a:latin typeface="Calibri"/>
                <a:cs typeface="Calibri"/>
              </a:rPr>
              <a:t> </a:t>
            </a:r>
            <a:r>
              <a:rPr dirty="0" baseline="-15151" sz="2475" spc="-277" i="1">
                <a:latin typeface="Calibri"/>
                <a:cs typeface="Calibri"/>
              </a:rPr>
              <a:t> </a:t>
            </a:r>
            <a:r>
              <a:rPr dirty="0" sz="1950" spc="-650">
                <a:latin typeface="Lucida Sans Unicode"/>
                <a:cs typeface="Lucida Sans Unicode"/>
              </a:rPr>
              <a:t>·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baseline="-13468" sz="2475" spc="465" i="1">
                <a:latin typeface="Calibri"/>
                <a:cs typeface="Calibri"/>
              </a:rPr>
              <a:t>j</a:t>
            </a:r>
            <a:endParaRPr baseline="-13468" sz="247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718" y="4329004"/>
            <a:ext cx="2298700" cy="73406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22580" algn="l"/>
              </a:tabLst>
            </a:pPr>
            <a:r>
              <a:rPr dirty="0" sz="1950" spc="-35" b="1">
                <a:latin typeface="Verdana"/>
                <a:cs typeface="Verdana"/>
              </a:rPr>
              <a:t>if	</a:t>
            </a:r>
            <a:r>
              <a:rPr dirty="0" sz="1950" spc="-65" i="1">
                <a:latin typeface="Calibri"/>
                <a:cs typeface="Calibri"/>
              </a:rPr>
              <a:t>q</a:t>
            </a:r>
            <a:r>
              <a:rPr dirty="0" sz="1950" spc="195" i="1">
                <a:latin typeface="Calibri"/>
                <a:cs typeface="Calibri"/>
              </a:rPr>
              <a:t> </a:t>
            </a:r>
            <a:r>
              <a:rPr dirty="0" sz="1950" spc="665" i="1">
                <a:latin typeface="Calibri"/>
                <a:cs typeface="Calibri"/>
              </a:rPr>
              <a:t>&lt;</a:t>
            </a:r>
            <a:r>
              <a:rPr dirty="0" sz="1950" spc="130" i="1">
                <a:latin typeface="Calibri"/>
                <a:cs typeface="Calibri"/>
              </a:rPr>
              <a:t> </a:t>
            </a: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</a:t>
            </a:r>
            <a:r>
              <a:rPr dirty="0" sz="1950" spc="195">
                <a:latin typeface="Tahoma"/>
                <a:cs typeface="Tahoma"/>
              </a:rPr>
              <a:t> </a:t>
            </a:r>
            <a:r>
              <a:rPr dirty="0" sz="1950" spc="-15" b="1">
                <a:latin typeface="Verdana"/>
                <a:cs typeface="Verdana"/>
              </a:rPr>
              <a:t>then</a:t>
            </a:r>
            <a:endParaRPr sz="1950">
              <a:latin typeface="Verdana"/>
              <a:cs typeface="Verdana"/>
            </a:endParaRPr>
          </a:p>
          <a:p>
            <a:pPr marL="327025">
              <a:lnSpc>
                <a:spcPct val="100000"/>
              </a:lnSpc>
              <a:spcBef>
                <a:spcPts val="450"/>
              </a:spcBef>
            </a:pP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105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</a:t>
            </a:r>
            <a:r>
              <a:rPr dirty="0" sz="1950" spc="-40">
                <a:latin typeface="Tahoma"/>
                <a:cs typeface="Tahoma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55">
                <a:latin typeface="Lucida Sans Unicode"/>
                <a:cs typeface="Lucida Sans Unicode"/>
              </a:rPr>
              <a:t> </a:t>
            </a:r>
            <a:r>
              <a:rPr dirty="0" sz="1950" spc="-65" i="1">
                <a:latin typeface="Calibri"/>
                <a:cs typeface="Calibri"/>
              </a:rPr>
              <a:t>q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0551" y="5089568"/>
            <a:ext cx="12153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30" i="1">
                <a:latin typeface="Calibri"/>
                <a:cs typeface="Calibri"/>
              </a:rPr>
              <a:t>s</a:t>
            </a:r>
            <a:r>
              <a:rPr dirty="0" sz="1950" spc="130">
                <a:latin typeface="Tahoma"/>
                <a:cs typeface="Tahoma"/>
              </a:rPr>
              <a:t>[</a:t>
            </a:r>
            <a:r>
              <a:rPr dirty="0" sz="1950" spc="130" i="1">
                <a:latin typeface="Calibri"/>
                <a:cs typeface="Calibri"/>
              </a:rPr>
              <a:t>i,</a:t>
            </a:r>
            <a:r>
              <a:rPr dirty="0" sz="1950" spc="-110" i="1">
                <a:latin typeface="Calibri"/>
                <a:cs typeface="Calibri"/>
              </a:rPr>
              <a:t> </a:t>
            </a:r>
            <a:r>
              <a:rPr dirty="0" sz="1950" spc="220" i="1">
                <a:latin typeface="Calibri"/>
                <a:cs typeface="Calibri"/>
              </a:rPr>
              <a:t>j</a:t>
            </a:r>
            <a:r>
              <a:rPr dirty="0" sz="1950" spc="220">
                <a:latin typeface="Tahoma"/>
                <a:cs typeface="Tahoma"/>
              </a:rPr>
              <a:t>]</a:t>
            </a:r>
            <a:r>
              <a:rPr dirty="0" sz="1950" spc="-50">
                <a:latin typeface="Tahoma"/>
                <a:cs typeface="Tahoma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65">
                <a:latin typeface="Lucida Sans Unicode"/>
                <a:cs typeface="Lucida Sans Unicode"/>
              </a:rPr>
              <a:t> </a:t>
            </a:r>
            <a:r>
              <a:rPr dirty="0" sz="1950" spc="210" i="1">
                <a:latin typeface="Calibri"/>
                <a:cs typeface="Calibri"/>
              </a:rPr>
              <a:t>k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497" y="786289"/>
            <a:ext cx="2797175" cy="6040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3510" marR="5080">
              <a:lnSpc>
                <a:spcPct val="119200"/>
              </a:lnSpc>
              <a:spcBef>
                <a:spcPts val="90"/>
              </a:spcBef>
              <a:tabLst>
                <a:tab pos="504825" algn="l"/>
                <a:tab pos="819785" algn="l"/>
              </a:tabLst>
            </a:pPr>
            <a:r>
              <a:rPr dirty="0" sz="1650" spc="114">
                <a:latin typeface="Arial MT"/>
                <a:cs typeface="Arial MT"/>
              </a:rPr>
              <a:t>1:</a:t>
            </a:r>
            <a:r>
              <a:rPr dirty="0" sz="1650" spc="114">
                <a:latin typeface="Arial MT"/>
                <a:cs typeface="Arial MT"/>
              </a:rPr>
              <a:t>	</a:t>
            </a:r>
            <a:r>
              <a:rPr dirty="0" sz="1950" spc="270" i="1">
                <a:latin typeface="Calibri"/>
                <a:cs typeface="Calibri"/>
              </a:rPr>
              <a:t>n</a:t>
            </a:r>
            <a:r>
              <a:rPr dirty="0" sz="1950" spc="145" i="1">
                <a:latin typeface="Calibri"/>
                <a:cs typeface="Calibri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35">
                <a:latin typeface="Lucida Sans Unicode"/>
                <a:cs typeface="Lucida Sans Unicode"/>
              </a:rPr>
              <a:t> </a:t>
            </a:r>
            <a:r>
              <a:rPr dirty="0" sz="1950" spc="145">
                <a:latin typeface="Arial MT"/>
                <a:cs typeface="Arial MT"/>
              </a:rPr>
              <a:t>lengt</a:t>
            </a:r>
            <a:r>
              <a:rPr dirty="0" sz="1950" spc="190">
                <a:latin typeface="Arial MT"/>
                <a:cs typeface="Arial MT"/>
              </a:rPr>
              <a:t>h</a:t>
            </a:r>
            <a:r>
              <a:rPr dirty="0" sz="1950" spc="-50">
                <a:latin typeface="Tahoma"/>
                <a:cs typeface="Tahoma"/>
              </a:rPr>
              <a:t>[</a:t>
            </a:r>
            <a:r>
              <a:rPr dirty="0" sz="1950" spc="55" i="1">
                <a:latin typeface="Calibri"/>
                <a:cs typeface="Calibri"/>
              </a:rPr>
              <a:t>p</a:t>
            </a:r>
            <a:r>
              <a:rPr dirty="0" sz="1950" spc="-50">
                <a:latin typeface="Tahoma"/>
                <a:cs typeface="Tahoma"/>
              </a:rPr>
              <a:t>]</a:t>
            </a:r>
            <a:r>
              <a:rPr dirty="0" sz="1950" spc="-145">
                <a:latin typeface="Tahoma"/>
                <a:cs typeface="Tahoma"/>
              </a:rPr>
              <a:t> </a:t>
            </a:r>
            <a:r>
              <a:rPr dirty="0" sz="1950" spc="85">
                <a:latin typeface="Lucida Sans Unicode"/>
                <a:cs typeface="Lucida Sans Unicode"/>
              </a:rPr>
              <a:t>−</a:t>
            </a:r>
            <a:r>
              <a:rPr dirty="0" sz="1950" spc="-150">
                <a:latin typeface="Lucida Sans Unicode"/>
                <a:cs typeface="Lucida Sans Unicode"/>
              </a:rPr>
              <a:t> </a:t>
            </a:r>
            <a:r>
              <a:rPr dirty="0" sz="1950" spc="125">
                <a:latin typeface="Tahoma"/>
                <a:cs typeface="Tahoma"/>
              </a:rPr>
              <a:t>1  </a:t>
            </a:r>
            <a:r>
              <a:rPr dirty="0" sz="1650" spc="114">
                <a:latin typeface="Arial MT"/>
                <a:cs typeface="Arial MT"/>
              </a:rPr>
              <a:t>2:	</a:t>
            </a:r>
            <a:r>
              <a:rPr dirty="0" sz="1950" spc="-40" b="1">
                <a:latin typeface="Verdana"/>
                <a:cs typeface="Verdana"/>
              </a:rPr>
              <a:t>for </a:t>
            </a:r>
            <a:r>
              <a:rPr dirty="0" sz="1950" spc="265" i="1">
                <a:latin typeface="Calibri"/>
                <a:cs typeface="Calibri"/>
              </a:rPr>
              <a:t>i </a:t>
            </a:r>
            <a:r>
              <a:rPr dirty="0" sz="1950" spc="270">
                <a:latin typeface="Lucida Sans Unicode"/>
                <a:cs typeface="Lucida Sans Unicode"/>
              </a:rPr>
              <a:t>← </a:t>
            </a:r>
            <a:r>
              <a:rPr dirty="0" sz="1950" spc="175">
                <a:latin typeface="Tahoma"/>
                <a:cs typeface="Tahoma"/>
              </a:rPr>
              <a:t>1 </a:t>
            </a:r>
            <a:r>
              <a:rPr dirty="0" sz="1950" spc="55" b="1">
                <a:latin typeface="Verdana"/>
                <a:cs typeface="Verdana"/>
              </a:rPr>
              <a:t>to </a:t>
            </a:r>
            <a:r>
              <a:rPr dirty="0" sz="1950" spc="270" i="1">
                <a:latin typeface="Calibri"/>
                <a:cs typeface="Calibri"/>
              </a:rPr>
              <a:t>n </a:t>
            </a:r>
            <a:r>
              <a:rPr dirty="0" sz="1950" b="1">
                <a:latin typeface="Verdana"/>
                <a:cs typeface="Verdana"/>
              </a:rPr>
              <a:t>do </a:t>
            </a:r>
            <a:r>
              <a:rPr dirty="0" sz="1950" spc="-655" b="1">
                <a:latin typeface="Verdana"/>
                <a:cs typeface="Verdana"/>
              </a:rPr>
              <a:t> </a:t>
            </a:r>
            <a:r>
              <a:rPr dirty="0" sz="1650" spc="114">
                <a:latin typeface="Arial MT"/>
                <a:cs typeface="Arial MT"/>
              </a:rPr>
              <a:t>3:		</a:t>
            </a:r>
            <a:r>
              <a:rPr dirty="0" sz="1950" spc="155" i="1">
                <a:latin typeface="Calibri"/>
                <a:cs typeface="Calibri"/>
              </a:rPr>
              <a:t>m</a:t>
            </a:r>
            <a:r>
              <a:rPr dirty="0" sz="1950" spc="155">
                <a:latin typeface="Tahoma"/>
                <a:cs typeface="Tahoma"/>
              </a:rPr>
              <a:t>[</a:t>
            </a:r>
            <a:r>
              <a:rPr dirty="0" sz="1950" spc="155" i="1">
                <a:latin typeface="Calibri"/>
                <a:cs typeface="Calibri"/>
              </a:rPr>
              <a:t>i,</a:t>
            </a:r>
            <a:r>
              <a:rPr dirty="0" sz="1950" spc="-95" i="1">
                <a:latin typeface="Calibri"/>
                <a:cs typeface="Calibri"/>
              </a:rPr>
              <a:t> </a:t>
            </a:r>
            <a:r>
              <a:rPr dirty="0" sz="1950" spc="110" i="1">
                <a:latin typeface="Calibri"/>
                <a:cs typeface="Calibri"/>
              </a:rPr>
              <a:t>i</a:t>
            </a:r>
            <a:r>
              <a:rPr dirty="0" sz="1950" spc="110">
                <a:latin typeface="Tahoma"/>
                <a:cs typeface="Tahoma"/>
              </a:rPr>
              <a:t>]</a:t>
            </a:r>
            <a:r>
              <a:rPr dirty="0" sz="1950" spc="-35">
                <a:latin typeface="Tahoma"/>
                <a:cs typeface="Tahoma"/>
              </a:rPr>
              <a:t> </a:t>
            </a:r>
            <a:r>
              <a:rPr dirty="0" sz="1950" spc="270">
                <a:latin typeface="Lucida Sans Unicode"/>
                <a:cs typeface="Lucida Sans Unicode"/>
              </a:rPr>
              <a:t>←</a:t>
            </a:r>
            <a:r>
              <a:rPr dirty="0" sz="1950" spc="-40">
                <a:latin typeface="Lucida Sans Unicode"/>
                <a:cs typeface="Lucida Sans Unicode"/>
              </a:rPr>
              <a:t> </a:t>
            </a:r>
            <a:r>
              <a:rPr dirty="0" sz="1950" spc="175">
                <a:latin typeface="Tahoma"/>
                <a:cs typeface="Tahoma"/>
              </a:rPr>
              <a:t>0</a:t>
            </a:r>
            <a:endParaRPr sz="1950">
              <a:latin typeface="Tahoma"/>
              <a:cs typeface="Tahoma"/>
            </a:endParaRPr>
          </a:p>
          <a:p>
            <a:pPr algn="r" marR="2440940">
              <a:lnSpc>
                <a:spcPct val="100000"/>
              </a:lnSpc>
              <a:spcBef>
                <a:spcPts val="750"/>
              </a:spcBef>
            </a:pPr>
            <a:r>
              <a:rPr dirty="0" sz="1650" spc="114">
                <a:latin typeface="Arial MT"/>
                <a:cs typeface="Arial MT"/>
              </a:rPr>
              <a:t>4: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5: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6: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7: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8: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9: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10: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11: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12: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05"/>
              </a:spcBef>
            </a:pPr>
            <a:r>
              <a:rPr dirty="0" sz="1650" spc="114">
                <a:latin typeface="Arial MT"/>
                <a:cs typeface="Arial MT"/>
              </a:rPr>
              <a:t>13: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14: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15: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16:</a:t>
            </a:r>
            <a:endParaRPr sz="1650">
              <a:latin typeface="Arial MT"/>
              <a:cs typeface="Arial MT"/>
            </a:endParaRPr>
          </a:p>
          <a:p>
            <a:pPr algn="r" marR="2440940">
              <a:lnSpc>
                <a:spcPct val="100000"/>
              </a:lnSpc>
              <a:spcBef>
                <a:spcPts val="810"/>
              </a:spcBef>
            </a:pPr>
            <a:r>
              <a:rPr dirty="0" sz="1650" spc="114">
                <a:latin typeface="Arial MT"/>
                <a:cs typeface="Arial MT"/>
              </a:rPr>
              <a:t>17: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81" y="5391804"/>
            <a:ext cx="1757045" cy="14427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41985" marR="5080" indent="314325">
              <a:lnSpc>
                <a:spcPct val="119200"/>
              </a:lnSpc>
              <a:spcBef>
                <a:spcPts val="90"/>
              </a:spcBef>
            </a:pP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7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if </a:t>
            </a:r>
            <a:r>
              <a:rPr dirty="0" sz="1950" spc="-65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11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</a:t>
            </a:r>
            <a:endParaRPr sz="1950">
              <a:latin typeface="Verdana"/>
              <a:cs typeface="Verdana"/>
            </a:endParaRPr>
          </a:p>
          <a:p>
            <a:pPr marL="12700" marR="431165" indent="314325">
              <a:lnSpc>
                <a:spcPct val="119200"/>
              </a:lnSpc>
            </a:pP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7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 </a:t>
            </a:r>
            <a:r>
              <a:rPr dirty="0" sz="1950" spc="-65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end</a:t>
            </a:r>
            <a:r>
              <a:rPr dirty="0" sz="1950" spc="130" b="1">
                <a:latin typeface="Verdana"/>
                <a:cs typeface="Verdana"/>
              </a:rPr>
              <a:t> </a:t>
            </a:r>
            <a:r>
              <a:rPr dirty="0" sz="1950" spc="-40" b="1">
                <a:latin typeface="Verdana"/>
                <a:cs typeface="Verdana"/>
              </a:rPr>
              <a:t>for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" y="7130833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 h="0">
                <a:moveTo>
                  <a:pt x="0" y="0"/>
                </a:moveTo>
                <a:lnTo>
                  <a:pt x="896110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spc="130"/>
              <a:t>Dynamic</a:t>
            </a:r>
            <a:r>
              <a:rPr dirty="0" spc="175"/>
              <a:t> </a:t>
            </a:r>
            <a:r>
              <a:rPr dirty="0" spc="135"/>
              <a:t>Programming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39799" y="7266675"/>
            <a:ext cx="20764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z="1650" spc="114">
                <a:latin typeface="Arial MT"/>
                <a:cs typeface="Arial MT"/>
              </a:rPr>
              <a:t>5</a:t>
            </a:fld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2023-11-21T16:11:40Z</dcterms:created>
  <dcterms:modified xsi:type="dcterms:W3CDTF">2023-11-21T16:11:40Z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2012-05-14T00:00:00Z</vt:filetime>
  </property>
  <property fmtid="{D5CDD505-2E9C-101B-9397-08002B2CF9AE}" pid="3" name="Creator">
    <vt:lpwstr>TeX</vt:lpwstr>
  </property>
  <property fmtid="{D5CDD505-2E9C-101B-9397-08002B2CF9AE}" pid="4" name="LastSaved">
    <vt:filetime>2023-11-21T00:00:00Z</vt:filetime>
  </property>
</Properties>
</file>