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  <Override PartName="/ppt/slides/slide9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175500" y="9434910"/>
            <a:ext cx="1524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goddard@cse.unl.edu" TargetMode="External"/><Relationship Id="rId3" Type="http://schemas.openxmlformats.org/officeDocument/2006/relationships/hyperlink" Target="http://www.cse.unl.edu/~goddard/Courses/CSCE310J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0622" y="1326387"/>
            <a:ext cx="2707005" cy="202882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535"/>
              </a:spcBef>
            </a:pPr>
            <a:r>
              <a:rPr dirty="0" sz="1050" spc="5" b="1">
                <a:latin typeface="Times New Roman"/>
                <a:cs typeface="Times New Roman"/>
              </a:rPr>
              <a:t>CSCE</a:t>
            </a:r>
            <a:r>
              <a:rPr dirty="0" sz="1050" spc="-35" b="1">
                <a:latin typeface="Times New Roman"/>
                <a:cs typeface="Times New Roman"/>
              </a:rPr>
              <a:t> </a:t>
            </a:r>
            <a:r>
              <a:rPr dirty="0" sz="1050" spc="10" b="1">
                <a:latin typeface="Times New Roman"/>
                <a:cs typeface="Times New Roman"/>
              </a:rPr>
              <a:t>310J</a:t>
            </a:r>
            <a:endParaRPr sz="10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spcBef>
                <a:spcPts val="20"/>
              </a:spcBef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dirty="0" u="heavy" sz="10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Structures</a:t>
            </a: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&amp;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Algorithm</a:t>
            </a:r>
            <a:r>
              <a:rPr dirty="0" sz="1050" b="1">
                <a:latin typeface="Times New Roman"/>
                <a:cs typeface="Times New Roman"/>
              </a:rPr>
              <a:t>s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algn="ctr" marL="673100" marR="664845">
              <a:lnSpc>
                <a:spcPct val="122900"/>
              </a:lnSpc>
            </a:pPr>
            <a:r>
              <a:rPr dirty="0" sz="1050" spc="5" b="1">
                <a:latin typeface="Times New Roman"/>
                <a:cs typeface="Times New Roman"/>
              </a:rPr>
              <a:t>Dynamic</a:t>
            </a:r>
            <a:r>
              <a:rPr dirty="0" sz="1050" spc="-45" b="1">
                <a:latin typeface="Times New Roman"/>
                <a:cs typeface="Times New Roman"/>
              </a:rPr>
              <a:t> </a:t>
            </a:r>
            <a:r>
              <a:rPr dirty="0" sz="1050" spc="5" b="1">
                <a:latin typeface="Times New Roman"/>
                <a:cs typeface="Times New Roman"/>
              </a:rPr>
              <a:t>programming </a:t>
            </a:r>
            <a:r>
              <a:rPr dirty="0" sz="1050" spc="-245" b="1">
                <a:latin typeface="Times New Roman"/>
                <a:cs typeface="Times New Roman"/>
              </a:rPr>
              <a:t> </a:t>
            </a:r>
            <a:r>
              <a:rPr dirty="0" sz="1050" spc="5" b="1">
                <a:latin typeface="Times New Roman"/>
                <a:cs typeface="Times New Roman"/>
              </a:rPr>
              <a:t>0-1</a:t>
            </a:r>
            <a:r>
              <a:rPr dirty="0" sz="1050" spc="-10" b="1">
                <a:latin typeface="Times New Roman"/>
                <a:cs typeface="Times New Roman"/>
              </a:rPr>
              <a:t> </a:t>
            </a:r>
            <a:r>
              <a:rPr dirty="0" sz="1050" spc="5" b="1">
                <a:latin typeface="Times New Roman"/>
                <a:cs typeface="Times New Roman"/>
              </a:rPr>
              <a:t>Knapsack</a:t>
            </a:r>
            <a:r>
              <a:rPr dirty="0" sz="1050" spc="-35" b="1">
                <a:latin typeface="Times New Roman"/>
                <a:cs typeface="Times New Roman"/>
              </a:rPr>
              <a:t> </a:t>
            </a:r>
            <a:r>
              <a:rPr dirty="0" sz="1050" spc="5" b="1">
                <a:latin typeface="Times New Roman"/>
                <a:cs typeface="Times New Roman"/>
              </a:rPr>
              <a:t>problem</a:t>
            </a: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45"/>
              </a:spcBef>
            </a:pPr>
            <a:r>
              <a:rPr dirty="0" sz="800" spc="10" b="1">
                <a:latin typeface="Arial"/>
                <a:cs typeface="Arial"/>
              </a:rPr>
              <a:t>Dr.</a:t>
            </a:r>
            <a:r>
              <a:rPr dirty="0" sz="800" spc="-20" b="1">
                <a:latin typeface="Arial"/>
                <a:cs typeface="Arial"/>
              </a:rPr>
              <a:t> </a:t>
            </a:r>
            <a:r>
              <a:rPr dirty="0" sz="800" spc="10" b="1">
                <a:latin typeface="Arial"/>
                <a:cs typeface="Arial"/>
              </a:rPr>
              <a:t>Steve</a:t>
            </a:r>
            <a:r>
              <a:rPr dirty="0" sz="800" spc="-15" b="1">
                <a:latin typeface="Arial"/>
                <a:cs typeface="Arial"/>
              </a:rPr>
              <a:t> </a:t>
            </a:r>
            <a:r>
              <a:rPr dirty="0" sz="800" spc="15" b="1">
                <a:latin typeface="Arial"/>
                <a:cs typeface="Arial"/>
              </a:rPr>
              <a:t>Goddard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800" spc="10" b="1" i="1">
                <a:latin typeface="Arial"/>
                <a:cs typeface="Arial"/>
                <a:hlinkClick r:id="rId2"/>
              </a:rPr>
              <a:t>goddard@cse.unl.edu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600" spc="-10" b="1" i="1">
                <a:latin typeface="Arial"/>
                <a:cs typeface="Arial"/>
                <a:hlinkClick r:id="rId3"/>
              </a:rPr>
              <a:t>http://www.cse.unl.edu/~goddard/Courses/CSCE310J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0">
              <a:latin typeface="Arial"/>
              <a:cs typeface="Arial"/>
            </a:endParaRPr>
          </a:p>
          <a:p>
            <a:pPr algn="r" marR="33020">
              <a:lnSpc>
                <a:spcPct val="100000"/>
              </a:lnSpc>
            </a:pPr>
            <a:r>
              <a:rPr dirty="0" sz="250" spc="5">
                <a:latin typeface="Times New Roman"/>
                <a:cs typeface="Times New Roman"/>
              </a:rPr>
              <a:t>1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3116" y="1326387"/>
            <a:ext cx="2708275" cy="202882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101600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800"/>
              </a:spcBef>
            </a:pPr>
            <a:r>
              <a:rPr dirty="0" sz="950" spc="-5" b="1">
                <a:latin typeface="Times New Roman"/>
                <a:cs typeface="Times New Roman"/>
              </a:rPr>
              <a:t>CSCE</a:t>
            </a:r>
            <a:r>
              <a:rPr dirty="0" sz="950" spc="-30" b="1">
                <a:latin typeface="Times New Roman"/>
                <a:cs typeface="Times New Roman"/>
              </a:rPr>
              <a:t> </a:t>
            </a:r>
            <a:r>
              <a:rPr dirty="0" sz="950" spc="-5" b="1">
                <a:latin typeface="Times New Roman"/>
                <a:cs typeface="Times New Roman"/>
              </a:rPr>
              <a:t>310J</a:t>
            </a:r>
            <a:endParaRPr sz="9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</a:pPr>
            <a:r>
              <a:rPr dirty="0" u="heavy" sz="9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950" spc="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9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dirty="0" u="heavy" sz="95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9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Structures &amp;</a:t>
            </a:r>
            <a:r>
              <a:rPr dirty="0" u="heavy" sz="95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9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Algorithms</a:t>
            </a:r>
            <a:r>
              <a:rPr dirty="0" u="heavy" sz="950" spc="-6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Times New Roman"/>
              <a:cs typeface="Times New Roman"/>
            </a:endParaRPr>
          </a:p>
          <a:p>
            <a:pPr marL="419100" indent="-102235">
              <a:lnSpc>
                <a:spcPct val="100000"/>
              </a:lnSpc>
              <a:buSzPct val="75000"/>
              <a:buFont typeface="MS UI Gothic"/>
              <a:buChar char="◆"/>
              <a:tabLst>
                <a:tab pos="419100" algn="l"/>
              </a:tabLst>
            </a:pPr>
            <a:r>
              <a:rPr dirty="0" sz="800" spc="10">
                <a:latin typeface="Times New Roman"/>
                <a:cs typeface="Times New Roman"/>
              </a:rPr>
              <a:t>Giving</a:t>
            </a:r>
            <a:r>
              <a:rPr dirty="0" sz="800" spc="5">
                <a:latin typeface="Times New Roman"/>
                <a:cs typeface="Times New Roman"/>
              </a:rPr>
              <a:t> credit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where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credit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is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due:</a:t>
            </a:r>
            <a:endParaRPr sz="800">
              <a:latin typeface="Times New Roman"/>
              <a:cs typeface="Times New Roman"/>
            </a:endParaRPr>
          </a:p>
          <a:p>
            <a:pPr marL="537845" marR="242570" indent="-85725">
              <a:lnSpc>
                <a:spcPct val="101400"/>
              </a:lnSpc>
              <a:spcBef>
                <a:spcPts val="185"/>
              </a:spcBef>
            </a:pPr>
            <a:r>
              <a:rPr dirty="0" sz="700">
                <a:latin typeface="Times New Roman"/>
                <a:cs typeface="Times New Roman"/>
              </a:rPr>
              <a:t>»</a:t>
            </a:r>
            <a:r>
              <a:rPr dirty="0" sz="700" spc="13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Most</a:t>
            </a:r>
            <a:r>
              <a:rPr dirty="0" sz="700" spc="10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of </a:t>
            </a:r>
            <a:r>
              <a:rPr dirty="0" sz="700">
                <a:latin typeface="Times New Roman"/>
                <a:cs typeface="Times New Roman"/>
              </a:rPr>
              <a:t>slides</a:t>
            </a:r>
            <a:r>
              <a:rPr dirty="0" sz="700" spc="15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for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this</a:t>
            </a:r>
            <a:r>
              <a:rPr dirty="0" sz="700" spc="1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lecture are based</a:t>
            </a:r>
            <a:r>
              <a:rPr dirty="0" sz="700" spc="10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on</a:t>
            </a:r>
            <a:r>
              <a:rPr dirty="0" sz="700" spc="2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slides 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created</a:t>
            </a:r>
            <a:r>
              <a:rPr dirty="0" sz="700" spc="10">
                <a:latin typeface="Times New Roman"/>
                <a:cs typeface="Times New Roman"/>
              </a:rPr>
              <a:t> by</a:t>
            </a:r>
            <a:r>
              <a:rPr dirty="0" sz="700" spc="-1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Dr.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David</a:t>
            </a:r>
            <a:r>
              <a:rPr dirty="0" sz="700" spc="2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Luebke,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University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of</a:t>
            </a:r>
            <a:r>
              <a:rPr dirty="0" sz="700" spc="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Virginia.</a:t>
            </a:r>
            <a:endParaRPr sz="700">
              <a:latin typeface="Times New Roman"/>
              <a:cs typeface="Times New Roman"/>
            </a:endParaRPr>
          </a:p>
          <a:p>
            <a:pPr marL="537845" marR="236220" indent="-85725">
              <a:lnSpc>
                <a:spcPct val="101400"/>
              </a:lnSpc>
              <a:spcBef>
                <a:spcPts val="180"/>
              </a:spcBef>
            </a:pPr>
            <a:r>
              <a:rPr dirty="0" sz="700">
                <a:latin typeface="Times New Roman"/>
                <a:cs typeface="Times New Roman"/>
              </a:rPr>
              <a:t>»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Some slides are based </a:t>
            </a:r>
            <a:r>
              <a:rPr dirty="0" sz="700" spc="-5">
                <a:latin typeface="Times New Roman"/>
                <a:cs typeface="Times New Roman"/>
              </a:rPr>
              <a:t>on </a:t>
            </a:r>
            <a:r>
              <a:rPr dirty="0" sz="700">
                <a:latin typeface="Times New Roman"/>
                <a:cs typeface="Times New Roman"/>
              </a:rPr>
              <a:t>lecture notes created </a:t>
            </a:r>
            <a:r>
              <a:rPr dirty="0" sz="700" spc="10">
                <a:latin typeface="Times New Roman"/>
                <a:cs typeface="Times New Roman"/>
              </a:rPr>
              <a:t>by </a:t>
            </a:r>
            <a:r>
              <a:rPr dirty="0" sz="700">
                <a:latin typeface="Times New Roman"/>
                <a:cs typeface="Times New Roman"/>
              </a:rPr>
              <a:t>Dr. </a:t>
            </a:r>
            <a:r>
              <a:rPr dirty="0" sz="700" spc="-16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Chuck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Cusack,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UNL.</a:t>
            </a:r>
            <a:endParaRPr sz="700">
              <a:latin typeface="Times New Roman"/>
              <a:cs typeface="Times New Roman"/>
            </a:endParaRPr>
          </a:p>
          <a:p>
            <a:pPr marL="452120">
              <a:lnSpc>
                <a:spcPct val="100000"/>
              </a:lnSpc>
              <a:spcBef>
                <a:spcPts val="180"/>
              </a:spcBef>
            </a:pPr>
            <a:r>
              <a:rPr dirty="0" sz="700">
                <a:latin typeface="Times New Roman"/>
                <a:cs typeface="Times New Roman"/>
              </a:rPr>
              <a:t>»</a:t>
            </a:r>
            <a:r>
              <a:rPr dirty="0" sz="700" spc="13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I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have modified</a:t>
            </a:r>
            <a:r>
              <a:rPr dirty="0" sz="700" spc="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them</a:t>
            </a:r>
            <a:r>
              <a:rPr dirty="0" sz="700" spc="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and</a:t>
            </a:r>
            <a:r>
              <a:rPr dirty="0" sz="700" spc="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added</a:t>
            </a:r>
            <a:r>
              <a:rPr dirty="0" sz="700" spc="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new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slides.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algn="r" marR="34925">
              <a:lnSpc>
                <a:spcPct val="100000"/>
              </a:lnSpc>
              <a:spcBef>
                <a:spcPts val="5"/>
              </a:spcBef>
            </a:pPr>
            <a:r>
              <a:rPr dirty="0" sz="250" spc="5">
                <a:latin typeface="Times New Roman"/>
                <a:cs typeface="Times New Roman"/>
              </a:rPr>
              <a:t>2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960622" y="4014723"/>
            <a:ext cx="2707005" cy="20269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tabLst>
                <a:tab pos="171259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Dynamic</a:t>
            </a:r>
            <a:r>
              <a:rPr dirty="0" u="heavy" sz="105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Programming	</a:t>
            </a:r>
            <a:endParaRPr sz="1050">
              <a:latin typeface="Times New Roman"/>
              <a:cs typeface="Times New Roman"/>
            </a:endParaRPr>
          </a:p>
          <a:p>
            <a:pPr marL="419100" indent="-102235">
              <a:lnSpc>
                <a:spcPct val="100000"/>
              </a:lnSpc>
              <a:spcBef>
                <a:spcPts val="910"/>
              </a:spcBef>
              <a:buSzPct val="75000"/>
              <a:buFont typeface="MS UI Gothic"/>
              <a:buChar char="◆"/>
              <a:tabLst>
                <a:tab pos="419100" algn="l"/>
              </a:tabLst>
            </a:pPr>
            <a:r>
              <a:rPr dirty="0" sz="800" spc="10">
                <a:latin typeface="Times New Roman"/>
                <a:cs typeface="Times New Roman"/>
              </a:rPr>
              <a:t>Another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strategy</a:t>
            </a:r>
            <a:r>
              <a:rPr dirty="0" sz="800" spc="-1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for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designing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algorithms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is</a:t>
            </a:r>
            <a:endParaRPr sz="8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45"/>
              </a:spcBef>
            </a:pPr>
            <a:r>
              <a:rPr dirty="0" sz="800" spc="10" i="1">
                <a:latin typeface="Times New Roman"/>
                <a:cs typeface="Times New Roman"/>
              </a:rPr>
              <a:t>dynamic</a:t>
            </a:r>
            <a:r>
              <a:rPr dirty="0" sz="800" spc="-45" i="1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programming</a:t>
            </a:r>
            <a:endParaRPr sz="800">
              <a:latin typeface="Times New Roman"/>
              <a:cs typeface="Times New Roman"/>
            </a:endParaRPr>
          </a:p>
          <a:p>
            <a:pPr marL="537845" marR="906780" indent="-85725">
              <a:lnSpc>
                <a:spcPct val="101400"/>
              </a:lnSpc>
              <a:spcBef>
                <a:spcPts val="175"/>
              </a:spcBef>
            </a:pPr>
            <a:r>
              <a:rPr dirty="0" sz="700">
                <a:latin typeface="Times New Roman"/>
                <a:cs typeface="Times New Roman"/>
              </a:rPr>
              <a:t>»</a:t>
            </a:r>
            <a:r>
              <a:rPr dirty="0" sz="700" spc="5">
                <a:latin typeface="Times New Roman"/>
                <a:cs typeface="Times New Roman"/>
              </a:rPr>
              <a:t> A </a:t>
            </a:r>
            <a:r>
              <a:rPr dirty="0" sz="700">
                <a:latin typeface="Times New Roman"/>
                <a:cs typeface="Times New Roman"/>
              </a:rPr>
              <a:t>metatechnique, not an algorithm </a:t>
            </a:r>
            <a:r>
              <a:rPr dirty="0" sz="700" spc="-16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(like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divide </a:t>
            </a:r>
            <a:r>
              <a:rPr dirty="0" sz="700" spc="5">
                <a:latin typeface="Times New Roman"/>
                <a:cs typeface="Times New Roman"/>
              </a:rPr>
              <a:t>&amp;</a:t>
            </a:r>
            <a:r>
              <a:rPr dirty="0" sz="700">
                <a:latin typeface="Times New Roman"/>
                <a:cs typeface="Times New Roman"/>
              </a:rPr>
              <a:t> conquer)</a:t>
            </a:r>
            <a:endParaRPr sz="700">
              <a:latin typeface="Times New Roman"/>
              <a:cs typeface="Times New Roman"/>
            </a:endParaRPr>
          </a:p>
          <a:p>
            <a:pPr marL="537845" marR="299720" indent="-85725">
              <a:lnSpc>
                <a:spcPct val="101400"/>
              </a:lnSpc>
              <a:spcBef>
                <a:spcPts val="180"/>
              </a:spcBef>
            </a:pPr>
            <a:r>
              <a:rPr dirty="0" sz="700">
                <a:latin typeface="Times New Roman"/>
                <a:cs typeface="Times New Roman"/>
              </a:rPr>
              <a:t>»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The </a:t>
            </a:r>
            <a:r>
              <a:rPr dirty="0" sz="700" spc="5">
                <a:latin typeface="Times New Roman"/>
                <a:cs typeface="Times New Roman"/>
              </a:rPr>
              <a:t>word </a:t>
            </a:r>
            <a:r>
              <a:rPr dirty="0" sz="700">
                <a:latin typeface="Times New Roman"/>
                <a:cs typeface="Times New Roman"/>
              </a:rPr>
              <a:t>“programming” is historical and predates </a:t>
            </a:r>
            <a:r>
              <a:rPr dirty="0" sz="700" spc="-16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computer programming</a:t>
            </a:r>
            <a:endParaRPr sz="700">
              <a:latin typeface="Times New Roman"/>
              <a:cs typeface="Times New Roman"/>
            </a:endParaRPr>
          </a:p>
          <a:p>
            <a:pPr marL="419100" marR="318770" indent="-102235">
              <a:lnSpc>
                <a:spcPct val="105000"/>
              </a:lnSpc>
              <a:spcBef>
                <a:spcPts val="190"/>
              </a:spcBef>
              <a:buSzPct val="75000"/>
              <a:buFont typeface="MS UI Gothic"/>
              <a:buChar char="◆"/>
              <a:tabLst>
                <a:tab pos="419100" algn="l"/>
              </a:tabLst>
            </a:pPr>
            <a:r>
              <a:rPr dirty="0" sz="800" spc="10">
                <a:latin typeface="Times New Roman"/>
                <a:cs typeface="Times New Roman"/>
              </a:rPr>
              <a:t>Use </a:t>
            </a:r>
            <a:r>
              <a:rPr dirty="0" sz="800" spc="15">
                <a:latin typeface="Times New Roman"/>
                <a:cs typeface="Times New Roman"/>
              </a:rPr>
              <a:t>when </a:t>
            </a:r>
            <a:r>
              <a:rPr dirty="0" sz="800" spc="10">
                <a:latin typeface="Times New Roman"/>
                <a:cs typeface="Times New Roman"/>
              </a:rPr>
              <a:t>problem breaks </a:t>
            </a:r>
            <a:r>
              <a:rPr dirty="0" sz="800" spc="15">
                <a:latin typeface="Times New Roman"/>
                <a:cs typeface="Times New Roman"/>
              </a:rPr>
              <a:t>down </a:t>
            </a:r>
            <a:r>
              <a:rPr dirty="0" sz="800" spc="5">
                <a:latin typeface="Times New Roman"/>
                <a:cs typeface="Times New Roman"/>
              </a:rPr>
              <a:t>into </a:t>
            </a:r>
            <a:r>
              <a:rPr dirty="0" sz="800" spc="10">
                <a:latin typeface="Times New Roman"/>
                <a:cs typeface="Times New Roman"/>
              </a:rPr>
              <a:t>recurring </a:t>
            </a:r>
            <a:r>
              <a:rPr dirty="0" sz="800" spc="-18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small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subproblems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algn="r" marR="33020">
              <a:lnSpc>
                <a:spcPct val="100000"/>
              </a:lnSpc>
              <a:spcBef>
                <a:spcPts val="540"/>
              </a:spcBef>
            </a:pPr>
            <a:r>
              <a:rPr dirty="0" sz="250" spc="5">
                <a:latin typeface="Times New Roman"/>
                <a:cs typeface="Times New Roman"/>
              </a:rPr>
              <a:t>3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3116" y="4014723"/>
            <a:ext cx="2708275" cy="20269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tabLst>
                <a:tab pos="171259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Dynamic</a:t>
            </a:r>
            <a:r>
              <a:rPr dirty="0" u="heavy" sz="105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programming	</a:t>
            </a:r>
            <a:endParaRPr sz="1050">
              <a:latin typeface="Times New Roman"/>
              <a:cs typeface="Times New Roman"/>
            </a:endParaRPr>
          </a:p>
          <a:p>
            <a:pPr algn="just" marL="418465" marR="315595" indent="-102235">
              <a:lnSpc>
                <a:spcPct val="104400"/>
              </a:lnSpc>
              <a:spcBef>
                <a:spcPts val="865"/>
              </a:spcBef>
              <a:buSzPct val="75000"/>
              <a:buFont typeface="MS UI Gothic"/>
              <a:buChar char="◆"/>
              <a:tabLst>
                <a:tab pos="419100" algn="l"/>
              </a:tabLst>
            </a:pPr>
            <a:r>
              <a:rPr dirty="0" sz="800">
                <a:latin typeface="Times New Roman"/>
                <a:cs typeface="Times New Roman"/>
              </a:rPr>
              <a:t>It </a:t>
            </a:r>
            <a:r>
              <a:rPr dirty="0" sz="800" spc="5">
                <a:latin typeface="Times New Roman"/>
                <a:cs typeface="Times New Roman"/>
              </a:rPr>
              <a:t>is used </a:t>
            </a:r>
            <a:r>
              <a:rPr dirty="0" sz="800" spc="15">
                <a:latin typeface="Times New Roman"/>
                <a:cs typeface="Times New Roman"/>
              </a:rPr>
              <a:t>when the </a:t>
            </a:r>
            <a:r>
              <a:rPr dirty="0" sz="800" spc="10">
                <a:latin typeface="Times New Roman"/>
                <a:cs typeface="Times New Roman"/>
              </a:rPr>
              <a:t>solution can </a:t>
            </a:r>
            <a:r>
              <a:rPr dirty="0" sz="800" spc="15">
                <a:latin typeface="Times New Roman"/>
                <a:cs typeface="Times New Roman"/>
              </a:rPr>
              <a:t>be </a:t>
            </a:r>
            <a:r>
              <a:rPr dirty="0" sz="800" spc="5">
                <a:latin typeface="Times New Roman"/>
                <a:cs typeface="Times New Roman"/>
              </a:rPr>
              <a:t>recursively </a:t>
            </a:r>
            <a:r>
              <a:rPr dirty="0" sz="800" spc="-18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described </a:t>
            </a:r>
            <a:r>
              <a:rPr dirty="0" sz="800" spc="5">
                <a:latin typeface="Times New Roman"/>
                <a:cs typeface="Times New Roman"/>
              </a:rPr>
              <a:t>in </a:t>
            </a:r>
            <a:r>
              <a:rPr dirty="0" sz="800" spc="10">
                <a:latin typeface="Times New Roman"/>
                <a:cs typeface="Times New Roman"/>
              </a:rPr>
              <a:t>terms </a:t>
            </a:r>
            <a:r>
              <a:rPr dirty="0" sz="800" spc="5">
                <a:latin typeface="Times New Roman"/>
                <a:cs typeface="Times New Roman"/>
              </a:rPr>
              <a:t>of solutions </a:t>
            </a:r>
            <a:r>
              <a:rPr dirty="0" sz="800" spc="15">
                <a:latin typeface="Times New Roman"/>
                <a:cs typeface="Times New Roman"/>
              </a:rPr>
              <a:t>to </a:t>
            </a:r>
            <a:r>
              <a:rPr dirty="0" sz="800" spc="10">
                <a:latin typeface="Times New Roman"/>
                <a:cs typeface="Times New Roman"/>
              </a:rPr>
              <a:t>subproblems </a:t>
            </a:r>
            <a:r>
              <a:rPr dirty="0" sz="800" spc="-18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(</a:t>
            </a:r>
            <a:r>
              <a:rPr dirty="0" sz="800" spc="10" i="1">
                <a:latin typeface="Times New Roman"/>
                <a:cs typeface="Times New Roman"/>
              </a:rPr>
              <a:t>optimal</a:t>
            </a:r>
            <a:r>
              <a:rPr dirty="0" sz="800" spc="-5" i="1">
                <a:latin typeface="Times New Roman"/>
                <a:cs typeface="Times New Roman"/>
              </a:rPr>
              <a:t> </a:t>
            </a:r>
            <a:r>
              <a:rPr dirty="0" sz="800" spc="5" i="1">
                <a:latin typeface="Times New Roman"/>
                <a:cs typeface="Times New Roman"/>
              </a:rPr>
              <a:t>substructure</a:t>
            </a:r>
            <a:r>
              <a:rPr dirty="0" sz="800" spc="5">
                <a:latin typeface="Times New Roman"/>
                <a:cs typeface="Times New Roman"/>
              </a:rPr>
              <a:t>).</a:t>
            </a:r>
            <a:endParaRPr sz="800">
              <a:latin typeface="Times New Roman"/>
              <a:cs typeface="Times New Roman"/>
            </a:endParaRPr>
          </a:p>
          <a:p>
            <a:pPr algn="just" marL="418465" marR="346710" indent="-102235">
              <a:lnSpc>
                <a:spcPct val="103800"/>
              </a:lnSpc>
              <a:spcBef>
                <a:spcPts val="204"/>
              </a:spcBef>
              <a:buSzPct val="75000"/>
              <a:buFont typeface="MS UI Gothic"/>
              <a:buChar char="◆"/>
              <a:tabLst>
                <a:tab pos="419100" algn="l"/>
              </a:tabLst>
            </a:pPr>
            <a:r>
              <a:rPr dirty="0" sz="800" spc="10">
                <a:latin typeface="Times New Roman"/>
                <a:cs typeface="Times New Roman"/>
              </a:rPr>
              <a:t>Algorithm finds </a:t>
            </a:r>
            <a:r>
              <a:rPr dirty="0" sz="800" spc="5">
                <a:latin typeface="Times New Roman"/>
                <a:cs typeface="Times New Roman"/>
              </a:rPr>
              <a:t>solutions to </a:t>
            </a:r>
            <a:r>
              <a:rPr dirty="0" sz="800" spc="10">
                <a:latin typeface="Times New Roman"/>
                <a:cs typeface="Times New Roman"/>
              </a:rPr>
              <a:t>subproblems and </a:t>
            </a:r>
            <a:r>
              <a:rPr dirty="0" sz="800" spc="-18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stores</a:t>
            </a:r>
            <a:r>
              <a:rPr dirty="0" sz="800" spc="10">
                <a:latin typeface="Times New Roman"/>
                <a:cs typeface="Times New Roman"/>
              </a:rPr>
              <a:t> them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in</a:t>
            </a:r>
            <a:r>
              <a:rPr dirty="0" sz="800" spc="10">
                <a:latin typeface="Times New Roman"/>
                <a:cs typeface="Times New Roman"/>
              </a:rPr>
              <a:t> memory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for</a:t>
            </a:r>
            <a:r>
              <a:rPr dirty="0" sz="800" spc="1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later</a:t>
            </a:r>
            <a:r>
              <a:rPr dirty="0" sz="800" spc="1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use.</a:t>
            </a:r>
            <a:endParaRPr sz="800">
              <a:latin typeface="Times New Roman"/>
              <a:cs typeface="Times New Roman"/>
            </a:endParaRPr>
          </a:p>
          <a:p>
            <a:pPr algn="just" marL="418465" marR="186690" indent="-102235">
              <a:lnSpc>
                <a:spcPct val="105000"/>
              </a:lnSpc>
              <a:spcBef>
                <a:spcPts val="190"/>
              </a:spcBef>
              <a:buSzPct val="75000"/>
              <a:buFont typeface="MS UI Gothic"/>
              <a:buChar char="◆"/>
              <a:tabLst>
                <a:tab pos="419100" algn="l"/>
              </a:tabLst>
            </a:pPr>
            <a:r>
              <a:rPr dirty="0" sz="800" spc="10">
                <a:latin typeface="Times New Roman"/>
                <a:cs typeface="Times New Roman"/>
              </a:rPr>
              <a:t>More </a:t>
            </a:r>
            <a:r>
              <a:rPr dirty="0" sz="800" spc="5">
                <a:latin typeface="Times New Roman"/>
                <a:cs typeface="Times New Roman"/>
              </a:rPr>
              <a:t>efficient </a:t>
            </a:r>
            <a:r>
              <a:rPr dirty="0" sz="800" spc="10">
                <a:latin typeface="Times New Roman"/>
                <a:cs typeface="Times New Roman"/>
              </a:rPr>
              <a:t>than “</a:t>
            </a:r>
            <a:r>
              <a:rPr dirty="0" sz="800" spc="10" i="1">
                <a:latin typeface="Times New Roman"/>
                <a:cs typeface="Times New Roman"/>
              </a:rPr>
              <a:t>brute-force methods</a:t>
            </a:r>
            <a:r>
              <a:rPr dirty="0" sz="800" spc="10">
                <a:latin typeface="Times New Roman"/>
                <a:cs typeface="Times New Roman"/>
              </a:rPr>
              <a:t>”, which </a:t>
            </a:r>
            <a:r>
              <a:rPr dirty="0" sz="800" spc="-18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solve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the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same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subproblems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over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and</a:t>
            </a:r>
            <a:r>
              <a:rPr dirty="0" sz="800" spc="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over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again.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Times New Roman"/>
              <a:cs typeface="Times New Roman"/>
            </a:endParaRPr>
          </a:p>
          <a:p>
            <a:pPr algn="r" marR="34925">
              <a:lnSpc>
                <a:spcPct val="100000"/>
              </a:lnSpc>
            </a:pPr>
            <a:r>
              <a:rPr dirty="0" sz="250" spc="5">
                <a:latin typeface="Times New Roman"/>
                <a:cs typeface="Times New Roman"/>
              </a:rPr>
              <a:t>4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0622" y="6701535"/>
            <a:ext cx="2707005" cy="202882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101600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800"/>
              </a:spcBef>
            </a:pPr>
            <a:r>
              <a:rPr dirty="0" sz="950" spc="-5" b="1">
                <a:latin typeface="Times New Roman"/>
                <a:cs typeface="Times New Roman"/>
              </a:rPr>
              <a:t>Summarizing</a:t>
            </a:r>
            <a:r>
              <a:rPr dirty="0" sz="950" spc="-10" b="1">
                <a:latin typeface="Times New Roman"/>
                <a:cs typeface="Times New Roman"/>
              </a:rPr>
              <a:t> </a:t>
            </a:r>
            <a:r>
              <a:rPr dirty="0" sz="950" spc="-5" b="1">
                <a:latin typeface="Times New Roman"/>
                <a:cs typeface="Times New Roman"/>
              </a:rPr>
              <a:t>the</a:t>
            </a:r>
            <a:r>
              <a:rPr dirty="0" sz="950" spc="-10" b="1">
                <a:latin typeface="Times New Roman"/>
                <a:cs typeface="Times New Roman"/>
              </a:rPr>
              <a:t> </a:t>
            </a:r>
            <a:r>
              <a:rPr dirty="0" sz="950" spc="-5" b="1">
                <a:latin typeface="Times New Roman"/>
                <a:cs typeface="Times New Roman"/>
              </a:rPr>
              <a:t>Concept</a:t>
            </a:r>
            <a:r>
              <a:rPr dirty="0" sz="950" spc="-20" b="1">
                <a:latin typeface="Times New Roman"/>
                <a:cs typeface="Times New Roman"/>
              </a:rPr>
              <a:t> </a:t>
            </a:r>
            <a:r>
              <a:rPr dirty="0" sz="950" b="1">
                <a:latin typeface="Times New Roman"/>
                <a:cs typeface="Times New Roman"/>
              </a:rPr>
              <a:t>of</a:t>
            </a:r>
            <a:endParaRPr sz="9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tabLst>
                <a:tab pos="1712595" algn="l"/>
              </a:tabLst>
            </a:pPr>
            <a:r>
              <a:rPr dirty="0" u="heavy" sz="9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950" spc="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9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Dynamic</a:t>
            </a:r>
            <a:r>
              <a:rPr dirty="0" u="heavy" sz="95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9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Programming	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Times New Roman"/>
              <a:cs typeface="Times New Roman"/>
            </a:endParaRPr>
          </a:p>
          <a:p>
            <a:pPr marL="419100" indent="-102235">
              <a:lnSpc>
                <a:spcPct val="100000"/>
              </a:lnSpc>
              <a:buSzPct val="75000"/>
              <a:buFont typeface="MS UI Gothic"/>
              <a:buChar char="◆"/>
              <a:tabLst>
                <a:tab pos="419100" algn="l"/>
              </a:tabLst>
            </a:pPr>
            <a:r>
              <a:rPr dirty="0" sz="800" spc="10">
                <a:latin typeface="Times New Roman"/>
                <a:cs typeface="Times New Roman"/>
              </a:rPr>
              <a:t>Basic</a:t>
            </a:r>
            <a:r>
              <a:rPr dirty="0" sz="800" spc="-3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idea:</a:t>
            </a:r>
            <a:endParaRPr sz="800">
              <a:latin typeface="Times New Roman"/>
              <a:cs typeface="Times New Roman"/>
            </a:endParaRPr>
          </a:p>
          <a:p>
            <a:pPr marL="537845" marR="348615" indent="-85725">
              <a:lnSpc>
                <a:spcPct val="101400"/>
              </a:lnSpc>
              <a:spcBef>
                <a:spcPts val="185"/>
              </a:spcBef>
            </a:pPr>
            <a:r>
              <a:rPr dirty="0" sz="700">
                <a:latin typeface="Times New Roman"/>
                <a:cs typeface="Times New Roman"/>
              </a:rPr>
              <a:t>»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Optimal substructure: optimal solution to problem </a:t>
            </a:r>
            <a:r>
              <a:rPr dirty="0" sz="700" spc="-16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consists</a:t>
            </a:r>
            <a:r>
              <a:rPr dirty="0" sz="700" spc="5">
                <a:latin typeface="Times New Roman"/>
                <a:cs typeface="Times New Roman"/>
              </a:rPr>
              <a:t> of </a:t>
            </a:r>
            <a:r>
              <a:rPr dirty="0" sz="700">
                <a:latin typeface="Times New Roman"/>
                <a:cs typeface="Times New Roman"/>
              </a:rPr>
              <a:t>optimal</a:t>
            </a:r>
            <a:r>
              <a:rPr dirty="0" sz="700" spc="-1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solutions</a:t>
            </a:r>
            <a:r>
              <a:rPr dirty="0" sz="700" spc="5">
                <a:latin typeface="Times New Roman"/>
                <a:cs typeface="Times New Roman"/>
              </a:rPr>
              <a:t> to</a:t>
            </a:r>
            <a:r>
              <a:rPr dirty="0" sz="700">
                <a:latin typeface="Times New Roman"/>
                <a:cs typeface="Times New Roman"/>
              </a:rPr>
              <a:t> subproblems</a:t>
            </a:r>
            <a:endParaRPr sz="700">
              <a:latin typeface="Times New Roman"/>
              <a:cs typeface="Times New Roman"/>
            </a:endParaRPr>
          </a:p>
          <a:p>
            <a:pPr marL="537845" marR="261620" indent="-85725">
              <a:lnSpc>
                <a:spcPct val="101400"/>
              </a:lnSpc>
              <a:spcBef>
                <a:spcPts val="180"/>
              </a:spcBef>
            </a:pPr>
            <a:r>
              <a:rPr dirty="0" sz="700">
                <a:latin typeface="Times New Roman"/>
                <a:cs typeface="Times New Roman"/>
              </a:rPr>
              <a:t>»</a:t>
            </a:r>
            <a:r>
              <a:rPr dirty="0" sz="700" spc="15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Overlapping subproblems: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few</a:t>
            </a:r>
            <a:r>
              <a:rPr dirty="0" sz="700" spc="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subproblems</a:t>
            </a:r>
            <a:r>
              <a:rPr dirty="0" sz="700" spc="1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in</a:t>
            </a:r>
            <a:r>
              <a:rPr dirty="0" sz="700" spc="15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total, </a:t>
            </a:r>
            <a:r>
              <a:rPr dirty="0" sz="700" spc="-160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many</a:t>
            </a:r>
            <a:r>
              <a:rPr dirty="0" sz="700" spc="-2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recurring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instances</a:t>
            </a:r>
            <a:r>
              <a:rPr dirty="0" sz="700" spc="5">
                <a:latin typeface="Times New Roman"/>
                <a:cs typeface="Times New Roman"/>
              </a:rPr>
              <a:t> of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each</a:t>
            </a:r>
            <a:endParaRPr sz="700">
              <a:latin typeface="Times New Roman"/>
              <a:cs typeface="Times New Roman"/>
            </a:endParaRPr>
          </a:p>
          <a:p>
            <a:pPr marL="537845" marR="492125" indent="-85725">
              <a:lnSpc>
                <a:spcPct val="102899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»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Solve bottom-up, building a table </a:t>
            </a:r>
            <a:r>
              <a:rPr dirty="0" sz="700" spc="5">
                <a:latin typeface="Times New Roman"/>
                <a:cs typeface="Times New Roman"/>
              </a:rPr>
              <a:t>of </a:t>
            </a:r>
            <a:r>
              <a:rPr dirty="0" sz="700">
                <a:latin typeface="Times New Roman"/>
                <a:cs typeface="Times New Roman"/>
              </a:rPr>
              <a:t>solved 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subproblems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that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are used</a:t>
            </a:r>
            <a:r>
              <a:rPr dirty="0" sz="700" spc="1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to solve</a:t>
            </a:r>
            <a:r>
              <a:rPr dirty="0" sz="700" spc="10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larger</a:t>
            </a:r>
            <a:r>
              <a:rPr dirty="0" sz="700" spc="2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ones</a:t>
            </a:r>
            <a:endParaRPr sz="700">
              <a:latin typeface="Times New Roman"/>
              <a:cs typeface="Times New Roman"/>
            </a:endParaRPr>
          </a:p>
          <a:p>
            <a:pPr marL="419100" indent="-102235">
              <a:lnSpc>
                <a:spcPct val="100000"/>
              </a:lnSpc>
              <a:spcBef>
                <a:spcPts val="235"/>
              </a:spcBef>
              <a:buSzPct val="75000"/>
              <a:buFont typeface="MS UI Gothic"/>
              <a:buChar char="◆"/>
              <a:tabLst>
                <a:tab pos="419100" algn="l"/>
              </a:tabLst>
            </a:pPr>
            <a:r>
              <a:rPr dirty="0" sz="800" spc="5">
                <a:latin typeface="Times New Roman"/>
                <a:cs typeface="Times New Roman"/>
              </a:rPr>
              <a:t>Variations:</a:t>
            </a:r>
            <a:endParaRPr sz="800">
              <a:latin typeface="Times New Roman"/>
              <a:cs typeface="Times New Roman"/>
            </a:endParaRPr>
          </a:p>
          <a:p>
            <a:pPr marL="452120">
              <a:lnSpc>
                <a:spcPct val="100000"/>
              </a:lnSpc>
              <a:spcBef>
                <a:spcPts val="185"/>
              </a:spcBef>
            </a:pPr>
            <a:r>
              <a:rPr dirty="0" sz="700">
                <a:latin typeface="Times New Roman"/>
                <a:cs typeface="Times New Roman"/>
              </a:rPr>
              <a:t>»</a:t>
            </a:r>
            <a:r>
              <a:rPr dirty="0" sz="700" spc="14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“Table”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could</a:t>
            </a:r>
            <a:r>
              <a:rPr dirty="0" sz="700" spc="10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be</a:t>
            </a:r>
            <a:r>
              <a:rPr dirty="0" sz="700">
                <a:latin typeface="Times New Roman"/>
                <a:cs typeface="Times New Roman"/>
              </a:rPr>
              <a:t> 3-dimensional,</a:t>
            </a:r>
            <a:r>
              <a:rPr dirty="0" sz="700" spc="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triangular,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a </a:t>
            </a:r>
            <a:r>
              <a:rPr dirty="0" sz="700" spc="-5">
                <a:latin typeface="Times New Roman"/>
                <a:cs typeface="Times New Roman"/>
              </a:rPr>
              <a:t>tree,</a:t>
            </a:r>
            <a:r>
              <a:rPr dirty="0" sz="700" spc="10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etc.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Times New Roman"/>
              <a:cs typeface="Times New Roman"/>
            </a:endParaRPr>
          </a:p>
          <a:p>
            <a:pPr algn="r" marR="33020">
              <a:lnSpc>
                <a:spcPct val="100000"/>
              </a:lnSpc>
            </a:pPr>
            <a:r>
              <a:rPr dirty="0" sz="250" spc="5">
                <a:latin typeface="Times New Roman"/>
                <a:cs typeface="Times New Roman"/>
              </a:rPr>
              <a:t>5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3116" y="6701535"/>
            <a:ext cx="2708275" cy="202882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Knapsack</a:t>
            </a:r>
            <a:r>
              <a:rPr dirty="0" u="heavy" sz="1050" spc="-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</a:t>
            </a:r>
            <a:r>
              <a:rPr dirty="0" u="heavy" sz="105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(Review)</a:t>
            </a:r>
            <a:endParaRPr sz="1050">
              <a:latin typeface="Times New Roman"/>
              <a:cs typeface="Times New Roman"/>
            </a:endParaRPr>
          </a:p>
          <a:p>
            <a:pPr marL="410845" marR="347980">
              <a:lnSpc>
                <a:spcPct val="103800"/>
              </a:lnSpc>
              <a:spcBef>
                <a:spcPts val="910"/>
              </a:spcBef>
            </a:pPr>
            <a:r>
              <a:rPr dirty="0" sz="800" spc="10">
                <a:latin typeface="Times New Roman"/>
                <a:cs typeface="Times New Roman"/>
              </a:rPr>
              <a:t>Given </a:t>
            </a:r>
            <a:r>
              <a:rPr dirty="0" sz="800" spc="15">
                <a:latin typeface="Times New Roman"/>
                <a:cs typeface="Times New Roman"/>
              </a:rPr>
              <a:t>some </a:t>
            </a:r>
            <a:r>
              <a:rPr dirty="0" sz="800" spc="5">
                <a:latin typeface="Times New Roman"/>
                <a:cs typeface="Times New Roman"/>
              </a:rPr>
              <a:t>items, </a:t>
            </a:r>
            <a:r>
              <a:rPr dirty="0" sz="800" spc="10">
                <a:latin typeface="Times New Roman"/>
                <a:cs typeface="Times New Roman"/>
              </a:rPr>
              <a:t>pack </a:t>
            </a:r>
            <a:r>
              <a:rPr dirty="0" sz="800" spc="5">
                <a:latin typeface="Times New Roman"/>
                <a:cs typeface="Times New Roman"/>
              </a:rPr>
              <a:t>the </a:t>
            </a:r>
            <a:r>
              <a:rPr dirty="0" sz="800" spc="10">
                <a:latin typeface="Times New Roman"/>
                <a:cs typeface="Times New Roman"/>
              </a:rPr>
              <a:t>knapsack </a:t>
            </a:r>
            <a:r>
              <a:rPr dirty="0" sz="800" spc="5">
                <a:latin typeface="Times New Roman"/>
                <a:cs typeface="Times New Roman"/>
              </a:rPr>
              <a:t>to </a:t>
            </a:r>
            <a:r>
              <a:rPr dirty="0" sz="800">
                <a:latin typeface="Times New Roman"/>
                <a:cs typeface="Times New Roman"/>
              </a:rPr>
              <a:t>get </a:t>
            </a:r>
            <a:r>
              <a:rPr dirty="0" sz="800" spc="5">
                <a:latin typeface="Times New Roman"/>
                <a:cs typeface="Times New Roman"/>
              </a:rPr>
              <a:t> the</a:t>
            </a:r>
            <a:r>
              <a:rPr dirty="0" sz="800" spc="2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maximum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total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value.</a:t>
            </a:r>
            <a:r>
              <a:rPr dirty="0" sz="800" spc="1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Each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item </a:t>
            </a:r>
            <a:r>
              <a:rPr dirty="0" sz="800" spc="5">
                <a:latin typeface="Times New Roman"/>
                <a:cs typeface="Times New Roman"/>
              </a:rPr>
              <a:t>has</a:t>
            </a:r>
            <a:r>
              <a:rPr dirty="0" sz="800" spc="10">
                <a:latin typeface="Times New Roman"/>
                <a:cs typeface="Times New Roman"/>
              </a:rPr>
              <a:t> some</a:t>
            </a:r>
            <a:endParaRPr sz="800">
              <a:latin typeface="Times New Roman"/>
              <a:cs typeface="Times New Roman"/>
            </a:endParaRPr>
          </a:p>
          <a:p>
            <a:pPr marL="410845" marR="227329">
              <a:lnSpc>
                <a:spcPts val="1010"/>
              </a:lnSpc>
              <a:spcBef>
                <a:spcPts val="25"/>
              </a:spcBef>
            </a:pPr>
            <a:r>
              <a:rPr dirty="0" sz="800" spc="5">
                <a:latin typeface="Times New Roman"/>
                <a:cs typeface="Times New Roman"/>
              </a:rPr>
              <a:t>weight </a:t>
            </a:r>
            <a:r>
              <a:rPr dirty="0" sz="800" spc="10">
                <a:latin typeface="Times New Roman"/>
                <a:cs typeface="Times New Roman"/>
              </a:rPr>
              <a:t>and some </a:t>
            </a:r>
            <a:r>
              <a:rPr dirty="0" sz="800" spc="5">
                <a:latin typeface="Times New Roman"/>
                <a:cs typeface="Times New Roman"/>
              </a:rPr>
              <a:t>value. </a:t>
            </a:r>
            <a:r>
              <a:rPr dirty="0" sz="800" spc="10">
                <a:latin typeface="Times New Roman"/>
                <a:cs typeface="Times New Roman"/>
              </a:rPr>
              <a:t>Total weight </a:t>
            </a:r>
            <a:r>
              <a:rPr dirty="0" sz="800" spc="5">
                <a:latin typeface="Times New Roman"/>
                <a:cs typeface="Times New Roman"/>
              </a:rPr>
              <a:t>that </a:t>
            </a:r>
            <a:r>
              <a:rPr dirty="0" sz="800" spc="20">
                <a:latin typeface="Times New Roman"/>
                <a:cs typeface="Times New Roman"/>
              </a:rPr>
              <a:t>we </a:t>
            </a:r>
            <a:r>
              <a:rPr dirty="0" sz="800" spc="10">
                <a:latin typeface="Times New Roman"/>
                <a:cs typeface="Times New Roman"/>
              </a:rPr>
              <a:t>can </a:t>
            </a:r>
            <a:r>
              <a:rPr dirty="0" sz="800" spc="-18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carry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is </a:t>
            </a:r>
            <a:r>
              <a:rPr dirty="0" sz="800" spc="15">
                <a:latin typeface="Times New Roman"/>
                <a:cs typeface="Times New Roman"/>
              </a:rPr>
              <a:t>no</a:t>
            </a:r>
            <a:r>
              <a:rPr dirty="0" sz="800" spc="10">
                <a:latin typeface="Times New Roman"/>
                <a:cs typeface="Times New Roman"/>
              </a:rPr>
              <a:t> more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than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some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fixed</a:t>
            </a:r>
            <a:r>
              <a:rPr dirty="0" sz="800" spc="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number</a:t>
            </a:r>
            <a:r>
              <a:rPr dirty="0" sz="800" spc="1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W.</a:t>
            </a:r>
            <a:endParaRPr sz="800">
              <a:latin typeface="Times New Roman"/>
              <a:cs typeface="Times New Roman"/>
            </a:endParaRPr>
          </a:p>
          <a:p>
            <a:pPr marL="410845">
              <a:lnSpc>
                <a:spcPts val="950"/>
              </a:lnSpc>
            </a:pPr>
            <a:r>
              <a:rPr dirty="0" sz="800" spc="10">
                <a:latin typeface="Times New Roman"/>
                <a:cs typeface="Times New Roman"/>
              </a:rPr>
              <a:t>So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we </a:t>
            </a:r>
            <a:r>
              <a:rPr dirty="0" sz="800" spc="5">
                <a:latin typeface="Times New Roman"/>
                <a:cs typeface="Times New Roman"/>
              </a:rPr>
              <a:t>must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consider weights</a:t>
            </a:r>
            <a:r>
              <a:rPr dirty="0" sz="800" spc="5">
                <a:latin typeface="Times New Roman"/>
                <a:cs typeface="Times New Roman"/>
              </a:rPr>
              <a:t> of</a:t>
            </a:r>
            <a:r>
              <a:rPr dirty="0" sz="800" spc="10">
                <a:latin typeface="Times New Roman"/>
                <a:cs typeface="Times New Roman"/>
              </a:rPr>
              <a:t> items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as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well</a:t>
            </a:r>
            <a:r>
              <a:rPr dirty="0" sz="800" spc="-1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as</a:t>
            </a:r>
            <a:endParaRPr sz="800">
              <a:latin typeface="Times New Roman"/>
              <a:cs typeface="Times New Roman"/>
            </a:endParaRPr>
          </a:p>
          <a:p>
            <a:pPr marL="410845">
              <a:lnSpc>
                <a:spcPct val="100000"/>
              </a:lnSpc>
              <a:spcBef>
                <a:spcPts val="40"/>
              </a:spcBef>
            </a:pPr>
            <a:r>
              <a:rPr dirty="0" sz="800" spc="5">
                <a:latin typeface="Times New Roman"/>
                <a:cs typeface="Times New Roman"/>
              </a:rPr>
              <a:t>their</a:t>
            </a:r>
            <a:r>
              <a:rPr dirty="0" sz="800" spc="-2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value.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869950" marR="731520" indent="-52069">
              <a:lnSpc>
                <a:spcPct val="103699"/>
              </a:lnSpc>
              <a:tabLst>
                <a:tab pos="1301115" algn="l"/>
                <a:tab pos="1369695" algn="l"/>
                <a:tab pos="1739900" algn="l"/>
              </a:tabLst>
            </a:pPr>
            <a:r>
              <a:rPr dirty="0" sz="800" spc="10">
                <a:latin typeface="Times New Roman"/>
                <a:cs typeface="Times New Roman"/>
              </a:rPr>
              <a:t>Item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#	</a:t>
            </a:r>
            <a:r>
              <a:rPr dirty="0" sz="800" spc="5">
                <a:latin typeface="Times New Roman"/>
                <a:cs typeface="Times New Roman"/>
              </a:rPr>
              <a:t>Weight </a:t>
            </a:r>
            <a:r>
              <a:rPr dirty="0" sz="800" spc="18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Value </a:t>
            </a:r>
            <a:r>
              <a:rPr dirty="0" sz="800" spc="-18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1		1	8</a:t>
            </a:r>
            <a:endParaRPr sz="800">
              <a:latin typeface="Times New Roman"/>
              <a:cs typeface="Times New Roman"/>
            </a:endParaRPr>
          </a:p>
          <a:p>
            <a:pPr marL="869950">
              <a:lnSpc>
                <a:spcPct val="100000"/>
              </a:lnSpc>
              <a:spcBef>
                <a:spcPts val="45"/>
              </a:spcBef>
              <a:tabLst>
                <a:tab pos="1369695" algn="l"/>
                <a:tab pos="1739900" algn="l"/>
              </a:tabLst>
            </a:pPr>
            <a:r>
              <a:rPr dirty="0" sz="800" spc="10">
                <a:latin typeface="Times New Roman"/>
                <a:cs typeface="Times New Roman"/>
              </a:rPr>
              <a:t>2	3	6</a:t>
            </a:r>
            <a:endParaRPr sz="800">
              <a:latin typeface="Times New Roman"/>
              <a:cs typeface="Times New Roman"/>
            </a:endParaRPr>
          </a:p>
          <a:p>
            <a:pPr marL="869950">
              <a:lnSpc>
                <a:spcPct val="100000"/>
              </a:lnSpc>
              <a:spcBef>
                <a:spcPts val="40"/>
              </a:spcBef>
              <a:tabLst>
                <a:tab pos="1369695" algn="l"/>
                <a:tab pos="1739900" algn="l"/>
              </a:tabLst>
            </a:pPr>
            <a:r>
              <a:rPr dirty="0" sz="800" spc="10">
                <a:latin typeface="Times New Roman"/>
                <a:cs typeface="Times New Roman"/>
              </a:rPr>
              <a:t>3	5	5</a:t>
            </a:r>
            <a:endParaRPr sz="800">
              <a:latin typeface="Times New Roman"/>
              <a:cs typeface="Times New Roman"/>
            </a:endParaRPr>
          </a:p>
          <a:p>
            <a:pPr algn="r" marR="34925">
              <a:lnSpc>
                <a:spcPct val="100000"/>
              </a:lnSpc>
              <a:spcBef>
                <a:spcPts val="585"/>
              </a:spcBef>
            </a:pPr>
            <a:r>
              <a:rPr dirty="0" sz="250" spc="5">
                <a:latin typeface="Times New Roman"/>
                <a:cs typeface="Times New Roman"/>
              </a:rPr>
              <a:t>6</a:t>
            </a:r>
            <a:endParaRPr sz="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0622" y="1326387"/>
            <a:ext cx="2707005" cy="202882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tabLst>
                <a:tab pos="171259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Knapsack</a:t>
            </a:r>
            <a:r>
              <a:rPr dirty="0" u="heavy" sz="1050" spc="-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	</a:t>
            </a:r>
            <a:endParaRPr sz="1050">
              <a:latin typeface="Times New Roman"/>
              <a:cs typeface="Times New Roman"/>
            </a:endParaRPr>
          </a:p>
          <a:p>
            <a:pPr marL="316865">
              <a:lnSpc>
                <a:spcPts val="930"/>
              </a:lnSpc>
              <a:spcBef>
                <a:spcPts val="825"/>
              </a:spcBef>
            </a:pPr>
            <a:r>
              <a:rPr dirty="0" sz="800" spc="10">
                <a:latin typeface="Times New Roman"/>
                <a:cs typeface="Times New Roman"/>
              </a:rPr>
              <a:t>There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are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two</a:t>
            </a:r>
            <a:r>
              <a:rPr dirty="0" sz="800" spc="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versions</a:t>
            </a:r>
            <a:r>
              <a:rPr dirty="0" sz="800" spc="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of</a:t>
            </a:r>
            <a:r>
              <a:rPr dirty="0" sz="800" spc="1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the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problem:</a:t>
            </a:r>
            <a:endParaRPr sz="800">
              <a:latin typeface="Times New Roman"/>
              <a:cs typeface="Times New Roman"/>
            </a:endParaRPr>
          </a:p>
          <a:p>
            <a:pPr marL="610870" indent="-159385">
              <a:lnSpc>
                <a:spcPts val="775"/>
              </a:lnSpc>
              <a:buAutoNum type="arabicPeriod"/>
              <a:tabLst>
                <a:tab pos="611505" algn="l"/>
              </a:tabLst>
            </a:pPr>
            <a:r>
              <a:rPr dirty="0" sz="700">
                <a:latin typeface="Times New Roman"/>
                <a:cs typeface="Times New Roman"/>
              </a:rPr>
              <a:t>“0-1 knapsack problem”</a:t>
            </a:r>
            <a:r>
              <a:rPr dirty="0" sz="700" spc="-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and</a:t>
            </a:r>
            <a:endParaRPr sz="700">
              <a:latin typeface="Times New Roman"/>
              <a:cs typeface="Times New Roman"/>
            </a:endParaRPr>
          </a:p>
          <a:p>
            <a:pPr marL="610870" indent="-159385">
              <a:lnSpc>
                <a:spcPts val="805"/>
              </a:lnSpc>
              <a:buAutoNum type="arabicPeriod"/>
              <a:tabLst>
                <a:tab pos="611505" algn="l"/>
              </a:tabLst>
            </a:pPr>
            <a:r>
              <a:rPr dirty="0" sz="700">
                <a:latin typeface="Times New Roman"/>
                <a:cs typeface="Times New Roman"/>
              </a:rPr>
              <a:t>“Fractional</a:t>
            </a:r>
            <a:r>
              <a:rPr dirty="0" sz="700" spc="-2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knapsack problem”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50">
              <a:latin typeface="Times New Roman"/>
              <a:cs typeface="Times New Roman"/>
            </a:endParaRPr>
          </a:p>
          <a:p>
            <a:pPr marL="497840" marR="207010" indent="-181610">
              <a:lnSpc>
                <a:spcPts val="900"/>
              </a:lnSpc>
              <a:buAutoNum type="arabicPeriod"/>
              <a:tabLst>
                <a:tab pos="498475" algn="l"/>
              </a:tabLst>
            </a:pPr>
            <a:r>
              <a:rPr dirty="0" sz="800" spc="5">
                <a:latin typeface="Times New Roman"/>
                <a:cs typeface="Times New Roman"/>
              </a:rPr>
              <a:t>Items </a:t>
            </a:r>
            <a:r>
              <a:rPr dirty="0" sz="800" spc="10">
                <a:latin typeface="Times New Roman"/>
                <a:cs typeface="Times New Roman"/>
              </a:rPr>
              <a:t>are </a:t>
            </a:r>
            <a:r>
              <a:rPr dirty="0" sz="800" spc="5">
                <a:latin typeface="Times New Roman"/>
                <a:cs typeface="Times New Roman"/>
              </a:rPr>
              <a:t>indivisible; </a:t>
            </a:r>
            <a:r>
              <a:rPr dirty="0" sz="800" spc="10">
                <a:latin typeface="Times New Roman"/>
                <a:cs typeface="Times New Roman"/>
              </a:rPr>
              <a:t>you </a:t>
            </a:r>
            <a:r>
              <a:rPr dirty="0" sz="800" spc="5">
                <a:latin typeface="Times New Roman"/>
                <a:cs typeface="Times New Roman"/>
              </a:rPr>
              <a:t>either </a:t>
            </a:r>
            <a:r>
              <a:rPr dirty="0" sz="800" spc="10">
                <a:latin typeface="Times New Roman"/>
                <a:cs typeface="Times New Roman"/>
              </a:rPr>
              <a:t>take an item or </a:t>
            </a:r>
            <a:r>
              <a:rPr dirty="0" sz="800" spc="-18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not. </a:t>
            </a:r>
            <a:r>
              <a:rPr dirty="0" sz="800" spc="10">
                <a:latin typeface="Times New Roman"/>
                <a:cs typeface="Times New Roman"/>
              </a:rPr>
              <a:t>Solved with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5" i="1">
                <a:latin typeface="Times New Roman"/>
                <a:cs typeface="Times New Roman"/>
              </a:rPr>
              <a:t>dynamic</a:t>
            </a:r>
            <a:r>
              <a:rPr dirty="0" sz="800" i="1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programming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/>
            </a:pPr>
            <a:endParaRPr sz="750">
              <a:latin typeface="Times New Roman"/>
              <a:cs typeface="Times New Roman"/>
            </a:endParaRPr>
          </a:p>
          <a:p>
            <a:pPr marL="497840" marR="190500" indent="-181610">
              <a:lnSpc>
                <a:spcPts val="900"/>
              </a:lnSpc>
              <a:buAutoNum type="arabicPeriod"/>
              <a:tabLst>
                <a:tab pos="498475" algn="l"/>
              </a:tabLst>
            </a:pPr>
            <a:r>
              <a:rPr dirty="0" sz="800" spc="5">
                <a:latin typeface="Times New Roman"/>
                <a:cs typeface="Times New Roman"/>
              </a:rPr>
              <a:t>Items </a:t>
            </a:r>
            <a:r>
              <a:rPr dirty="0" sz="800" spc="10">
                <a:latin typeface="Times New Roman"/>
                <a:cs typeface="Times New Roman"/>
              </a:rPr>
              <a:t>are </a:t>
            </a:r>
            <a:r>
              <a:rPr dirty="0" sz="800" spc="5">
                <a:latin typeface="Times New Roman"/>
                <a:cs typeface="Times New Roman"/>
              </a:rPr>
              <a:t>divisible: </a:t>
            </a:r>
            <a:r>
              <a:rPr dirty="0" sz="800" spc="10">
                <a:latin typeface="Times New Roman"/>
                <a:cs typeface="Times New Roman"/>
              </a:rPr>
              <a:t>you can take </a:t>
            </a:r>
            <a:r>
              <a:rPr dirty="0" sz="800" spc="20">
                <a:latin typeface="Times New Roman"/>
                <a:cs typeface="Times New Roman"/>
              </a:rPr>
              <a:t>any </a:t>
            </a:r>
            <a:r>
              <a:rPr dirty="0" sz="800" spc="5">
                <a:latin typeface="Times New Roman"/>
                <a:cs typeface="Times New Roman"/>
              </a:rPr>
              <a:t>fraction of </a:t>
            </a:r>
            <a:r>
              <a:rPr dirty="0" sz="800" spc="-18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an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item.</a:t>
            </a:r>
            <a:r>
              <a:rPr dirty="0" sz="800" spc="10">
                <a:latin typeface="Times New Roman"/>
                <a:cs typeface="Times New Roman"/>
              </a:rPr>
              <a:t> Solved</a:t>
            </a:r>
            <a:r>
              <a:rPr dirty="0" sz="800" spc="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with a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greedy</a:t>
            </a:r>
            <a:r>
              <a:rPr dirty="0" sz="800" spc="5" i="1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algorithm</a:t>
            </a:r>
            <a:r>
              <a:rPr dirty="0" sz="800" spc="10">
                <a:latin typeface="Times New Roman"/>
                <a:cs typeface="Times New Roman"/>
              </a:rPr>
              <a:t>.</a:t>
            </a:r>
            <a:endParaRPr sz="800">
              <a:latin typeface="Times New Roman"/>
              <a:cs typeface="Times New Roman"/>
            </a:endParaRPr>
          </a:p>
          <a:p>
            <a:pPr lvl="1" marL="723900" indent="-135890">
              <a:lnSpc>
                <a:spcPts val="765"/>
              </a:lnSpc>
              <a:buSzPct val="78571"/>
              <a:buFont typeface="MS UI Gothic"/>
              <a:buChar char="❖"/>
              <a:tabLst>
                <a:tab pos="723900" algn="l"/>
              </a:tabLst>
            </a:pPr>
            <a:r>
              <a:rPr dirty="0" sz="700" spc="5">
                <a:latin typeface="Times New Roman"/>
                <a:cs typeface="Times New Roman"/>
              </a:rPr>
              <a:t>We</a:t>
            </a:r>
            <a:r>
              <a:rPr dirty="0" sz="700" spc="-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have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already</a:t>
            </a:r>
            <a:r>
              <a:rPr dirty="0" sz="700" spc="-2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seen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this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version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/>
              <a:cs typeface="Times New Roman"/>
            </a:endParaRPr>
          </a:p>
          <a:p>
            <a:pPr algn="r" marR="33020">
              <a:lnSpc>
                <a:spcPct val="100000"/>
              </a:lnSpc>
            </a:pPr>
            <a:r>
              <a:rPr dirty="0" sz="250" spc="5">
                <a:latin typeface="Times New Roman"/>
                <a:cs typeface="Times New Roman"/>
              </a:rPr>
              <a:t>7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3116" y="1326387"/>
            <a:ext cx="2708275" cy="202882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tabLst>
                <a:tab pos="171259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0-1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Knapsack</a:t>
            </a:r>
            <a:r>
              <a:rPr dirty="0" u="heavy" sz="1050" spc="-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	</a:t>
            </a:r>
            <a:endParaRPr sz="1050">
              <a:latin typeface="Times New Roman"/>
              <a:cs typeface="Times New Roman"/>
            </a:endParaRPr>
          </a:p>
          <a:p>
            <a:pPr marL="418465" marR="169545" indent="-102235">
              <a:lnSpc>
                <a:spcPct val="113799"/>
              </a:lnSpc>
              <a:spcBef>
                <a:spcPts val="860"/>
              </a:spcBef>
              <a:buSzPct val="75000"/>
              <a:buFont typeface="MS UI Gothic"/>
              <a:buChar char="◆"/>
              <a:tabLst>
                <a:tab pos="419100" algn="l"/>
              </a:tabLst>
            </a:pPr>
            <a:r>
              <a:rPr dirty="0" sz="800" spc="10">
                <a:latin typeface="Times New Roman"/>
                <a:cs typeface="Times New Roman"/>
              </a:rPr>
              <a:t>Given a knapsack </a:t>
            </a:r>
            <a:r>
              <a:rPr dirty="0" sz="800" spc="5">
                <a:latin typeface="Times New Roman"/>
                <a:cs typeface="Times New Roman"/>
              </a:rPr>
              <a:t>with </a:t>
            </a:r>
            <a:r>
              <a:rPr dirty="0" sz="800" spc="10">
                <a:latin typeface="Times New Roman"/>
                <a:cs typeface="Times New Roman"/>
              </a:rPr>
              <a:t>maximum capacity </a:t>
            </a:r>
            <a:r>
              <a:rPr dirty="0" sz="800" spc="10" i="1">
                <a:latin typeface="Times New Roman"/>
                <a:cs typeface="Times New Roman"/>
              </a:rPr>
              <a:t>W</a:t>
            </a:r>
            <a:r>
              <a:rPr dirty="0" sz="800" spc="10">
                <a:latin typeface="Times New Roman"/>
                <a:cs typeface="Times New Roman"/>
              </a:rPr>
              <a:t>, </a:t>
            </a:r>
            <a:r>
              <a:rPr dirty="0" sz="800" spc="15">
                <a:latin typeface="Times New Roman"/>
                <a:cs typeface="Times New Roman"/>
              </a:rPr>
              <a:t>and </a:t>
            </a:r>
            <a:r>
              <a:rPr dirty="0" sz="800" spc="-18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a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set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S </a:t>
            </a:r>
            <a:r>
              <a:rPr dirty="0" sz="800" spc="5">
                <a:latin typeface="Times New Roman"/>
                <a:cs typeface="Times New Roman"/>
              </a:rPr>
              <a:t>consisting</a:t>
            </a:r>
            <a:r>
              <a:rPr dirty="0" sz="800" spc="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of</a:t>
            </a:r>
            <a:r>
              <a:rPr dirty="0" sz="800" spc="15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n </a:t>
            </a:r>
            <a:r>
              <a:rPr dirty="0" sz="800" spc="5">
                <a:latin typeface="Times New Roman"/>
                <a:cs typeface="Times New Roman"/>
              </a:rPr>
              <a:t>items</a:t>
            </a:r>
            <a:endParaRPr sz="800">
              <a:latin typeface="Times New Roman"/>
              <a:cs typeface="Times New Roman"/>
            </a:endParaRPr>
          </a:p>
          <a:p>
            <a:pPr marL="419100" indent="-102235">
              <a:lnSpc>
                <a:spcPct val="100000"/>
              </a:lnSpc>
              <a:spcBef>
                <a:spcPts val="350"/>
              </a:spcBef>
              <a:buSzPct val="75000"/>
              <a:buFont typeface="MS UI Gothic"/>
              <a:buChar char="◆"/>
              <a:tabLst>
                <a:tab pos="419100" algn="l"/>
              </a:tabLst>
            </a:pPr>
            <a:r>
              <a:rPr dirty="0" sz="800" spc="10">
                <a:latin typeface="Times New Roman"/>
                <a:cs typeface="Times New Roman"/>
              </a:rPr>
              <a:t>Each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item </a:t>
            </a:r>
            <a:r>
              <a:rPr dirty="0" sz="800" spc="5" i="1">
                <a:latin typeface="Times New Roman"/>
                <a:cs typeface="Times New Roman"/>
              </a:rPr>
              <a:t>i</a:t>
            </a:r>
            <a:r>
              <a:rPr dirty="0" sz="800" spc="10" i="1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has </a:t>
            </a:r>
            <a:r>
              <a:rPr dirty="0" sz="800" spc="10">
                <a:latin typeface="Times New Roman"/>
                <a:cs typeface="Times New Roman"/>
              </a:rPr>
              <a:t>some</a:t>
            </a:r>
            <a:r>
              <a:rPr dirty="0" sz="800" spc="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weight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5" i="1">
                <a:latin typeface="Times New Roman"/>
                <a:cs typeface="Times New Roman"/>
              </a:rPr>
              <a:t>w</a:t>
            </a:r>
            <a:r>
              <a:rPr dirty="0" baseline="-20202" sz="825" spc="7" i="1">
                <a:latin typeface="Times New Roman"/>
                <a:cs typeface="Times New Roman"/>
              </a:rPr>
              <a:t>i</a:t>
            </a:r>
            <a:r>
              <a:rPr dirty="0" baseline="-20202" sz="825" spc="104" i="1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and</a:t>
            </a:r>
            <a:r>
              <a:rPr dirty="0" sz="800" spc="2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benefit</a:t>
            </a:r>
            <a:r>
              <a:rPr dirty="0" sz="800" spc="10">
                <a:latin typeface="Times New Roman"/>
                <a:cs typeface="Times New Roman"/>
              </a:rPr>
              <a:t> value</a:t>
            </a:r>
            <a:endParaRPr sz="8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spcBef>
                <a:spcPts val="130"/>
              </a:spcBef>
            </a:pPr>
            <a:r>
              <a:rPr dirty="0" sz="800" spc="10" i="1">
                <a:latin typeface="Times New Roman"/>
                <a:cs typeface="Times New Roman"/>
              </a:rPr>
              <a:t>b</a:t>
            </a:r>
            <a:r>
              <a:rPr dirty="0" baseline="-20202" sz="825" spc="15" i="1">
                <a:latin typeface="Times New Roman"/>
                <a:cs typeface="Times New Roman"/>
              </a:rPr>
              <a:t>i</a:t>
            </a:r>
            <a:r>
              <a:rPr dirty="0" baseline="-20202" sz="825" spc="209" i="1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(all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5" i="1">
                <a:latin typeface="Times New Roman"/>
                <a:cs typeface="Times New Roman"/>
              </a:rPr>
              <a:t>w</a:t>
            </a:r>
            <a:r>
              <a:rPr dirty="0" baseline="-20202" sz="825" spc="7" i="1">
                <a:latin typeface="Times New Roman"/>
                <a:cs typeface="Times New Roman"/>
              </a:rPr>
              <a:t>i</a:t>
            </a:r>
            <a:r>
              <a:rPr dirty="0" baseline="-20202" sz="825" spc="89" i="1">
                <a:latin typeface="Times New Roman"/>
                <a:cs typeface="Times New Roman"/>
              </a:rPr>
              <a:t> </a:t>
            </a:r>
            <a:r>
              <a:rPr dirty="0" sz="800" spc="5" i="1">
                <a:latin typeface="Times New Roman"/>
                <a:cs typeface="Times New Roman"/>
              </a:rPr>
              <a:t>,</a:t>
            </a:r>
            <a:r>
              <a:rPr dirty="0" sz="800" spc="-5" i="1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b</a:t>
            </a:r>
            <a:r>
              <a:rPr dirty="0" baseline="-20202" sz="825" spc="15" i="1">
                <a:latin typeface="Times New Roman"/>
                <a:cs typeface="Times New Roman"/>
              </a:rPr>
              <a:t>i</a:t>
            </a:r>
            <a:r>
              <a:rPr dirty="0" baseline="-20202" sz="825" spc="7" i="1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and</a:t>
            </a:r>
            <a:r>
              <a:rPr dirty="0" sz="800" spc="15">
                <a:latin typeface="Times New Roman"/>
                <a:cs typeface="Times New Roman"/>
              </a:rPr>
              <a:t> </a:t>
            </a:r>
            <a:r>
              <a:rPr dirty="0" sz="800" spc="20" i="1">
                <a:latin typeface="Times New Roman"/>
                <a:cs typeface="Times New Roman"/>
              </a:rPr>
              <a:t>W</a:t>
            </a:r>
            <a:r>
              <a:rPr dirty="0" sz="800" spc="-10" i="1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are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integer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values)</a:t>
            </a:r>
            <a:endParaRPr sz="800">
              <a:latin typeface="Times New Roman"/>
              <a:cs typeface="Times New Roman"/>
            </a:endParaRPr>
          </a:p>
          <a:p>
            <a:pPr marL="418465" marR="300355" indent="-102235">
              <a:lnSpc>
                <a:spcPct val="114999"/>
              </a:lnSpc>
              <a:spcBef>
                <a:spcPts val="204"/>
              </a:spcBef>
              <a:buSzPct val="75000"/>
              <a:buFont typeface="MS UI Gothic"/>
              <a:buChar char="◆"/>
              <a:tabLst>
                <a:tab pos="419100" algn="l"/>
              </a:tabLst>
            </a:pPr>
            <a:r>
              <a:rPr dirty="0" u="sng" sz="80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</a:t>
            </a:r>
            <a:r>
              <a:rPr dirty="0" sz="800" spc="10">
                <a:latin typeface="Times New Roman"/>
                <a:cs typeface="Times New Roman"/>
              </a:rPr>
              <a:t>: </a:t>
            </a:r>
            <a:r>
              <a:rPr dirty="0" sz="800" spc="15">
                <a:latin typeface="Times New Roman"/>
                <a:cs typeface="Times New Roman"/>
              </a:rPr>
              <a:t>How to </a:t>
            </a:r>
            <a:r>
              <a:rPr dirty="0" sz="800" spc="10">
                <a:latin typeface="Times New Roman"/>
                <a:cs typeface="Times New Roman"/>
              </a:rPr>
              <a:t>pack </a:t>
            </a:r>
            <a:r>
              <a:rPr dirty="0" sz="800" spc="5">
                <a:latin typeface="Times New Roman"/>
                <a:cs typeface="Times New Roman"/>
              </a:rPr>
              <a:t>the </a:t>
            </a:r>
            <a:r>
              <a:rPr dirty="0" sz="800" spc="10">
                <a:latin typeface="Times New Roman"/>
                <a:cs typeface="Times New Roman"/>
              </a:rPr>
              <a:t>knapsack </a:t>
            </a:r>
            <a:r>
              <a:rPr dirty="0" sz="800" spc="5">
                <a:latin typeface="Times New Roman"/>
                <a:cs typeface="Times New Roman"/>
              </a:rPr>
              <a:t>to </a:t>
            </a:r>
            <a:r>
              <a:rPr dirty="0" sz="800" spc="10">
                <a:latin typeface="Times New Roman"/>
                <a:cs typeface="Times New Roman"/>
              </a:rPr>
              <a:t>achieve </a:t>
            </a:r>
            <a:r>
              <a:rPr dirty="0" sz="800" spc="-18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maximum</a:t>
            </a:r>
            <a:r>
              <a:rPr dirty="0" sz="800" spc="5">
                <a:latin typeface="Times New Roman"/>
                <a:cs typeface="Times New Roman"/>
              </a:rPr>
              <a:t> total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value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of</a:t>
            </a:r>
            <a:r>
              <a:rPr dirty="0" sz="800" spc="1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packed </a:t>
            </a:r>
            <a:r>
              <a:rPr dirty="0" sz="800" spc="5">
                <a:latin typeface="Times New Roman"/>
                <a:cs typeface="Times New Roman"/>
              </a:rPr>
              <a:t>items?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algn="r" marR="34925">
              <a:lnSpc>
                <a:spcPct val="100000"/>
              </a:lnSpc>
            </a:pPr>
            <a:r>
              <a:rPr dirty="0" sz="250" spc="5">
                <a:latin typeface="Times New Roman"/>
                <a:cs typeface="Times New Roman"/>
              </a:rPr>
              <a:t>8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9340" y="5977127"/>
            <a:ext cx="29845" cy="660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250" spc="5">
                <a:latin typeface="Times New Roman"/>
                <a:cs typeface="Times New Roman"/>
              </a:rPr>
              <a:t>9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52880" y="5345176"/>
            <a:ext cx="408940" cy="635635"/>
          </a:xfrm>
          <a:custGeom>
            <a:avLst/>
            <a:gdLst/>
            <a:ahLst/>
            <a:cxnLst/>
            <a:rect l="l" t="t" r="r" b="b"/>
            <a:pathLst>
              <a:path w="408939" h="635635">
                <a:moveTo>
                  <a:pt x="0" y="0"/>
                </a:moveTo>
                <a:lnTo>
                  <a:pt x="0" y="635508"/>
                </a:lnTo>
                <a:lnTo>
                  <a:pt x="408432" y="635508"/>
                </a:lnTo>
                <a:lnTo>
                  <a:pt x="40843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98600" y="5477255"/>
            <a:ext cx="32893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25">
                <a:latin typeface="Times New Roman"/>
                <a:cs typeface="Times New Roman"/>
              </a:rPr>
              <a:t>W</a:t>
            </a:r>
            <a:r>
              <a:rPr dirty="0" sz="800" spc="-40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=</a:t>
            </a:r>
            <a:r>
              <a:rPr dirty="0" sz="800" spc="-35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20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22436" y="4936680"/>
            <a:ext cx="252095" cy="1045844"/>
            <a:chOff x="2222436" y="4936680"/>
            <a:chExt cx="252095" cy="1045844"/>
          </a:xfrm>
        </p:grpSpPr>
        <p:sp>
          <p:nvSpPr>
            <p:cNvPr id="8" name="object 8"/>
            <p:cNvSpPr/>
            <p:nvPr/>
          </p:nvSpPr>
          <p:spPr>
            <a:xfrm>
              <a:off x="2224023" y="5617971"/>
              <a:ext cx="248920" cy="363220"/>
            </a:xfrm>
            <a:custGeom>
              <a:avLst/>
              <a:gdLst/>
              <a:ahLst/>
              <a:cxnLst/>
              <a:rect l="l" t="t" r="r" b="b"/>
              <a:pathLst>
                <a:path w="248919" h="363220">
                  <a:moveTo>
                    <a:pt x="248412" y="0"/>
                  </a:moveTo>
                  <a:lnTo>
                    <a:pt x="0" y="0"/>
                  </a:lnTo>
                  <a:lnTo>
                    <a:pt x="0" y="362712"/>
                  </a:lnTo>
                  <a:lnTo>
                    <a:pt x="248412" y="362712"/>
                  </a:lnTo>
                  <a:lnTo>
                    <a:pt x="248412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224023" y="5617971"/>
              <a:ext cx="248920" cy="363220"/>
            </a:xfrm>
            <a:custGeom>
              <a:avLst/>
              <a:gdLst/>
              <a:ahLst/>
              <a:cxnLst/>
              <a:rect l="l" t="t" r="r" b="b"/>
              <a:pathLst>
                <a:path w="248919" h="363220">
                  <a:moveTo>
                    <a:pt x="0" y="362712"/>
                  </a:moveTo>
                  <a:lnTo>
                    <a:pt x="248412" y="362712"/>
                  </a:lnTo>
                  <a:lnTo>
                    <a:pt x="248412" y="0"/>
                  </a:lnTo>
                  <a:lnTo>
                    <a:pt x="0" y="0"/>
                  </a:lnTo>
                  <a:lnTo>
                    <a:pt x="0" y="3627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224023" y="5368035"/>
              <a:ext cx="248920" cy="204470"/>
            </a:xfrm>
            <a:custGeom>
              <a:avLst/>
              <a:gdLst/>
              <a:ahLst/>
              <a:cxnLst/>
              <a:rect l="l" t="t" r="r" b="b"/>
              <a:pathLst>
                <a:path w="248919" h="204470">
                  <a:moveTo>
                    <a:pt x="248412" y="0"/>
                  </a:moveTo>
                  <a:lnTo>
                    <a:pt x="0" y="0"/>
                  </a:lnTo>
                  <a:lnTo>
                    <a:pt x="0" y="204216"/>
                  </a:lnTo>
                  <a:lnTo>
                    <a:pt x="248412" y="204216"/>
                  </a:lnTo>
                  <a:lnTo>
                    <a:pt x="248412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224023" y="5368035"/>
              <a:ext cx="248920" cy="204470"/>
            </a:xfrm>
            <a:custGeom>
              <a:avLst/>
              <a:gdLst/>
              <a:ahLst/>
              <a:cxnLst/>
              <a:rect l="l" t="t" r="r" b="b"/>
              <a:pathLst>
                <a:path w="248919" h="204470">
                  <a:moveTo>
                    <a:pt x="0" y="204216"/>
                  </a:moveTo>
                  <a:lnTo>
                    <a:pt x="248412" y="204216"/>
                  </a:lnTo>
                  <a:lnTo>
                    <a:pt x="248412" y="0"/>
                  </a:lnTo>
                  <a:lnTo>
                    <a:pt x="0" y="0"/>
                  </a:lnTo>
                  <a:lnTo>
                    <a:pt x="0" y="2042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224023" y="5209539"/>
              <a:ext cx="248920" cy="114300"/>
            </a:xfrm>
            <a:custGeom>
              <a:avLst/>
              <a:gdLst/>
              <a:ahLst/>
              <a:cxnLst/>
              <a:rect l="l" t="t" r="r" b="b"/>
              <a:pathLst>
                <a:path w="248919" h="114300">
                  <a:moveTo>
                    <a:pt x="248412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248412" y="114300"/>
                  </a:lnTo>
                  <a:lnTo>
                    <a:pt x="248412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224023" y="5209539"/>
              <a:ext cx="248920" cy="114300"/>
            </a:xfrm>
            <a:custGeom>
              <a:avLst/>
              <a:gdLst/>
              <a:ahLst/>
              <a:cxnLst/>
              <a:rect l="l" t="t" r="r" b="b"/>
              <a:pathLst>
                <a:path w="248919" h="114300">
                  <a:moveTo>
                    <a:pt x="0" y="114300"/>
                  </a:moveTo>
                  <a:lnTo>
                    <a:pt x="248412" y="114300"/>
                  </a:lnTo>
                  <a:lnTo>
                    <a:pt x="248412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224023" y="4938267"/>
              <a:ext cx="248920" cy="67310"/>
            </a:xfrm>
            <a:custGeom>
              <a:avLst/>
              <a:gdLst/>
              <a:ahLst/>
              <a:cxnLst/>
              <a:rect l="l" t="t" r="r" b="b"/>
              <a:pathLst>
                <a:path w="248919" h="67310">
                  <a:moveTo>
                    <a:pt x="248412" y="0"/>
                  </a:moveTo>
                  <a:lnTo>
                    <a:pt x="0" y="0"/>
                  </a:lnTo>
                  <a:lnTo>
                    <a:pt x="0" y="67056"/>
                  </a:lnTo>
                  <a:lnTo>
                    <a:pt x="248412" y="67056"/>
                  </a:lnTo>
                  <a:lnTo>
                    <a:pt x="248412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224023" y="4938267"/>
              <a:ext cx="248920" cy="67310"/>
            </a:xfrm>
            <a:custGeom>
              <a:avLst/>
              <a:gdLst/>
              <a:ahLst/>
              <a:cxnLst/>
              <a:rect l="l" t="t" r="r" b="b"/>
              <a:pathLst>
                <a:path w="248919" h="67310">
                  <a:moveTo>
                    <a:pt x="0" y="67056"/>
                  </a:moveTo>
                  <a:lnTo>
                    <a:pt x="248412" y="67056"/>
                  </a:lnTo>
                  <a:lnTo>
                    <a:pt x="248412" y="0"/>
                  </a:lnTo>
                  <a:lnTo>
                    <a:pt x="0" y="0"/>
                  </a:lnTo>
                  <a:lnTo>
                    <a:pt x="0" y="670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224023" y="5051043"/>
              <a:ext cx="248920" cy="114300"/>
            </a:xfrm>
            <a:custGeom>
              <a:avLst/>
              <a:gdLst/>
              <a:ahLst/>
              <a:cxnLst/>
              <a:rect l="l" t="t" r="r" b="b"/>
              <a:pathLst>
                <a:path w="248919" h="114300">
                  <a:moveTo>
                    <a:pt x="248412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248412" y="114300"/>
                  </a:lnTo>
                  <a:lnTo>
                    <a:pt x="248412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224023" y="5051043"/>
              <a:ext cx="248920" cy="114300"/>
            </a:xfrm>
            <a:custGeom>
              <a:avLst/>
              <a:gdLst/>
              <a:ahLst/>
              <a:cxnLst/>
              <a:rect l="l" t="t" r="r" b="b"/>
              <a:pathLst>
                <a:path w="248919" h="114300">
                  <a:moveTo>
                    <a:pt x="0" y="114300"/>
                  </a:moveTo>
                  <a:lnTo>
                    <a:pt x="248412" y="114300"/>
                  </a:lnTo>
                  <a:lnTo>
                    <a:pt x="248412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152139" y="5774436"/>
            <a:ext cx="10350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00" spc="5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26944" y="5774436"/>
            <a:ext cx="577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9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26944" y="5411723"/>
            <a:ext cx="577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53235" y="5027675"/>
            <a:ext cx="890269" cy="2781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R="5080">
              <a:lnSpc>
                <a:spcPct val="103800"/>
              </a:lnSpc>
              <a:spcBef>
                <a:spcPts val="90"/>
              </a:spcBef>
            </a:pPr>
            <a:r>
              <a:rPr dirty="0" sz="800" spc="5">
                <a:latin typeface="Times New Roman"/>
                <a:cs typeface="Times New Roman"/>
              </a:rPr>
              <a:t>This is </a:t>
            </a:r>
            <a:r>
              <a:rPr dirty="0" sz="800" spc="10">
                <a:latin typeface="Times New Roman"/>
                <a:cs typeface="Times New Roman"/>
              </a:rPr>
              <a:t>a knapsack </a:t>
            </a:r>
            <a:r>
              <a:rPr dirty="0" sz="800" spc="15">
                <a:latin typeface="Times New Roman"/>
                <a:cs typeface="Times New Roman"/>
              </a:rPr>
              <a:t> Max</a:t>
            </a:r>
            <a:r>
              <a:rPr dirty="0" sz="800" spc="-2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weight: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25">
                <a:latin typeface="Times New Roman"/>
                <a:cs typeface="Times New Roman"/>
              </a:rPr>
              <a:t>W</a:t>
            </a:r>
            <a:r>
              <a:rPr dirty="0" sz="800" spc="-30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=</a:t>
            </a:r>
            <a:r>
              <a:rPr dirty="0" sz="800" spc="-15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6746" y="4067555"/>
            <a:ext cx="2721610" cy="146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14"/>
              </a:spcBef>
            </a:pPr>
            <a:r>
              <a:rPr dirty="0" sz="1050" spc="5" b="1">
                <a:latin typeface="Times New Roman"/>
                <a:cs typeface="Times New Roman"/>
              </a:rPr>
              <a:t>0-1</a:t>
            </a:r>
            <a:r>
              <a:rPr dirty="0" sz="1050" spc="-10" b="1">
                <a:latin typeface="Times New Roman"/>
                <a:cs typeface="Times New Roman"/>
              </a:rPr>
              <a:t> </a:t>
            </a:r>
            <a:r>
              <a:rPr dirty="0" sz="1050" spc="5" b="1">
                <a:latin typeface="Times New Roman"/>
                <a:cs typeface="Times New Roman"/>
              </a:rPr>
              <a:t>Knapsack</a:t>
            </a:r>
            <a:r>
              <a:rPr dirty="0" sz="1050" spc="-30" b="1">
                <a:latin typeface="Times New Roman"/>
                <a:cs typeface="Times New Roman"/>
              </a:rPr>
              <a:t> </a:t>
            </a:r>
            <a:r>
              <a:rPr dirty="0" sz="1050" spc="5" b="1">
                <a:latin typeface="Times New Roman"/>
                <a:cs typeface="Times New Roman"/>
              </a:rPr>
              <a:t>problem:</a:t>
            </a:r>
            <a:r>
              <a:rPr dirty="0" sz="1050" spc="-5" b="1">
                <a:latin typeface="Times New Roman"/>
                <a:cs typeface="Times New Roman"/>
              </a:rPr>
              <a:t> </a:t>
            </a:r>
            <a:r>
              <a:rPr dirty="0" sz="1050" spc="5" b="1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25"/>
              </a:spcBef>
              <a:tabLst>
                <a:tab pos="173672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picture	</a:t>
            </a:r>
            <a:endParaRPr sz="1050">
              <a:latin typeface="Times New Roman"/>
              <a:cs typeface="Times New Roman"/>
            </a:endParaRPr>
          </a:p>
          <a:p>
            <a:pPr marL="1291590" marR="43180" indent="316865">
              <a:lnSpc>
                <a:spcPct val="150600"/>
              </a:lnSpc>
              <a:spcBef>
                <a:spcPts val="434"/>
              </a:spcBef>
              <a:tabLst>
                <a:tab pos="1744345" algn="l"/>
                <a:tab pos="2106930" algn="l"/>
                <a:tab pos="2219325" algn="l"/>
              </a:tabLst>
            </a:pPr>
            <a:r>
              <a:rPr dirty="0" sz="800" spc="20">
                <a:latin typeface="Times New Roman"/>
                <a:cs typeface="Times New Roman"/>
              </a:rPr>
              <a:t>W</a:t>
            </a:r>
            <a:r>
              <a:rPr dirty="0" sz="800">
                <a:latin typeface="Times New Roman"/>
                <a:cs typeface="Times New Roman"/>
              </a:rPr>
              <a:t>e</a:t>
            </a:r>
            <a:r>
              <a:rPr dirty="0" sz="800" spc="15">
                <a:latin typeface="Times New Roman"/>
                <a:cs typeface="Times New Roman"/>
              </a:rPr>
              <a:t>i</a:t>
            </a:r>
            <a:r>
              <a:rPr dirty="0" sz="800">
                <a:latin typeface="Times New Roman"/>
                <a:cs typeface="Times New Roman"/>
              </a:rPr>
              <a:t>gh</a:t>
            </a:r>
            <a:r>
              <a:rPr dirty="0" sz="800" spc="5">
                <a:latin typeface="Times New Roman"/>
                <a:cs typeface="Times New Roman"/>
              </a:rPr>
              <a:t>t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10">
                <a:latin typeface="Times New Roman"/>
                <a:cs typeface="Times New Roman"/>
              </a:rPr>
              <a:t>B</a:t>
            </a:r>
            <a:r>
              <a:rPr dirty="0" sz="800">
                <a:latin typeface="Times New Roman"/>
                <a:cs typeface="Times New Roman"/>
              </a:rPr>
              <a:t>e</a:t>
            </a:r>
            <a:r>
              <a:rPr dirty="0" sz="800" spc="15">
                <a:latin typeface="Times New Roman"/>
                <a:cs typeface="Times New Roman"/>
              </a:rPr>
              <a:t>n</a:t>
            </a:r>
            <a:r>
              <a:rPr dirty="0" sz="800">
                <a:latin typeface="Times New Roman"/>
                <a:cs typeface="Times New Roman"/>
              </a:rPr>
              <a:t>e</a:t>
            </a:r>
            <a:r>
              <a:rPr dirty="0" sz="800" spc="15">
                <a:latin typeface="Times New Roman"/>
                <a:cs typeface="Times New Roman"/>
              </a:rPr>
              <a:t>f</a:t>
            </a:r>
            <a:r>
              <a:rPr dirty="0" sz="800">
                <a:latin typeface="Times New Roman"/>
                <a:cs typeface="Times New Roman"/>
              </a:rPr>
              <a:t>i</a:t>
            </a:r>
            <a:r>
              <a:rPr dirty="0" sz="800" spc="5">
                <a:latin typeface="Times New Roman"/>
                <a:cs typeface="Times New Roman"/>
              </a:rPr>
              <a:t>t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v</a:t>
            </a:r>
            <a:r>
              <a:rPr dirty="0" sz="800" spc="25">
                <a:latin typeface="Times New Roman"/>
                <a:cs typeface="Times New Roman"/>
              </a:rPr>
              <a:t>a</a:t>
            </a:r>
            <a:r>
              <a:rPr dirty="0" sz="800">
                <a:latin typeface="Times New Roman"/>
                <a:cs typeface="Times New Roman"/>
              </a:rPr>
              <a:t>l</a:t>
            </a:r>
            <a:r>
              <a:rPr dirty="0" sz="800">
                <a:latin typeface="Times New Roman"/>
                <a:cs typeface="Times New Roman"/>
              </a:rPr>
              <a:t>u</a:t>
            </a:r>
            <a:r>
              <a:rPr dirty="0" sz="800" spc="5">
                <a:latin typeface="Times New Roman"/>
                <a:cs typeface="Times New Roman"/>
              </a:rPr>
              <a:t>e  </a:t>
            </a:r>
            <a:r>
              <a:rPr dirty="0" sz="800" spc="5">
                <a:latin typeface="Times New Roman"/>
                <a:cs typeface="Times New Roman"/>
              </a:rPr>
              <a:t>Items	</a:t>
            </a:r>
            <a:r>
              <a:rPr dirty="0" baseline="23391" sz="1425">
                <a:latin typeface="Times New Roman"/>
                <a:cs typeface="Times New Roman"/>
              </a:rPr>
              <a:t>w</a:t>
            </a:r>
            <a:r>
              <a:rPr dirty="0" baseline="18518" sz="900">
                <a:latin typeface="Times New Roman"/>
                <a:cs typeface="Times New Roman"/>
              </a:rPr>
              <a:t>i		</a:t>
            </a:r>
            <a:r>
              <a:rPr dirty="0" baseline="23391" sz="1425" spc="7">
                <a:latin typeface="Times New Roman"/>
                <a:cs typeface="Times New Roman"/>
              </a:rPr>
              <a:t>b</a:t>
            </a:r>
            <a:r>
              <a:rPr dirty="0" baseline="18518" sz="900" spc="7">
                <a:latin typeface="Times New Roman"/>
                <a:cs typeface="Times New Roman"/>
              </a:rPr>
              <a:t>i</a:t>
            </a:r>
            <a:endParaRPr baseline="18518" sz="900">
              <a:latin typeface="Times New Roman"/>
              <a:cs typeface="Times New Roman"/>
            </a:endParaRPr>
          </a:p>
          <a:p>
            <a:pPr marL="1790064">
              <a:lnSpc>
                <a:spcPct val="100000"/>
              </a:lnSpc>
              <a:spcBef>
                <a:spcPts val="600"/>
              </a:spcBef>
              <a:tabLst>
                <a:tab pos="2219325" algn="l"/>
              </a:tabLst>
            </a:pPr>
            <a:r>
              <a:rPr dirty="0" sz="700">
                <a:latin typeface="Times New Roman"/>
                <a:cs typeface="Times New Roman"/>
              </a:rPr>
              <a:t>2	3</a:t>
            </a:r>
            <a:endParaRPr sz="700">
              <a:latin typeface="Times New Roman"/>
              <a:cs typeface="Times New Roman"/>
            </a:endParaRPr>
          </a:p>
          <a:p>
            <a:pPr marL="1790064">
              <a:lnSpc>
                <a:spcPct val="100000"/>
              </a:lnSpc>
              <a:spcBef>
                <a:spcPts val="229"/>
              </a:spcBef>
              <a:tabLst>
                <a:tab pos="2219325" algn="l"/>
              </a:tabLst>
            </a:pPr>
            <a:r>
              <a:rPr dirty="0" sz="700">
                <a:latin typeface="Times New Roman"/>
                <a:cs typeface="Times New Roman"/>
              </a:rPr>
              <a:t>3	4</a:t>
            </a:r>
            <a:endParaRPr sz="700">
              <a:latin typeface="Times New Roman"/>
              <a:cs typeface="Times New Roman"/>
            </a:endParaRPr>
          </a:p>
          <a:p>
            <a:pPr marL="1790064">
              <a:lnSpc>
                <a:spcPct val="100000"/>
              </a:lnSpc>
              <a:spcBef>
                <a:spcPts val="310"/>
              </a:spcBef>
              <a:tabLst>
                <a:tab pos="2219325" algn="l"/>
              </a:tabLst>
            </a:pPr>
            <a:r>
              <a:rPr dirty="0" baseline="-7936" sz="1050">
                <a:latin typeface="Times New Roman"/>
                <a:cs typeface="Times New Roman"/>
              </a:rPr>
              <a:t>4	</a:t>
            </a:r>
            <a:r>
              <a:rPr dirty="0" sz="700"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  <a:p>
            <a:pPr algn="r" marR="448309">
              <a:lnSpc>
                <a:spcPct val="100000"/>
              </a:lnSpc>
              <a:spcBef>
                <a:spcPts val="770"/>
              </a:spcBef>
            </a:pPr>
            <a:r>
              <a:rPr dirty="0" sz="700">
                <a:latin typeface="Times New Roman"/>
                <a:cs typeface="Times New Roman"/>
              </a:rPr>
              <a:t>8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60622" y="4014723"/>
            <a:ext cx="2707005" cy="2026920"/>
          </a:xfrm>
          <a:custGeom>
            <a:avLst/>
            <a:gdLst/>
            <a:ahLst/>
            <a:cxnLst/>
            <a:rect l="l" t="t" r="r" b="b"/>
            <a:pathLst>
              <a:path w="2707004" h="2026920">
                <a:moveTo>
                  <a:pt x="0" y="2026920"/>
                </a:moveTo>
                <a:lnTo>
                  <a:pt x="2706624" y="2026920"/>
                </a:lnTo>
                <a:lnTo>
                  <a:pt x="2706624" y="0"/>
                </a:lnTo>
                <a:lnTo>
                  <a:pt x="0" y="0"/>
                </a:lnTo>
                <a:lnTo>
                  <a:pt x="0" y="20269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751828" y="5977127"/>
            <a:ext cx="46355" cy="660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250" spc="5">
                <a:latin typeface="Times New Roman"/>
                <a:cs typeface="Times New Roman"/>
              </a:rPr>
              <a:t>10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41315" y="4845474"/>
            <a:ext cx="12128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600" spc="-25" i="1">
                <a:latin typeface="Times New Roman"/>
                <a:cs typeface="Times New Roman"/>
              </a:rPr>
              <a:t>i</a:t>
            </a:r>
            <a:r>
              <a:rPr dirty="0" sz="600" spc="-65">
                <a:latin typeface="Symbol"/>
                <a:cs typeface="Symbol"/>
              </a:rPr>
              <a:t></a:t>
            </a:r>
            <a:r>
              <a:rPr dirty="0" sz="600" i="1">
                <a:latin typeface="Times New Roman"/>
                <a:cs typeface="Times New Roman"/>
              </a:rPr>
              <a:t>T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60695" y="4624469"/>
            <a:ext cx="1228725" cy="33909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50"/>
              </a:spcBef>
              <a:tabLst>
                <a:tab pos="840105" algn="l"/>
              </a:tabLst>
            </a:pPr>
            <a:r>
              <a:rPr dirty="0" sz="1000" spc="-35" i="1">
                <a:latin typeface="Times New Roman"/>
                <a:cs typeface="Times New Roman"/>
              </a:rPr>
              <a:t>b</a:t>
            </a:r>
            <a:r>
              <a:rPr dirty="0" baseline="-23148" sz="900" i="1">
                <a:latin typeface="Times New Roman"/>
                <a:cs typeface="Times New Roman"/>
              </a:rPr>
              <a:t>i</a:t>
            </a:r>
            <a:r>
              <a:rPr dirty="0" baseline="-23148" sz="900" i="1">
                <a:latin typeface="Times New Roman"/>
                <a:cs typeface="Times New Roman"/>
              </a:rPr>
              <a:t> </a:t>
            </a:r>
            <a:r>
              <a:rPr dirty="0" baseline="-23148" sz="900" spc="-7" i="1">
                <a:latin typeface="Times New Roman"/>
                <a:cs typeface="Times New Roman"/>
              </a:rPr>
              <a:t> </a:t>
            </a:r>
            <a:r>
              <a:rPr dirty="0" sz="1000" spc="15">
                <a:latin typeface="Times New Roman"/>
                <a:cs typeface="Times New Roman"/>
              </a:rPr>
              <a:t>s</a:t>
            </a:r>
            <a:r>
              <a:rPr dirty="0" sz="1000" spc="25">
                <a:latin typeface="Times New Roman"/>
                <a:cs typeface="Times New Roman"/>
              </a:rPr>
              <a:t>ub</a:t>
            </a:r>
            <a:r>
              <a:rPr dirty="0" sz="1000" spc="5">
                <a:latin typeface="Times New Roman"/>
                <a:cs typeface="Times New Roman"/>
              </a:rPr>
              <a:t>j</a:t>
            </a:r>
            <a:r>
              <a:rPr dirty="0" sz="1000" spc="20">
                <a:latin typeface="Times New Roman"/>
                <a:cs typeface="Times New Roman"/>
              </a:rPr>
              <a:t>ec</a:t>
            </a:r>
            <a:r>
              <a:rPr dirty="0" sz="1000" spc="10">
                <a:latin typeface="Times New Roman"/>
                <a:cs typeface="Times New Roman"/>
              </a:rPr>
              <a:t>t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t</a:t>
            </a:r>
            <a:r>
              <a:rPr dirty="0" sz="1000" spc="20">
                <a:latin typeface="Times New Roman"/>
                <a:cs typeface="Times New Roman"/>
              </a:rPr>
              <a:t>o</a:t>
            </a:r>
            <a:r>
              <a:rPr dirty="0" sz="1000">
                <a:latin typeface="Times New Roman"/>
                <a:cs typeface="Times New Roman"/>
              </a:rPr>
              <a:t>	</a:t>
            </a:r>
            <a:r>
              <a:rPr dirty="0" sz="1000" spc="-25" i="1">
                <a:latin typeface="Times New Roman"/>
                <a:cs typeface="Times New Roman"/>
              </a:rPr>
              <a:t>w</a:t>
            </a:r>
            <a:r>
              <a:rPr dirty="0" baseline="-23148" sz="900" i="1">
                <a:latin typeface="Times New Roman"/>
                <a:cs typeface="Times New Roman"/>
              </a:rPr>
              <a:t>i</a:t>
            </a:r>
            <a:r>
              <a:rPr dirty="0" baseline="-23148" sz="900" i="1">
                <a:latin typeface="Times New Roman"/>
                <a:cs typeface="Times New Roman"/>
              </a:rPr>
              <a:t> </a:t>
            </a:r>
            <a:r>
              <a:rPr dirty="0" baseline="-23148" sz="900" spc="67" i="1">
                <a:latin typeface="Times New Roman"/>
                <a:cs typeface="Times New Roman"/>
              </a:rPr>
              <a:t> </a:t>
            </a:r>
            <a:r>
              <a:rPr dirty="0" sz="1000" spc="20">
                <a:latin typeface="Symbol"/>
                <a:cs typeface="Symbol"/>
              </a:rPr>
              <a:t></a:t>
            </a:r>
            <a:r>
              <a:rPr dirty="0" sz="1000" spc="-105">
                <a:latin typeface="Times New Roman"/>
                <a:cs typeface="Times New Roman"/>
              </a:rPr>
              <a:t> </a:t>
            </a:r>
            <a:r>
              <a:rPr dirty="0" sz="1000" spc="30" i="1">
                <a:latin typeface="Times New Roman"/>
                <a:cs typeface="Times New Roman"/>
              </a:rPr>
              <a:t>W</a:t>
            </a:r>
            <a:endParaRPr sz="1000">
              <a:latin typeface="Times New Roman"/>
              <a:cs typeface="Times New Roman"/>
            </a:endParaRPr>
          </a:p>
          <a:p>
            <a:pPr algn="ctr" marL="259715">
              <a:lnSpc>
                <a:spcPct val="100000"/>
              </a:lnSpc>
              <a:spcBef>
                <a:spcPts val="195"/>
              </a:spcBef>
            </a:pPr>
            <a:r>
              <a:rPr dirty="0" sz="600" spc="-30" i="1">
                <a:latin typeface="Times New Roman"/>
                <a:cs typeface="Times New Roman"/>
              </a:rPr>
              <a:t>i</a:t>
            </a:r>
            <a:r>
              <a:rPr dirty="0" sz="600" spc="-30">
                <a:latin typeface="Symbol"/>
                <a:cs typeface="Symbol"/>
              </a:rPr>
              <a:t></a:t>
            </a:r>
            <a:r>
              <a:rPr dirty="0" sz="600" spc="-30" i="1">
                <a:latin typeface="Times New Roman"/>
                <a:cs typeface="Times New Roman"/>
              </a:rPr>
              <a:t>T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04640" y="4230624"/>
            <a:ext cx="2153285" cy="6172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171132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0-1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Knapsack</a:t>
            </a:r>
            <a:r>
              <a:rPr dirty="0" u="heavy" sz="1050" spc="-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	</a:t>
            </a:r>
            <a:endParaRPr sz="1050">
              <a:latin typeface="Times New Roman"/>
              <a:cs typeface="Times New Roman"/>
            </a:endParaRPr>
          </a:p>
          <a:p>
            <a:pPr marL="485775" indent="-102870">
              <a:lnSpc>
                <a:spcPct val="100000"/>
              </a:lnSpc>
              <a:spcBef>
                <a:spcPts val="690"/>
              </a:spcBef>
              <a:buSzPct val="73684"/>
              <a:buFont typeface="MS UI Gothic"/>
              <a:buChar char="◆"/>
              <a:tabLst>
                <a:tab pos="486409" algn="l"/>
              </a:tabLst>
            </a:pPr>
            <a:r>
              <a:rPr dirty="0" sz="950" spc="-5">
                <a:latin typeface="Times New Roman"/>
                <a:cs typeface="Times New Roman"/>
              </a:rPr>
              <a:t>Problem,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in</a:t>
            </a:r>
            <a:r>
              <a:rPr dirty="0" sz="950" spc="-10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other</a:t>
            </a:r>
            <a:r>
              <a:rPr dirty="0" sz="950" spc="-1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words,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is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to </a:t>
            </a:r>
            <a:r>
              <a:rPr dirty="0" sz="950" spc="-5">
                <a:latin typeface="Times New Roman"/>
                <a:cs typeface="Times New Roman"/>
              </a:rPr>
              <a:t>find</a:t>
            </a:r>
            <a:endParaRPr sz="950">
              <a:latin typeface="Times New Roman"/>
              <a:cs typeface="Times New Roman"/>
            </a:endParaRPr>
          </a:p>
          <a:p>
            <a:pPr marL="579120">
              <a:lnSpc>
                <a:spcPct val="100000"/>
              </a:lnSpc>
              <a:spcBef>
                <a:spcPts val="345"/>
              </a:spcBef>
            </a:pPr>
            <a:r>
              <a:rPr dirty="0" sz="1000" spc="20">
                <a:latin typeface="Times New Roman"/>
                <a:cs typeface="Times New Roman"/>
              </a:rPr>
              <a:t>max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88688" y="5024628"/>
            <a:ext cx="2200275" cy="778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1600" marR="197485" indent="-102235">
              <a:lnSpc>
                <a:spcPct val="100000"/>
              </a:lnSpc>
              <a:spcBef>
                <a:spcPts val="95"/>
              </a:spcBef>
              <a:buSzPct val="73684"/>
              <a:buFont typeface="MS UI Gothic"/>
              <a:buChar char="◆"/>
              <a:tabLst>
                <a:tab pos="102235" algn="l"/>
              </a:tabLst>
            </a:pPr>
            <a:r>
              <a:rPr dirty="0" sz="950" spc="-10">
                <a:latin typeface="Times New Roman"/>
                <a:cs typeface="Times New Roman"/>
              </a:rPr>
              <a:t>The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problem is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called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a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“</a:t>
            </a:r>
            <a:r>
              <a:rPr dirty="0" sz="950" spc="-5" i="1">
                <a:latin typeface="Times New Roman"/>
                <a:cs typeface="Times New Roman"/>
              </a:rPr>
              <a:t>0-1</a:t>
            </a:r>
            <a:r>
              <a:rPr dirty="0" sz="950" spc="-5">
                <a:latin typeface="Times New Roman"/>
                <a:cs typeface="Times New Roman"/>
              </a:rPr>
              <a:t>”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problem, </a:t>
            </a:r>
            <a:r>
              <a:rPr dirty="0" sz="950" spc="-22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because each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item</a:t>
            </a:r>
            <a:r>
              <a:rPr dirty="0" sz="950" spc="-1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must</a:t>
            </a:r>
            <a:r>
              <a:rPr dirty="0" sz="950">
                <a:latin typeface="Times New Roman"/>
                <a:cs typeface="Times New Roman"/>
              </a:rPr>
              <a:t> be</a:t>
            </a:r>
            <a:r>
              <a:rPr dirty="0" sz="950" spc="-5">
                <a:latin typeface="Times New Roman"/>
                <a:cs typeface="Times New Roman"/>
              </a:rPr>
              <a:t> entirely 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accepted</a:t>
            </a:r>
            <a:r>
              <a:rPr dirty="0" sz="950">
                <a:latin typeface="Times New Roman"/>
                <a:cs typeface="Times New Roman"/>
              </a:rPr>
              <a:t> or</a:t>
            </a:r>
            <a:r>
              <a:rPr dirty="0" sz="950" spc="-5">
                <a:latin typeface="Times New Roman"/>
                <a:cs typeface="Times New Roman"/>
              </a:rPr>
              <a:t> rejected.</a:t>
            </a:r>
            <a:endParaRPr sz="950">
              <a:latin typeface="Times New Roman"/>
              <a:cs typeface="Times New Roman"/>
            </a:endParaRPr>
          </a:p>
          <a:p>
            <a:pPr marL="101600" marR="5080" indent="-102235">
              <a:lnSpc>
                <a:spcPct val="100000"/>
              </a:lnSpc>
              <a:spcBef>
                <a:spcPts val="229"/>
              </a:spcBef>
              <a:buSzPct val="73684"/>
              <a:buFont typeface="MS UI Gothic"/>
              <a:buChar char="◆"/>
              <a:tabLst>
                <a:tab pos="102235" algn="l"/>
              </a:tabLst>
            </a:pPr>
            <a:r>
              <a:rPr dirty="0" sz="950" spc="-15">
                <a:latin typeface="Times New Roman"/>
                <a:cs typeface="Times New Roman"/>
              </a:rPr>
              <a:t>In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the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“</a:t>
            </a:r>
            <a:r>
              <a:rPr dirty="0" sz="950" spc="-5" i="1">
                <a:latin typeface="Times New Roman"/>
                <a:cs typeface="Times New Roman"/>
              </a:rPr>
              <a:t>Fractional</a:t>
            </a:r>
            <a:r>
              <a:rPr dirty="0" sz="950" spc="-10" i="1">
                <a:latin typeface="Times New Roman"/>
                <a:cs typeface="Times New Roman"/>
              </a:rPr>
              <a:t> </a:t>
            </a:r>
            <a:r>
              <a:rPr dirty="0" sz="950" spc="-5" i="1">
                <a:latin typeface="Times New Roman"/>
                <a:cs typeface="Times New Roman"/>
              </a:rPr>
              <a:t>Knapsack</a:t>
            </a:r>
            <a:r>
              <a:rPr dirty="0" sz="950" spc="5" i="1">
                <a:latin typeface="Times New Roman"/>
                <a:cs typeface="Times New Roman"/>
              </a:rPr>
              <a:t> </a:t>
            </a:r>
            <a:r>
              <a:rPr dirty="0" sz="950" spc="-5" i="1">
                <a:latin typeface="Times New Roman"/>
                <a:cs typeface="Times New Roman"/>
              </a:rPr>
              <a:t>Problem</a:t>
            </a:r>
            <a:r>
              <a:rPr dirty="0" sz="950" spc="-5">
                <a:latin typeface="Times New Roman"/>
                <a:cs typeface="Times New Roman"/>
              </a:rPr>
              <a:t>,”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we </a:t>
            </a:r>
            <a:r>
              <a:rPr dirty="0" sz="950" spc="-22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can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take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fractions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of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items.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03116" y="4014723"/>
            <a:ext cx="2708275" cy="2026920"/>
          </a:xfrm>
          <a:custGeom>
            <a:avLst/>
            <a:gdLst/>
            <a:ahLst/>
            <a:cxnLst/>
            <a:rect l="l" t="t" r="r" b="b"/>
            <a:pathLst>
              <a:path w="2708275" h="2026920">
                <a:moveTo>
                  <a:pt x="0" y="2026920"/>
                </a:moveTo>
                <a:lnTo>
                  <a:pt x="2708148" y="2026920"/>
                </a:lnTo>
                <a:lnTo>
                  <a:pt x="2708148" y="0"/>
                </a:lnTo>
                <a:lnTo>
                  <a:pt x="0" y="0"/>
                </a:lnTo>
                <a:lnTo>
                  <a:pt x="0" y="20269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60622" y="6701535"/>
            <a:ext cx="2707005" cy="202882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lvl="1" marL="283210" indent="-217170">
              <a:lnSpc>
                <a:spcPct val="100000"/>
              </a:lnSpc>
              <a:spcBef>
                <a:spcPts val="535"/>
              </a:spcBef>
              <a:buAutoNum type="arabicPlain"/>
              <a:tabLst>
                <a:tab pos="283845" algn="l"/>
              </a:tabLst>
            </a:pPr>
            <a:r>
              <a:rPr dirty="0" sz="1050" spc="5" b="1">
                <a:latin typeface="Times New Roman"/>
                <a:cs typeface="Times New Roman"/>
              </a:rPr>
              <a:t>K</a:t>
            </a:r>
            <a:r>
              <a:rPr dirty="0" sz="1050" b="1">
                <a:latin typeface="Times New Roman"/>
                <a:cs typeface="Times New Roman"/>
              </a:rPr>
              <a:t>n</a:t>
            </a:r>
            <a:r>
              <a:rPr dirty="0" sz="1050" spc="10" b="1">
                <a:latin typeface="Times New Roman"/>
                <a:cs typeface="Times New Roman"/>
              </a:rPr>
              <a:t>a</a:t>
            </a:r>
            <a:r>
              <a:rPr dirty="0" sz="1050" b="1">
                <a:latin typeface="Times New Roman"/>
                <a:cs typeface="Times New Roman"/>
              </a:rPr>
              <a:t>p</a:t>
            </a:r>
            <a:r>
              <a:rPr dirty="0" sz="1050" spc="5" b="1">
                <a:latin typeface="Times New Roman"/>
                <a:cs typeface="Times New Roman"/>
              </a:rPr>
              <a:t>s</a:t>
            </a:r>
            <a:r>
              <a:rPr dirty="0" sz="1050" spc="-5" b="1">
                <a:latin typeface="Times New Roman"/>
                <a:cs typeface="Times New Roman"/>
              </a:rPr>
              <a:t>a</a:t>
            </a:r>
            <a:r>
              <a:rPr dirty="0" sz="1050" spc="10" b="1">
                <a:latin typeface="Times New Roman"/>
                <a:cs typeface="Times New Roman"/>
              </a:rPr>
              <a:t>c</a:t>
            </a:r>
            <a:r>
              <a:rPr dirty="0" sz="1050" spc="10" b="1">
                <a:latin typeface="Times New Roman"/>
                <a:cs typeface="Times New Roman"/>
              </a:rPr>
              <a:t>k</a:t>
            </a:r>
            <a:r>
              <a:rPr dirty="0" sz="1050" spc="-20" b="1">
                <a:latin typeface="Times New Roman"/>
                <a:cs typeface="Times New Roman"/>
              </a:rPr>
              <a:t> </a:t>
            </a:r>
            <a:r>
              <a:rPr dirty="0" sz="1050" b="1">
                <a:latin typeface="Times New Roman"/>
                <a:cs typeface="Times New Roman"/>
              </a:rPr>
              <a:t>p</a:t>
            </a:r>
            <a:r>
              <a:rPr dirty="0" sz="1050" spc="10" b="1">
                <a:latin typeface="Times New Roman"/>
                <a:cs typeface="Times New Roman"/>
              </a:rPr>
              <a:t>ro</a:t>
            </a:r>
            <a:r>
              <a:rPr dirty="0" sz="1050" b="1">
                <a:latin typeface="Times New Roman"/>
                <a:cs typeface="Times New Roman"/>
              </a:rPr>
              <a:t>b</a:t>
            </a:r>
            <a:r>
              <a:rPr dirty="0" sz="1050" spc="5" b="1">
                <a:latin typeface="Times New Roman"/>
                <a:cs typeface="Times New Roman"/>
              </a:rPr>
              <a:t>l</a:t>
            </a:r>
            <a:r>
              <a:rPr dirty="0" sz="1050" spc="10" b="1">
                <a:latin typeface="Times New Roman"/>
                <a:cs typeface="Times New Roman"/>
              </a:rPr>
              <a:t>e</a:t>
            </a:r>
            <a:r>
              <a:rPr dirty="0" sz="1050" spc="10" b="1">
                <a:latin typeface="Times New Roman"/>
                <a:cs typeface="Times New Roman"/>
              </a:rPr>
              <a:t>m</a:t>
            </a:r>
            <a:r>
              <a:rPr dirty="0" sz="1050" spc="5" b="1">
                <a:latin typeface="Times New Roman"/>
                <a:cs typeface="Times New Roman"/>
              </a:rPr>
              <a:t>:</a:t>
            </a:r>
            <a:endParaRPr sz="10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spcBef>
                <a:spcPts val="20"/>
              </a:spcBef>
              <a:tabLst>
                <a:tab pos="171259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brute-force</a:t>
            </a:r>
            <a:r>
              <a:rPr dirty="0" u="heavy" sz="1050" spc="-6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approach	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927735" marR="339725" indent="-291465">
              <a:lnSpc>
                <a:spcPct val="100000"/>
              </a:lnSpc>
              <a:spcBef>
                <a:spcPts val="740"/>
              </a:spcBef>
            </a:pPr>
            <a:r>
              <a:rPr dirty="0" sz="950" spc="-5">
                <a:latin typeface="Times New Roman"/>
                <a:cs typeface="Times New Roman"/>
              </a:rPr>
              <a:t>Let’s first solve </a:t>
            </a:r>
            <a:r>
              <a:rPr dirty="0" sz="950">
                <a:latin typeface="Times New Roman"/>
                <a:cs typeface="Times New Roman"/>
              </a:rPr>
              <a:t>this </a:t>
            </a:r>
            <a:r>
              <a:rPr dirty="0" sz="950" spc="-5">
                <a:latin typeface="Times New Roman"/>
                <a:cs typeface="Times New Roman"/>
              </a:rPr>
              <a:t>problem with a </a:t>
            </a:r>
            <a:r>
              <a:rPr dirty="0" sz="950" spc="-22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straightforward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algorithm</a:t>
            </a:r>
            <a:endParaRPr sz="950">
              <a:latin typeface="Times New Roman"/>
              <a:cs typeface="Times New Roman"/>
            </a:endParaRPr>
          </a:p>
          <a:p>
            <a:pPr lvl="2" marL="473709" marR="360045" indent="-102235">
              <a:lnSpc>
                <a:spcPct val="105000"/>
              </a:lnSpc>
              <a:spcBef>
                <a:spcPts val="195"/>
              </a:spcBef>
              <a:buSzPct val="75000"/>
              <a:buFont typeface="MS UI Gothic"/>
              <a:buChar char="◆"/>
              <a:tabLst>
                <a:tab pos="474345" algn="l"/>
              </a:tabLst>
            </a:pPr>
            <a:r>
              <a:rPr dirty="0" sz="800" spc="10">
                <a:latin typeface="Times New Roman"/>
                <a:cs typeface="Times New Roman"/>
              </a:rPr>
              <a:t>Since there are </a:t>
            </a:r>
            <a:r>
              <a:rPr dirty="0" sz="800" spc="10" i="1">
                <a:latin typeface="Times New Roman"/>
                <a:cs typeface="Times New Roman"/>
              </a:rPr>
              <a:t>n </a:t>
            </a:r>
            <a:r>
              <a:rPr dirty="0" sz="800" spc="10">
                <a:latin typeface="Times New Roman"/>
                <a:cs typeface="Times New Roman"/>
              </a:rPr>
              <a:t>items, there are </a:t>
            </a:r>
            <a:r>
              <a:rPr dirty="0" sz="800" spc="10" i="1">
                <a:latin typeface="Times New Roman"/>
                <a:cs typeface="Times New Roman"/>
              </a:rPr>
              <a:t>2</a:t>
            </a:r>
            <a:r>
              <a:rPr dirty="0" baseline="25252" sz="825" spc="15" i="1">
                <a:latin typeface="Times New Roman"/>
                <a:cs typeface="Times New Roman"/>
              </a:rPr>
              <a:t>n </a:t>
            </a:r>
            <a:r>
              <a:rPr dirty="0" sz="800" spc="10">
                <a:latin typeface="Times New Roman"/>
                <a:cs typeface="Times New Roman"/>
              </a:rPr>
              <a:t>possible </a:t>
            </a:r>
            <a:r>
              <a:rPr dirty="0" sz="800" spc="-18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combinations</a:t>
            </a:r>
            <a:r>
              <a:rPr dirty="0" sz="800" spc="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of</a:t>
            </a:r>
            <a:r>
              <a:rPr dirty="0" sz="800" spc="1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items.</a:t>
            </a:r>
            <a:endParaRPr sz="800">
              <a:latin typeface="Times New Roman"/>
              <a:cs typeface="Times New Roman"/>
            </a:endParaRPr>
          </a:p>
          <a:p>
            <a:pPr lvl="2" marL="473709" marR="114300" indent="-102235">
              <a:lnSpc>
                <a:spcPct val="103699"/>
              </a:lnSpc>
              <a:spcBef>
                <a:spcPts val="204"/>
              </a:spcBef>
              <a:buSzPct val="75000"/>
              <a:buFont typeface="MS UI Gothic"/>
              <a:buChar char="◆"/>
              <a:tabLst>
                <a:tab pos="474345" algn="l"/>
              </a:tabLst>
            </a:pPr>
            <a:r>
              <a:rPr dirty="0" sz="800" spc="15">
                <a:latin typeface="Times New Roman"/>
                <a:cs typeface="Times New Roman"/>
              </a:rPr>
              <a:t>We </a:t>
            </a:r>
            <a:r>
              <a:rPr dirty="0" sz="800" spc="5">
                <a:latin typeface="Times New Roman"/>
                <a:cs typeface="Times New Roman"/>
              </a:rPr>
              <a:t>go </a:t>
            </a:r>
            <a:r>
              <a:rPr dirty="0" sz="800" spc="10">
                <a:latin typeface="Times New Roman"/>
                <a:cs typeface="Times New Roman"/>
              </a:rPr>
              <a:t>through all combinations and find the </a:t>
            </a:r>
            <a:r>
              <a:rPr dirty="0" sz="800" spc="15">
                <a:latin typeface="Times New Roman"/>
                <a:cs typeface="Times New Roman"/>
              </a:rPr>
              <a:t>one </a:t>
            </a:r>
            <a:r>
              <a:rPr dirty="0" sz="800" spc="2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with</a:t>
            </a:r>
            <a:r>
              <a:rPr dirty="0" sz="800" spc="10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maximum</a:t>
            </a:r>
            <a:r>
              <a:rPr dirty="0" sz="800" spc="5">
                <a:latin typeface="Times New Roman"/>
                <a:cs typeface="Times New Roman"/>
              </a:rPr>
              <a:t> value </a:t>
            </a:r>
            <a:r>
              <a:rPr dirty="0" sz="800" spc="10">
                <a:latin typeface="Times New Roman"/>
                <a:cs typeface="Times New Roman"/>
              </a:rPr>
              <a:t>and with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total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weight</a:t>
            </a:r>
            <a:r>
              <a:rPr dirty="0" sz="800" spc="2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less</a:t>
            </a:r>
            <a:r>
              <a:rPr dirty="0" sz="800" spc="2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or </a:t>
            </a:r>
            <a:r>
              <a:rPr dirty="0" sz="800" spc="-18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equal</a:t>
            </a:r>
            <a:r>
              <a:rPr dirty="0" sz="800" spc="-15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to</a:t>
            </a:r>
            <a:r>
              <a:rPr dirty="0" sz="800" spc="10">
                <a:latin typeface="Times New Roman"/>
                <a:cs typeface="Times New Roman"/>
              </a:rPr>
              <a:t> </a:t>
            </a:r>
            <a:r>
              <a:rPr dirty="0" sz="800" spc="20" i="1">
                <a:latin typeface="Times New Roman"/>
                <a:cs typeface="Times New Roman"/>
              </a:rPr>
              <a:t>W</a:t>
            </a:r>
            <a:endParaRPr sz="800">
              <a:latin typeface="Times New Roman"/>
              <a:cs typeface="Times New Roman"/>
            </a:endParaRPr>
          </a:p>
          <a:p>
            <a:pPr lvl="2" marL="473709" indent="-102870">
              <a:lnSpc>
                <a:spcPct val="100000"/>
              </a:lnSpc>
              <a:spcBef>
                <a:spcPts val="250"/>
              </a:spcBef>
              <a:buSzPct val="75000"/>
              <a:buFont typeface="MS UI Gothic"/>
              <a:buChar char="◆"/>
              <a:tabLst>
                <a:tab pos="474345" algn="l"/>
              </a:tabLst>
            </a:pPr>
            <a:r>
              <a:rPr dirty="0" sz="800" spc="10">
                <a:latin typeface="Times New Roman"/>
                <a:cs typeface="Times New Roman"/>
              </a:rPr>
              <a:t>Running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time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will</a:t>
            </a:r>
            <a:r>
              <a:rPr dirty="0" sz="800" spc="-25">
                <a:latin typeface="Times New Roman"/>
                <a:cs typeface="Times New Roman"/>
              </a:rPr>
              <a:t> </a:t>
            </a:r>
            <a:r>
              <a:rPr dirty="0" sz="800" spc="20">
                <a:latin typeface="Times New Roman"/>
                <a:cs typeface="Times New Roman"/>
              </a:rPr>
              <a:t>be</a:t>
            </a:r>
            <a:r>
              <a:rPr dirty="0" sz="800" spc="-15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O(2</a:t>
            </a:r>
            <a:r>
              <a:rPr dirty="0" baseline="25252" sz="825" spc="15" i="1">
                <a:latin typeface="Times New Roman"/>
                <a:cs typeface="Times New Roman"/>
              </a:rPr>
              <a:t>n</a:t>
            </a:r>
            <a:r>
              <a:rPr dirty="0" sz="800" spc="10" i="1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algn="r" marR="16510">
              <a:lnSpc>
                <a:spcPct val="100000"/>
              </a:lnSpc>
            </a:pPr>
            <a:r>
              <a:rPr dirty="0" sz="250" spc="5">
                <a:latin typeface="Times New Roman"/>
                <a:cs typeface="Times New Roman"/>
              </a:rPr>
              <a:t>11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31" name="object 31"/>
          <p:cNvSpPr txBox="1"/>
          <p:nvPr/>
        </p:nvSpPr>
        <p:spPr>
          <a:xfrm>
            <a:off x="4103116" y="6701535"/>
            <a:ext cx="2708275" cy="202882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67310" rIns="0" bIns="0" rtlCol="0" vert="horz">
            <a:spAutoFit/>
          </a:bodyPr>
          <a:lstStyle/>
          <a:p>
            <a:pPr lvl="1" marL="283210" indent="-217170">
              <a:lnSpc>
                <a:spcPct val="100000"/>
              </a:lnSpc>
              <a:spcBef>
                <a:spcPts val="530"/>
              </a:spcBef>
              <a:buAutoNum type="arabicPlain"/>
              <a:tabLst>
                <a:tab pos="283845" algn="l"/>
              </a:tabLst>
            </a:pPr>
            <a:r>
              <a:rPr dirty="0" sz="1050" spc="5" b="1">
                <a:latin typeface="Times New Roman"/>
                <a:cs typeface="Times New Roman"/>
              </a:rPr>
              <a:t>K</a:t>
            </a:r>
            <a:r>
              <a:rPr dirty="0" sz="1050" b="1">
                <a:latin typeface="Times New Roman"/>
                <a:cs typeface="Times New Roman"/>
              </a:rPr>
              <a:t>n</a:t>
            </a:r>
            <a:r>
              <a:rPr dirty="0" sz="1050" spc="10" b="1">
                <a:latin typeface="Times New Roman"/>
                <a:cs typeface="Times New Roman"/>
              </a:rPr>
              <a:t>a</a:t>
            </a:r>
            <a:r>
              <a:rPr dirty="0" sz="1050" b="1">
                <a:latin typeface="Times New Roman"/>
                <a:cs typeface="Times New Roman"/>
              </a:rPr>
              <a:t>p</a:t>
            </a:r>
            <a:r>
              <a:rPr dirty="0" sz="1050" spc="5" b="1">
                <a:latin typeface="Times New Roman"/>
                <a:cs typeface="Times New Roman"/>
              </a:rPr>
              <a:t>s</a:t>
            </a:r>
            <a:r>
              <a:rPr dirty="0" sz="1050" spc="-5" b="1">
                <a:latin typeface="Times New Roman"/>
                <a:cs typeface="Times New Roman"/>
              </a:rPr>
              <a:t>a</a:t>
            </a:r>
            <a:r>
              <a:rPr dirty="0" sz="1050" spc="10" b="1">
                <a:latin typeface="Times New Roman"/>
                <a:cs typeface="Times New Roman"/>
              </a:rPr>
              <a:t>c</a:t>
            </a:r>
            <a:r>
              <a:rPr dirty="0" sz="1050" spc="10" b="1">
                <a:latin typeface="Times New Roman"/>
                <a:cs typeface="Times New Roman"/>
              </a:rPr>
              <a:t>k</a:t>
            </a:r>
            <a:r>
              <a:rPr dirty="0" sz="1050" spc="-20" b="1">
                <a:latin typeface="Times New Roman"/>
                <a:cs typeface="Times New Roman"/>
              </a:rPr>
              <a:t> </a:t>
            </a:r>
            <a:r>
              <a:rPr dirty="0" sz="1050" b="1">
                <a:latin typeface="Times New Roman"/>
                <a:cs typeface="Times New Roman"/>
              </a:rPr>
              <a:t>p</a:t>
            </a:r>
            <a:r>
              <a:rPr dirty="0" sz="1050" spc="10" b="1">
                <a:latin typeface="Times New Roman"/>
                <a:cs typeface="Times New Roman"/>
              </a:rPr>
              <a:t>ro</a:t>
            </a:r>
            <a:r>
              <a:rPr dirty="0" sz="1050" b="1">
                <a:latin typeface="Times New Roman"/>
                <a:cs typeface="Times New Roman"/>
              </a:rPr>
              <a:t>b</a:t>
            </a:r>
            <a:r>
              <a:rPr dirty="0" sz="1050" spc="5" b="1">
                <a:latin typeface="Times New Roman"/>
                <a:cs typeface="Times New Roman"/>
              </a:rPr>
              <a:t>l</a:t>
            </a:r>
            <a:r>
              <a:rPr dirty="0" sz="1050" spc="10" b="1">
                <a:latin typeface="Times New Roman"/>
                <a:cs typeface="Times New Roman"/>
              </a:rPr>
              <a:t>e</a:t>
            </a:r>
            <a:r>
              <a:rPr dirty="0" sz="1050" spc="10" b="1">
                <a:latin typeface="Times New Roman"/>
                <a:cs typeface="Times New Roman"/>
              </a:rPr>
              <a:t>m</a:t>
            </a:r>
            <a:r>
              <a:rPr dirty="0" sz="1050" spc="5" b="1">
                <a:latin typeface="Times New Roman"/>
                <a:cs typeface="Times New Roman"/>
              </a:rPr>
              <a:t>:</a:t>
            </a:r>
            <a:endParaRPr sz="10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spcBef>
                <a:spcPts val="25"/>
              </a:spcBef>
              <a:tabLst>
                <a:tab pos="171259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brute-force</a:t>
            </a:r>
            <a:r>
              <a:rPr dirty="0" u="heavy" sz="1050" spc="-6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approach	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lvl="2" marL="487680" indent="-102235">
              <a:lnSpc>
                <a:spcPct val="100000"/>
              </a:lnSpc>
              <a:spcBef>
                <a:spcPts val="910"/>
              </a:spcBef>
              <a:buSzPct val="75000"/>
              <a:buFont typeface="MS UI Gothic"/>
              <a:buChar char="◆"/>
              <a:tabLst>
                <a:tab pos="487680" algn="l"/>
              </a:tabLst>
            </a:pPr>
            <a:r>
              <a:rPr dirty="0" sz="800" spc="10">
                <a:latin typeface="Times New Roman"/>
                <a:cs typeface="Times New Roman"/>
              </a:rPr>
              <a:t>Can</a:t>
            </a:r>
            <a:r>
              <a:rPr dirty="0" sz="800" spc="-35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we</a:t>
            </a:r>
            <a:r>
              <a:rPr dirty="0" sz="800" spc="-20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do</a:t>
            </a:r>
            <a:r>
              <a:rPr dirty="0" sz="800" spc="-3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better?</a:t>
            </a:r>
            <a:endParaRPr sz="800">
              <a:latin typeface="Times New Roman"/>
              <a:cs typeface="Times New Roman"/>
            </a:endParaRPr>
          </a:p>
          <a:p>
            <a:pPr lvl="2" marL="487045" marR="460375" indent="-102235">
              <a:lnSpc>
                <a:spcPct val="103699"/>
              </a:lnSpc>
              <a:spcBef>
                <a:spcPts val="219"/>
              </a:spcBef>
              <a:buSzPct val="75000"/>
              <a:buFont typeface="MS UI Gothic"/>
              <a:buChar char="◆"/>
              <a:tabLst>
                <a:tab pos="487680" algn="l"/>
              </a:tabLst>
            </a:pPr>
            <a:r>
              <a:rPr dirty="0" sz="800" spc="10">
                <a:latin typeface="Times New Roman"/>
                <a:cs typeface="Times New Roman"/>
              </a:rPr>
              <a:t>Yes,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with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20">
                <a:latin typeface="Times New Roman"/>
                <a:cs typeface="Times New Roman"/>
              </a:rPr>
              <a:t>an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algorithm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based</a:t>
            </a:r>
            <a:r>
              <a:rPr dirty="0" sz="800" spc="5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on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dynamic </a:t>
            </a:r>
            <a:r>
              <a:rPr dirty="0" sz="800" spc="-18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programming</a:t>
            </a:r>
            <a:endParaRPr sz="800">
              <a:latin typeface="Times New Roman"/>
              <a:cs typeface="Times New Roman"/>
            </a:endParaRPr>
          </a:p>
          <a:p>
            <a:pPr lvl="2" marL="487680" indent="-102235">
              <a:lnSpc>
                <a:spcPct val="100000"/>
              </a:lnSpc>
              <a:spcBef>
                <a:spcPts val="240"/>
              </a:spcBef>
              <a:buSzPct val="75000"/>
              <a:buFont typeface="MS UI Gothic"/>
              <a:buChar char="◆"/>
              <a:tabLst>
                <a:tab pos="487680" algn="l"/>
              </a:tabLst>
            </a:pPr>
            <a:r>
              <a:rPr dirty="0" sz="800" spc="15">
                <a:latin typeface="Times New Roman"/>
                <a:cs typeface="Times New Roman"/>
              </a:rPr>
              <a:t>We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need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to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carefully</a:t>
            </a:r>
            <a:r>
              <a:rPr dirty="0" sz="800" spc="-1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identify</a:t>
            </a:r>
            <a:r>
              <a:rPr dirty="0" sz="800" spc="-20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the</a:t>
            </a:r>
            <a:r>
              <a:rPr dirty="0" sz="800" spc="-1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subproblems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466090">
              <a:lnSpc>
                <a:spcPct val="100000"/>
              </a:lnSpc>
            </a:pPr>
            <a:r>
              <a:rPr dirty="0" sz="800" spc="5">
                <a:latin typeface="Times New Roman"/>
                <a:cs typeface="Times New Roman"/>
              </a:rPr>
              <a:t>Let’s</a:t>
            </a:r>
            <a:r>
              <a:rPr dirty="0" sz="800" spc="-3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try</a:t>
            </a:r>
            <a:r>
              <a:rPr dirty="0" sz="800" spc="-4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this:</a:t>
            </a:r>
            <a:endParaRPr sz="800">
              <a:latin typeface="Times New Roman"/>
              <a:cs typeface="Times New Roman"/>
            </a:endParaRPr>
          </a:p>
          <a:p>
            <a:pPr marL="466090" marR="409575">
              <a:lnSpc>
                <a:spcPct val="103800"/>
              </a:lnSpc>
            </a:pPr>
            <a:r>
              <a:rPr dirty="0" sz="800">
                <a:latin typeface="Times New Roman"/>
                <a:cs typeface="Times New Roman"/>
              </a:rPr>
              <a:t>If</a:t>
            </a:r>
            <a:r>
              <a:rPr dirty="0" sz="800" spc="1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items</a:t>
            </a:r>
            <a:r>
              <a:rPr dirty="0" sz="800" spc="1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are</a:t>
            </a:r>
            <a:r>
              <a:rPr dirty="0" sz="800" spc="5">
                <a:latin typeface="Times New Roman"/>
                <a:cs typeface="Times New Roman"/>
              </a:rPr>
              <a:t> labeled</a:t>
            </a:r>
            <a:r>
              <a:rPr dirty="0" sz="800" spc="15">
                <a:latin typeface="Times New Roman"/>
                <a:cs typeface="Times New Roman"/>
              </a:rPr>
              <a:t> </a:t>
            </a:r>
            <a:r>
              <a:rPr dirty="0" sz="800" spc="5" i="1">
                <a:latin typeface="Times New Roman"/>
                <a:cs typeface="Times New Roman"/>
              </a:rPr>
              <a:t>1..n</a:t>
            </a:r>
            <a:r>
              <a:rPr dirty="0" sz="800" spc="5">
                <a:latin typeface="Times New Roman"/>
                <a:cs typeface="Times New Roman"/>
              </a:rPr>
              <a:t>,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then a subproblem </a:t>
            </a:r>
            <a:r>
              <a:rPr dirty="0" sz="800" spc="-18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would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20">
                <a:latin typeface="Times New Roman"/>
                <a:cs typeface="Times New Roman"/>
              </a:rPr>
              <a:t>be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to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find</a:t>
            </a:r>
            <a:r>
              <a:rPr dirty="0" sz="800" spc="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an</a:t>
            </a:r>
            <a:r>
              <a:rPr dirty="0" sz="800" spc="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optimal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solution</a:t>
            </a:r>
            <a:r>
              <a:rPr dirty="0" sz="800" spc="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for</a:t>
            </a:r>
            <a:endParaRPr sz="800">
              <a:latin typeface="Times New Roman"/>
              <a:cs typeface="Times New Roman"/>
            </a:endParaRPr>
          </a:p>
          <a:p>
            <a:pPr marL="466090">
              <a:lnSpc>
                <a:spcPct val="100000"/>
              </a:lnSpc>
              <a:spcBef>
                <a:spcPts val="45"/>
              </a:spcBef>
            </a:pPr>
            <a:r>
              <a:rPr dirty="0" sz="800" spc="10" i="1">
                <a:latin typeface="Times New Roman"/>
                <a:cs typeface="Times New Roman"/>
              </a:rPr>
              <a:t>S</a:t>
            </a:r>
            <a:r>
              <a:rPr dirty="0" baseline="-20202" sz="825" spc="15" i="1">
                <a:latin typeface="Times New Roman"/>
                <a:cs typeface="Times New Roman"/>
              </a:rPr>
              <a:t>k</a:t>
            </a:r>
            <a:r>
              <a:rPr dirty="0" baseline="-20202" sz="825" spc="82" i="1">
                <a:latin typeface="Times New Roman"/>
                <a:cs typeface="Times New Roman"/>
              </a:rPr>
              <a:t> </a:t>
            </a:r>
            <a:r>
              <a:rPr dirty="0" sz="800" spc="15" i="1">
                <a:latin typeface="Times New Roman"/>
                <a:cs typeface="Times New Roman"/>
              </a:rPr>
              <a:t>=</a:t>
            </a:r>
            <a:r>
              <a:rPr dirty="0" sz="800" spc="-5" i="1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{items</a:t>
            </a:r>
            <a:r>
              <a:rPr dirty="0" sz="800" i="1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labeled</a:t>
            </a:r>
            <a:r>
              <a:rPr dirty="0" sz="800" i="1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1,</a:t>
            </a:r>
            <a:r>
              <a:rPr dirty="0" sz="800" spc="-5" i="1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2,</a:t>
            </a:r>
            <a:r>
              <a:rPr dirty="0" sz="800" spc="-10" i="1">
                <a:latin typeface="Times New Roman"/>
                <a:cs typeface="Times New Roman"/>
              </a:rPr>
              <a:t> </a:t>
            </a:r>
            <a:r>
              <a:rPr dirty="0" sz="800" i="1">
                <a:latin typeface="Times New Roman"/>
                <a:cs typeface="Times New Roman"/>
              </a:rPr>
              <a:t>..</a:t>
            </a:r>
            <a:r>
              <a:rPr dirty="0" sz="800" spc="-5" i="1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k}</a:t>
            </a:r>
            <a:endParaRPr sz="800">
              <a:latin typeface="Times New Roman"/>
              <a:cs typeface="Times New Roman"/>
            </a:endParaRPr>
          </a:p>
          <a:p>
            <a:pPr algn="r" marR="17780">
              <a:lnSpc>
                <a:spcPct val="100000"/>
              </a:lnSpc>
              <a:spcBef>
                <a:spcPts val="650"/>
              </a:spcBef>
            </a:pPr>
            <a:r>
              <a:rPr dirty="0" sz="250" spc="5">
                <a:latin typeface="Times New Roman"/>
                <a:cs typeface="Times New Roman"/>
              </a:rPr>
              <a:t>12</a:t>
            </a:r>
            <a:endParaRPr sz="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0622" y="1326387"/>
            <a:ext cx="2707005" cy="202882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tabLst>
                <a:tab pos="171259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Defining</a:t>
            </a:r>
            <a:r>
              <a:rPr dirty="0" u="heavy" sz="105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105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Subproblem	</a:t>
            </a:r>
            <a:endParaRPr sz="1050">
              <a:latin typeface="Times New Roman"/>
              <a:cs typeface="Times New Roman"/>
            </a:endParaRPr>
          </a:p>
          <a:p>
            <a:pPr marL="348615" marR="226060" indent="-117475">
              <a:lnSpc>
                <a:spcPct val="103800"/>
              </a:lnSpc>
              <a:spcBef>
                <a:spcPts val="1055"/>
              </a:spcBef>
            </a:pPr>
            <a:r>
              <a:rPr dirty="0" sz="800">
                <a:latin typeface="Times New Roman"/>
                <a:cs typeface="Times New Roman"/>
              </a:rPr>
              <a:t>If</a:t>
            </a:r>
            <a:r>
              <a:rPr dirty="0" sz="800" spc="1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items</a:t>
            </a:r>
            <a:r>
              <a:rPr dirty="0" sz="800" spc="1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are</a:t>
            </a:r>
            <a:r>
              <a:rPr dirty="0" sz="800" spc="5">
                <a:latin typeface="Times New Roman"/>
                <a:cs typeface="Times New Roman"/>
              </a:rPr>
              <a:t> labeled</a:t>
            </a:r>
            <a:r>
              <a:rPr dirty="0" sz="800" spc="15">
                <a:latin typeface="Times New Roman"/>
                <a:cs typeface="Times New Roman"/>
              </a:rPr>
              <a:t> </a:t>
            </a:r>
            <a:r>
              <a:rPr dirty="0" sz="800" spc="5" i="1">
                <a:latin typeface="Times New Roman"/>
                <a:cs typeface="Times New Roman"/>
              </a:rPr>
              <a:t>1..n</a:t>
            </a:r>
            <a:r>
              <a:rPr dirty="0" sz="800" spc="5">
                <a:latin typeface="Times New Roman"/>
                <a:cs typeface="Times New Roman"/>
              </a:rPr>
              <a:t>,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then a</a:t>
            </a:r>
            <a:r>
              <a:rPr dirty="0" sz="800" spc="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subproblem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would</a:t>
            </a:r>
            <a:r>
              <a:rPr dirty="0" sz="800" spc="10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be </a:t>
            </a:r>
            <a:r>
              <a:rPr dirty="0" sz="800" spc="-18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to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find</a:t>
            </a:r>
            <a:r>
              <a:rPr dirty="0" sz="800" spc="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an optimal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solution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for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S</a:t>
            </a:r>
            <a:r>
              <a:rPr dirty="0" baseline="-20202" sz="825" spc="15" i="1">
                <a:latin typeface="Times New Roman"/>
                <a:cs typeface="Times New Roman"/>
              </a:rPr>
              <a:t>k</a:t>
            </a:r>
            <a:r>
              <a:rPr dirty="0" baseline="-20202" sz="825" spc="97" i="1">
                <a:latin typeface="Times New Roman"/>
                <a:cs typeface="Times New Roman"/>
              </a:rPr>
              <a:t> </a:t>
            </a:r>
            <a:r>
              <a:rPr dirty="0" sz="800" spc="15" i="1">
                <a:latin typeface="Times New Roman"/>
                <a:cs typeface="Times New Roman"/>
              </a:rPr>
              <a:t>=</a:t>
            </a:r>
            <a:r>
              <a:rPr dirty="0" sz="800" i="1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{items</a:t>
            </a:r>
            <a:r>
              <a:rPr dirty="0" sz="800" spc="5" i="1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labeled</a:t>
            </a:r>
            <a:endParaRPr sz="800">
              <a:latin typeface="Times New Roman"/>
              <a:cs typeface="Times New Roman"/>
            </a:endParaRPr>
          </a:p>
          <a:p>
            <a:pPr marL="1212850">
              <a:lnSpc>
                <a:spcPct val="100000"/>
              </a:lnSpc>
              <a:spcBef>
                <a:spcPts val="45"/>
              </a:spcBef>
            </a:pPr>
            <a:r>
              <a:rPr dirty="0" sz="800" spc="10" i="1">
                <a:latin typeface="Times New Roman"/>
                <a:cs typeface="Times New Roman"/>
              </a:rPr>
              <a:t>1,</a:t>
            </a:r>
            <a:r>
              <a:rPr dirty="0" sz="800" spc="-20" i="1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2,</a:t>
            </a:r>
            <a:r>
              <a:rPr dirty="0" sz="800" spc="-15" i="1">
                <a:latin typeface="Times New Roman"/>
                <a:cs typeface="Times New Roman"/>
              </a:rPr>
              <a:t> </a:t>
            </a:r>
            <a:r>
              <a:rPr dirty="0" sz="800" i="1">
                <a:latin typeface="Times New Roman"/>
                <a:cs typeface="Times New Roman"/>
              </a:rPr>
              <a:t>..</a:t>
            </a:r>
            <a:r>
              <a:rPr dirty="0" sz="800" spc="-20" i="1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k}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327660" indent="-102235">
              <a:lnSpc>
                <a:spcPct val="100000"/>
              </a:lnSpc>
              <a:spcBef>
                <a:spcPts val="5"/>
              </a:spcBef>
              <a:buSzPct val="75000"/>
              <a:buFont typeface="MS UI Gothic"/>
              <a:buChar char="◆"/>
              <a:tabLst>
                <a:tab pos="327660" algn="l"/>
              </a:tabLst>
            </a:pPr>
            <a:r>
              <a:rPr dirty="0" sz="800" spc="5">
                <a:latin typeface="Times New Roman"/>
                <a:cs typeface="Times New Roman"/>
              </a:rPr>
              <a:t>This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is</a:t>
            </a:r>
            <a:r>
              <a:rPr dirty="0" sz="800" spc="10">
                <a:latin typeface="Times New Roman"/>
                <a:cs typeface="Times New Roman"/>
              </a:rPr>
              <a:t> a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reasonable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subproblem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definition.</a:t>
            </a:r>
            <a:endParaRPr sz="800">
              <a:latin typeface="Times New Roman"/>
              <a:cs typeface="Times New Roman"/>
            </a:endParaRPr>
          </a:p>
          <a:p>
            <a:pPr marL="327660" marR="259715" indent="-102235">
              <a:lnSpc>
                <a:spcPct val="114999"/>
              </a:lnSpc>
              <a:spcBef>
                <a:spcPts val="165"/>
              </a:spcBef>
              <a:buSzPct val="75000"/>
              <a:buFont typeface="MS UI Gothic"/>
              <a:buChar char="◆"/>
              <a:tabLst>
                <a:tab pos="327660" algn="l"/>
              </a:tabLst>
            </a:pPr>
            <a:r>
              <a:rPr dirty="0" sz="800" spc="10">
                <a:latin typeface="Times New Roman"/>
                <a:cs typeface="Times New Roman"/>
              </a:rPr>
              <a:t>The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question is:</a:t>
            </a:r>
            <a:r>
              <a:rPr dirty="0" sz="800" spc="-1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can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20">
                <a:latin typeface="Times New Roman"/>
                <a:cs typeface="Times New Roman"/>
              </a:rPr>
              <a:t>we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describe</a:t>
            </a:r>
            <a:r>
              <a:rPr dirty="0" sz="800" spc="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the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final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solution </a:t>
            </a:r>
            <a:r>
              <a:rPr dirty="0" sz="800" spc="-18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(</a:t>
            </a:r>
            <a:r>
              <a:rPr dirty="0" sz="800" spc="10" i="1">
                <a:latin typeface="Times New Roman"/>
                <a:cs typeface="Times New Roman"/>
              </a:rPr>
              <a:t>S</a:t>
            </a:r>
            <a:r>
              <a:rPr dirty="0" baseline="-20202" sz="825" spc="15" i="1">
                <a:latin typeface="Times New Roman"/>
                <a:cs typeface="Times New Roman"/>
              </a:rPr>
              <a:t>n</a:t>
            </a:r>
            <a:r>
              <a:rPr dirty="0" baseline="-20202" sz="825" spc="104" i="1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in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terms</a:t>
            </a:r>
            <a:r>
              <a:rPr dirty="0" sz="800" spc="1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of</a:t>
            </a:r>
            <a:r>
              <a:rPr dirty="0" sz="800" spc="1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subproblems</a:t>
            </a:r>
            <a:r>
              <a:rPr dirty="0" sz="800" spc="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(</a:t>
            </a:r>
            <a:r>
              <a:rPr dirty="0" sz="800" spc="10" i="1">
                <a:latin typeface="Times New Roman"/>
                <a:cs typeface="Times New Roman"/>
              </a:rPr>
              <a:t>S</a:t>
            </a:r>
            <a:r>
              <a:rPr dirty="0" baseline="-20202" sz="825" spc="15" i="1">
                <a:latin typeface="Times New Roman"/>
                <a:cs typeface="Times New Roman"/>
              </a:rPr>
              <a:t>k</a:t>
            </a:r>
            <a:r>
              <a:rPr dirty="0" sz="800" spc="10">
                <a:latin typeface="Times New Roman"/>
                <a:cs typeface="Times New Roman"/>
              </a:rPr>
              <a:t>)?</a:t>
            </a:r>
            <a:endParaRPr sz="800">
              <a:latin typeface="Times New Roman"/>
              <a:cs typeface="Times New Roman"/>
            </a:endParaRPr>
          </a:p>
          <a:p>
            <a:pPr marL="327660" indent="-102235">
              <a:lnSpc>
                <a:spcPct val="100000"/>
              </a:lnSpc>
              <a:spcBef>
                <a:spcPts val="350"/>
              </a:spcBef>
              <a:buSzPct val="75000"/>
              <a:buFont typeface="MS UI Gothic"/>
              <a:buChar char="◆"/>
              <a:tabLst>
                <a:tab pos="327660" algn="l"/>
              </a:tabLst>
            </a:pPr>
            <a:r>
              <a:rPr dirty="0" sz="800" spc="5">
                <a:latin typeface="Times New Roman"/>
                <a:cs typeface="Times New Roman"/>
              </a:rPr>
              <a:t>Unfortunately, </a:t>
            </a:r>
            <a:r>
              <a:rPr dirty="0" sz="800" spc="15">
                <a:latin typeface="Times New Roman"/>
                <a:cs typeface="Times New Roman"/>
              </a:rPr>
              <a:t>we</a:t>
            </a:r>
            <a:r>
              <a:rPr dirty="0" sz="800" spc="5">
                <a:latin typeface="Times New Roman"/>
                <a:cs typeface="Times New Roman"/>
              </a:rPr>
              <a:t> </a:t>
            </a:r>
            <a:r>
              <a:rPr dirty="0" u="sng" sz="8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can’</a:t>
            </a:r>
            <a:r>
              <a:rPr dirty="0" sz="800" spc="5">
                <a:latin typeface="Times New Roman"/>
                <a:cs typeface="Times New Roman"/>
              </a:rPr>
              <a:t>t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do</a:t>
            </a:r>
            <a:r>
              <a:rPr dirty="0" sz="800" spc="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that.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algn="r" marR="16510">
              <a:lnSpc>
                <a:spcPct val="100000"/>
              </a:lnSpc>
            </a:pPr>
            <a:r>
              <a:rPr dirty="0" sz="250" spc="5">
                <a:latin typeface="Times New Roman"/>
                <a:cs typeface="Times New Roman"/>
              </a:rPr>
              <a:t>13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04640" y="1728723"/>
            <a:ext cx="1711960" cy="0"/>
          </a:xfrm>
          <a:custGeom>
            <a:avLst/>
            <a:gdLst/>
            <a:ahLst/>
            <a:cxnLst/>
            <a:rect l="l" t="t" r="r" b="b"/>
            <a:pathLst>
              <a:path w="1711960" h="0">
                <a:moveTo>
                  <a:pt x="0" y="0"/>
                </a:moveTo>
                <a:lnTo>
                  <a:pt x="1711452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39128" y="3288791"/>
            <a:ext cx="59055" cy="660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0" spc="5">
                <a:latin typeface="Times New Roman"/>
                <a:cs typeface="Times New Roman"/>
              </a:rPr>
              <a:t>14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4784" y="2080260"/>
            <a:ext cx="828675" cy="2419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Max</a:t>
            </a:r>
            <a:r>
              <a:rPr dirty="0" sz="700" spc="-2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weight:</a:t>
            </a:r>
            <a:r>
              <a:rPr dirty="0" sz="700" spc="-25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W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=</a:t>
            </a:r>
            <a:r>
              <a:rPr dirty="0" sz="700" spc="-10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20</a:t>
            </a:r>
            <a:endParaRPr sz="7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dirty="0" sz="700" spc="-5" b="1">
                <a:latin typeface="Times New Roman"/>
                <a:cs typeface="Times New Roman"/>
              </a:rPr>
              <a:t>For</a:t>
            </a:r>
            <a:r>
              <a:rPr dirty="0" sz="700" spc="-35" b="1">
                <a:latin typeface="Times New Roman"/>
                <a:cs typeface="Times New Roman"/>
              </a:rPr>
              <a:t> </a:t>
            </a:r>
            <a:r>
              <a:rPr dirty="0" sz="700" spc="5" b="1">
                <a:latin typeface="Times New Roman"/>
                <a:cs typeface="Times New Roman"/>
              </a:rPr>
              <a:t>S</a:t>
            </a:r>
            <a:r>
              <a:rPr dirty="0" baseline="-24691" sz="675" spc="7" b="1">
                <a:latin typeface="Times New Roman"/>
                <a:cs typeface="Times New Roman"/>
              </a:rPr>
              <a:t>4</a:t>
            </a:r>
            <a:r>
              <a:rPr dirty="0" sz="700" spc="5" b="1">
                <a:latin typeface="Times New Roman"/>
                <a:cs typeface="Times New Roman"/>
              </a:rPr>
              <a:t>: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0183" y="2298191"/>
            <a:ext cx="811530" cy="2419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Total</a:t>
            </a:r>
            <a:r>
              <a:rPr dirty="0" sz="700" spc="-2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weight:</a:t>
            </a:r>
            <a:r>
              <a:rPr dirty="0" sz="700" spc="-35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14;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700">
                <a:latin typeface="Times New Roman"/>
                <a:cs typeface="Times New Roman"/>
              </a:rPr>
              <a:t>Maximum</a:t>
            </a:r>
            <a:r>
              <a:rPr dirty="0" sz="700" spc="-2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benefit:</a:t>
            </a:r>
            <a:r>
              <a:rPr dirty="0" sz="700" spc="-30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20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14011" y="1719579"/>
            <a:ext cx="1270000" cy="317500"/>
          </a:xfrm>
          <a:custGeom>
            <a:avLst/>
            <a:gdLst/>
            <a:ahLst/>
            <a:cxnLst/>
            <a:rect l="l" t="t" r="r" b="b"/>
            <a:pathLst>
              <a:path w="1270000" h="317500">
                <a:moveTo>
                  <a:pt x="0" y="316992"/>
                </a:moveTo>
                <a:lnTo>
                  <a:pt x="1269492" y="316992"/>
                </a:lnTo>
                <a:lnTo>
                  <a:pt x="1269492" y="0"/>
                </a:lnTo>
                <a:lnTo>
                  <a:pt x="0" y="0"/>
                </a:lnTo>
                <a:lnTo>
                  <a:pt x="0" y="316992"/>
                </a:lnTo>
                <a:close/>
              </a:path>
              <a:path w="1270000" h="317500">
                <a:moveTo>
                  <a:pt x="0" y="316992"/>
                </a:moveTo>
                <a:lnTo>
                  <a:pt x="181356" y="316992"/>
                </a:lnTo>
                <a:lnTo>
                  <a:pt x="181356" y="0"/>
                </a:lnTo>
                <a:lnTo>
                  <a:pt x="0" y="0"/>
                </a:lnTo>
                <a:lnTo>
                  <a:pt x="0" y="316992"/>
                </a:lnTo>
                <a:close/>
              </a:path>
              <a:path w="1270000" h="317500">
                <a:moveTo>
                  <a:pt x="181356" y="316992"/>
                </a:moveTo>
                <a:lnTo>
                  <a:pt x="454152" y="316992"/>
                </a:lnTo>
                <a:lnTo>
                  <a:pt x="454152" y="0"/>
                </a:lnTo>
                <a:lnTo>
                  <a:pt x="181356" y="0"/>
                </a:lnTo>
                <a:lnTo>
                  <a:pt x="181356" y="316992"/>
                </a:lnTo>
                <a:close/>
              </a:path>
              <a:path w="1270000" h="317500">
                <a:moveTo>
                  <a:pt x="454152" y="316992"/>
                </a:moveTo>
                <a:lnTo>
                  <a:pt x="725424" y="316992"/>
                </a:lnTo>
                <a:lnTo>
                  <a:pt x="725424" y="0"/>
                </a:lnTo>
                <a:lnTo>
                  <a:pt x="454152" y="0"/>
                </a:lnTo>
                <a:lnTo>
                  <a:pt x="454152" y="316992"/>
                </a:lnTo>
                <a:close/>
              </a:path>
              <a:path w="1270000" h="317500">
                <a:moveTo>
                  <a:pt x="725424" y="316992"/>
                </a:moveTo>
                <a:lnTo>
                  <a:pt x="952500" y="316992"/>
                </a:lnTo>
                <a:lnTo>
                  <a:pt x="952500" y="0"/>
                </a:lnTo>
                <a:lnTo>
                  <a:pt x="725424" y="0"/>
                </a:lnTo>
                <a:lnTo>
                  <a:pt x="725424" y="31699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380484" y="1738884"/>
            <a:ext cx="475615" cy="22352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dirty="0" sz="600" spc="5">
                <a:latin typeface="Times New Roman"/>
                <a:cs typeface="Times New Roman"/>
              </a:rPr>
              <a:t>w</a:t>
            </a:r>
            <a:r>
              <a:rPr dirty="0" baseline="-23809" sz="525" spc="7">
                <a:latin typeface="Times New Roman"/>
                <a:cs typeface="Times New Roman"/>
              </a:rPr>
              <a:t>1</a:t>
            </a:r>
            <a:r>
              <a:rPr dirty="0" baseline="-23809" sz="525" spc="-15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=2</a:t>
            </a:r>
            <a:r>
              <a:rPr dirty="0" sz="600" spc="220">
                <a:latin typeface="Times New Roman"/>
                <a:cs typeface="Times New Roman"/>
              </a:rPr>
              <a:t> </a:t>
            </a:r>
            <a:r>
              <a:rPr dirty="0" sz="600" spc="5">
                <a:latin typeface="Times New Roman"/>
                <a:cs typeface="Times New Roman"/>
              </a:rPr>
              <a:t>w</a:t>
            </a:r>
            <a:r>
              <a:rPr dirty="0" baseline="-23809" sz="525" spc="7">
                <a:latin typeface="Times New Roman"/>
                <a:cs typeface="Times New Roman"/>
              </a:rPr>
              <a:t>2</a:t>
            </a:r>
            <a:r>
              <a:rPr dirty="0" baseline="-23809" sz="525" spc="-15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=4</a:t>
            </a:r>
            <a:endParaRPr sz="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latin typeface="Times New Roman"/>
                <a:cs typeface="Times New Roman"/>
              </a:rPr>
              <a:t>b</a:t>
            </a:r>
            <a:r>
              <a:rPr dirty="0" baseline="-23809" sz="525">
                <a:latin typeface="Times New Roman"/>
                <a:cs typeface="Times New Roman"/>
              </a:rPr>
              <a:t>1</a:t>
            </a:r>
            <a:r>
              <a:rPr dirty="0" baseline="-23809" sz="525" spc="-15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=3</a:t>
            </a:r>
            <a:r>
              <a:rPr dirty="0" sz="600" spc="36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b</a:t>
            </a:r>
            <a:r>
              <a:rPr dirty="0" baseline="-23809" sz="525">
                <a:latin typeface="Times New Roman"/>
                <a:cs typeface="Times New Roman"/>
              </a:rPr>
              <a:t>2</a:t>
            </a:r>
            <a:r>
              <a:rPr dirty="0" baseline="-23809" sz="525" spc="-7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=5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3432" y="1738884"/>
            <a:ext cx="572135" cy="22352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60"/>
              </a:spcBef>
            </a:pPr>
            <a:r>
              <a:rPr dirty="0" sz="600" spc="-5">
                <a:latin typeface="Times New Roman"/>
                <a:cs typeface="Times New Roman"/>
              </a:rPr>
              <a:t>w</a:t>
            </a:r>
            <a:r>
              <a:rPr dirty="0" baseline="-23809" sz="525" spc="22">
                <a:latin typeface="Times New Roman"/>
                <a:cs typeface="Times New Roman"/>
              </a:rPr>
              <a:t>3</a:t>
            </a:r>
            <a:r>
              <a:rPr dirty="0" baseline="-23809" sz="525" spc="7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=</a:t>
            </a:r>
            <a:r>
              <a:rPr dirty="0" sz="600">
                <a:latin typeface="Times New Roman"/>
                <a:cs typeface="Times New Roman"/>
              </a:rPr>
              <a:t>5    </a:t>
            </a:r>
            <a:r>
              <a:rPr dirty="0" sz="600" spc="4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w</a:t>
            </a:r>
            <a:r>
              <a:rPr dirty="0" baseline="-23809" sz="525" spc="22">
                <a:latin typeface="Times New Roman"/>
                <a:cs typeface="Times New Roman"/>
              </a:rPr>
              <a:t>4</a:t>
            </a:r>
            <a:r>
              <a:rPr dirty="0" baseline="-23809" sz="525" spc="7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=</a:t>
            </a:r>
            <a:r>
              <a:rPr dirty="0" sz="600"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60"/>
              </a:spcBef>
            </a:pPr>
            <a:r>
              <a:rPr dirty="0" sz="600" spc="-15">
                <a:latin typeface="Times New Roman"/>
                <a:cs typeface="Times New Roman"/>
              </a:rPr>
              <a:t>b</a:t>
            </a:r>
            <a:r>
              <a:rPr dirty="0" baseline="-23809" sz="525" spc="22">
                <a:latin typeface="Times New Roman"/>
                <a:cs typeface="Times New Roman"/>
              </a:rPr>
              <a:t>3</a:t>
            </a:r>
            <a:r>
              <a:rPr dirty="0" baseline="-23809" sz="525" spc="7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=</a:t>
            </a:r>
            <a:r>
              <a:rPr dirty="0" sz="600">
                <a:latin typeface="Times New Roman"/>
                <a:cs typeface="Times New Roman"/>
              </a:rPr>
              <a:t>8     </a:t>
            </a:r>
            <a:r>
              <a:rPr dirty="0" sz="600" spc="35">
                <a:latin typeface="Times New Roman"/>
                <a:cs typeface="Times New Roman"/>
              </a:rPr>
              <a:t> </a:t>
            </a:r>
            <a:r>
              <a:rPr dirty="0" sz="600" spc="-15">
                <a:latin typeface="Times New Roman"/>
                <a:cs typeface="Times New Roman"/>
              </a:rPr>
              <a:t>b</a:t>
            </a:r>
            <a:r>
              <a:rPr dirty="0" baseline="-23809" sz="525" spc="22">
                <a:latin typeface="Times New Roman"/>
                <a:cs typeface="Times New Roman"/>
              </a:rPr>
              <a:t>4</a:t>
            </a:r>
            <a:r>
              <a:rPr dirty="0" baseline="-23809" sz="525" spc="7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=</a:t>
            </a:r>
            <a:r>
              <a:rPr dirty="0" sz="600"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6905" y="1784604"/>
            <a:ext cx="499109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77825" algn="l"/>
              </a:tabLst>
            </a:pPr>
            <a:r>
              <a:rPr dirty="0" sz="950">
                <a:latin typeface="Times New Roman"/>
                <a:cs typeface="Times New Roman"/>
              </a:rPr>
              <a:t>w</a:t>
            </a:r>
            <a:r>
              <a:rPr dirty="0" baseline="-23148" sz="900">
                <a:latin typeface="Times New Roman"/>
                <a:cs typeface="Times New Roman"/>
              </a:rPr>
              <a:t>i	</a:t>
            </a:r>
            <a:r>
              <a:rPr dirty="0" sz="950" spc="5">
                <a:latin typeface="Times New Roman"/>
                <a:cs typeface="Times New Roman"/>
              </a:rPr>
              <a:t>b</a:t>
            </a:r>
            <a:r>
              <a:rPr dirty="0" baseline="-23148" sz="900" spc="7">
                <a:latin typeface="Times New Roman"/>
                <a:cs typeface="Times New Roman"/>
              </a:rPr>
              <a:t>i</a:t>
            </a:r>
            <a:endParaRPr baseline="-23148"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8005" y="1709928"/>
            <a:ext cx="62801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Weight</a:t>
            </a:r>
            <a:r>
              <a:rPr dirty="0" sz="700" spc="33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Benefit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77635" y="1673859"/>
            <a:ext cx="838200" cy="1134110"/>
          </a:xfrm>
          <a:custGeom>
            <a:avLst/>
            <a:gdLst/>
            <a:ahLst/>
            <a:cxnLst/>
            <a:rect l="l" t="t" r="r" b="b"/>
            <a:pathLst>
              <a:path w="838200" h="1134110">
                <a:moveTo>
                  <a:pt x="0" y="0"/>
                </a:moveTo>
                <a:lnTo>
                  <a:pt x="838200" y="0"/>
                </a:lnTo>
              </a:path>
              <a:path w="838200" h="1134110">
                <a:moveTo>
                  <a:pt x="0" y="0"/>
                </a:moveTo>
                <a:lnTo>
                  <a:pt x="0" y="113385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992367" y="1821180"/>
            <a:ext cx="1657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latin typeface="Times New Roman"/>
                <a:cs typeface="Times New Roman"/>
              </a:rPr>
              <a:t>I</a:t>
            </a:r>
            <a:r>
              <a:rPr dirty="0" sz="600" spc="10">
                <a:latin typeface="Times New Roman"/>
                <a:cs typeface="Times New Roman"/>
              </a:rPr>
              <a:t>t</a:t>
            </a:r>
            <a:r>
              <a:rPr dirty="0" sz="600" spc="-5">
                <a:latin typeface="Times New Roman"/>
                <a:cs typeface="Times New Roman"/>
              </a:rPr>
              <a:t>e</a:t>
            </a:r>
            <a:r>
              <a:rPr dirty="0" sz="600">
                <a:latin typeface="Times New Roman"/>
                <a:cs typeface="Times New Roman"/>
              </a:rPr>
              <a:t>m</a:t>
            </a:r>
            <a:endParaRPr sz="6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683758" y="2012833"/>
          <a:ext cx="1010919" cy="795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005"/>
                <a:gridCol w="219710"/>
                <a:gridCol w="260350"/>
                <a:gridCol w="236220"/>
              </a:tblGrid>
              <a:tr h="1176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ts val="5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#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ts val="72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4445">
                        <a:lnSpc>
                          <a:spcPts val="77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2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77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9925"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700" spc="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baseline="-24691" sz="675" spc="7">
                          <a:latin typeface="Times New Roman"/>
                          <a:cs typeface="Times New Roman"/>
                        </a:rPr>
                        <a:t>4</a:t>
                      </a:r>
                      <a:endParaRPr baseline="-24691" sz="6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2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 algn="ctr" marR="44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/>
                </a:tc>
              </a:tr>
              <a:tr h="158496">
                <a:tc>
                  <a:txBody>
                    <a:bodyPr/>
                    <a:lstStyle/>
                    <a:p>
                      <a:pPr>
                        <a:lnSpc>
                          <a:spcPts val="645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S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ctr" marR="44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</a:tr>
              <a:tr h="1584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ctr" marR="44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8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</a:tr>
              <a:tr h="1903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ctr" marR="44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9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700" spc="5">
                          <a:latin typeface="Times New Roman"/>
                          <a:cs typeface="Times New Roman"/>
                        </a:rPr>
                        <a:t>10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/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5767425" y="2013711"/>
            <a:ext cx="302260" cy="756285"/>
          </a:xfrm>
          <a:custGeom>
            <a:avLst/>
            <a:gdLst/>
            <a:ahLst/>
            <a:cxnLst/>
            <a:rect l="l" t="t" r="r" b="b"/>
            <a:pathLst>
              <a:path w="302260" h="756285">
                <a:moveTo>
                  <a:pt x="255930" y="0"/>
                </a:moveTo>
                <a:lnTo>
                  <a:pt x="203923" y="9715"/>
                </a:lnTo>
                <a:lnTo>
                  <a:pt x="164490" y="91440"/>
                </a:lnTo>
                <a:lnTo>
                  <a:pt x="158289" y="129872"/>
                </a:lnTo>
                <a:lnTo>
                  <a:pt x="152139" y="179894"/>
                </a:lnTo>
                <a:lnTo>
                  <a:pt x="146427" y="238082"/>
                </a:lnTo>
                <a:lnTo>
                  <a:pt x="141544" y="301011"/>
                </a:lnTo>
                <a:lnTo>
                  <a:pt x="137877" y="365258"/>
                </a:lnTo>
                <a:lnTo>
                  <a:pt x="135816" y="427397"/>
                </a:lnTo>
                <a:lnTo>
                  <a:pt x="135749" y="484004"/>
                </a:lnTo>
                <a:lnTo>
                  <a:pt x="138065" y="531656"/>
                </a:lnTo>
                <a:lnTo>
                  <a:pt x="143154" y="566928"/>
                </a:lnTo>
                <a:lnTo>
                  <a:pt x="167776" y="608004"/>
                </a:lnTo>
                <a:lnTo>
                  <a:pt x="206400" y="615505"/>
                </a:lnTo>
                <a:lnTo>
                  <a:pt x="247309" y="604432"/>
                </a:lnTo>
                <a:lnTo>
                  <a:pt x="278790" y="589788"/>
                </a:lnTo>
              </a:path>
              <a:path w="302260" h="756285">
                <a:moveTo>
                  <a:pt x="210210" y="0"/>
                </a:moveTo>
                <a:lnTo>
                  <a:pt x="165599" y="914"/>
                </a:lnTo>
                <a:lnTo>
                  <a:pt x="122890" y="7315"/>
                </a:lnTo>
                <a:lnTo>
                  <a:pt x="84352" y="24688"/>
                </a:lnTo>
                <a:lnTo>
                  <a:pt x="52250" y="58521"/>
                </a:lnTo>
                <a:lnTo>
                  <a:pt x="28854" y="114300"/>
                </a:lnTo>
                <a:lnTo>
                  <a:pt x="14014" y="196222"/>
                </a:lnTo>
                <a:lnTo>
                  <a:pt x="8244" y="249265"/>
                </a:lnTo>
                <a:lnTo>
                  <a:pt x="3847" y="307494"/>
                </a:lnTo>
                <a:lnTo>
                  <a:pt x="1030" y="368759"/>
                </a:lnTo>
                <a:lnTo>
                  <a:pt x="0" y="430911"/>
                </a:lnTo>
                <a:lnTo>
                  <a:pt x="961" y="491799"/>
                </a:lnTo>
                <a:lnTo>
                  <a:pt x="4122" y="549273"/>
                </a:lnTo>
                <a:lnTo>
                  <a:pt x="9686" y="601181"/>
                </a:lnTo>
                <a:lnTo>
                  <a:pt x="17862" y="645375"/>
                </a:lnTo>
                <a:lnTo>
                  <a:pt x="56361" y="717253"/>
                </a:lnTo>
                <a:lnTo>
                  <a:pt x="96265" y="740486"/>
                </a:lnTo>
                <a:lnTo>
                  <a:pt x="143420" y="752442"/>
                </a:lnTo>
                <a:lnTo>
                  <a:pt x="192681" y="756161"/>
                </a:lnTo>
                <a:lnTo>
                  <a:pt x="238903" y="754682"/>
                </a:lnTo>
                <a:lnTo>
                  <a:pt x="276941" y="751043"/>
                </a:lnTo>
                <a:lnTo>
                  <a:pt x="301650" y="7482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702808" y="2313432"/>
            <a:ext cx="5588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15">
                <a:latin typeface="Times New Roman"/>
                <a:cs typeface="Times New Roman"/>
              </a:rPr>
              <a:t>5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36872" y="2670555"/>
            <a:ext cx="1270000" cy="318770"/>
          </a:xfrm>
          <a:custGeom>
            <a:avLst/>
            <a:gdLst/>
            <a:ahLst/>
            <a:cxnLst/>
            <a:rect l="l" t="t" r="r" b="b"/>
            <a:pathLst>
              <a:path w="1270000" h="318769">
                <a:moveTo>
                  <a:pt x="0" y="318516"/>
                </a:moveTo>
                <a:lnTo>
                  <a:pt x="1269492" y="318516"/>
                </a:lnTo>
                <a:lnTo>
                  <a:pt x="1269492" y="0"/>
                </a:lnTo>
                <a:lnTo>
                  <a:pt x="0" y="0"/>
                </a:lnTo>
                <a:lnTo>
                  <a:pt x="0" y="318516"/>
                </a:lnTo>
                <a:close/>
              </a:path>
              <a:path w="1270000" h="318769">
                <a:moveTo>
                  <a:pt x="0" y="318516"/>
                </a:moveTo>
                <a:lnTo>
                  <a:pt x="181356" y="318516"/>
                </a:lnTo>
                <a:lnTo>
                  <a:pt x="181356" y="0"/>
                </a:lnTo>
                <a:lnTo>
                  <a:pt x="0" y="0"/>
                </a:lnTo>
                <a:lnTo>
                  <a:pt x="0" y="318516"/>
                </a:lnTo>
                <a:close/>
              </a:path>
              <a:path w="1270000" h="318769">
                <a:moveTo>
                  <a:pt x="181356" y="318516"/>
                </a:moveTo>
                <a:lnTo>
                  <a:pt x="452628" y="318516"/>
                </a:lnTo>
                <a:lnTo>
                  <a:pt x="452628" y="0"/>
                </a:lnTo>
                <a:lnTo>
                  <a:pt x="181356" y="0"/>
                </a:lnTo>
                <a:lnTo>
                  <a:pt x="181356" y="318516"/>
                </a:lnTo>
                <a:close/>
              </a:path>
              <a:path w="1270000" h="318769">
                <a:moveTo>
                  <a:pt x="452628" y="318516"/>
                </a:moveTo>
                <a:lnTo>
                  <a:pt x="725424" y="318516"/>
                </a:lnTo>
                <a:lnTo>
                  <a:pt x="725424" y="0"/>
                </a:lnTo>
                <a:lnTo>
                  <a:pt x="452628" y="0"/>
                </a:lnTo>
                <a:lnTo>
                  <a:pt x="452628" y="31851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403344" y="2699004"/>
            <a:ext cx="47561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600" spc="5">
                <a:latin typeface="Times New Roman"/>
                <a:cs typeface="Times New Roman"/>
              </a:rPr>
              <a:t>w</a:t>
            </a:r>
            <a:r>
              <a:rPr dirty="0" baseline="-23809" sz="525" spc="7">
                <a:latin typeface="Times New Roman"/>
                <a:cs typeface="Times New Roman"/>
              </a:rPr>
              <a:t>1</a:t>
            </a:r>
            <a:r>
              <a:rPr dirty="0" baseline="-23809" sz="525" spc="-7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=2</a:t>
            </a:r>
            <a:r>
              <a:rPr dirty="0" sz="600" spc="229">
                <a:latin typeface="Times New Roman"/>
                <a:cs typeface="Times New Roman"/>
              </a:rPr>
              <a:t> </a:t>
            </a:r>
            <a:r>
              <a:rPr dirty="0" sz="600" spc="5">
                <a:latin typeface="Times New Roman"/>
                <a:cs typeface="Times New Roman"/>
              </a:rPr>
              <a:t>w</a:t>
            </a:r>
            <a:r>
              <a:rPr dirty="0" baseline="-23809" sz="525" spc="7">
                <a:latin typeface="Times New Roman"/>
                <a:cs typeface="Times New Roman"/>
              </a:rPr>
              <a:t>2</a:t>
            </a:r>
            <a:r>
              <a:rPr dirty="0" baseline="-23809" sz="525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=4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01692" y="2699004"/>
            <a:ext cx="2489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imes New Roman"/>
                <a:cs typeface="Times New Roman"/>
              </a:rPr>
              <a:t>w</a:t>
            </a:r>
            <a:r>
              <a:rPr dirty="0" baseline="-23809" sz="525" spc="22">
                <a:latin typeface="Times New Roman"/>
                <a:cs typeface="Times New Roman"/>
              </a:rPr>
              <a:t>3</a:t>
            </a:r>
            <a:r>
              <a:rPr dirty="0" baseline="-23809" sz="525" spc="7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=</a:t>
            </a:r>
            <a:r>
              <a:rPr dirty="0" sz="600">
                <a:latin typeface="Times New Roman"/>
                <a:cs typeface="Times New Roman"/>
              </a:rPr>
              <a:t>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74489" y="2699004"/>
            <a:ext cx="2489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Times New Roman"/>
                <a:cs typeface="Times New Roman"/>
              </a:rPr>
              <a:t>w</a:t>
            </a:r>
            <a:r>
              <a:rPr dirty="0" baseline="-23809" sz="525" spc="22">
                <a:latin typeface="Times New Roman"/>
                <a:cs typeface="Times New Roman"/>
              </a:rPr>
              <a:t>5</a:t>
            </a:r>
            <a:r>
              <a:rPr dirty="0" baseline="-23809" sz="525" spc="7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=</a:t>
            </a:r>
            <a:r>
              <a:rPr dirty="0" sz="600">
                <a:latin typeface="Times New Roman"/>
                <a:cs typeface="Times New Roman"/>
              </a:rPr>
              <a:t>9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90644" y="2798064"/>
            <a:ext cx="10775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600" spc="-15">
                <a:latin typeface="Times New Roman"/>
                <a:cs typeface="Times New Roman"/>
              </a:rPr>
              <a:t>b</a:t>
            </a:r>
            <a:r>
              <a:rPr dirty="0" baseline="-23809" sz="525" spc="22">
                <a:latin typeface="Times New Roman"/>
                <a:cs typeface="Times New Roman"/>
              </a:rPr>
              <a:t>1</a:t>
            </a:r>
            <a:r>
              <a:rPr dirty="0" baseline="-23809" sz="525" spc="7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=</a:t>
            </a:r>
            <a:r>
              <a:rPr dirty="0" sz="600">
                <a:latin typeface="Times New Roman"/>
                <a:cs typeface="Times New Roman"/>
              </a:rPr>
              <a:t>3   </a:t>
            </a:r>
            <a:r>
              <a:rPr dirty="0" sz="600" spc="-25">
                <a:latin typeface="Times New Roman"/>
                <a:cs typeface="Times New Roman"/>
              </a:rPr>
              <a:t> </a:t>
            </a:r>
            <a:r>
              <a:rPr dirty="0" sz="600" spc="-15">
                <a:latin typeface="Times New Roman"/>
                <a:cs typeface="Times New Roman"/>
              </a:rPr>
              <a:t>b</a:t>
            </a:r>
            <a:r>
              <a:rPr dirty="0" baseline="-23809" sz="525" spc="22">
                <a:latin typeface="Times New Roman"/>
                <a:cs typeface="Times New Roman"/>
              </a:rPr>
              <a:t>2</a:t>
            </a:r>
            <a:r>
              <a:rPr dirty="0" baseline="-23809" sz="525" spc="7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=</a:t>
            </a:r>
            <a:r>
              <a:rPr dirty="0" sz="600">
                <a:latin typeface="Times New Roman"/>
                <a:cs typeface="Times New Roman"/>
              </a:rPr>
              <a:t>5     </a:t>
            </a:r>
            <a:r>
              <a:rPr dirty="0" sz="600" spc="20">
                <a:latin typeface="Times New Roman"/>
                <a:cs typeface="Times New Roman"/>
              </a:rPr>
              <a:t> </a:t>
            </a:r>
            <a:r>
              <a:rPr dirty="0" sz="600" spc="-15">
                <a:latin typeface="Times New Roman"/>
                <a:cs typeface="Times New Roman"/>
              </a:rPr>
              <a:t>b</a:t>
            </a:r>
            <a:r>
              <a:rPr dirty="0" baseline="-23809" sz="525" spc="22">
                <a:latin typeface="Times New Roman"/>
                <a:cs typeface="Times New Roman"/>
              </a:rPr>
              <a:t>3</a:t>
            </a:r>
            <a:r>
              <a:rPr dirty="0" baseline="-23809" sz="525" spc="7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=</a:t>
            </a:r>
            <a:r>
              <a:rPr dirty="0" sz="600">
                <a:latin typeface="Times New Roman"/>
                <a:cs typeface="Times New Roman"/>
              </a:rPr>
              <a:t>8     </a:t>
            </a:r>
            <a:r>
              <a:rPr dirty="0" sz="600" spc="35">
                <a:latin typeface="Times New Roman"/>
                <a:cs typeface="Times New Roman"/>
              </a:rPr>
              <a:t> </a:t>
            </a:r>
            <a:r>
              <a:rPr dirty="0" sz="600" spc="-15">
                <a:latin typeface="Times New Roman"/>
                <a:cs typeface="Times New Roman"/>
              </a:rPr>
              <a:t>b</a:t>
            </a:r>
            <a:r>
              <a:rPr dirty="0" baseline="-23809" sz="525" spc="22">
                <a:latin typeface="Times New Roman"/>
                <a:cs typeface="Times New Roman"/>
              </a:rPr>
              <a:t>5</a:t>
            </a:r>
            <a:r>
              <a:rPr dirty="0" baseline="-23809" sz="525" spc="7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=</a:t>
            </a:r>
            <a:r>
              <a:rPr dirty="0" sz="600">
                <a:latin typeface="Times New Roman"/>
                <a:cs typeface="Times New Roman"/>
              </a:rPr>
              <a:t>10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977635" y="2807715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 h="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814315" y="2977895"/>
            <a:ext cx="29781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 spc="-5" b="1">
                <a:latin typeface="Times New Roman"/>
                <a:cs typeface="Times New Roman"/>
              </a:rPr>
              <a:t>For</a:t>
            </a:r>
            <a:r>
              <a:rPr dirty="0" sz="700" spc="-30" b="1">
                <a:latin typeface="Times New Roman"/>
                <a:cs typeface="Times New Roman"/>
              </a:rPr>
              <a:t> </a:t>
            </a:r>
            <a:r>
              <a:rPr dirty="0" sz="700" b="1">
                <a:latin typeface="Times New Roman"/>
                <a:cs typeface="Times New Roman"/>
              </a:rPr>
              <a:t>S</a:t>
            </a:r>
            <a:r>
              <a:rPr dirty="0" sz="700" spc="30" b="1">
                <a:latin typeface="Times New Roman"/>
                <a:cs typeface="Times New Roman"/>
              </a:rPr>
              <a:t> </a:t>
            </a:r>
            <a:r>
              <a:rPr dirty="0" sz="700" b="1">
                <a:latin typeface="Times New Roman"/>
                <a:cs typeface="Times New Roman"/>
              </a:rPr>
              <a:t>: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14316" y="3029711"/>
            <a:ext cx="811530" cy="299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24154">
              <a:lnSpc>
                <a:spcPts val="484"/>
              </a:lnSpc>
              <a:spcBef>
                <a:spcPts val="130"/>
              </a:spcBef>
            </a:pPr>
            <a:r>
              <a:rPr dirty="0" sz="450" spc="15" b="1">
                <a:latin typeface="Times New Roman"/>
                <a:cs typeface="Times New Roman"/>
              </a:rPr>
              <a:t>5</a:t>
            </a: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ts val="785"/>
              </a:lnSpc>
            </a:pPr>
            <a:r>
              <a:rPr dirty="0" sz="700">
                <a:latin typeface="Times New Roman"/>
                <a:cs typeface="Times New Roman"/>
              </a:rPr>
              <a:t>Total</a:t>
            </a:r>
            <a:r>
              <a:rPr dirty="0" sz="700" spc="-2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weight:</a:t>
            </a:r>
            <a:r>
              <a:rPr dirty="0" sz="700" spc="-35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20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700">
                <a:latin typeface="Times New Roman"/>
                <a:cs typeface="Times New Roman"/>
              </a:rPr>
              <a:t>Maximum</a:t>
            </a:r>
            <a:r>
              <a:rPr dirty="0" sz="700" spc="-2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benefit:</a:t>
            </a:r>
            <a:r>
              <a:rPr dirty="0" sz="700" spc="-30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26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62752" y="2894075"/>
            <a:ext cx="90360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950" spc="-5">
                <a:latin typeface="Times New Roman"/>
                <a:cs typeface="Times New Roman"/>
              </a:rPr>
              <a:t>Solution</a:t>
            </a:r>
            <a:r>
              <a:rPr dirty="0" sz="950" spc="-20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for</a:t>
            </a:r>
            <a:r>
              <a:rPr dirty="0" sz="950" spc="-25">
                <a:latin typeface="Times New Roman"/>
                <a:cs typeface="Times New Roman"/>
              </a:rPr>
              <a:t> </a:t>
            </a:r>
            <a:r>
              <a:rPr dirty="0" sz="950" spc="5">
                <a:latin typeface="Times New Roman"/>
                <a:cs typeface="Times New Roman"/>
              </a:rPr>
              <a:t>S</a:t>
            </a:r>
            <a:r>
              <a:rPr dirty="0" baseline="-23148" sz="900" spc="7">
                <a:latin typeface="Times New Roman"/>
                <a:cs typeface="Times New Roman"/>
              </a:rPr>
              <a:t>4</a:t>
            </a:r>
            <a:r>
              <a:rPr dirty="0" baseline="-23148" sz="900" spc="12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is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62752" y="3038856"/>
            <a:ext cx="892175" cy="3162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8100" marR="30480">
              <a:lnSpc>
                <a:spcPct val="101099"/>
              </a:lnSpc>
              <a:spcBef>
                <a:spcPts val="85"/>
              </a:spcBef>
            </a:pPr>
            <a:r>
              <a:rPr dirty="0" sz="950">
                <a:latin typeface="Times New Roman"/>
                <a:cs typeface="Times New Roman"/>
              </a:rPr>
              <a:t>not </a:t>
            </a:r>
            <a:r>
              <a:rPr dirty="0" sz="950" spc="-5">
                <a:latin typeface="Times New Roman"/>
                <a:cs typeface="Times New Roman"/>
              </a:rPr>
              <a:t>part </a:t>
            </a:r>
            <a:r>
              <a:rPr dirty="0" sz="950" spc="-10">
                <a:latin typeface="Times New Roman"/>
                <a:cs typeface="Times New Roman"/>
              </a:rPr>
              <a:t>of </a:t>
            </a:r>
            <a:r>
              <a:rPr dirty="0" sz="950">
                <a:latin typeface="Times New Roman"/>
                <a:cs typeface="Times New Roman"/>
              </a:rPr>
              <a:t>the 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solution</a:t>
            </a:r>
            <a:r>
              <a:rPr dirty="0" sz="950" spc="-2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for</a:t>
            </a:r>
            <a:r>
              <a:rPr dirty="0" sz="950" spc="-3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S</a:t>
            </a:r>
            <a:r>
              <a:rPr dirty="0" baseline="-23148" sz="900" spc="-7">
                <a:latin typeface="Times New Roman"/>
                <a:cs typeface="Times New Roman"/>
              </a:rPr>
              <a:t>5</a:t>
            </a:r>
            <a:r>
              <a:rPr dirty="0" sz="950" spc="-5">
                <a:latin typeface="Times New Roman"/>
                <a:cs typeface="Times New Roman"/>
              </a:rPr>
              <a:t>!!!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22748" y="1895855"/>
            <a:ext cx="13652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15" b="1"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57472" y="1542287"/>
            <a:ext cx="137477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5" b="1">
                <a:latin typeface="Times New Roman"/>
                <a:cs typeface="Times New Roman"/>
              </a:rPr>
              <a:t>Defining</a:t>
            </a:r>
            <a:r>
              <a:rPr dirty="0" sz="1050" spc="-30" b="1">
                <a:latin typeface="Times New Roman"/>
                <a:cs typeface="Times New Roman"/>
              </a:rPr>
              <a:t> </a:t>
            </a:r>
            <a:r>
              <a:rPr dirty="0" sz="1050" spc="5" b="1">
                <a:latin typeface="Times New Roman"/>
                <a:cs typeface="Times New Roman"/>
              </a:rPr>
              <a:t>a</a:t>
            </a:r>
            <a:r>
              <a:rPr dirty="0" sz="1050" spc="-25" b="1">
                <a:latin typeface="Times New Roman"/>
                <a:cs typeface="Times New Roman"/>
              </a:rPr>
              <a:t> </a:t>
            </a:r>
            <a:r>
              <a:rPr dirty="0" sz="1050" spc="5" b="1">
                <a:latin typeface="Times New Roman"/>
                <a:cs typeface="Times New Roman"/>
              </a:rPr>
              <a:t>Subproblem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03116" y="1326387"/>
            <a:ext cx="2708275" cy="2028825"/>
          </a:xfrm>
          <a:custGeom>
            <a:avLst/>
            <a:gdLst/>
            <a:ahLst/>
            <a:cxnLst/>
            <a:rect l="l" t="t" r="r" b="b"/>
            <a:pathLst>
              <a:path w="2708275" h="2028825">
                <a:moveTo>
                  <a:pt x="0" y="2028444"/>
                </a:moveTo>
                <a:lnTo>
                  <a:pt x="2708148" y="2028444"/>
                </a:lnTo>
                <a:lnTo>
                  <a:pt x="2708148" y="0"/>
                </a:lnTo>
                <a:lnTo>
                  <a:pt x="0" y="0"/>
                </a:lnTo>
                <a:lnTo>
                  <a:pt x="0" y="202844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960622" y="4014723"/>
            <a:ext cx="2707005" cy="20269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535"/>
              </a:spcBef>
            </a:pPr>
            <a:r>
              <a:rPr dirty="0" sz="1050" spc="5" b="1">
                <a:latin typeface="Times New Roman"/>
                <a:cs typeface="Times New Roman"/>
              </a:rPr>
              <a:t>Defining</a:t>
            </a:r>
            <a:r>
              <a:rPr dirty="0" sz="1050" spc="-20" b="1">
                <a:latin typeface="Times New Roman"/>
                <a:cs typeface="Times New Roman"/>
              </a:rPr>
              <a:t> </a:t>
            </a:r>
            <a:r>
              <a:rPr dirty="0" sz="1050" spc="5" b="1">
                <a:latin typeface="Times New Roman"/>
                <a:cs typeface="Times New Roman"/>
              </a:rPr>
              <a:t>a</a:t>
            </a:r>
            <a:r>
              <a:rPr dirty="0" sz="1050" spc="-20" b="1">
                <a:latin typeface="Times New Roman"/>
                <a:cs typeface="Times New Roman"/>
              </a:rPr>
              <a:t> </a:t>
            </a:r>
            <a:r>
              <a:rPr dirty="0" sz="1050" spc="5" b="1">
                <a:latin typeface="Times New Roman"/>
                <a:cs typeface="Times New Roman"/>
              </a:rPr>
              <a:t>Subproblem</a:t>
            </a:r>
            <a:endParaRPr sz="10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spcBef>
                <a:spcPts val="20"/>
              </a:spcBef>
              <a:tabLst>
                <a:tab pos="171259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(continued)	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473709" marR="147320" indent="-102235">
              <a:lnSpc>
                <a:spcPct val="103699"/>
              </a:lnSpc>
              <a:buSzPct val="75000"/>
              <a:buFont typeface="MS UI Gothic"/>
              <a:buChar char="◆"/>
              <a:tabLst>
                <a:tab pos="474345" algn="l"/>
              </a:tabLst>
            </a:pPr>
            <a:r>
              <a:rPr dirty="0" sz="800" spc="15">
                <a:latin typeface="Times New Roman"/>
                <a:cs typeface="Times New Roman"/>
              </a:rPr>
              <a:t>As we </a:t>
            </a:r>
            <a:r>
              <a:rPr dirty="0" sz="800" spc="10">
                <a:latin typeface="Times New Roman"/>
                <a:cs typeface="Times New Roman"/>
              </a:rPr>
              <a:t>have </a:t>
            </a:r>
            <a:r>
              <a:rPr dirty="0" sz="800" spc="5">
                <a:latin typeface="Times New Roman"/>
                <a:cs typeface="Times New Roman"/>
              </a:rPr>
              <a:t>seen, </a:t>
            </a:r>
            <a:r>
              <a:rPr dirty="0" sz="800" spc="15">
                <a:latin typeface="Times New Roman"/>
                <a:cs typeface="Times New Roman"/>
              </a:rPr>
              <a:t>the </a:t>
            </a:r>
            <a:r>
              <a:rPr dirty="0" sz="800" spc="10">
                <a:latin typeface="Times New Roman"/>
                <a:cs typeface="Times New Roman"/>
              </a:rPr>
              <a:t>solution for </a:t>
            </a:r>
            <a:r>
              <a:rPr dirty="0" sz="800" spc="10" i="1">
                <a:latin typeface="Times New Roman"/>
                <a:cs typeface="Times New Roman"/>
              </a:rPr>
              <a:t>S</a:t>
            </a:r>
            <a:r>
              <a:rPr dirty="0" baseline="-20202" sz="825" spc="15" i="1">
                <a:latin typeface="Times New Roman"/>
                <a:cs typeface="Times New Roman"/>
              </a:rPr>
              <a:t>4 </a:t>
            </a:r>
            <a:r>
              <a:rPr dirty="0" sz="800" spc="5">
                <a:latin typeface="Times New Roman"/>
                <a:cs typeface="Times New Roman"/>
              </a:rPr>
              <a:t>is </a:t>
            </a:r>
            <a:r>
              <a:rPr dirty="0" sz="800" spc="10">
                <a:latin typeface="Times New Roman"/>
                <a:cs typeface="Times New Roman"/>
              </a:rPr>
              <a:t>not part </a:t>
            </a:r>
            <a:r>
              <a:rPr dirty="0" sz="800" spc="5">
                <a:latin typeface="Times New Roman"/>
                <a:cs typeface="Times New Roman"/>
              </a:rPr>
              <a:t>of </a:t>
            </a:r>
            <a:r>
              <a:rPr dirty="0" sz="800" spc="-18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the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solution</a:t>
            </a:r>
            <a:r>
              <a:rPr dirty="0" sz="800" spc="10">
                <a:latin typeface="Times New Roman"/>
                <a:cs typeface="Times New Roman"/>
              </a:rPr>
              <a:t> for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S</a:t>
            </a:r>
            <a:r>
              <a:rPr dirty="0" baseline="-20202" sz="825" spc="15" i="1">
                <a:latin typeface="Times New Roman"/>
                <a:cs typeface="Times New Roman"/>
              </a:rPr>
              <a:t>5</a:t>
            </a:r>
            <a:endParaRPr baseline="-20202" sz="825">
              <a:latin typeface="Times New Roman"/>
              <a:cs typeface="Times New Roman"/>
            </a:endParaRPr>
          </a:p>
          <a:p>
            <a:pPr marL="473709" marR="210820" indent="-102235">
              <a:lnSpc>
                <a:spcPct val="103800"/>
              </a:lnSpc>
              <a:spcBef>
                <a:spcPts val="204"/>
              </a:spcBef>
              <a:buSzPct val="75000"/>
              <a:buFont typeface="MS UI Gothic"/>
              <a:buChar char="◆"/>
              <a:tabLst>
                <a:tab pos="474345" algn="l"/>
              </a:tabLst>
            </a:pPr>
            <a:r>
              <a:rPr dirty="0" sz="800" spc="10">
                <a:latin typeface="Times New Roman"/>
                <a:cs typeface="Times New Roman"/>
              </a:rPr>
              <a:t>So our definition </a:t>
            </a:r>
            <a:r>
              <a:rPr dirty="0" sz="800" spc="5">
                <a:latin typeface="Times New Roman"/>
                <a:cs typeface="Times New Roman"/>
              </a:rPr>
              <a:t>of </a:t>
            </a:r>
            <a:r>
              <a:rPr dirty="0" sz="800" spc="10">
                <a:latin typeface="Times New Roman"/>
                <a:cs typeface="Times New Roman"/>
              </a:rPr>
              <a:t>a subproblem </a:t>
            </a:r>
            <a:r>
              <a:rPr dirty="0" sz="800" spc="5">
                <a:latin typeface="Times New Roman"/>
                <a:cs typeface="Times New Roman"/>
              </a:rPr>
              <a:t>is </a:t>
            </a:r>
            <a:r>
              <a:rPr dirty="0" sz="800" spc="10">
                <a:latin typeface="Times New Roman"/>
                <a:cs typeface="Times New Roman"/>
              </a:rPr>
              <a:t>flawed and </a:t>
            </a:r>
            <a:r>
              <a:rPr dirty="0" sz="800" spc="-185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we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need</a:t>
            </a:r>
            <a:r>
              <a:rPr dirty="0" sz="800" spc="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another</a:t>
            </a:r>
            <a:r>
              <a:rPr dirty="0" sz="800" spc="1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one!</a:t>
            </a:r>
            <a:endParaRPr sz="800">
              <a:latin typeface="Times New Roman"/>
              <a:cs typeface="Times New Roman"/>
            </a:endParaRPr>
          </a:p>
          <a:p>
            <a:pPr marL="473709" marR="350520" indent="-102235">
              <a:lnSpc>
                <a:spcPct val="104400"/>
              </a:lnSpc>
              <a:spcBef>
                <a:spcPts val="195"/>
              </a:spcBef>
              <a:buSzPct val="75000"/>
              <a:buFont typeface="MS UI Gothic"/>
              <a:buChar char="◆"/>
              <a:tabLst>
                <a:tab pos="474345" algn="l"/>
              </a:tabLst>
            </a:pPr>
            <a:r>
              <a:rPr dirty="0" sz="800" spc="5">
                <a:latin typeface="Times New Roman"/>
                <a:cs typeface="Times New Roman"/>
              </a:rPr>
              <a:t>Let’s </a:t>
            </a:r>
            <a:r>
              <a:rPr dirty="0" sz="800" spc="15">
                <a:latin typeface="Times New Roman"/>
                <a:cs typeface="Times New Roman"/>
              </a:rPr>
              <a:t>add </a:t>
            </a:r>
            <a:r>
              <a:rPr dirty="0" sz="800" spc="5">
                <a:latin typeface="Times New Roman"/>
                <a:cs typeface="Times New Roman"/>
              </a:rPr>
              <a:t>another </a:t>
            </a:r>
            <a:r>
              <a:rPr dirty="0" sz="800" spc="10">
                <a:latin typeface="Times New Roman"/>
                <a:cs typeface="Times New Roman"/>
              </a:rPr>
              <a:t>parameter: </a:t>
            </a:r>
            <a:r>
              <a:rPr dirty="0" sz="800" spc="10" i="1">
                <a:latin typeface="Times New Roman"/>
                <a:cs typeface="Times New Roman"/>
              </a:rPr>
              <a:t>w</a:t>
            </a:r>
            <a:r>
              <a:rPr dirty="0" sz="800" spc="10">
                <a:latin typeface="Times New Roman"/>
                <a:cs typeface="Times New Roman"/>
              </a:rPr>
              <a:t>, which will </a:t>
            </a:r>
            <a:r>
              <a:rPr dirty="0" sz="800" spc="1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represent </a:t>
            </a:r>
            <a:r>
              <a:rPr dirty="0" sz="800" spc="10">
                <a:latin typeface="Times New Roman"/>
                <a:cs typeface="Times New Roman"/>
              </a:rPr>
              <a:t>the </a:t>
            </a:r>
            <a:r>
              <a:rPr dirty="0" u="sng" sz="8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exac</a:t>
            </a:r>
            <a:r>
              <a:rPr dirty="0" sz="800" spc="5">
                <a:latin typeface="Times New Roman"/>
                <a:cs typeface="Times New Roman"/>
              </a:rPr>
              <a:t>t weight </a:t>
            </a:r>
            <a:r>
              <a:rPr dirty="0" sz="800" spc="10">
                <a:latin typeface="Times New Roman"/>
                <a:cs typeface="Times New Roman"/>
              </a:rPr>
              <a:t>for each subset </a:t>
            </a:r>
            <a:r>
              <a:rPr dirty="0" sz="800" spc="5">
                <a:latin typeface="Times New Roman"/>
                <a:cs typeface="Times New Roman"/>
              </a:rPr>
              <a:t>of </a:t>
            </a:r>
            <a:r>
              <a:rPr dirty="0" sz="800" spc="-18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items</a:t>
            </a:r>
            <a:endParaRPr sz="800">
              <a:latin typeface="Times New Roman"/>
              <a:cs typeface="Times New Roman"/>
            </a:endParaRPr>
          </a:p>
          <a:p>
            <a:pPr marL="473709" indent="-102870">
              <a:lnSpc>
                <a:spcPct val="100000"/>
              </a:lnSpc>
              <a:spcBef>
                <a:spcPts val="240"/>
              </a:spcBef>
              <a:buSzPct val="75000"/>
              <a:buFont typeface="MS UI Gothic"/>
              <a:buChar char="◆"/>
              <a:tabLst>
                <a:tab pos="474345" algn="l"/>
              </a:tabLst>
            </a:pPr>
            <a:r>
              <a:rPr dirty="0" sz="800" spc="10">
                <a:latin typeface="Times New Roman"/>
                <a:cs typeface="Times New Roman"/>
              </a:rPr>
              <a:t>The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subproblem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then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will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be</a:t>
            </a:r>
            <a:r>
              <a:rPr dirty="0" sz="800" spc="5">
                <a:latin typeface="Times New Roman"/>
                <a:cs typeface="Times New Roman"/>
              </a:rPr>
              <a:t> to</a:t>
            </a:r>
            <a:r>
              <a:rPr dirty="0" sz="800" spc="10">
                <a:latin typeface="Times New Roman"/>
                <a:cs typeface="Times New Roman"/>
              </a:rPr>
              <a:t> compute</a:t>
            </a:r>
            <a:r>
              <a:rPr dirty="0" sz="800" spc="5">
                <a:latin typeface="Times New Roman"/>
                <a:cs typeface="Times New Roman"/>
              </a:rPr>
              <a:t> </a:t>
            </a:r>
            <a:r>
              <a:rPr dirty="0" sz="800" spc="5" i="1">
                <a:latin typeface="Times New Roman"/>
                <a:cs typeface="Times New Roman"/>
              </a:rPr>
              <a:t>B[k,w]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00">
              <a:latin typeface="Times New Roman"/>
              <a:cs typeface="Times New Roman"/>
            </a:endParaRPr>
          </a:p>
          <a:p>
            <a:pPr algn="r" marR="16510">
              <a:lnSpc>
                <a:spcPct val="100000"/>
              </a:lnSpc>
            </a:pPr>
            <a:r>
              <a:rPr dirty="0" sz="250" spc="5">
                <a:latin typeface="Times New Roman"/>
                <a:cs typeface="Times New Roman"/>
              </a:rPr>
              <a:t>15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51828" y="5977127"/>
            <a:ext cx="46355" cy="660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250" spc="5">
                <a:latin typeface="Times New Roman"/>
                <a:cs typeface="Times New Roman"/>
              </a:rPr>
              <a:t>16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73954" y="5094732"/>
            <a:ext cx="2221865" cy="6489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 marR="188595">
              <a:lnSpc>
                <a:spcPct val="103800"/>
              </a:lnSpc>
              <a:spcBef>
                <a:spcPts val="90"/>
              </a:spcBef>
            </a:pPr>
            <a:r>
              <a:rPr dirty="0" sz="800">
                <a:latin typeface="Times New Roman"/>
                <a:cs typeface="Times New Roman"/>
              </a:rPr>
              <a:t>It </a:t>
            </a:r>
            <a:r>
              <a:rPr dirty="0" sz="800" spc="5">
                <a:latin typeface="Times New Roman"/>
                <a:cs typeface="Times New Roman"/>
              </a:rPr>
              <a:t>means, that </a:t>
            </a:r>
            <a:r>
              <a:rPr dirty="0" sz="800" spc="10">
                <a:latin typeface="Times New Roman"/>
                <a:cs typeface="Times New Roman"/>
              </a:rPr>
              <a:t>the best subset </a:t>
            </a:r>
            <a:r>
              <a:rPr dirty="0" sz="800" spc="5">
                <a:latin typeface="Times New Roman"/>
                <a:cs typeface="Times New Roman"/>
              </a:rPr>
              <a:t>of </a:t>
            </a:r>
            <a:r>
              <a:rPr dirty="0" sz="800" spc="10" i="1">
                <a:latin typeface="Times New Roman"/>
                <a:cs typeface="Times New Roman"/>
              </a:rPr>
              <a:t>S</a:t>
            </a:r>
            <a:r>
              <a:rPr dirty="0" baseline="-20202" sz="825" spc="15" i="1">
                <a:latin typeface="Times New Roman"/>
                <a:cs typeface="Times New Roman"/>
              </a:rPr>
              <a:t>k</a:t>
            </a:r>
            <a:r>
              <a:rPr dirty="0" baseline="-20202" sz="825" spc="22" i="1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that </a:t>
            </a:r>
            <a:r>
              <a:rPr dirty="0" sz="800" spc="5">
                <a:latin typeface="Times New Roman"/>
                <a:cs typeface="Times New Roman"/>
              </a:rPr>
              <a:t>has total </a:t>
            </a:r>
            <a:r>
              <a:rPr dirty="0" sz="800" spc="-18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weight </a:t>
            </a:r>
            <a:r>
              <a:rPr dirty="0" sz="800" spc="15" i="1">
                <a:latin typeface="Times New Roman"/>
                <a:cs typeface="Times New Roman"/>
              </a:rPr>
              <a:t>w</a:t>
            </a:r>
            <a:r>
              <a:rPr dirty="0" sz="800" i="1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is:</a:t>
            </a:r>
            <a:endParaRPr sz="800">
              <a:latin typeface="Times New Roman"/>
              <a:cs typeface="Times New Roman"/>
            </a:endParaRPr>
          </a:p>
          <a:p>
            <a:pPr marL="157480" indent="-99695">
              <a:lnSpc>
                <a:spcPct val="100000"/>
              </a:lnSpc>
              <a:spcBef>
                <a:spcPts val="195"/>
              </a:spcBef>
              <a:buAutoNum type="arabicParenR"/>
              <a:tabLst>
                <a:tab pos="158115" algn="l"/>
              </a:tabLst>
            </a:pPr>
            <a:r>
              <a:rPr dirty="0" sz="700">
                <a:latin typeface="Times New Roman"/>
                <a:cs typeface="Times New Roman"/>
              </a:rPr>
              <a:t>the best subset </a:t>
            </a:r>
            <a:r>
              <a:rPr dirty="0" sz="700" spc="-5">
                <a:latin typeface="Times New Roman"/>
                <a:cs typeface="Times New Roman"/>
              </a:rPr>
              <a:t>of </a:t>
            </a:r>
            <a:r>
              <a:rPr dirty="0" sz="700" spc="10" i="1">
                <a:latin typeface="Times New Roman"/>
                <a:cs typeface="Times New Roman"/>
              </a:rPr>
              <a:t>S</a:t>
            </a:r>
            <a:r>
              <a:rPr dirty="0" baseline="-24691" sz="675" spc="15" i="1">
                <a:latin typeface="Times New Roman"/>
                <a:cs typeface="Times New Roman"/>
              </a:rPr>
              <a:t>k-1</a:t>
            </a:r>
            <a:r>
              <a:rPr dirty="0" baseline="-24691" sz="675" spc="97" i="1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that has</a:t>
            </a:r>
            <a:r>
              <a:rPr dirty="0" sz="700" spc="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total</a:t>
            </a:r>
            <a:r>
              <a:rPr dirty="0" sz="700" spc="-15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weight</a:t>
            </a:r>
            <a:r>
              <a:rPr dirty="0" sz="700">
                <a:latin typeface="Times New Roman"/>
                <a:cs typeface="Times New Roman"/>
              </a:rPr>
              <a:t> </a:t>
            </a:r>
            <a:r>
              <a:rPr dirty="0" sz="700" i="1">
                <a:latin typeface="Times New Roman"/>
                <a:cs typeface="Times New Roman"/>
              </a:rPr>
              <a:t>w</a:t>
            </a:r>
            <a:r>
              <a:rPr dirty="0" sz="700">
                <a:latin typeface="Times New Roman"/>
                <a:cs typeface="Times New Roman"/>
              </a:rPr>
              <a:t>,   </a:t>
            </a:r>
            <a:r>
              <a:rPr dirty="0" sz="700" spc="20">
                <a:latin typeface="Times New Roman"/>
                <a:cs typeface="Times New Roman"/>
              </a:rPr>
              <a:t> </a:t>
            </a:r>
            <a:r>
              <a:rPr dirty="0" sz="700" spc="-5" b="1">
                <a:latin typeface="Times New Roman"/>
                <a:cs typeface="Times New Roman"/>
              </a:rPr>
              <a:t>or</a:t>
            </a:r>
            <a:endParaRPr sz="700">
              <a:latin typeface="Times New Roman"/>
              <a:cs typeface="Times New Roman"/>
            </a:endParaRPr>
          </a:p>
          <a:p>
            <a:pPr marL="144145" marR="30480" indent="-85725">
              <a:lnSpc>
                <a:spcPct val="102899"/>
              </a:lnSpc>
              <a:spcBef>
                <a:spcPts val="155"/>
              </a:spcBef>
              <a:buAutoNum type="arabicParenR"/>
              <a:tabLst>
                <a:tab pos="158115" algn="l"/>
              </a:tabLst>
            </a:pPr>
            <a:r>
              <a:rPr dirty="0" sz="700">
                <a:latin typeface="Times New Roman"/>
                <a:cs typeface="Times New Roman"/>
              </a:rPr>
              <a:t>the best subset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of </a:t>
            </a:r>
            <a:r>
              <a:rPr dirty="0" sz="700" spc="10" i="1">
                <a:latin typeface="Times New Roman"/>
                <a:cs typeface="Times New Roman"/>
              </a:rPr>
              <a:t>S</a:t>
            </a:r>
            <a:r>
              <a:rPr dirty="0" baseline="-24691" sz="675" spc="15" i="1">
                <a:latin typeface="Times New Roman"/>
                <a:cs typeface="Times New Roman"/>
              </a:rPr>
              <a:t>k-1</a:t>
            </a:r>
            <a:r>
              <a:rPr dirty="0" baseline="-24691" sz="675" spc="104" i="1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that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has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total</a:t>
            </a:r>
            <a:r>
              <a:rPr dirty="0" sz="700" spc="-15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weight </a:t>
            </a:r>
            <a:r>
              <a:rPr dirty="0" sz="700" i="1">
                <a:latin typeface="Times New Roman"/>
                <a:cs typeface="Times New Roman"/>
              </a:rPr>
              <a:t>w-w</a:t>
            </a:r>
            <a:r>
              <a:rPr dirty="0" baseline="-24691" sz="675" i="1">
                <a:latin typeface="Times New Roman"/>
                <a:cs typeface="Times New Roman"/>
              </a:rPr>
              <a:t>k</a:t>
            </a:r>
            <a:r>
              <a:rPr dirty="0" baseline="-24691" sz="675" spc="104" i="1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plus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the </a:t>
            </a:r>
            <a:r>
              <a:rPr dirty="0" sz="700" spc="-160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item</a:t>
            </a:r>
            <a:r>
              <a:rPr dirty="0" sz="700" spc="10">
                <a:latin typeface="Times New Roman"/>
                <a:cs typeface="Times New Roman"/>
              </a:rPr>
              <a:t> </a:t>
            </a:r>
            <a:r>
              <a:rPr dirty="0" sz="700" i="1">
                <a:latin typeface="Times New Roman"/>
                <a:cs typeface="Times New Roman"/>
              </a:rPr>
              <a:t>k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95521" y="4886671"/>
            <a:ext cx="189611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800" spc="-5">
                <a:latin typeface="Times New Roman"/>
                <a:cs typeface="Times New Roman"/>
              </a:rPr>
              <a:t>m</a:t>
            </a:r>
            <a:r>
              <a:rPr dirty="0" sz="800" spc="10">
                <a:latin typeface="Times New Roman"/>
                <a:cs typeface="Times New Roman"/>
              </a:rPr>
              <a:t>a</a:t>
            </a:r>
            <a:r>
              <a:rPr dirty="0" sz="800" spc="5">
                <a:latin typeface="Times New Roman"/>
                <a:cs typeface="Times New Roman"/>
              </a:rPr>
              <a:t>x</a:t>
            </a:r>
            <a:r>
              <a:rPr dirty="0" sz="800" spc="10">
                <a:latin typeface="Times New Roman"/>
                <a:cs typeface="Times New Roman"/>
              </a:rPr>
              <a:t>{</a:t>
            </a:r>
            <a:r>
              <a:rPr dirty="0" sz="800" spc="-95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B</a:t>
            </a:r>
            <a:r>
              <a:rPr dirty="0" sz="800" spc="40">
                <a:latin typeface="Times New Roman"/>
                <a:cs typeface="Times New Roman"/>
              </a:rPr>
              <a:t>[</a:t>
            </a:r>
            <a:r>
              <a:rPr dirty="0" sz="800" spc="5" i="1">
                <a:latin typeface="Times New Roman"/>
                <a:cs typeface="Times New Roman"/>
              </a:rPr>
              <a:t>k</a:t>
            </a:r>
            <a:r>
              <a:rPr dirty="0" sz="800" spc="35" i="1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Symbol"/>
                <a:cs typeface="Symbol"/>
              </a:rPr>
              <a:t></a:t>
            </a:r>
            <a:r>
              <a:rPr dirty="0" sz="800" spc="-114">
                <a:latin typeface="Times New Roman"/>
                <a:cs typeface="Times New Roman"/>
              </a:rPr>
              <a:t> </a:t>
            </a:r>
            <a:r>
              <a:rPr dirty="0" sz="800" spc="-55">
                <a:latin typeface="Times New Roman"/>
                <a:cs typeface="Times New Roman"/>
              </a:rPr>
              <a:t>1</a:t>
            </a:r>
            <a:r>
              <a:rPr dirty="0" sz="800" spc="5">
                <a:latin typeface="Times New Roman"/>
                <a:cs typeface="Times New Roman"/>
              </a:rPr>
              <a:t>,</a:t>
            </a:r>
            <a:r>
              <a:rPr dirty="0" sz="800" spc="-60">
                <a:latin typeface="Times New Roman"/>
                <a:cs typeface="Times New Roman"/>
              </a:rPr>
              <a:t> </a:t>
            </a:r>
            <a:r>
              <a:rPr dirty="0" sz="800" spc="25" i="1">
                <a:latin typeface="Times New Roman"/>
                <a:cs typeface="Times New Roman"/>
              </a:rPr>
              <a:t>w</a:t>
            </a:r>
            <a:r>
              <a:rPr dirty="0" sz="800" spc="5">
                <a:latin typeface="Times New Roman"/>
                <a:cs typeface="Times New Roman"/>
              </a:rPr>
              <a:t>],</a:t>
            </a:r>
            <a:r>
              <a:rPr dirty="0" sz="800" spc="-35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B</a:t>
            </a:r>
            <a:r>
              <a:rPr dirty="0" sz="800" spc="40">
                <a:latin typeface="Times New Roman"/>
                <a:cs typeface="Times New Roman"/>
              </a:rPr>
              <a:t>[</a:t>
            </a:r>
            <a:r>
              <a:rPr dirty="0" sz="800" spc="5" i="1">
                <a:latin typeface="Times New Roman"/>
                <a:cs typeface="Times New Roman"/>
              </a:rPr>
              <a:t>k</a:t>
            </a:r>
            <a:r>
              <a:rPr dirty="0" sz="800" spc="35" i="1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Symbol"/>
                <a:cs typeface="Symbol"/>
              </a:rPr>
              <a:t></a:t>
            </a:r>
            <a:r>
              <a:rPr dirty="0" sz="800" spc="-125">
                <a:latin typeface="Times New Roman"/>
                <a:cs typeface="Times New Roman"/>
              </a:rPr>
              <a:t> </a:t>
            </a:r>
            <a:r>
              <a:rPr dirty="0" sz="800" spc="-45">
                <a:latin typeface="Times New Roman"/>
                <a:cs typeface="Times New Roman"/>
              </a:rPr>
              <a:t>1</a:t>
            </a:r>
            <a:r>
              <a:rPr dirty="0" sz="800" spc="5">
                <a:latin typeface="Times New Roman"/>
                <a:cs typeface="Times New Roman"/>
              </a:rPr>
              <a:t>,</a:t>
            </a:r>
            <a:r>
              <a:rPr dirty="0" sz="800" spc="-70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w</a:t>
            </a:r>
            <a:r>
              <a:rPr dirty="0" sz="800" spc="-45" i="1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Symbol"/>
                <a:cs typeface="Symbol"/>
              </a:rPr>
              <a:t>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w</a:t>
            </a:r>
            <a:r>
              <a:rPr dirty="0" baseline="-24691" sz="675" spc="15" i="1">
                <a:latin typeface="Times New Roman"/>
                <a:cs typeface="Times New Roman"/>
              </a:rPr>
              <a:t>k</a:t>
            </a:r>
            <a:r>
              <a:rPr dirty="0" baseline="-24691" sz="675" spc="67" i="1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]</a:t>
            </a:r>
            <a:r>
              <a:rPr dirty="0" sz="800" spc="-8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Symbol"/>
                <a:cs typeface="Symbol"/>
              </a:rPr>
              <a:t></a:t>
            </a:r>
            <a:r>
              <a:rPr dirty="0" sz="800" spc="-40">
                <a:latin typeface="Times New Roman"/>
                <a:cs typeface="Times New Roman"/>
              </a:rPr>
              <a:t> </a:t>
            </a:r>
            <a:r>
              <a:rPr dirty="0" sz="800" spc="5" i="1">
                <a:latin typeface="Times New Roman"/>
                <a:cs typeface="Times New Roman"/>
              </a:rPr>
              <a:t>b</a:t>
            </a:r>
            <a:r>
              <a:rPr dirty="0" baseline="-24691" sz="675" spc="15" i="1">
                <a:latin typeface="Times New Roman"/>
                <a:cs typeface="Times New Roman"/>
              </a:rPr>
              <a:t>k</a:t>
            </a:r>
            <a:r>
              <a:rPr dirty="0" baseline="-24691" sz="675" spc="-22" i="1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}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-5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e</a:t>
            </a:r>
            <a:r>
              <a:rPr dirty="0" sz="800" spc="-10">
                <a:latin typeface="Times New Roman"/>
                <a:cs typeface="Times New Roman"/>
              </a:rPr>
              <a:t>l</a:t>
            </a:r>
            <a:r>
              <a:rPr dirty="0" sz="800" spc="5">
                <a:latin typeface="Times New Roman"/>
                <a:cs typeface="Times New Roman"/>
              </a:rPr>
              <a:t>se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73472" y="4731223"/>
            <a:ext cx="115125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704850" algn="l"/>
              </a:tabLst>
            </a:pPr>
            <a:r>
              <a:rPr dirty="0" sz="800" spc="20" i="1">
                <a:latin typeface="Times New Roman"/>
                <a:cs typeface="Times New Roman"/>
              </a:rPr>
              <a:t>B</a:t>
            </a:r>
            <a:r>
              <a:rPr dirty="0" sz="800" spc="20">
                <a:latin typeface="Times New Roman"/>
                <a:cs typeface="Times New Roman"/>
              </a:rPr>
              <a:t>[</a:t>
            </a:r>
            <a:r>
              <a:rPr dirty="0" sz="800" spc="20" i="1">
                <a:latin typeface="Times New Roman"/>
                <a:cs typeface="Times New Roman"/>
              </a:rPr>
              <a:t>k</a:t>
            </a:r>
            <a:r>
              <a:rPr dirty="0" sz="800" spc="35" i="1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Symbol"/>
                <a:cs typeface="Symbol"/>
              </a:rPr>
              <a:t></a:t>
            </a:r>
            <a:r>
              <a:rPr dirty="0" sz="800" spc="-120">
                <a:latin typeface="Times New Roman"/>
                <a:cs typeface="Times New Roman"/>
              </a:rPr>
              <a:t> </a:t>
            </a:r>
            <a:r>
              <a:rPr dirty="0" sz="800" spc="-20">
                <a:latin typeface="Times New Roman"/>
                <a:cs typeface="Times New Roman"/>
              </a:rPr>
              <a:t>1,</a:t>
            </a:r>
            <a:r>
              <a:rPr dirty="0" sz="800" spc="-70">
                <a:latin typeface="Times New Roman"/>
                <a:cs typeface="Times New Roman"/>
              </a:rPr>
              <a:t> </a:t>
            </a:r>
            <a:r>
              <a:rPr dirty="0" sz="800" spc="20" i="1">
                <a:latin typeface="Times New Roman"/>
                <a:cs typeface="Times New Roman"/>
              </a:rPr>
              <a:t>w</a:t>
            </a:r>
            <a:r>
              <a:rPr dirty="0" sz="800" spc="20">
                <a:latin typeface="Times New Roman"/>
                <a:cs typeface="Times New Roman"/>
              </a:rPr>
              <a:t>]	</a:t>
            </a:r>
            <a:r>
              <a:rPr dirty="0" sz="800">
                <a:latin typeface="Times New Roman"/>
                <a:cs typeface="Times New Roman"/>
              </a:rPr>
              <a:t>if</a:t>
            </a:r>
            <a:r>
              <a:rPr dirty="0" sz="800" spc="130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w</a:t>
            </a:r>
            <a:r>
              <a:rPr dirty="0" baseline="-24691" sz="675" spc="15" i="1">
                <a:latin typeface="Times New Roman"/>
                <a:cs typeface="Times New Roman"/>
              </a:rPr>
              <a:t>k</a:t>
            </a:r>
            <a:r>
              <a:rPr dirty="0" baseline="-24691" sz="675" spc="142" i="1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Symbol"/>
                <a:cs typeface="Symbol"/>
              </a:rPr>
              <a:t></a:t>
            </a:r>
            <a:r>
              <a:rPr dirty="0" sz="800" spc="25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w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43908" y="4808947"/>
            <a:ext cx="40576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800" spc="10" i="1">
                <a:latin typeface="Times New Roman"/>
                <a:cs typeface="Times New Roman"/>
              </a:rPr>
              <a:t>B</a:t>
            </a:r>
            <a:r>
              <a:rPr dirty="0" sz="800" spc="40">
                <a:latin typeface="Times New Roman"/>
                <a:cs typeface="Times New Roman"/>
              </a:rPr>
              <a:t>[</a:t>
            </a:r>
            <a:r>
              <a:rPr dirty="0" sz="800" spc="5" i="1">
                <a:latin typeface="Times New Roman"/>
                <a:cs typeface="Times New Roman"/>
              </a:rPr>
              <a:t>k</a:t>
            </a:r>
            <a:r>
              <a:rPr dirty="0" sz="800" spc="-110" i="1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,</a:t>
            </a:r>
            <a:r>
              <a:rPr dirty="0" sz="800" spc="-70">
                <a:latin typeface="Times New Roman"/>
                <a:cs typeface="Times New Roman"/>
              </a:rPr>
              <a:t> </a:t>
            </a:r>
            <a:r>
              <a:rPr dirty="0" sz="800" spc="35" i="1">
                <a:latin typeface="Times New Roman"/>
                <a:cs typeface="Times New Roman"/>
              </a:rPr>
              <a:t>w</a:t>
            </a:r>
            <a:r>
              <a:rPr dirty="0" sz="800" spc="5">
                <a:latin typeface="Times New Roman"/>
                <a:cs typeface="Times New Roman"/>
              </a:rPr>
              <a:t>]</a:t>
            </a:r>
            <a:r>
              <a:rPr dirty="0" sz="800" spc="-2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Symbol"/>
                <a:cs typeface="Symbol"/>
              </a:rPr>
              <a:t></a:t>
            </a:r>
            <a:endParaRPr sz="8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04640" y="4067556"/>
            <a:ext cx="1831339" cy="657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65405">
              <a:lnSpc>
                <a:spcPct val="100000"/>
              </a:lnSpc>
              <a:spcBef>
                <a:spcPts val="114"/>
              </a:spcBef>
            </a:pPr>
            <a:r>
              <a:rPr dirty="0" sz="1050" spc="5" b="1">
                <a:latin typeface="Times New Roman"/>
                <a:cs typeface="Times New Roman"/>
              </a:rPr>
              <a:t>Recursive</a:t>
            </a:r>
            <a:r>
              <a:rPr dirty="0" sz="1050" spc="-15" b="1">
                <a:latin typeface="Times New Roman"/>
                <a:cs typeface="Times New Roman"/>
              </a:rPr>
              <a:t> </a:t>
            </a:r>
            <a:r>
              <a:rPr dirty="0" sz="1050" spc="5" b="1">
                <a:latin typeface="Times New Roman"/>
                <a:cs typeface="Times New Roman"/>
              </a:rPr>
              <a:t>Formula</a:t>
            </a:r>
            <a:r>
              <a:rPr dirty="0" sz="1050" spc="-10" b="1">
                <a:latin typeface="Times New Roman"/>
                <a:cs typeface="Times New Roman"/>
              </a:rPr>
              <a:t> </a:t>
            </a:r>
            <a:r>
              <a:rPr dirty="0" sz="1050" b="1">
                <a:latin typeface="Times New Roman"/>
                <a:cs typeface="Times New Roman"/>
              </a:rPr>
              <a:t>for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tabLst>
                <a:tab pos="171132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subproblems	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292100">
              <a:lnSpc>
                <a:spcPct val="100000"/>
              </a:lnSpc>
              <a:spcBef>
                <a:spcPts val="5"/>
              </a:spcBef>
            </a:pPr>
            <a:r>
              <a:rPr dirty="0" sz="800" spc="5">
                <a:latin typeface="Times New Roman"/>
                <a:cs typeface="Times New Roman"/>
              </a:rPr>
              <a:t>Recursive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formula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for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subproblems: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03116" y="4014723"/>
            <a:ext cx="2708275" cy="2026920"/>
          </a:xfrm>
          <a:custGeom>
            <a:avLst/>
            <a:gdLst/>
            <a:ahLst/>
            <a:cxnLst/>
            <a:rect l="l" t="t" r="r" b="b"/>
            <a:pathLst>
              <a:path w="2708275" h="2026920">
                <a:moveTo>
                  <a:pt x="0" y="2026920"/>
                </a:moveTo>
                <a:lnTo>
                  <a:pt x="2708148" y="2026920"/>
                </a:lnTo>
                <a:lnTo>
                  <a:pt x="2708148" y="0"/>
                </a:lnTo>
                <a:lnTo>
                  <a:pt x="0" y="0"/>
                </a:lnTo>
                <a:lnTo>
                  <a:pt x="0" y="20269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609340" y="8663940"/>
            <a:ext cx="46355" cy="66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250" spc="5">
                <a:latin typeface="Times New Roman"/>
                <a:cs typeface="Times New Roman"/>
              </a:rPr>
              <a:t>17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15642" y="7600188"/>
            <a:ext cx="2262505" cy="10922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0" indent="-102235">
              <a:lnSpc>
                <a:spcPct val="100000"/>
              </a:lnSpc>
              <a:spcBef>
                <a:spcPts val="125"/>
              </a:spcBef>
              <a:buSzPct val="75000"/>
              <a:buFont typeface="MS UI Gothic"/>
              <a:buChar char="◆"/>
              <a:tabLst>
                <a:tab pos="127635" algn="l"/>
              </a:tabLst>
            </a:pPr>
            <a:r>
              <a:rPr dirty="0" sz="800" spc="10">
                <a:latin typeface="Times New Roman"/>
                <a:cs typeface="Times New Roman"/>
              </a:rPr>
              <a:t>The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best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subset </a:t>
            </a:r>
            <a:r>
              <a:rPr dirty="0" sz="800" spc="5">
                <a:latin typeface="Times New Roman"/>
                <a:cs typeface="Times New Roman"/>
              </a:rPr>
              <a:t>of</a:t>
            </a:r>
            <a:r>
              <a:rPr dirty="0" sz="800" spc="10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S</a:t>
            </a:r>
            <a:r>
              <a:rPr dirty="0" baseline="-20202" sz="825" spc="15" i="1">
                <a:latin typeface="Times New Roman"/>
                <a:cs typeface="Times New Roman"/>
              </a:rPr>
              <a:t>k</a:t>
            </a:r>
            <a:r>
              <a:rPr dirty="0" baseline="-20202" sz="825" spc="97" i="1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that has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the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total</a:t>
            </a:r>
            <a:r>
              <a:rPr dirty="0" sz="800" spc="-1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weight </a:t>
            </a:r>
            <a:r>
              <a:rPr dirty="0" sz="800" spc="10" i="1">
                <a:latin typeface="Times New Roman"/>
                <a:cs typeface="Times New Roman"/>
              </a:rPr>
              <a:t>w,</a:t>
            </a:r>
            <a:endParaRPr sz="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40"/>
              </a:spcBef>
            </a:pPr>
            <a:r>
              <a:rPr dirty="0" sz="800" spc="5">
                <a:latin typeface="Times New Roman"/>
                <a:cs typeface="Times New Roman"/>
              </a:rPr>
              <a:t>either</a:t>
            </a:r>
            <a:r>
              <a:rPr dirty="0" sz="800" spc="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contains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item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k</a:t>
            </a:r>
            <a:r>
              <a:rPr dirty="0" sz="800" spc="15" i="1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or</a:t>
            </a:r>
            <a:r>
              <a:rPr dirty="0" sz="800" spc="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not.</a:t>
            </a:r>
            <a:endParaRPr sz="800">
              <a:latin typeface="Times New Roman"/>
              <a:cs typeface="Times New Roman"/>
            </a:endParaRPr>
          </a:p>
          <a:p>
            <a:pPr marL="127000" marR="30480" indent="-102235">
              <a:lnSpc>
                <a:spcPct val="105000"/>
              </a:lnSpc>
              <a:spcBef>
                <a:spcPts val="190"/>
              </a:spcBef>
              <a:buSzPct val="75000"/>
              <a:buFont typeface="MS UI Gothic"/>
              <a:buChar char="◆"/>
              <a:tabLst>
                <a:tab pos="127635" algn="l"/>
              </a:tabLst>
            </a:pPr>
            <a:r>
              <a:rPr dirty="0" sz="800" spc="5">
                <a:latin typeface="Times New Roman"/>
                <a:cs typeface="Times New Roman"/>
              </a:rPr>
              <a:t>First </a:t>
            </a:r>
            <a:r>
              <a:rPr dirty="0" sz="800" spc="10">
                <a:latin typeface="Times New Roman"/>
                <a:cs typeface="Times New Roman"/>
              </a:rPr>
              <a:t>case: </a:t>
            </a:r>
            <a:r>
              <a:rPr dirty="0" sz="800" spc="10" i="1">
                <a:latin typeface="Times New Roman"/>
                <a:cs typeface="Times New Roman"/>
              </a:rPr>
              <a:t>w</a:t>
            </a:r>
            <a:r>
              <a:rPr dirty="0" baseline="-20202" sz="825" spc="15" i="1">
                <a:latin typeface="Times New Roman"/>
                <a:cs typeface="Times New Roman"/>
              </a:rPr>
              <a:t>k</a:t>
            </a:r>
            <a:r>
              <a:rPr dirty="0" sz="800" spc="10" i="1">
                <a:latin typeface="Times New Roman"/>
                <a:cs typeface="Times New Roman"/>
              </a:rPr>
              <a:t>&gt;w</a:t>
            </a:r>
            <a:r>
              <a:rPr dirty="0" sz="800" spc="10">
                <a:latin typeface="Times New Roman"/>
                <a:cs typeface="Times New Roman"/>
              </a:rPr>
              <a:t>. </a:t>
            </a:r>
            <a:r>
              <a:rPr dirty="0" sz="800" spc="5">
                <a:latin typeface="Times New Roman"/>
                <a:cs typeface="Times New Roman"/>
              </a:rPr>
              <a:t>Item </a:t>
            </a:r>
            <a:r>
              <a:rPr dirty="0" sz="800" spc="10" i="1">
                <a:latin typeface="Times New Roman"/>
                <a:cs typeface="Times New Roman"/>
              </a:rPr>
              <a:t>k </a:t>
            </a:r>
            <a:r>
              <a:rPr dirty="0" sz="800" spc="10">
                <a:latin typeface="Times New Roman"/>
                <a:cs typeface="Times New Roman"/>
              </a:rPr>
              <a:t>can’t </a:t>
            </a:r>
            <a:r>
              <a:rPr dirty="0" sz="800" spc="15">
                <a:latin typeface="Times New Roman"/>
                <a:cs typeface="Times New Roman"/>
              </a:rPr>
              <a:t>be </a:t>
            </a:r>
            <a:r>
              <a:rPr dirty="0" sz="800" spc="10">
                <a:latin typeface="Times New Roman"/>
                <a:cs typeface="Times New Roman"/>
              </a:rPr>
              <a:t>part </a:t>
            </a:r>
            <a:r>
              <a:rPr dirty="0" sz="800" spc="5">
                <a:latin typeface="Times New Roman"/>
                <a:cs typeface="Times New Roman"/>
              </a:rPr>
              <a:t>of </a:t>
            </a:r>
            <a:r>
              <a:rPr dirty="0" sz="800" spc="10">
                <a:latin typeface="Times New Roman"/>
                <a:cs typeface="Times New Roman"/>
              </a:rPr>
              <a:t>the </a:t>
            </a:r>
            <a:r>
              <a:rPr dirty="0" sz="800" spc="1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solution,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since</a:t>
            </a:r>
            <a:r>
              <a:rPr dirty="0" sz="800" spc="5">
                <a:latin typeface="Times New Roman"/>
                <a:cs typeface="Times New Roman"/>
              </a:rPr>
              <a:t> if</a:t>
            </a:r>
            <a:r>
              <a:rPr dirty="0" sz="800" spc="2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it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was,</a:t>
            </a:r>
            <a:r>
              <a:rPr dirty="0" sz="800" spc="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the</a:t>
            </a:r>
            <a:r>
              <a:rPr dirty="0" sz="800" spc="5">
                <a:latin typeface="Times New Roman"/>
                <a:cs typeface="Times New Roman"/>
              </a:rPr>
              <a:t> total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weight</a:t>
            </a:r>
            <a:r>
              <a:rPr dirty="0" sz="800" spc="1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would </a:t>
            </a:r>
            <a:r>
              <a:rPr dirty="0" sz="800" spc="15">
                <a:latin typeface="Times New Roman"/>
                <a:cs typeface="Times New Roman"/>
              </a:rPr>
              <a:t>be</a:t>
            </a:r>
            <a:endParaRPr sz="8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35"/>
              </a:spcBef>
            </a:pPr>
            <a:r>
              <a:rPr dirty="0" sz="800" spc="15" i="1">
                <a:latin typeface="Times New Roman"/>
                <a:cs typeface="Times New Roman"/>
              </a:rPr>
              <a:t>&gt;</a:t>
            </a:r>
            <a:r>
              <a:rPr dirty="0" sz="800" i="1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w</a:t>
            </a:r>
            <a:r>
              <a:rPr dirty="0" sz="800" spc="10">
                <a:latin typeface="Times New Roman"/>
                <a:cs typeface="Times New Roman"/>
              </a:rPr>
              <a:t>,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which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is</a:t>
            </a:r>
            <a:r>
              <a:rPr dirty="0" sz="800" spc="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unacceptable.</a:t>
            </a:r>
            <a:endParaRPr sz="800">
              <a:latin typeface="Times New Roman"/>
              <a:cs typeface="Times New Roman"/>
            </a:endParaRPr>
          </a:p>
          <a:p>
            <a:pPr marL="127000" marR="66040" indent="-102235">
              <a:lnSpc>
                <a:spcPct val="103800"/>
              </a:lnSpc>
              <a:spcBef>
                <a:spcPts val="215"/>
              </a:spcBef>
              <a:buSzPct val="75000"/>
              <a:buFont typeface="MS UI Gothic"/>
              <a:buChar char="◆"/>
              <a:tabLst>
                <a:tab pos="127635" algn="l"/>
              </a:tabLst>
            </a:pPr>
            <a:r>
              <a:rPr dirty="0" sz="800" spc="10">
                <a:latin typeface="Times New Roman"/>
                <a:cs typeface="Times New Roman"/>
              </a:rPr>
              <a:t>Second case: </a:t>
            </a:r>
            <a:r>
              <a:rPr dirty="0" sz="800" spc="5" i="1">
                <a:latin typeface="Times New Roman"/>
                <a:cs typeface="Times New Roman"/>
              </a:rPr>
              <a:t>w</a:t>
            </a:r>
            <a:r>
              <a:rPr dirty="0" baseline="-20202" sz="825" spc="7" i="1">
                <a:latin typeface="Times New Roman"/>
                <a:cs typeface="Times New Roman"/>
              </a:rPr>
              <a:t>k </a:t>
            </a:r>
            <a:r>
              <a:rPr dirty="0" sz="800" spc="15">
                <a:latin typeface="Symbol"/>
                <a:cs typeface="Symbol"/>
              </a:rPr>
              <a:t></a:t>
            </a:r>
            <a:r>
              <a:rPr dirty="0" sz="800" spc="15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w</a:t>
            </a:r>
            <a:r>
              <a:rPr dirty="0" sz="800" spc="10">
                <a:latin typeface="Times New Roman"/>
                <a:cs typeface="Times New Roman"/>
              </a:rPr>
              <a:t>. </a:t>
            </a:r>
            <a:r>
              <a:rPr dirty="0" sz="800" spc="15">
                <a:latin typeface="Times New Roman"/>
                <a:cs typeface="Times New Roman"/>
              </a:rPr>
              <a:t>Then </a:t>
            </a:r>
            <a:r>
              <a:rPr dirty="0" sz="800" spc="10">
                <a:latin typeface="Times New Roman"/>
                <a:cs typeface="Times New Roman"/>
              </a:rPr>
              <a:t>the item </a:t>
            </a:r>
            <a:r>
              <a:rPr dirty="0" sz="800" spc="10" i="1">
                <a:latin typeface="Times New Roman"/>
                <a:cs typeface="Times New Roman"/>
              </a:rPr>
              <a:t>k</a:t>
            </a:r>
            <a:r>
              <a:rPr dirty="0" sz="800" spc="10" i="1">
                <a:latin typeface="Times New Roman"/>
                <a:cs typeface="Times New Roman"/>
              </a:rPr>
              <a:t> </a:t>
            </a:r>
            <a:r>
              <a:rPr dirty="0" u="sng" sz="80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can</a:t>
            </a:r>
            <a:r>
              <a:rPr dirty="0" sz="800" spc="10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be </a:t>
            </a:r>
            <a:r>
              <a:rPr dirty="0" sz="800" spc="5">
                <a:latin typeface="Times New Roman"/>
                <a:cs typeface="Times New Roman"/>
              </a:rPr>
              <a:t>in </a:t>
            </a:r>
            <a:r>
              <a:rPr dirty="0" sz="800" spc="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the solution, </a:t>
            </a:r>
            <a:r>
              <a:rPr dirty="0" sz="800" spc="10">
                <a:latin typeface="Times New Roman"/>
                <a:cs typeface="Times New Roman"/>
              </a:rPr>
              <a:t>and </a:t>
            </a:r>
            <a:r>
              <a:rPr dirty="0" sz="800" spc="20">
                <a:latin typeface="Times New Roman"/>
                <a:cs typeface="Times New Roman"/>
              </a:rPr>
              <a:t>we </a:t>
            </a:r>
            <a:r>
              <a:rPr dirty="0" sz="800" spc="10">
                <a:latin typeface="Times New Roman"/>
                <a:cs typeface="Times New Roman"/>
              </a:rPr>
              <a:t>choose the case </a:t>
            </a:r>
            <a:r>
              <a:rPr dirty="0" sz="800" spc="5">
                <a:latin typeface="Times New Roman"/>
                <a:cs typeface="Times New Roman"/>
              </a:rPr>
              <a:t>with greater </a:t>
            </a:r>
            <a:r>
              <a:rPr dirty="0" sz="800" spc="-18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value.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653032" y="7324587"/>
            <a:ext cx="189674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latin typeface="Times New Roman"/>
                <a:cs typeface="Times New Roman"/>
              </a:rPr>
              <a:t>m</a:t>
            </a:r>
            <a:r>
              <a:rPr dirty="0" sz="800" spc="15">
                <a:latin typeface="Times New Roman"/>
                <a:cs typeface="Times New Roman"/>
              </a:rPr>
              <a:t>a</a:t>
            </a:r>
            <a:r>
              <a:rPr dirty="0" sz="800" spc="5">
                <a:latin typeface="Times New Roman"/>
                <a:cs typeface="Times New Roman"/>
              </a:rPr>
              <a:t>x</a:t>
            </a:r>
            <a:r>
              <a:rPr dirty="0" sz="800" spc="10">
                <a:latin typeface="Times New Roman"/>
                <a:cs typeface="Times New Roman"/>
              </a:rPr>
              <a:t>{</a:t>
            </a:r>
            <a:r>
              <a:rPr dirty="0" sz="800" spc="-95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B</a:t>
            </a:r>
            <a:r>
              <a:rPr dirty="0" sz="800" spc="40">
                <a:latin typeface="Times New Roman"/>
                <a:cs typeface="Times New Roman"/>
              </a:rPr>
              <a:t>[</a:t>
            </a:r>
            <a:r>
              <a:rPr dirty="0" sz="800" spc="10" i="1">
                <a:latin typeface="Times New Roman"/>
                <a:cs typeface="Times New Roman"/>
              </a:rPr>
              <a:t>k</a:t>
            </a:r>
            <a:r>
              <a:rPr dirty="0" sz="800" spc="30" i="1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Symbol"/>
                <a:cs typeface="Symbol"/>
              </a:rPr>
              <a:t></a:t>
            </a:r>
            <a:r>
              <a:rPr dirty="0" sz="800" spc="-114">
                <a:latin typeface="Times New Roman"/>
                <a:cs typeface="Times New Roman"/>
              </a:rPr>
              <a:t> </a:t>
            </a:r>
            <a:r>
              <a:rPr dirty="0" sz="800" spc="-55">
                <a:latin typeface="Times New Roman"/>
                <a:cs typeface="Times New Roman"/>
              </a:rPr>
              <a:t>1</a:t>
            </a:r>
            <a:r>
              <a:rPr dirty="0" sz="800" spc="5">
                <a:latin typeface="Times New Roman"/>
                <a:cs typeface="Times New Roman"/>
              </a:rPr>
              <a:t>,</a:t>
            </a:r>
            <a:r>
              <a:rPr dirty="0" sz="800" spc="-60">
                <a:latin typeface="Times New Roman"/>
                <a:cs typeface="Times New Roman"/>
              </a:rPr>
              <a:t> </a:t>
            </a:r>
            <a:r>
              <a:rPr dirty="0" sz="800" spc="25" i="1">
                <a:latin typeface="Times New Roman"/>
                <a:cs typeface="Times New Roman"/>
              </a:rPr>
              <a:t>w</a:t>
            </a:r>
            <a:r>
              <a:rPr dirty="0" sz="800" spc="5">
                <a:latin typeface="Times New Roman"/>
                <a:cs typeface="Times New Roman"/>
              </a:rPr>
              <a:t>],</a:t>
            </a:r>
            <a:r>
              <a:rPr dirty="0" sz="800" spc="-35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B</a:t>
            </a:r>
            <a:r>
              <a:rPr dirty="0" sz="800" spc="40">
                <a:latin typeface="Times New Roman"/>
                <a:cs typeface="Times New Roman"/>
              </a:rPr>
              <a:t>[</a:t>
            </a:r>
            <a:r>
              <a:rPr dirty="0" sz="800" spc="10" i="1">
                <a:latin typeface="Times New Roman"/>
                <a:cs typeface="Times New Roman"/>
              </a:rPr>
              <a:t>k</a:t>
            </a:r>
            <a:r>
              <a:rPr dirty="0" sz="800" spc="30" i="1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Symbol"/>
                <a:cs typeface="Symbol"/>
              </a:rPr>
              <a:t></a:t>
            </a:r>
            <a:r>
              <a:rPr dirty="0" sz="800" spc="-130">
                <a:latin typeface="Times New Roman"/>
                <a:cs typeface="Times New Roman"/>
              </a:rPr>
              <a:t> </a:t>
            </a:r>
            <a:r>
              <a:rPr dirty="0" sz="800" spc="-45">
                <a:latin typeface="Times New Roman"/>
                <a:cs typeface="Times New Roman"/>
              </a:rPr>
              <a:t>1</a:t>
            </a:r>
            <a:r>
              <a:rPr dirty="0" sz="800" spc="5">
                <a:latin typeface="Times New Roman"/>
                <a:cs typeface="Times New Roman"/>
              </a:rPr>
              <a:t>,</a:t>
            </a:r>
            <a:r>
              <a:rPr dirty="0" sz="800" spc="-75">
                <a:latin typeface="Times New Roman"/>
                <a:cs typeface="Times New Roman"/>
              </a:rPr>
              <a:t> </a:t>
            </a:r>
            <a:r>
              <a:rPr dirty="0" sz="800" spc="15" i="1">
                <a:latin typeface="Times New Roman"/>
                <a:cs typeface="Times New Roman"/>
              </a:rPr>
              <a:t>w</a:t>
            </a:r>
            <a:r>
              <a:rPr dirty="0" sz="800" spc="-45" i="1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Symbol"/>
                <a:cs typeface="Symbol"/>
              </a:rPr>
              <a:t>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5" i="1">
                <a:latin typeface="Times New Roman"/>
                <a:cs typeface="Times New Roman"/>
              </a:rPr>
              <a:t>w</a:t>
            </a:r>
            <a:r>
              <a:rPr dirty="0" baseline="-24691" sz="675" spc="15" i="1">
                <a:latin typeface="Times New Roman"/>
                <a:cs typeface="Times New Roman"/>
              </a:rPr>
              <a:t>k</a:t>
            </a:r>
            <a:r>
              <a:rPr dirty="0" baseline="-24691" sz="675" spc="67" i="1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]</a:t>
            </a:r>
            <a:r>
              <a:rPr dirty="0" sz="800" spc="-8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Symbol"/>
                <a:cs typeface="Symbol"/>
              </a:rPr>
              <a:t></a:t>
            </a:r>
            <a:r>
              <a:rPr dirty="0" sz="800" spc="-45">
                <a:latin typeface="Times New Roman"/>
                <a:cs typeface="Times New Roman"/>
              </a:rPr>
              <a:t> </a:t>
            </a:r>
            <a:r>
              <a:rPr dirty="0" sz="800" spc="5" i="1">
                <a:latin typeface="Times New Roman"/>
                <a:cs typeface="Times New Roman"/>
              </a:rPr>
              <a:t>b</a:t>
            </a:r>
            <a:r>
              <a:rPr dirty="0" baseline="-24691" sz="675" spc="15" i="1">
                <a:latin typeface="Times New Roman"/>
                <a:cs typeface="Times New Roman"/>
              </a:rPr>
              <a:t>k</a:t>
            </a:r>
            <a:r>
              <a:rPr dirty="0" baseline="-24691" sz="675" spc="-22" i="1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}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-55">
                <a:latin typeface="Times New Roman"/>
                <a:cs typeface="Times New Roman"/>
              </a:rPr>
              <a:t> </a:t>
            </a:r>
            <a:r>
              <a:rPr dirty="0" sz="800">
                <a:latin typeface="Times New Roman"/>
                <a:cs typeface="Times New Roman"/>
              </a:rPr>
              <a:t>e</a:t>
            </a:r>
            <a:r>
              <a:rPr dirty="0" sz="800" spc="-10">
                <a:latin typeface="Times New Roman"/>
                <a:cs typeface="Times New Roman"/>
              </a:rPr>
              <a:t>l</a:t>
            </a:r>
            <a:r>
              <a:rPr dirty="0" sz="800" spc="10">
                <a:latin typeface="Times New Roman"/>
                <a:cs typeface="Times New Roman"/>
              </a:rPr>
              <a:t>se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30983" y="7167615"/>
            <a:ext cx="115189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704850" algn="l"/>
              </a:tabLst>
            </a:pPr>
            <a:r>
              <a:rPr dirty="0" sz="800" spc="20" i="1">
                <a:latin typeface="Times New Roman"/>
                <a:cs typeface="Times New Roman"/>
              </a:rPr>
              <a:t>B</a:t>
            </a:r>
            <a:r>
              <a:rPr dirty="0" sz="800" spc="20">
                <a:latin typeface="Times New Roman"/>
                <a:cs typeface="Times New Roman"/>
              </a:rPr>
              <a:t>[</a:t>
            </a:r>
            <a:r>
              <a:rPr dirty="0" sz="800" spc="20" i="1">
                <a:latin typeface="Times New Roman"/>
                <a:cs typeface="Times New Roman"/>
              </a:rPr>
              <a:t>k</a:t>
            </a:r>
            <a:r>
              <a:rPr dirty="0" sz="800" spc="30" i="1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Symbol"/>
                <a:cs typeface="Symbol"/>
              </a:rPr>
              <a:t></a:t>
            </a:r>
            <a:r>
              <a:rPr dirty="0" sz="800" spc="-130">
                <a:latin typeface="Times New Roman"/>
                <a:cs typeface="Times New Roman"/>
              </a:rPr>
              <a:t> </a:t>
            </a:r>
            <a:r>
              <a:rPr dirty="0" sz="800" spc="-20">
                <a:latin typeface="Times New Roman"/>
                <a:cs typeface="Times New Roman"/>
              </a:rPr>
              <a:t>1,</a:t>
            </a:r>
            <a:r>
              <a:rPr dirty="0" sz="800" spc="-70">
                <a:latin typeface="Times New Roman"/>
                <a:cs typeface="Times New Roman"/>
              </a:rPr>
              <a:t> </a:t>
            </a:r>
            <a:r>
              <a:rPr dirty="0" sz="800" spc="25" i="1">
                <a:latin typeface="Times New Roman"/>
                <a:cs typeface="Times New Roman"/>
              </a:rPr>
              <a:t>w</a:t>
            </a:r>
            <a:r>
              <a:rPr dirty="0" sz="800" spc="25">
                <a:latin typeface="Times New Roman"/>
                <a:cs typeface="Times New Roman"/>
              </a:rPr>
              <a:t>]	</a:t>
            </a:r>
            <a:r>
              <a:rPr dirty="0" sz="800" spc="5">
                <a:latin typeface="Times New Roman"/>
                <a:cs typeface="Times New Roman"/>
              </a:rPr>
              <a:t>if</a:t>
            </a:r>
            <a:r>
              <a:rPr dirty="0" sz="800" spc="120">
                <a:latin typeface="Times New Roman"/>
                <a:cs typeface="Times New Roman"/>
              </a:rPr>
              <a:t> </a:t>
            </a:r>
            <a:r>
              <a:rPr dirty="0" sz="800" spc="15" i="1">
                <a:latin typeface="Times New Roman"/>
                <a:cs typeface="Times New Roman"/>
              </a:rPr>
              <a:t>w</a:t>
            </a:r>
            <a:r>
              <a:rPr dirty="0" baseline="-24691" sz="675" spc="22" i="1">
                <a:latin typeface="Times New Roman"/>
                <a:cs typeface="Times New Roman"/>
              </a:rPr>
              <a:t>k</a:t>
            </a:r>
            <a:r>
              <a:rPr dirty="0" baseline="-24691" sz="675" spc="127" i="1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Symbol"/>
                <a:cs typeface="Symbol"/>
              </a:rPr>
              <a:t></a:t>
            </a:r>
            <a:r>
              <a:rPr dirty="0" sz="800" spc="20">
                <a:latin typeface="Times New Roman"/>
                <a:cs typeface="Times New Roman"/>
              </a:rPr>
              <a:t> </a:t>
            </a:r>
            <a:r>
              <a:rPr dirty="0" sz="800" spc="15" i="1">
                <a:latin typeface="Times New Roman"/>
                <a:cs typeface="Times New Roman"/>
              </a:rPr>
              <a:t>w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01419" y="7245339"/>
            <a:ext cx="40576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0" i="1">
                <a:latin typeface="Times New Roman"/>
                <a:cs typeface="Times New Roman"/>
              </a:rPr>
              <a:t>B</a:t>
            </a:r>
            <a:r>
              <a:rPr dirty="0" sz="800" spc="40">
                <a:latin typeface="Times New Roman"/>
                <a:cs typeface="Times New Roman"/>
              </a:rPr>
              <a:t>[</a:t>
            </a:r>
            <a:r>
              <a:rPr dirty="0" sz="800" spc="10" i="1">
                <a:latin typeface="Times New Roman"/>
                <a:cs typeface="Times New Roman"/>
              </a:rPr>
              <a:t>k</a:t>
            </a:r>
            <a:r>
              <a:rPr dirty="0" sz="800" spc="-114" i="1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,</a:t>
            </a:r>
            <a:r>
              <a:rPr dirty="0" sz="800" spc="-75">
                <a:latin typeface="Times New Roman"/>
                <a:cs typeface="Times New Roman"/>
              </a:rPr>
              <a:t> </a:t>
            </a:r>
            <a:r>
              <a:rPr dirty="0" sz="800" spc="40" i="1">
                <a:latin typeface="Times New Roman"/>
                <a:cs typeface="Times New Roman"/>
              </a:rPr>
              <a:t>w</a:t>
            </a:r>
            <a:r>
              <a:rPr dirty="0" sz="800" spc="5">
                <a:latin typeface="Times New Roman"/>
                <a:cs typeface="Times New Roman"/>
              </a:rPr>
              <a:t>]</a:t>
            </a:r>
            <a:r>
              <a:rPr dirty="0" sz="800" spc="-2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Symbol"/>
                <a:cs typeface="Symbol"/>
              </a:rPr>
              <a:t></a:t>
            </a:r>
            <a:endParaRPr sz="8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62146" y="6917435"/>
            <a:ext cx="172466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171132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Recursive</a:t>
            </a:r>
            <a:r>
              <a:rPr dirty="0" u="heavy" sz="105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Formula	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60622" y="6701535"/>
            <a:ext cx="2707005" cy="2028825"/>
          </a:xfrm>
          <a:custGeom>
            <a:avLst/>
            <a:gdLst/>
            <a:ahLst/>
            <a:cxnLst/>
            <a:rect l="l" t="t" r="r" b="b"/>
            <a:pathLst>
              <a:path w="2707004" h="2028825">
                <a:moveTo>
                  <a:pt x="0" y="2028444"/>
                </a:moveTo>
                <a:lnTo>
                  <a:pt x="2706624" y="2028444"/>
                </a:lnTo>
                <a:lnTo>
                  <a:pt x="2706624" y="0"/>
                </a:lnTo>
                <a:lnTo>
                  <a:pt x="0" y="0"/>
                </a:lnTo>
                <a:lnTo>
                  <a:pt x="0" y="202844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103116" y="6701535"/>
            <a:ext cx="2708275" cy="202882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tabLst>
                <a:tab pos="171259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0-1</a:t>
            </a:r>
            <a:r>
              <a:rPr dirty="0" u="heavy" sz="105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Knapsack</a:t>
            </a:r>
            <a:r>
              <a:rPr dirty="0" u="heavy" sz="1050" spc="-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Algorithm	</a:t>
            </a:r>
            <a:endParaRPr sz="1050">
              <a:latin typeface="Times New Roman"/>
              <a:cs typeface="Times New Roman"/>
            </a:endParaRPr>
          </a:p>
          <a:p>
            <a:pPr marL="386715" marR="1880870" indent="-102235">
              <a:lnSpc>
                <a:spcPct val="121400"/>
              </a:lnSpc>
            </a:pPr>
            <a:r>
              <a:rPr dirty="0" sz="700" spc="-5">
                <a:latin typeface="Times New Roman"/>
                <a:cs typeface="Times New Roman"/>
              </a:rPr>
              <a:t>for</a:t>
            </a:r>
            <a:r>
              <a:rPr dirty="0" sz="700" spc="-15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w</a:t>
            </a:r>
            <a:r>
              <a:rPr dirty="0" sz="700" spc="-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=</a:t>
            </a:r>
            <a:r>
              <a:rPr dirty="0" sz="700" spc="-1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0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to</a:t>
            </a:r>
            <a:r>
              <a:rPr dirty="0" sz="700" spc="-20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W </a:t>
            </a:r>
            <a:r>
              <a:rPr dirty="0" sz="700" spc="-16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B[0,w]</a:t>
            </a:r>
            <a:r>
              <a:rPr dirty="0" sz="700" spc="-1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=</a:t>
            </a:r>
            <a:r>
              <a:rPr dirty="0" sz="700" spc="-2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 marL="386715" marR="1958975" indent="-102235">
              <a:lnSpc>
                <a:spcPct val="121400"/>
              </a:lnSpc>
              <a:spcBef>
                <a:spcPts val="15"/>
              </a:spcBef>
            </a:pPr>
            <a:r>
              <a:rPr dirty="0" sz="700" spc="-5">
                <a:latin typeface="Times New Roman"/>
                <a:cs typeface="Times New Roman"/>
              </a:rPr>
              <a:t>for</a:t>
            </a:r>
            <a:r>
              <a:rPr dirty="0" sz="700" spc="-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i</a:t>
            </a:r>
            <a:r>
              <a:rPr dirty="0" sz="700" spc="-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=</a:t>
            </a:r>
            <a:r>
              <a:rPr dirty="0" sz="700" spc="-1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to</a:t>
            </a:r>
            <a:r>
              <a:rPr dirty="0" sz="700" spc="-1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n </a:t>
            </a:r>
            <a:r>
              <a:rPr dirty="0" sz="700" spc="-16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B[i,0]</a:t>
            </a:r>
            <a:r>
              <a:rPr dirty="0" sz="700" spc="-3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=</a:t>
            </a:r>
            <a:r>
              <a:rPr dirty="0" sz="700" spc="-4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 marL="284480">
              <a:lnSpc>
                <a:spcPct val="100000"/>
              </a:lnSpc>
              <a:spcBef>
                <a:spcPts val="190"/>
              </a:spcBef>
            </a:pPr>
            <a:r>
              <a:rPr dirty="0" sz="700" spc="-5">
                <a:latin typeface="Times New Roman"/>
                <a:cs typeface="Times New Roman"/>
              </a:rPr>
              <a:t>for</a:t>
            </a:r>
            <a:r>
              <a:rPr dirty="0" sz="700" spc="-1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i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=</a:t>
            </a:r>
            <a:r>
              <a:rPr dirty="0" sz="700" spc="-1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to</a:t>
            </a:r>
            <a:r>
              <a:rPr dirty="0" sz="700" spc="-2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n</a:t>
            </a:r>
            <a:endParaRPr sz="700">
              <a:latin typeface="Times New Roman"/>
              <a:cs typeface="Times New Roman"/>
            </a:endParaRPr>
          </a:p>
          <a:p>
            <a:pPr marL="386715">
              <a:lnSpc>
                <a:spcPct val="100000"/>
              </a:lnSpc>
              <a:spcBef>
                <a:spcPts val="180"/>
              </a:spcBef>
            </a:pPr>
            <a:r>
              <a:rPr dirty="0" sz="700" spc="-5">
                <a:latin typeface="Times New Roman"/>
                <a:cs typeface="Times New Roman"/>
              </a:rPr>
              <a:t>for</a:t>
            </a:r>
            <a:r>
              <a:rPr dirty="0" sz="700" spc="-10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w</a:t>
            </a:r>
            <a:r>
              <a:rPr dirty="0" sz="700" spc="-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=</a:t>
            </a:r>
            <a:r>
              <a:rPr dirty="0" sz="700" spc="-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0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to</a:t>
            </a:r>
            <a:r>
              <a:rPr dirty="0" sz="700" spc="-20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W</a:t>
            </a:r>
            <a:endParaRPr sz="700">
              <a:latin typeface="Times New Roman"/>
              <a:cs typeface="Times New Roman"/>
            </a:endParaRPr>
          </a:p>
          <a:p>
            <a:pPr marL="827405" marR="507365" indent="-271780">
              <a:lnSpc>
                <a:spcPct val="121400"/>
              </a:lnSpc>
              <a:spcBef>
                <a:spcPts val="15"/>
              </a:spcBef>
            </a:pPr>
            <a:r>
              <a:rPr dirty="0" sz="700" spc="-5">
                <a:latin typeface="Times New Roman"/>
                <a:cs typeface="Times New Roman"/>
              </a:rPr>
              <a:t>if </a:t>
            </a:r>
            <a:r>
              <a:rPr dirty="0" sz="700" spc="5">
                <a:latin typeface="Times New Roman"/>
                <a:cs typeface="Times New Roman"/>
              </a:rPr>
              <a:t>w</a:t>
            </a:r>
            <a:r>
              <a:rPr dirty="0" baseline="-24691" sz="675" spc="7">
                <a:latin typeface="Times New Roman"/>
                <a:cs typeface="Times New Roman"/>
              </a:rPr>
              <a:t>i</a:t>
            </a:r>
            <a:r>
              <a:rPr dirty="0" baseline="-24691" sz="675" spc="15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&lt;= w </a:t>
            </a:r>
            <a:r>
              <a:rPr dirty="0" sz="700" spc="-5">
                <a:latin typeface="Times New Roman"/>
                <a:cs typeface="Times New Roman"/>
              </a:rPr>
              <a:t>// </a:t>
            </a:r>
            <a:r>
              <a:rPr dirty="0" sz="700">
                <a:latin typeface="Times New Roman"/>
                <a:cs typeface="Times New Roman"/>
              </a:rPr>
              <a:t>item i can </a:t>
            </a:r>
            <a:r>
              <a:rPr dirty="0" sz="700" spc="5">
                <a:latin typeface="Times New Roman"/>
                <a:cs typeface="Times New Roman"/>
              </a:rPr>
              <a:t>be </a:t>
            </a:r>
            <a:r>
              <a:rPr dirty="0" sz="700">
                <a:latin typeface="Times New Roman"/>
                <a:cs typeface="Times New Roman"/>
              </a:rPr>
              <a:t>part </a:t>
            </a:r>
            <a:r>
              <a:rPr dirty="0" sz="700" spc="-5">
                <a:latin typeface="Times New Roman"/>
                <a:cs typeface="Times New Roman"/>
              </a:rPr>
              <a:t>of </a:t>
            </a:r>
            <a:r>
              <a:rPr dirty="0" sz="700">
                <a:latin typeface="Times New Roman"/>
                <a:cs typeface="Times New Roman"/>
              </a:rPr>
              <a:t>the solution </a:t>
            </a:r>
            <a:r>
              <a:rPr dirty="0" sz="700" spc="-160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if</a:t>
            </a:r>
            <a:r>
              <a:rPr dirty="0" sz="700" spc="-10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b</a:t>
            </a:r>
            <a:r>
              <a:rPr dirty="0" baseline="-24691" sz="675" spc="7">
                <a:latin typeface="Times New Roman"/>
                <a:cs typeface="Times New Roman"/>
              </a:rPr>
              <a:t>i</a:t>
            </a:r>
            <a:r>
              <a:rPr dirty="0" baseline="-24691" sz="675" spc="97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+ B[i-1,w-w</a:t>
            </a:r>
            <a:r>
              <a:rPr dirty="0" baseline="-24691" sz="675">
                <a:latin typeface="Times New Roman"/>
                <a:cs typeface="Times New Roman"/>
              </a:rPr>
              <a:t>i</a:t>
            </a:r>
            <a:r>
              <a:rPr dirty="0" sz="700">
                <a:latin typeface="Times New Roman"/>
                <a:cs typeface="Times New Roman"/>
              </a:rPr>
              <a:t>]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&gt; B[i-1,w]</a:t>
            </a:r>
            <a:endParaRPr sz="700">
              <a:latin typeface="Times New Roman"/>
              <a:cs typeface="Times New Roman"/>
            </a:endParaRPr>
          </a:p>
          <a:p>
            <a:pPr marL="1098550">
              <a:lnSpc>
                <a:spcPct val="100000"/>
              </a:lnSpc>
              <a:spcBef>
                <a:spcPts val="190"/>
              </a:spcBef>
            </a:pPr>
            <a:r>
              <a:rPr dirty="0" sz="700">
                <a:latin typeface="Times New Roman"/>
                <a:cs typeface="Times New Roman"/>
              </a:rPr>
              <a:t>B[i,w]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=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b</a:t>
            </a:r>
            <a:r>
              <a:rPr dirty="0" baseline="-24691" sz="675" spc="7">
                <a:latin typeface="Times New Roman"/>
                <a:cs typeface="Times New Roman"/>
              </a:rPr>
              <a:t>i</a:t>
            </a:r>
            <a:r>
              <a:rPr dirty="0" baseline="-24691" sz="675" spc="82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+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B[i-1,w-</a:t>
            </a:r>
            <a:r>
              <a:rPr dirty="0" sz="700" spc="-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w</a:t>
            </a:r>
            <a:r>
              <a:rPr dirty="0" baseline="-24691" sz="675">
                <a:latin typeface="Times New Roman"/>
                <a:cs typeface="Times New Roman"/>
              </a:rPr>
              <a:t>i</a:t>
            </a:r>
            <a:r>
              <a:rPr dirty="0" sz="700">
                <a:latin typeface="Times New Roman"/>
                <a:cs typeface="Times New Roman"/>
              </a:rPr>
              <a:t>]</a:t>
            </a:r>
            <a:endParaRPr sz="700">
              <a:latin typeface="Times New Roman"/>
              <a:cs typeface="Times New Roman"/>
            </a:endParaRPr>
          </a:p>
          <a:p>
            <a:pPr marL="827405">
              <a:lnSpc>
                <a:spcPct val="100000"/>
              </a:lnSpc>
              <a:spcBef>
                <a:spcPts val="180"/>
              </a:spcBef>
            </a:pPr>
            <a:r>
              <a:rPr dirty="0" sz="700" spc="-5">
                <a:latin typeface="Times New Roman"/>
                <a:cs typeface="Times New Roman"/>
              </a:rPr>
              <a:t>else</a:t>
            </a:r>
            <a:endParaRPr sz="700">
              <a:latin typeface="Times New Roman"/>
              <a:cs typeface="Times New Roman"/>
            </a:endParaRPr>
          </a:p>
          <a:p>
            <a:pPr algn="r" marR="963294">
              <a:lnSpc>
                <a:spcPct val="100000"/>
              </a:lnSpc>
              <a:spcBef>
                <a:spcPts val="190"/>
              </a:spcBef>
            </a:pPr>
            <a:r>
              <a:rPr dirty="0" sz="700">
                <a:latin typeface="Times New Roman"/>
                <a:cs typeface="Times New Roman"/>
              </a:rPr>
              <a:t>B[i,w]</a:t>
            </a:r>
            <a:r>
              <a:rPr dirty="0" sz="700" spc="-3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=</a:t>
            </a:r>
            <a:r>
              <a:rPr dirty="0" sz="700" spc="-3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B[i-1,w]</a:t>
            </a:r>
            <a:endParaRPr sz="700">
              <a:latin typeface="Times New Roman"/>
              <a:cs typeface="Times New Roman"/>
            </a:endParaRPr>
          </a:p>
          <a:p>
            <a:pPr algn="r" marR="981710">
              <a:lnSpc>
                <a:spcPct val="100000"/>
              </a:lnSpc>
              <a:spcBef>
                <a:spcPts val="180"/>
              </a:spcBef>
            </a:pPr>
            <a:r>
              <a:rPr dirty="0" sz="700" spc="-5">
                <a:latin typeface="Times New Roman"/>
                <a:cs typeface="Times New Roman"/>
              </a:rPr>
              <a:t>else </a:t>
            </a:r>
            <a:r>
              <a:rPr dirty="0" sz="700">
                <a:latin typeface="Times New Roman"/>
                <a:cs typeface="Times New Roman"/>
              </a:rPr>
              <a:t>B[i,w]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= B[i-1,w]</a:t>
            </a:r>
            <a:r>
              <a:rPr dirty="0" sz="700" spc="180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//</a:t>
            </a:r>
            <a:r>
              <a:rPr dirty="0" sz="700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w</a:t>
            </a:r>
            <a:r>
              <a:rPr dirty="0" baseline="-24691" sz="675" spc="7">
                <a:latin typeface="Times New Roman"/>
                <a:cs typeface="Times New Roman"/>
              </a:rPr>
              <a:t>i</a:t>
            </a:r>
            <a:r>
              <a:rPr dirty="0" baseline="-24691" sz="675" spc="89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&gt; </a:t>
            </a:r>
            <a:r>
              <a:rPr dirty="0" sz="700" spc="5">
                <a:latin typeface="Times New Roman"/>
                <a:cs typeface="Times New Roman"/>
              </a:rPr>
              <a:t>w</a:t>
            </a:r>
            <a:endParaRPr sz="700">
              <a:latin typeface="Times New Roman"/>
              <a:cs typeface="Times New Roman"/>
            </a:endParaRPr>
          </a:p>
          <a:p>
            <a:pPr algn="r" marR="17780">
              <a:lnSpc>
                <a:spcPct val="100000"/>
              </a:lnSpc>
              <a:spcBef>
                <a:spcPts val="190"/>
              </a:spcBef>
            </a:pPr>
            <a:r>
              <a:rPr dirty="0" sz="250" spc="5">
                <a:latin typeface="Times New Roman"/>
                <a:cs typeface="Times New Roman"/>
              </a:rPr>
              <a:t>18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9340" y="3288791"/>
            <a:ext cx="46355" cy="660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250" spc="5">
                <a:latin typeface="Times New Roman"/>
                <a:cs typeface="Times New Roman"/>
              </a:rPr>
              <a:t>19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2483" y="1849831"/>
            <a:ext cx="649605" cy="67818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r" marR="143510">
              <a:lnSpc>
                <a:spcPct val="100000"/>
              </a:lnSpc>
              <a:spcBef>
                <a:spcPts val="290"/>
              </a:spcBef>
            </a:pPr>
            <a:r>
              <a:rPr dirty="0" sz="700">
                <a:latin typeface="Times New Roman"/>
                <a:cs typeface="Times New Roman"/>
              </a:rPr>
              <a:t>B[0,w]</a:t>
            </a:r>
            <a:r>
              <a:rPr dirty="0" sz="700" spc="-2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=</a:t>
            </a:r>
            <a:r>
              <a:rPr dirty="0" sz="700" spc="-2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 algn="r" marL="101600" marR="184785" indent="-102235">
              <a:lnSpc>
                <a:spcPct val="121400"/>
              </a:lnSpc>
              <a:spcBef>
                <a:spcPts val="10"/>
              </a:spcBef>
            </a:pPr>
            <a:r>
              <a:rPr dirty="0" sz="700" spc="-5">
                <a:latin typeface="Times New Roman"/>
                <a:cs typeface="Times New Roman"/>
              </a:rPr>
              <a:t>for </a:t>
            </a:r>
            <a:r>
              <a:rPr dirty="0" sz="700">
                <a:latin typeface="Times New Roman"/>
                <a:cs typeface="Times New Roman"/>
              </a:rPr>
              <a:t>i = 1 to n </a:t>
            </a:r>
            <a:r>
              <a:rPr dirty="0" sz="700" spc="-16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B[i,0]</a:t>
            </a:r>
            <a:r>
              <a:rPr dirty="0" sz="700" spc="-3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=</a:t>
            </a:r>
            <a:r>
              <a:rPr dirty="0" sz="700" spc="-4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 algn="r" marR="187960">
              <a:lnSpc>
                <a:spcPct val="100000"/>
              </a:lnSpc>
              <a:spcBef>
                <a:spcPts val="195"/>
              </a:spcBef>
            </a:pPr>
            <a:r>
              <a:rPr dirty="0" sz="700" spc="-5">
                <a:latin typeface="Times New Roman"/>
                <a:cs typeface="Times New Roman"/>
              </a:rPr>
              <a:t>for</a:t>
            </a:r>
            <a:r>
              <a:rPr dirty="0" sz="700" spc="-1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i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=</a:t>
            </a:r>
            <a:r>
              <a:rPr dirty="0" sz="700" spc="-1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to</a:t>
            </a:r>
            <a:r>
              <a:rPr dirty="0" sz="700" spc="-2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n</a:t>
            </a:r>
            <a:endParaRPr sz="7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180"/>
              </a:spcBef>
            </a:pPr>
            <a:r>
              <a:rPr dirty="0" sz="700" spc="-5">
                <a:latin typeface="Times New Roman"/>
                <a:cs typeface="Times New Roman"/>
              </a:rPr>
              <a:t>for</a:t>
            </a:r>
            <a:r>
              <a:rPr dirty="0" sz="700" spc="-10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w</a:t>
            </a:r>
            <a:r>
              <a:rPr dirty="0" sz="700" spc="-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=</a:t>
            </a:r>
            <a:r>
              <a:rPr dirty="0" sz="700" spc="-1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0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to</a:t>
            </a:r>
            <a:r>
              <a:rPr dirty="0" sz="700" spc="-20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W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6883" y="1770887"/>
            <a:ext cx="280035" cy="170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950" spc="-10" i="1">
                <a:latin typeface="Times New Roman"/>
                <a:cs typeface="Times New Roman"/>
              </a:rPr>
              <a:t>O(</a:t>
            </a:r>
            <a:r>
              <a:rPr dirty="0" sz="950" spc="-5" i="1">
                <a:latin typeface="Times New Roman"/>
                <a:cs typeface="Times New Roman"/>
              </a:rPr>
              <a:t>W)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6227" y="2180539"/>
            <a:ext cx="2172970" cy="115189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957580">
              <a:lnSpc>
                <a:spcPct val="100000"/>
              </a:lnSpc>
              <a:spcBef>
                <a:spcPts val="385"/>
              </a:spcBef>
            </a:pPr>
            <a:r>
              <a:rPr dirty="0" sz="950" spc="-5">
                <a:latin typeface="Times New Roman"/>
                <a:cs typeface="Times New Roman"/>
              </a:rPr>
              <a:t>Repeat</a:t>
            </a:r>
            <a:r>
              <a:rPr dirty="0" sz="950" spc="-25">
                <a:latin typeface="Times New Roman"/>
                <a:cs typeface="Times New Roman"/>
              </a:rPr>
              <a:t> </a:t>
            </a:r>
            <a:r>
              <a:rPr dirty="0" sz="950" spc="-5" i="1">
                <a:latin typeface="Times New Roman"/>
                <a:cs typeface="Times New Roman"/>
              </a:rPr>
              <a:t>n</a:t>
            </a:r>
            <a:r>
              <a:rPr dirty="0" sz="950" spc="-20" i="1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times</a:t>
            </a:r>
            <a:endParaRPr sz="950">
              <a:latin typeface="Times New Roman"/>
              <a:cs typeface="Times New Roman"/>
            </a:endParaRPr>
          </a:p>
          <a:p>
            <a:pPr algn="ctr" marL="281305">
              <a:lnSpc>
                <a:spcPts val="1075"/>
              </a:lnSpc>
              <a:spcBef>
                <a:spcPts val="290"/>
              </a:spcBef>
            </a:pPr>
            <a:r>
              <a:rPr dirty="0" sz="950" spc="-5" i="1">
                <a:latin typeface="Times New Roman"/>
                <a:cs typeface="Times New Roman"/>
              </a:rPr>
              <a:t>O(W)</a:t>
            </a:r>
            <a:endParaRPr sz="950">
              <a:latin typeface="Times New Roman"/>
              <a:cs typeface="Times New Roman"/>
            </a:endParaRPr>
          </a:p>
          <a:p>
            <a:pPr marL="287020">
              <a:lnSpc>
                <a:spcPts val="775"/>
              </a:lnSpc>
            </a:pPr>
            <a:r>
              <a:rPr dirty="0" sz="700">
                <a:latin typeface="Times New Roman"/>
                <a:cs typeface="Times New Roman"/>
              </a:rPr>
              <a:t>&lt;</a:t>
            </a:r>
            <a:r>
              <a:rPr dirty="0" sz="700" spc="-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the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rest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of</a:t>
            </a:r>
            <a:r>
              <a:rPr dirty="0" sz="700" spc="-1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the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code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&gt;</a:t>
            </a:r>
            <a:endParaRPr sz="700">
              <a:latin typeface="Times New Roman"/>
              <a:cs typeface="Times New Roman"/>
            </a:endParaRPr>
          </a:p>
          <a:p>
            <a:pPr marL="95250" marR="30480" indent="-47625">
              <a:lnSpc>
                <a:spcPts val="1570"/>
              </a:lnSpc>
              <a:spcBef>
                <a:spcPts val="30"/>
              </a:spcBef>
            </a:pPr>
            <a:r>
              <a:rPr dirty="0" sz="950" spc="-5">
                <a:latin typeface="Times New Roman"/>
                <a:cs typeface="Times New Roman"/>
              </a:rPr>
              <a:t>What is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the</a:t>
            </a:r>
            <a:r>
              <a:rPr dirty="0" sz="950" spc="-5">
                <a:latin typeface="Times New Roman"/>
                <a:cs typeface="Times New Roman"/>
              </a:rPr>
              <a:t> running time </a:t>
            </a:r>
            <a:r>
              <a:rPr dirty="0" sz="950" spc="-10">
                <a:latin typeface="Times New Roman"/>
                <a:cs typeface="Times New Roman"/>
              </a:rPr>
              <a:t>of</a:t>
            </a:r>
            <a:r>
              <a:rPr dirty="0" sz="950" spc="10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this</a:t>
            </a:r>
            <a:r>
              <a:rPr dirty="0" sz="950" spc="-1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algorithm? </a:t>
            </a:r>
            <a:r>
              <a:rPr dirty="0" sz="950" spc="-22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O(n*W)</a:t>
            </a:r>
            <a:endParaRPr sz="950">
              <a:latin typeface="Times New Roman"/>
              <a:cs typeface="Times New Roman"/>
            </a:endParaRPr>
          </a:p>
          <a:p>
            <a:pPr algn="ctr" marR="132080">
              <a:lnSpc>
                <a:spcPts val="994"/>
              </a:lnSpc>
            </a:pPr>
            <a:r>
              <a:rPr dirty="0" sz="950" spc="-5">
                <a:latin typeface="Times New Roman"/>
                <a:cs typeface="Times New Roman"/>
              </a:rPr>
              <a:t>Remember</a:t>
            </a:r>
            <a:r>
              <a:rPr dirty="0" sz="950" spc="-1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that</a:t>
            </a:r>
            <a:r>
              <a:rPr dirty="0" sz="950">
                <a:latin typeface="Times New Roman"/>
                <a:cs typeface="Times New Roman"/>
              </a:rPr>
              <a:t> the</a:t>
            </a:r>
            <a:r>
              <a:rPr dirty="0" sz="950" spc="-5">
                <a:latin typeface="Times New Roman"/>
                <a:cs typeface="Times New Roman"/>
              </a:rPr>
              <a:t> brute-force</a:t>
            </a:r>
            <a:r>
              <a:rPr dirty="0" sz="950" spc="-1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algorithm</a:t>
            </a:r>
            <a:endParaRPr sz="950">
              <a:latin typeface="Times New Roman"/>
              <a:cs typeface="Times New Roman"/>
            </a:endParaRPr>
          </a:p>
          <a:p>
            <a:pPr algn="ctr" marR="103505">
              <a:lnSpc>
                <a:spcPct val="100000"/>
              </a:lnSpc>
            </a:pPr>
            <a:r>
              <a:rPr dirty="0" sz="950" spc="-5">
                <a:latin typeface="Times New Roman"/>
                <a:cs typeface="Times New Roman"/>
              </a:rPr>
              <a:t>takes</a:t>
            </a:r>
            <a:r>
              <a:rPr dirty="0" sz="950" spc="-40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O(2</a:t>
            </a:r>
            <a:r>
              <a:rPr dirty="0" baseline="27777" sz="900">
                <a:latin typeface="Times New Roman"/>
                <a:cs typeface="Times New Roman"/>
              </a:rPr>
              <a:t>n</a:t>
            </a:r>
            <a:r>
              <a:rPr dirty="0" sz="950">
                <a:latin typeface="Times New Roman"/>
                <a:cs typeface="Times New Roman"/>
              </a:rPr>
              <a:t>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2146" y="1484355"/>
            <a:ext cx="1724660" cy="39243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75"/>
              </a:spcBef>
              <a:tabLst>
                <a:tab pos="171132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Running</a:t>
            </a:r>
            <a:r>
              <a:rPr dirty="0" u="heavy" sz="105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time	</a:t>
            </a:r>
            <a:endParaRPr sz="1050">
              <a:latin typeface="Times New Roman"/>
              <a:cs typeface="Times New Roman"/>
            </a:endParaRPr>
          </a:p>
          <a:p>
            <a:pPr marL="370205">
              <a:lnSpc>
                <a:spcPct val="100000"/>
              </a:lnSpc>
              <a:spcBef>
                <a:spcPts val="310"/>
              </a:spcBef>
            </a:pPr>
            <a:r>
              <a:rPr dirty="0" sz="700" spc="-5">
                <a:latin typeface="Times New Roman"/>
                <a:cs typeface="Times New Roman"/>
              </a:rPr>
              <a:t>for</a:t>
            </a:r>
            <a:r>
              <a:rPr dirty="0" sz="700" spc="-10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w</a:t>
            </a:r>
            <a:r>
              <a:rPr dirty="0" sz="700" spc="-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=</a:t>
            </a:r>
            <a:r>
              <a:rPr dirty="0" sz="700" spc="-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0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to</a:t>
            </a:r>
            <a:r>
              <a:rPr dirty="0" sz="700" spc="-20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W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0622" y="1326387"/>
            <a:ext cx="2707005" cy="2028825"/>
          </a:xfrm>
          <a:custGeom>
            <a:avLst/>
            <a:gdLst/>
            <a:ahLst/>
            <a:cxnLst/>
            <a:rect l="l" t="t" r="r" b="b"/>
            <a:pathLst>
              <a:path w="2707004" h="2028825">
                <a:moveTo>
                  <a:pt x="0" y="2028444"/>
                </a:moveTo>
                <a:lnTo>
                  <a:pt x="2706624" y="2028444"/>
                </a:lnTo>
                <a:lnTo>
                  <a:pt x="2706624" y="0"/>
                </a:lnTo>
                <a:lnTo>
                  <a:pt x="0" y="0"/>
                </a:lnTo>
                <a:lnTo>
                  <a:pt x="0" y="202844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103116" y="1326387"/>
            <a:ext cx="2708275" cy="202882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tabLst>
                <a:tab pos="171259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	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514984" marR="546100">
              <a:lnSpc>
                <a:spcPct val="101899"/>
              </a:lnSpc>
              <a:spcBef>
                <a:spcPts val="5"/>
              </a:spcBef>
            </a:pPr>
            <a:r>
              <a:rPr dirty="0" sz="1050">
                <a:latin typeface="Times New Roman"/>
                <a:cs typeface="Times New Roman"/>
              </a:rPr>
              <a:t>Let’s </a:t>
            </a:r>
            <a:r>
              <a:rPr dirty="0" sz="1050" spc="5">
                <a:latin typeface="Times New Roman"/>
                <a:cs typeface="Times New Roman"/>
              </a:rPr>
              <a:t>run our algorithm </a:t>
            </a:r>
            <a:r>
              <a:rPr dirty="0" sz="1050">
                <a:latin typeface="Times New Roman"/>
                <a:cs typeface="Times New Roman"/>
              </a:rPr>
              <a:t>on </a:t>
            </a:r>
            <a:r>
              <a:rPr dirty="0" sz="1050" spc="5">
                <a:latin typeface="Times New Roman"/>
                <a:cs typeface="Times New Roman"/>
              </a:rPr>
              <a:t>the </a:t>
            </a:r>
            <a:r>
              <a:rPr dirty="0" sz="1050" spc="-250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following</a:t>
            </a:r>
            <a:r>
              <a:rPr dirty="0" sz="1050" spc="-1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data: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514984" marR="1049020">
              <a:lnSpc>
                <a:spcPct val="102899"/>
              </a:lnSpc>
            </a:pPr>
            <a:r>
              <a:rPr dirty="0" sz="1050" spc="5">
                <a:latin typeface="Times New Roman"/>
                <a:cs typeface="Times New Roman"/>
              </a:rPr>
              <a:t>n</a:t>
            </a:r>
            <a:r>
              <a:rPr dirty="0" sz="1050" spc="-10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=</a:t>
            </a:r>
            <a:r>
              <a:rPr dirty="0" sz="1050" spc="-1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4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(#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of</a:t>
            </a:r>
            <a:r>
              <a:rPr dirty="0" sz="1050" spc="-20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elements) </a:t>
            </a:r>
            <a:r>
              <a:rPr dirty="0" sz="1050" spc="-250">
                <a:latin typeface="Times New Roman"/>
                <a:cs typeface="Times New Roman"/>
              </a:rPr>
              <a:t> </a:t>
            </a:r>
            <a:r>
              <a:rPr dirty="0" sz="1050" spc="15">
                <a:latin typeface="Times New Roman"/>
                <a:cs typeface="Times New Roman"/>
              </a:rPr>
              <a:t>W</a:t>
            </a:r>
            <a:r>
              <a:rPr dirty="0" sz="1050" spc="-15">
                <a:latin typeface="Times New Roman"/>
                <a:cs typeface="Times New Roman"/>
              </a:rPr>
              <a:t> </a:t>
            </a:r>
            <a:r>
              <a:rPr dirty="0" sz="1050" spc="10">
                <a:latin typeface="Times New Roman"/>
                <a:cs typeface="Times New Roman"/>
              </a:rPr>
              <a:t>=</a:t>
            </a:r>
            <a:r>
              <a:rPr dirty="0" sz="1050" spc="-20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5</a:t>
            </a:r>
            <a:r>
              <a:rPr dirty="0" sz="1050" spc="-10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(max</a:t>
            </a:r>
            <a:r>
              <a:rPr dirty="0" sz="1050" spc="-10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weight)</a:t>
            </a:r>
            <a:endParaRPr sz="1050">
              <a:latin typeface="Times New Roman"/>
              <a:cs typeface="Times New Roman"/>
            </a:endParaRPr>
          </a:p>
          <a:p>
            <a:pPr marL="514984">
              <a:lnSpc>
                <a:spcPct val="100000"/>
              </a:lnSpc>
              <a:spcBef>
                <a:spcPts val="25"/>
              </a:spcBef>
            </a:pPr>
            <a:r>
              <a:rPr dirty="0" sz="1050" spc="5">
                <a:latin typeface="Times New Roman"/>
                <a:cs typeface="Times New Roman"/>
              </a:rPr>
              <a:t>Elements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(weight,</a:t>
            </a:r>
            <a:r>
              <a:rPr dirty="0" sz="1050" spc="-1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benefit):</a:t>
            </a:r>
            <a:endParaRPr sz="1050">
              <a:latin typeface="Times New Roman"/>
              <a:cs typeface="Times New Roman"/>
            </a:endParaRPr>
          </a:p>
          <a:p>
            <a:pPr marL="514984">
              <a:lnSpc>
                <a:spcPct val="100000"/>
              </a:lnSpc>
              <a:spcBef>
                <a:spcPts val="25"/>
              </a:spcBef>
            </a:pPr>
            <a:r>
              <a:rPr dirty="0" sz="1050" spc="5">
                <a:latin typeface="Times New Roman"/>
                <a:cs typeface="Times New Roman"/>
              </a:rPr>
              <a:t>(2,3),</a:t>
            </a:r>
            <a:r>
              <a:rPr dirty="0" sz="1050" spc="-2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(3,4),</a:t>
            </a:r>
            <a:r>
              <a:rPr dirty="0" sz="1050" spc="-20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(4,5),</a:t>
            </a:r>
            <a:r>
              <a:rPr dirty="0" sz="1050" spc="-25">
                <a:latin typeface="Times New Roman"/>
                <a:cs typeface="Times New Roman"/>
              </a:rPr>
              <a:t> </a:t>
            </a:r>
            <a:r>
              <a:rPr dirty="0" sz="1050" spc="5">
                <a:latin typeface="Times New Roman"/>
                <a:cs typeface="Times New Roman"/>
              </a:rPr>
              <a:t>(5,6)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algn="r" marR="17780">
              <a:lnSpc>
                <a:spcPct val="100000"/>
              </a:lnSpc>
            </a:pPr>
            <a:r>
              <a:rPr dirty="0" sz="250" spc="5">
                <a:latin typeface="Times New Roman"/>
                <a:cs typeface="Times New Roman"/>
              </a:rPr>
              <a:t>20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6640" y="5977127"/>
            <a:ext cx="59055" cy="660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0" spc="5">
                <a:latin typeface="Times New Roman"/>
                <a:cs typeface="Times New Roman"/>
              </a:rPr>
              <a:t>21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90472" y="5411723"/>
            <a:ext cx="756285" cy="2800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latin typeface="Times New Roman"/>
                <a:cs typeface="Times New Roman"/>
              </a:rPr>
              <a:t>for</a:t>
            </a:r>
            <a:r>
              <a:rPr dirty="0" sz="800" spc="-15">
                <a:latin typeface="Times New Roman"/>
                <a:cs typeface="Times New Roman"/>
              </a:rPr>
              <a:t> </a:t>
            </a:r>
            <a:r>
              <a:rPr dirty="0" sz="800" spc="20">
                <a:latin typeface="Times New Roman"/>
                <a:cs typeface="Times New Roman"/>
              </a:rPr>
              <a:t>w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=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0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to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25">
                <a:latin typeface="Times New Roman"/>
                <a:cs typeface="Times New Roman"/>
              </a:rPr>
              <a:t>W</a:t>
            </a:r>
            <a:endParaRPr sz="800">
              <a:latin typeface="Times New Roman"/>
              <a:cs typeface="Times New Roman"/>
            </a:endParaRPr>
          </a:p>
          <a:p>
            <a:pPr marL="283845">
              <a:lnSpc>
                <a:spcPct val="100000"/>
              </a:lnSpc>
              <a:spcBef>
                <a:spcPts val="50"/>
              </a:spcBef>
            </a:pPr>
            <a:r>
              <a:rPr dirty="0" sz="800" spc="10">
                <a:latin typeface="Times New Roman"/>
                <a:cs typeface="Times New Roman"/>
              </a:rPr>
              <a:t>B[0,w]</a:t>
            </a:r>
            <a:r>
              <a:rPr dirty="0" sz="800" spc="-35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=</a:t>
            </a:r>
            <a:r>
              <a:rPr dirty="0" sz="800" spc="-2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405636" y="4641088"/>
          <a:ext cx="1478280" cy="684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/>
                <a:gridCol w="250189"/>
                <a:gridCol w="248920"/>
                <a:gridCol w="250189"/>
                <a:gridCol w="248920"/>
                <a:gridCol w="250190"/>
              </a:tblGrid>
              <a:tr h="137160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56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56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56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714244" y="4527804"/>
            <a:ext cx="704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17548" y="4527804"/>
            <a:ext cx="817244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0985" algn="l"/>
                <a:tab pos="510540" algn="l"/>
                <a:tab pos="758825" algn="l"/>
              </a:tabLst>
            </a:pP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3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77111" y="4614367"/>
            <a:ext cx="70485" cy="70548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3903" y="4504944"/>
            <a:ext cx="322580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i\W</a:t>
            </a:r>
            <a:r>
              <a:rPr dirty="0" sz="700" spc="285">
                <a:latin typeface="Times New Roman"/>
                <a:cs typeface="Times New Roman"/>
              </a:rPr>
              <a:t> </a:t>
            </a:r>
            <a:r>
              <a:rPr dirty="0" baseline="-15873" sz="1050">
                <a:latin typeface="Times New Roman"/>
                <a:cs typeface="Times New Roman"/>
              </a:rPr>
              <a:t>0</a:t>
            </a:r>
            <a:endParaRPr baseline="-15873" sz="1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9446" y="4230623"/>
            <a:ext cx="173736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72402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dirty="0" u="heavy" sz="105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(2)	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60622" y="4014723"/>
            <a:ext cx="2707005" cy="2026920"/>
          </a:xfrm>
          <a:custGeom>
            <a:avLst/>
            <a:gdLst/>
            <a:ahLst/>
            <a:cxnLst/>
            <a:rect l="l" t="t" r="r" b="b"/>
            <a:pathLst>
              <a:path w="2707004" h="2026920">
                <a:moveTo>
                  <a:pt x="0" y="2026920"/>
                </a:moveTo>
                <a:lnTo>
                  <a:pt x="2706624" y="2026920"/>
                </a:lnTo>
                <a:lnTo>
                  <a:pt x="2706624" y="0"/>
                </a:lnTo>
                <a:lnTo>
                  <a:pt x="0" y="0"/>
                </a:lnTo>
                <a:lnTo>
                  <a:pt x="0" y="20269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739128" y="5977127"/>
            <a:ext cx="59055" cy="660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0" spc="5">
                <a:latin typeface="Times New Roman"/>
                <a:cs typeface="Times New Roman"/>
              </a:rPr>
              <a:t>22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32960" y="5411723"/>
            <a:ext cx="709295" cy="2800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latin typeface="Times New Roman"/>
                <a:cs typeface="Times New Roman"/>
              </a:rPr>
              <a:t>for</a:t>
            </a:r>
            <a:r>
              <a:rPr dirty="0" sz="800" spc="-1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i</a:t>
            </a:r>
            <a:r>
              <a:rPr dirty="0" sz="800" spc="-15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=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1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to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  <a:p>
            <a:pPr marL="283845">
              <a:lnSpc>
                <a:spcPct val="100000"/>
              </a:lnSpc>
              <a:spcBef>
                <a:spcPts val="50"/>
              </a:spcBef>
            </a:pPr>
            <a:r>
              <a:rPr dirty="0" sz="800" spc="5">
                <a:latin typeface="Times New Roman"/>
                <a:cs typeface="Times New Roman"/>
              </a:rPr>
              <a:t>B[i,0]</a:t>
            </a:r>
            <a:r>
              <a:rPr dirty="0" sz="800" spc="-30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=</a:t>
            </a:r>
            <a:r>
              <a:rPr dirty="0" sz="800" spc="-2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548123" y="4641088"/>
          <a:ext cx="1478280" cy="684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/>
                <a:gridCol w="250189"/>
                <a:gridCol w="248920"/>
                <a:gridCol w="250189"/>
                <a:gridCol w="248920"/>
                <a:gridCol w="250190"/>
              </a:tblGrid>
              <a:tr h="13716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5636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5636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5636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5856732" y="4527804"/>
            <a:ext cx="704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60035" y="4527804"/>
            <a:ext cx="817244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0985" algn="l"/>
                <a:tab pos="510540" algn="l"/>
                <a:tab pos="758825" algn="l"/>
              </a:tabLst>
            </a:pP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3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19600" y="4614367"/>
            <a:ext cx="70485" cy="70548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06391" y="4504944"/>
            <a:ext cx="322580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i\W</a:t>
            </a:r>
            <a:r>
              <a:rPr dirty="0" sz="700" spc="285">
                <a:latin typeface="Times New Roman"/>
                <a:cs typeface="Times New Roman"/>
              </a:rPr>
              <a:t> </a:t>
            </a:r>
            <a:r>
              <a:rPr dirty="0" baseline="-15873" sz="1050">
                <a:latin typeface="Times New Roman"/>
                <a:cs typeface="Times New Roman"/>
              </a:rPr>
              <a:t>0</a:t>
            </a:r>
            <a:endParaRPr baseline="-15873" sz="10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91940" y="4230623"/>
            <a:ext cx="173736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72402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dirty="0" u="heavy" sz="105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(3)	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03116" y="4014723"/>
            <a:ext cx="2708275" cy="2026920"/>
          </a:xfrm>
          <a:custGeom>
            <a:avLst/>
            <a:gdLst/>
            <a:ahLst/>
            <a:cxnLst/>
            <a:rect l="l" t="t" r="r" b="b"/>
            <a:pathLst>
              <a:path w="2708275" h="2026920">
                <a:moveTo>
                  <a:pt x="0" y="2026920"/>
                </a:moveTo>
                <a:lnTo>
                  <a:pt x="2708148" y="2026920"/>
                </a:lnTo>
                <a:lnTo>
                  <a:pt x="2708148" y="0"/>
                </a:lnTo>
                <a:lnTo>
                  <a:pt x="0" y="0"/>
                </a:lnTo>
                <a:lnTo>
                  <a:pt x="0" y="20269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596640" y="8663940"/>
            <a:ext cx="59055" cy="66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50" spc="5">
                <a:latin typeface="Times New Roman"/>
                <a:cs typeface="Times New Roman"/>
              </a:rPr>
              <a:t>23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66596" y="8048243"/>
            <a:ext cx="1442085" cy="5695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90500" marR="30480" indent="-152400">
              <a:lnSpc>
                <a:spcPts val="710"/>
              </a:lnSpc>
              <a:spcBef>
                <a:spcPts val="130"/>
              </a:spcBef>
            </a:pPr>
            <a:r>
              <a:rPr dirty="0" sz="600" spc="-10">
                <a:latin typeface="Times New Roman"/>
                <a:cs typeface="Times New Roman"/>
              </a:rPr>
              <a:t>if </a:t>
            </a:r>
            <a:r>
              <a:rPr dirty="0" sz="600">
                <a:latin typeface="Times New Roman"/>
                <a:cs typeface="Times New Roman"/>
              </a:rPr>
              <a:t>w</a:t>
            </a:r>
            <a:r>
              <a:rPr dirty="0" baseline="-23809" sz="525">
                <a:latin typeface="Times New Roman"/>
                <a:cs typeface="Times New Roman"/>
              </a:rPr>
              <a:t>i </a:t>
            </a:r>
            <a:r>
              <a:rPr dirty="0" sz="600" spc="-5">
                <a:latin typeface="Times New Roman"/>
                <a:cs typeface="Times New Roman"/>
              </a:rPr>
              <a:t>&lt;= </a:t>
            </a:r>
            <a:r>
              <a:rPr dirty="0" sz="600">
                <a:latin typeface="Times New Roman"/>
                <a:cs typeface="Times New Roman"/>
              </a:rPr>
              <a:t>w // </a:t>
            </a:r>
            <a:r>
              <a:rPr dirty="0" sz="600" spc="-5">
                <a:latin typeface="Times New Roman"/>
                <a:cs typeface="Times New Roman"/>
              </a:rPr>
              <a:t>item </a:t>
            </a:r>
            <a:r>
              <a:rPr dirty="0" sz="600">
                <a:latin typeface="Times New Roman"/>
                <a:cs typeface="Times New Roman"/>
              </a:rPr>
              <a:t>i </a:t>
            </a:r>
            <a:r>
              <a:rPr dirty="0" sz="600" spc="-5">
                <a:latin typeface="Times New Roman"/>
                <a:cs typeface="Times New Roman"/>
              </a:rPr>
              <a:t>can </a:t>
            </a:r>
            <a:r>
              <a:rPr dirty="0" sz="600" spc="-10">
                <a:latin typeface="Times New Roman"/>
                <a:cs typeface="Times New Roman"/>
              </a:rPr>
              <a:t>be </a:t>
            </a:r>
            <a:r>
              <a:rPr dirty="0" sz="600" spc="-5">
                <a:latin typeface="Times New Roman"/>
                <a:cs typeface="Times New Roman"/>
              </a:rPr>
              <a:t>part </a:t>
            </a:r>
            <a:r>
              <a:rPr dirty="0" sz="600" spc="5">
                <a:latin typeface="Times New Roman"/>
                <a:cs typeface="Times New Roman"/>
              </a:rPr>
              <a:t>of </a:t>
            </a:r>
            <a:r>
              <a:rPr dirty="0" sz="600" spc="-5">
                <a:latin typeface="Times New Roman"/>
                <a:cs typeface="Times New Roman"/>
              </a:rPr>
              <a:t>the solution </a:t>
            </a:r>
            <a:r>
              <a:rPr dirty="0" sz="600" spc="-13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if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baseline="-23809" sz="525" spc="97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+ </a:t>
            </a:r>
            <a:r>
              <a:rPr dirty="0" sz="600" spc="-5">
                <a:latin typeface="Times New Roman"/>
                <a:cs typeface="Times New Roman"/>
              </a:rPr>
              <a:t>B[i-1,w-w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Times New Roman"/>
                <a:cs typeface="Times New Roman"/>
              </a:rPr>
              <a:t>]</a:t>
            </a:r>
            <a:r>
              <a:rPr dirty="0" sz="600" spc="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10">
                <a:latin typeface="Times New Roman"/>
                <a:cs typeface="Times New Roman"/>
              </a:rPr>
              <a:t> B[i-1,w]</a:t>
            </a:r>
            <a:endParaRPr sz="600">
              <a:latin typeface="Times New Roman"/>
              <a:cs typeface="Times New Roman"/>
            </a:endParaRPr>
          </a:p>
          <a:p>
            <a:pPr marL="190500" marR="393700" indent="74295">
              <a:lnSpc>
                <a:spcPts val="710"/>
              </a:lnSpc>
              <a:spcBef>
                <a:spcPts val="10"/>
              </a:spcBef>
            </a:pPr>
            <a:r>
              <a:rPr dirty="0" sz="600" spc="-5">
                <a:latin typeface="Times New Roman"/>
                <a:cs typeface="Times New Roman"/>
              </a:rPr>
              <a:t>B[i,w]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=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baseline="-23809" sz="525" spc="82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+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B[i-1,w-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w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Times New Roman"/>
                <a:cs typeface="Times New Roman"/>
              </a:rPr>
              <a:t>] </a:t>
            </a:r>
            <a:r>
              <a:rPr dirty="0" sz="600" spc="-13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else</a:t>
            </a:r>
            <a:endParaRPr sz="600">
              <a:latin typeface="Times New Roman"/>
              <a:cs typeface="Times New Roman"/>
            </a:endParaRPr>
          </a:p>
          <a:p>
            <a:pPr marL="264795">
              <a:lnSpc>
                <a:spcPts val="690"/>
              </a:lnSpc>
            </a:pP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sz="600">
                <a:latin typeface="Times New Roman"/>
                <a:cs typeface="Times New Roman"/>
              </a:rPr>
              <a:t>[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 spc="5">
                <a:latin typeface="Times New Roman"/>
                <a:cs typeface="Times New Roman"/>
              </a:rPr>
              <a:t>,</a:t>
            </a:r>
            <a:r>
              <a:rPr dirty="0" sz="600" spc="-5">
                <a:latin typeface="Times New Roman"/>
                <a:cs typeface="Times New Roman"/>
              </a:rPr>
              <a:t>w</a:t>
            </a:r>
            <a:r>
              <a:rPr dirty="0" sz="600">
                <a:latin typeface="Times New Roman"/>
                <a:cs typeface="Times New Roman"/>
              </a:rPr>
              <a:t>]</a:t>
            </a:r>
            <a:r>
              <a:rPr dirty="0" sz="600" spc="-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=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sz="600">
                <a:latin typeface="Times New Roman"/>
                <a:cs typeface="Times New Roman"/>
              </a:rPr>
              <a:t>[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>
                <a:latin typeface="Times New Roman"/>
                <a:cs typeface="Times New Roman"/>
              </a:rPr>
              <a:t>-1</a:t>
            </a:r>
            <a:r>
              <a:rPr dirty="0" sz="600" spc="5">
                <a:latin typeface="Times New Roman"/>
                <a:cs typeface="Times New Roman"/>
              </a:rPr>
              <a:t>,</a:t>
            </a:r>
            <a:r>
              <a:rPr dirty="0" sz="600" spc="-15">
                <a:latin typeface="Times New Roman"/>
                <a:cs typeface="Times New Roman"/>
              </a:rPr>
              <a:t>w</a:t>
            </a:r>
            <a:r>
              <a:rPr dirty="0" sz="600">
                <a:latin typeface="Times New Roman"/>
                <a:cs typeface="Times New Roman"/>
              </a:rPr>
              <a:t>]</a:t>
            </a:r>
            <a:endParaRPr sz="600">
              <a:latin typeface="Times New Roman"/>
              <a:cs typeface="Times New Roman"/>
            </a:endParaRPr>
          </a:p>
          <a:p>
            <a:pPr marL="38100">
              <a:lnSpc>
                <a:spcPts val="715"/>
              </a:lnSpc>
            </a:pPr>
            <a:r>
              <a:rPr dirty="0" sz="600" spc="-10">
                <a:latin typeface="Times New Roman"/>
                <a:cs typeface="Times New Roman"/>
              </a:rPr>
              <a:t>else</a:t>
            </a:r>
            <a:r>
              <a:rPr dirty="0" sz="600" spc="-5">
                <a:latin typeface="Times New Roman"/>
                <a:cs typeface="Times New Roman"/>
              </a:rPr>
              <a:t> </a:t>
            </a:r>
            <a:r>
              <a:rPr dirty="0" sz="600" spc="-5" b="1">
                <a:latin typeface="Times New Roman"/>
                <a:cs typeface="Times New Roman"/>
              </a:rPr>
              <a:t>B[i,w]</a:t>
            </a:r>
            <a:r>
              <a:rPr dirty="0" sz="600" spc="-10" b="1">
                <a:latin typeface="Times New Roman"/>
                <a:cs typeface="Times New Roman"/>
              </a:rPr>
              <a:t> </a:t>
            </a:r>
            <a:r>
              <a:rPr dirty="0" sz="600" b="1">
                <a:latin typeface="Times New Roman"/>
                <a:cs typeface="Times New Roman"/>
              </a:rPr>
              <a:t>=</a:t>
            </a:r>
            <a:r>
              <a:rPr dirty="0" sz="600" spc="-20" b="1">
                <a:latin typeface="Times New Roman"/>
                <a:cs typeface="Times New Roman"/>
              </a:rPr>
              <a:t> </a:t>
            </a:r>
            <a:r>
              <a:rPr dirty="0" sz="600" spc="-10" b="1">
                <a:latin typeface="Times New Roman"/>
                <a:cs typeface="Times New Roman"/>
              </a:rPr>
              <a:t>B[i-1,w]</a:t>
            </a:r>
            <a:r>
              <a:rPr dirty="0" sz="600" spc="145" b="1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// </a:t>
            </a:r>
            <a:r>
              <a:rPr dirty="0" sz="600">
                <a:latin typeface="Times New Roman"/>
                <a:cs typeface="Times New Roman"/>
              </a:rPr>
              <a:t>w</a:t>
            </a:r>
            <a:r>
              <a:rPr dirty="0" baseline="-23809" sz="525">
                <a:latin typeface="Times New Roman"/>
                <a:cs typeface="Times New Roman"/>
              </a:rPr>
              <a:t>i</a:t>
            </a:r>
            <a:r>
              <a:rPr dirty="0" baseline="-23809" sz="525" spc="82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w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12592" y="6716267"/>
            <a:ext cx="2895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Times New Roman"/>
                <a:cs typeface="Times New Roman"/>
              </a:rPr>
              <a:t>I</a:t>
            </a:r>
            <a:r>
              <a:rPr dirty="0" sz="800" spc="15">
                <a:latin typeface="Times New Roman"/>
                <a:cs typeface="Times New Roman"/>
              </a:rPr>
              <a:t>t</a:t>
            </a:r>
            <a:r>
              <a:rPr dirty="0" sz="800" spc="10">
                <a:latin typeface="Times New Roman"/>
                <a:cs typeface="Times New Roman"/>
              </a:rPr>
              <a:t>e</a:t>
            </a:r>
            <a:r>
              <a:rPr dirty="0" sz="800" spc="10">
                <a:latin typeface="Times New Roman"/>
                <a:cs typeface="Times New Roman"/>
              </a:rPr>
              <a:t>m</a:t>
            </a:r>
            <a:r>
              <a:rPr dirty="0" sz="800" spc="20">
                <a:latin typeface="Times New Roman"/>
                <a:cs typeface="Times New Roman"/>
              </a:rPr>
              <a:t>s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07944" y="6853935"/>
            <a:ext cx="498475" cy="1358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50"/>
              </a:spcBef>
            </a:pPr>
            <a:r>
              <a:rPr dirty="0" sz="800" spc="10">
                <a:latin typeface="Times New Roman"/>
                <a:cs typeface="Times New Roman"/>
              </a:rPr>
              <a:t>1:</a:t>
            </a:r>
            <a:r>
              <a:rPr dirty="0" sz="800" spc="-5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(2,3)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12592" y="6970776"/>
            <a:ext cx="335280" cy="278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33700" y="7225283"/>
            <a:ext cx="16637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latin typeface="Times New Roman"/>
                <a:cs typeface="Times New Roman"/>
              </a:rPr>
              <a:t>i</a:t>
            </a:r>
            <a:r>
              <a:rPr dirty="0" sz="800" spc="10">
                <a:latin typeface="Times New Roman"/>
                <a:cs typeface="Times New Roman"/>
              </a:rPr>
              <a:t>=1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08299" y="7504176"/>
            <a:ext cx="28321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800" spc="5">
                <a:latin typeface="Times New Roman"/>
                <a:cs typeface="Times New Roman"/>
              </a:rPr>
              <a:t>w</a:t>
            </a:r>
            <a:r>
              <a:rPr dirty="0" baseline="-20202" sz="825" spc="7">
                <a:latin typeface="Times New Roman"/>
                <a:cs typeface="Times New Roman"/>
              </a:rPr>
              <a:t>i</a:t>
            </a:r>
            <a:r>
              <a:rPr dirty="0" sz="800" spc="5">
                <a:latin typeface="Times New Roman"/>
                <a:cs typeface="Times New Roman"/>
              </a:rPr>
              <a:t>=2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14244" y="7214616"/>
            <a:ext cx="704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17548" y="7214616"/>
            <a:ext cx="817244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0985" algn="l"/>
                <a:tab pos="510540" algn="l"/>
                <a:tab pos="758825" algn="l"/>
              </a:tabLst>
            </a:pP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3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77111" y="7301179"/>
            <a:ext cx="70485" cy="70548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63903" y="7191756"/>
            <a:ext cx="322580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i\W</a:t>
            </a:r>
            <a:r>
              <a:rPr dirty="0" sz="700" spc="285">
                <a:latin typeface="Times New Roman"/>
                <a:cs typeface="Times New Roman"/>
              </a:rPr>
              <a:t> </a:t>
            </a:r>
            <a:r>
              <a:rPr dirty="0" baseline="-15873" sz="1050">
                <a:latin typeface="Times New Roman"/>
                <a:cs typeface="Times New Roman"/>
              </a:rPr>
              <a:t>0</a:t>
            </a:r>
            <a:endParaRPr baseline="-15873" sz="1050">
              <a:latin typeface="Times New Roman"/>
              <a:cs typeface="Times New Roman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405636" y="7237106"/>
          <a:ext cx="2160905" cy="776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/>
                <a:gridCol w="68579"/>
                <a:gridCol w="181609"/>
                <a:gridCol w="248920"/>
                <a:gridCol w="250189"/>
                <a:gridCol w="248920"/>
                <a:gridCol w="250190"/>
                <a:gridCol w="308609"/>
                <a:gridCol w="377825"/>
              </a:tblGrid>
              <a:tr h="92317"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590"/>
                        </a:lnSpc>
                        <a:spcBef>
                          <a:spcPts val="35"/>
                        </a:spcBef>
                      </a:pPr>
                      <a:r>
                        <a:rPr dirty="0" sz="800" spc="10">
                          <a:latin typeface="Times New Roman"/>
                          <a:cs typeface="Times New Roman"/>
                        </a:rPr>
                        <a:t>4:</a:t>
                      </a:r>
                      <a:r>
                        <a:rPr dirty="0" sz="8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10">
                          <a:latin typeface="Times New Roman"/>
                          <a:cs typeface="Times New Roman"/>
                        </a:rPr>
                        <a:t>(5,6)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"/>
                </a:tc>
              </a:tr>
              <a:tr h="137160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580"/>
                        </a:lnSpc>
                        <a:spcBef>
                          <a:spcPts val="400"/>
                        </a:spcBef>
                      </a:pPr>
                      <a:r>
                        <a:rPr dirty="0" sz="800" spc="5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baseline="-20202" sz="825" spc="7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800" spc="5">
                          <a:latin typeface="Times New Roman"/>
                          <a:cs typeface="Times New Roman"/>
                        </a:rPr>
                        <a:t>=3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91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76443">
                <a:tc>
                  <a:txBody>
                    <a:bodyPr/>
                    <a:lstStyle/>
                    <a:p>
                      <a:pPr algn="ctr" marL="9525">
                        <a:lnSpc>
                          <a:spcPts val="465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ts val="465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35636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509"/>
                        </a:lnSpc>
                        <a:spcBef>
                          <a:spcPts val="459"/>
                        </a:spcBef>
                      </a:pPr>
                      <a:r>
                        <a:rPr dirty="0" sz="800" spc="15">
                          <a:latin typeface="Times New Roman"/>
                          <a:cs typeface="Times New Roman"/>
                        </a:rPr>
                        <a:t>w=1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8419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9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76627">
                <a:tc>
                  <a:txBody>
                    <a:bodyPr/>
                    <a:lstStyle/>
                    <a:p>
                      <a:pPr algn="ctr" marL="9525">
                        <a:lnSpc>
                          <a:spcPts val="465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5405">
                        <a:lnSpc>
                          <a:spcPts val="470"/>
                        </a:lnSpc>
                        <a:spcBef>
                          <a:spcPts val="30"/>
                        </a:spcBef>
                      </a:pPr>
                      <a:r>
                        <a:rPr dirty="0" sz="800" spc="15">
                          <a:latin typeface="Times New Roman"/>
                          <a:cs typeface="Times New Roman"/>
                        </a:rPr>
                        <a:t>w-w</a:t>
                      </a:r>
                      <a:r>
                        <a:rPr dirty="0" sz="800" spc="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10">
                          <a:latin typeface="Times New Roman"/>
                          <a:cs typeface="Times New Roman"/>
                        </a:rPr>
                        <a:t>=-1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7160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R="151765">
                        <a:lnSpc>
                          <a:spcPts val="540"/>
                        </a:lnSpc>
                      </a:pPr>
                      <a:r>
                        <a:rPr dirty="0" sz="550">
                          <a:latin typeface="Times New Roman"/>
                          <a:cs typeface="Times New Roman"/>
                        </a:rPr>
                        <a:t>i</a:t>
                      </a:r>
                      <a:endParaRPr sz="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1681480" y="7490968"/>
            <a:ext cx="44450" cy="43180"/>
          </a:xfrm>
          <a:custGeom>
            <a:avLst/>
            <a:gdLst/>
            <a:ahLst/>
            <a:cxnLst/>
            <a:rect l="l" t="t" r="r" b="b"/>
            <a:pathLst>
              <a:path w="44450" h="43179">
                <a:moveTo>
                  <a:pt x="44196" y="0"/>
                </a:moveTo>
                <a:lnTo>
                  <a:pt x="0" y="0"/>
                </a:lnTo>
                <a:lnTo>
                  <a:pt x="22860" y="42672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949446" y="6917435"/>
            <a:ext cx="173736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72402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dirty="0" u="heavy" sz="105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(4)	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60622" y="6701535"/>
            <a:ext cx="2707005" cy="2028825"/>
          </a:xfrm>
          <a:custGeom>
            <a:avLst/>
            <a:gdLst/>
            <a:ahLst/>
            <a:cxnLst/>
            <a:rect l="l" t="t" r="r" b="b"/>
            <a:pathLst>
              <a:path w="2707004" h="2028825">
                <a:moveTo>
                  <a:pt x="0" y="2028444"/>
                </a:moveTo>
                <a:lnTo>
                  <a:pt x="2706624" y="2028444"/>
                </a:lnTo>
                <a:lnTo>
                  <a:pt x="2706624" y="0"/>
                </a:lnTo>
                <a:lnTo>
                  <a:pt x="0" y="0"/>
                </a:lnTo>
                <a:lnTo>
                  <a:pt x="0" y="202844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6751828" y="8663940"/>
            <a:ext cx="46355" cy="66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250" spc="5">
                <a:latin typeface="Times New Roman"/>
                <a:cs typeface="Times New Roman"/>
              </a:rPr>
              <a:t>24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67779" y="6716267"/>
            <a:ext cx="2768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Times New Roman"/>
                <a:cs typeface="Times New Roman"/>
              </a:rPr>
              <a:t>I</a:t>
            </a:r>
            <a:r>
              <a:rPr dirty="0" sz="800" spc="15">
                <a:latin typeface="Times New Roman"/>
                <a:cs typeface="Times New Roman"/>
              </a:rPr>
              <a:t>t</a:t>
            </a:r>
            <a:r>
              <a:rPr dirty="0" sz="800" spc="10">
                <a:latin typeface="Times New Roman"/>
                <a:cs typeface="Times New Roman"/>
              </a:rPr>
              <a:t>e</a:t>
            </a:r>
            <a:r>
              <a:rPr dirty="0" sz="800" spc="10">
                <a:latin typeface="Times New Roman"/>
                <a:cs typeface="Times New Roman"/>
              </a:rPr>
              <a:t>m</a:t>
            </a:r>
            <a:r>
              <a:rPr dirty="0" sz="800" spc="20">
                <a:latin typeface="Times New Roman"/>
                <a:cs typeface="Times New Roman"/>
              </a:rPr>
              <a:t>s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50432" y="6853935"/>
            <a:ext cx="498475" cy="1358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50"/>
              </a:spcBef>
            </a:pPr>
            <a:r>
              <a:rPr dirty="0" sz="800" spc="10">
                <a:latin typeface="Times New Roman"/>
                <a:cs typeface="Times New Roman"/>
              </a:rPr>
              <a:t>1:</a:t>
            </a:r>
            <a:r>
              <a:rPr dirty="0" sz="800" spc="-5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(2,3)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548060" y="7327836"/>
            <a:ext cx="1477010" cy="684530"/>
            <a:chOff x="4548060" y="7327836"/>
            <a:chExt cx="1477010" cy="684530"/>
          </a:xfrm>
        </p:grpSpPr>
        <p:sp>
          <p:nvSpPr>
            <p:cNvPr id="46" name="object 46"/>
            <p:cNvSpPr/>
            <p:nvPr/>
          </p:nvSpPr>
          <p:spPr>
            <a:xfrm>
              <a:off x="4731003" y="7398003"/>
              <a:ext cx="317500" cy="97790"/>
            </a:xfrm>
            <a:custGeom>
              <a:avLst/>
              <a:gdLst/>
              <a:ahLst/>
              <a:cxnLst/>
              <a:rect l="l" t="t" r="r" b="b"/>
              <a:pathLst>
                <a:path w="317500" h="97790">
                  <a:moveTo>
                    <a:pt x="0" y="0"/>
                  </a:moveTo>
                  <a:lnTo>
                    <a:pt x="316992" y="9753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038851" y="7472679"/>
              <a:ext cx="55244" cy="47625"/>
            </a:xfrm>
            <a:custGeom>
              <a:avLst/>
              <a:gdLst/>
              <a:ahLst/>
              <a:cxnLst/>
              <a:rect l="l" t="t" r="r" b="b"/>
              <a:pathLst>
                <a:path w="55245" h="47625">
                  <a:moveTo>
                    <a:pt x="15240" y="0"/>
                  </a:moveTo>
                  <a:lnTo>
                    <a:pt x="0" y="47244"/>
                  </a:lnTo>
                  <a:lnTo>
                    <a:pt x="54864" y="3962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549647" y="7329423"/>
              <a:ext cx="1473835" cy="681355"/>
            </a:xfrm>
            <a:custGeom>
              <a:avLst/>
              <a:gdLst/>
              <a:ahLst/>
              <a:cxnLst/>
              <a:rect l="l" t="t" r="r" b="b"/>
              <a:pathLst>
                <a:path w="1473835" h="681354">
                  <a:moveTo>
                    <a:pt x="0" y="0"/>
                  </a:moveTo>
                  <a:lnTo>
                    <a:pt x="0" y="681228"/>
                  </a:lnTo>
                </a:path>
                <a:path w="1473835" h="681354">
                  <a:moveTo>
                    <a:pt x="0" y="0"/>
                  </a:moveTo>
                  <a:lnTo>
                    <a:pt x="1473708" y="0"/>
                  </a:lnTo>
                </a:path>
                <a:path w="1473835" h="681354">
                  <a:moveTo>
                    <a:pt x="227076" y="0"/>
                  </a:moveTo>
                  <a:lnTo>
                    <a:pt x="227076" y="681228"/>
                  </a:lnTo>
                </a:path>
                <a:path w="1473835" h="681354">
                  <a:moveTo>
                    <a:pt x="477012" y="0"/>
                  </a:moveTo>
                  <a:lnTo>
                    <a:pt x="477012" y="681228"/>
                  </a:lnTo>
                </a:path>
                <a:path w="1473835" h="681354">
                  <a:moveTo>
                    <a:pt x="725424" y="0"/>
                  </a:moveTo>
                  <a:lnTo>
                    <a:pt x="725424" y="681228"/>
                  </a:lnTo>
                </a:path>
                <a:path w="1473835" h="681354">
                  <a:moveTo>
                    <a:pt x="975360" y="0"/>
                  </a:moveTo>
                  <a:lnTo>
                    <a:pt x="975360" y="681228"/>
                  </a:lnTo>
                </a:path>
                <a:path w="1473835" h="681354">
                  <a:moveTo>
                    <a:pt x="1223772" y="0"/>
                  </a:moveTo>
                  <a:lnTo>
                    <a:pt x="1223772" y="681228"/>
                  </a:lnTo>
                </a:path>
                <a:path w="1473835" h="681354">
                  <a:moveTo>
                    <a:pt x="1473708" y="0"/>
                  </a:moveTo>
                  <a:lnTo>
                    <a:pt x="1473708" y="681228"/>
                  </a:lnTo>
                </a:path>
                <a:path w="1473835" h="681354">
                  <a:moveTo>
                    <a:pt x="0" y="137160"/>
                  </a:moveTo>
                  <a:lnTo>
                    <a:pt x="1473708" y="137160"/>
                  </a:lnTo>
                </a:path>
                <a:path w="1473835" h="681354">
                  <a:moveTo>
                    <a:pt x="0" y="272796"/>
                  </a:moveTo>
                  <a:lnTo>
                    <a:pt x="1473708" y="272796"/>
                  </a:lnTo>
                </a:path>
                <a:path w="1473835" h="681354">
                  <a:moveTo>
                    <a:pt x="0" y="408432"/>
                  </a:moveTo>
                  <a:lnTo>
                    <a:pt x="1473708" y="408432"/>
                  </a:lnTo>
                </a:path>
                <a:path w="1473835" h="681354">
                  <a:moveTo>
                    <a:pt x="0" y="544068"/>
                  </a:moveTo>
                  <a:lnTo>
                    <a:pt x="1473708" y="544068"/>
                  </a:lnTo>
                </a:path>
                <a:path w="1473835" h="681354">
                  <a:moveTo>
                    <a:pt x="0" y="681228"/>
                  </a:moveTo>
                  <a:lnTo>
                    <a:pt x="1473708" y="6812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4872735" y="7208215"/>
            <a:ext cx="804545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  <a:tabLst>
                <a:tab pos="248285" algn="l"/>
                <a:tab pos="497840" algn="l"/>
                <a:tab pos="746125" algn="l"/>
              </a:tabLst>
            </a:pP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3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tabLst>
                <a:tab pos="248285" algn="l"/>
                <a:tab pos="497840" algn="l"/>
                <a:tab pos="746125" algn="l"/>
              </a:tabLst>
            </a:pPr>
            <a:r>
              <a:rPr dirty="0" sz="700">
                <a:latin typeface="Times New Roman"/>
                <a:cs typeface="Times New Roman"/>
              </a:rPr>
              <a:t>0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tabLst>
                <a:tab pos="248285" algn="l"/>
              </a:tabLst>
            </a:pPr>
            <a:r>
              <a:rPr dirty="0" sz="700">
                <a:latin typeface="Times New Roman"/>
                <a:cs typeface="Times New Roman"/>
              </a:rPr>
              <a:t>0	</a:t>
            </a:r>
            <a:r>
              <a:rPr dirty="0" sz="700" b="1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32300" y="7301179"/>
            <a:ext cx="271145" cy="70548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25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0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3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4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844032" y="6970776"/>
            <a:ext cx="871219" cy="8255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algn="r" marR="30480">
              <a:lnSpc>
                <a:spcPct val="100000"/>
              </a:lnSpc>
              <a:spcBef>
                <a:spcPts val="35"/>
              </a:spcBef>
            </a:pP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algn="r" marR="30480">
              <a:lnSpc>
                <a:spcPct val="100000"/>
              </a:lnSpc>
              <a:spcBef>
                <a:spcPts val="50"/>
              </a:spcBef>
              <a:tabLst>
                <a:tab pos="219075" algn="l"/>
                <a:tab pos="497840" algn="l"/>
              </a:tabLst>
            </a:pPr>
            <a:r>
              <a:rPr dirty="0" baseline="15873" sz="1050">
                <a:latin typeface="Times New Roman"/>
                <a:cs typeface="Times New Roman"/>
              </a:rPr>
              <a:t>5</a:t>
            </a:r>
            <a:r>
              <a:rPr dirty="0" baseline="15873" sz="1050">
                <a:latin typeface="Times New Roman"/>
                <a:cs typeface="Times New Roman"/>
              </a:rPr>
              <a:t>	</a:t>
            </a:r>
            <a:r>
              <a:rPr dirty="0" sz="800">
                <a:latin typeface="Times New Roman"/>
                <a:cs typeface="Times New Roman"/>
              </a:rPr>
              <a:t>i</a:t>
            </a:r>
            <a:r>
              <a:rPr dirty="0" sz="800" spc="10">
                <a:latin typeface="Times New Roman"/>
                <a:cs typeface="Times New Roman"/>
              </a:rPr>
              <a:t>=1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6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algn="just" marL="244475" marR="412115" indent="-219710">
              <a:lnSpc>
                <a:spcPts val="1100"/>
              </a:lnSpc>
              <a:spcBef>
                <a:spcPts val="50"/>
              </a:spcBef>
            </a:pPr>
            <a:r>
              <a:rPr dirty="0" baseline="31746" sz="1050">
                <a:latin typeface="Times New Roman"/>
                <a:cs typeface="Times New Roman"/>
              </a:rPr>
              <a:t>0</a:t>
            </a:r>
            <a:r>
              <a:rPr dirty="0" baseline="31746" sz="1050" spc="7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b</a:t>
            </a:r>
            <a:r>
              <a:rPr dirty="0" baseline="-20202" sz="825" spc="7">
                <a:latin typeface="Times New Roman"/>
                <a:cs typeface="Times New Roman"/>
              </a:rPr>
              <a:t>i</a:t>
            </a:r>
            <a:r>
              <a:rPr dirty="0" sz="800" spc="5">
                <a:latin typeface="Times New Roman"/>
                <a:cs typeface="Times New Roman"/>
              </a:rPr>
              <a:t>=3 </a:t>
            </a:r>
            <a:r>
              <a:rPr dirty="0" sz="800" spc="10">
                <a:latin typeface="Times New Roman"/>
                <a:cs typeface="Times New Roman"/>
              </a:rPr>
              <a:t> </a:t>
            </a:r>
            <a:r>
              <a:rPr dirty="0" sz="800" spc="20">
                <a:latin typeface="Times New Roman"/>
                <a:cs typeface="Times New Roman"/>
              </a:rPr>
              <a:t>w</a:t>
            </a:r>
            <a:r>
              <a:rPr dirty="0" baseline="-20202" sz="825" spc="-22">
                <a:latin typeface="Times New Roman"/>
                <a:cs typeface="Times New Roman"/>
              </a:rPr>
              <a:t>i</a:t>
            </a:r>
            <a:r>
              <a:rPr dirty="0" sz="800" spc="10">
                <a:latin typeface="Times New Roman"/>
                <a:cs typeface="Times New Roman"/>
              </a:rPr>
              <a:t>=2  </a:t>
            </a:r>
            <a:r>
              <a:rPr dirty="0" sz="800" spc="15">
                <a:latin typeface="Times New Roman"/>
                <a:cs typeface="Times New Roman"/>
              </a:rPr>
              <a:t>w=2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276339" y="7844028"/>
            <a:ext cx="33020" cy="1117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550">
                <a:latin typeface="Times New Roman"/>
                <a:cs typeface="Times New Roman"/>
              </a:rPr>
              <a:t>i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088888" y="7784591"/>
            <a:ext cx="35814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latin typeface="Times New Roman"/>
                <a:cs typeface="Times New Roman"/>
              </a:rPr>
              <a:t>w-w</a:t>
            </a:r>
            <a:r>
              <a:rPr dirty="0" sz="800" spc="9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=0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621782" y="8048243"/>
            <a:ext cx="1429385" cy="5695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77800" marR="30480" indent="-152400">
              <a:lnSpc>
                <a:spcPts val="710"/>
              </a:lnSpc>
              <a:spcBef>
                <a:spcPts val="130"/>
              </a:spcBef>
            </a:pPr>
            <a:r>
              <a:rPr dirty="0" sz="600" spc="-10">
                <a:latin typeface="Times New Roman"/>
                <a:cs typeface="Times New Roman"/>
              </a:rPr>
              <a:t>if </a:t>
            </a:r>
            <a:r>
              <a:rPr dirty="0" sz="600">
                <a:latin typeface="Times New Roman"/>
                <a:cs typeface="Times New Roman"/>
              </a:rPr>
              <a:t>w</a:t>
            </a:r>
            <a:r>
              <a:rPr dirty="0" baseline="-23809" sz="525">
                <a:latin typeface="Times New Roman"/>
                <a:cs typeface="Times New Roman"/>
              </a:rPr>
              <a:t>i </a:t>
            </a:r>
            <a:r>
              <a:rPr dirty="0" sz="600" spc="-5">
                <a:latin typeface="Times New Roman"/>
                <a:cs typeface="Times New Roman"/>
              </a:rPr>
              <a:t>&lt;= </a:t>
            </a:r>
            <a:r>
              <a:rPr dirty="0" sz="600">
                <a:latin typeface="Times New Roman"/>
                <a:cs typeface="Times New Roman"/>
              </a:rPr>
              <a:t>w // </a:t>
            </a:r>
            <a:r>
              <a:rPr dirty="0" sz="600" spc="-5">
                <a:latin typeface="Times New Roman"/>
                <a:cs typeface="Times New Roman"/>
              </a:rPr>
              <a:t>item </a:t>
            </a:r>
            <a:r>
              <a:rPr dirty="0" sz="600">
                <a:latin typeface="Times New Roman"/>
                <a:cs typeface="Times New Roman"/>
              </a:rPr>
              <a:t>i </a:t>
            </a:r>
            <a:r>
              <a:rPr dirty="0" sz="600" spc="-5">
                <a:latin typeface="Times New Roman"/>
                <a:cs typeface="Times New Roman"/>
              </a:rPr>
              <a:t>can </a:t>
            </a:r>
            <a:r>
              <a:rPr dirty="0" sz="600" spc="-10">
                <a:latin typeface="Times New Roman"/>
                <a:cs typeface="Times New Roman"/>
              </a:rPr>
              <a:t>be </a:t>
            </a:r>
            <a:r>
              <a:rPr dirty="0" sz="600" spc="-5">
                <a:latin typeface="Times New Roman"/>
                <a:cs typeface="Times New Roman"/>
              </a:rPr>
              <a:t>part </a:t>
            </a:r>
            <a:r>
              <a:rPr dirty="0" sz="600" spc="5">
                <a:latin typeface="Times New Roman"/>
                <a:cs typeface="Times New Roman"/>
              </a:rPr>
              <a:t>of </a:t>
            </a:r>
            <a:r>
              <a:rPr dirty="0" sz="600" spc="-5">
                <a:latin typeface="Times New Roman"/>
                <a:cs typeface="Times New Roman"/>
              </a:rPr>
              <a:t>the solution </a:t>
            </a:r>
            <a:r>
              <a:rPr dirty="0" sz="600" spc="-13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if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baseline="-23809" sz="525" spc="97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+ </a:t>
            </a:r>
            <a:r>
              <a:rPr dirty="0" sz="600" spc="-5">
                <a:latin typeface="Times New Roman"/>
                <a:cs typeface="Times New Roman"/>
              </a:rPr>
              <a:t>B[i-1,w-w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Times New Roman"/>
                <a:cs typeface="Times New Roman"/>
              </a:rPr>
              <a:t>]</a:t>
            </a:r>
            <a:r>
              <a:rPr dirty="0" sz="600" spc="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10">
                <a:latin typeface="Times New Roman"/>
                <a:cs typeface="Times New Roman"/>
              </a:rPr>
              <a:t> B[i-1,w]</a:t>
            </a:r>
            <a:endParaRPr sz="600">
              <a:latin typeface="Times New Roman"/>
              <a:cs typeface="Times New Roman"/>
            </a:endParaRPr>
          </a:p>
          <a:p>
            <a:pPr marL="250825">
              <a:lnSpc>
                <a:spcPts val="690"/>
              </a:lnSpc>
            </a:pPr>
            <a:r>
              <a:rPr dirty="0" sz="600" spc="-5" b="1">
                <a:latin typeface="Times New Roman"/>
                <a:cs typeface="Times New Roman"/>
              </a:rPr>
              <a:t>B[i,w]</a:t>
            </a:r>
            <a:r>
              <a:rPr dirty="0" sz="600" spc="-15" b="1">
                <a:latin typeface="Times New Roman"/>
                <a:cs typeface="Times New Roman"/>
              </a:rPr>
              <a:t> </a:t>
            </a:r>
            <a:r>
              <a:rPr dirty="0" sz="600" b="1">
                <a:latin typeface="Times New Roman"/>
                <a:cs typeface="Times New Roman"/>
              </a:rPr>
              <a:t>=</a:t>
            </a:r>
            <a:r>
              <a:rPr dirty="0" sz="600" spc="-25" b="1">
                <a:latin typeface="Times New Roman"/>
                <a:cs typeface="Times New Roman"/>
              </a:rPr>
              <a:t> </a:t>
            </a:r>
            <a:r>
              <a:rPr dirty="0" sz="600" b="1">
                <a:latin typeface="Times New Roman"/>
                <a:cs typeface="Times New Roman"/>
              </a:rPr>
              <a:t>b</a:t>
            </a:r>
            <a:r>
              <a:rPr dirty="0" baseline="-23809" sz="525" b="1">
                <a:latin typeface="Times New Roman"/>
                <a:cs typeface="Times New Roman"/>
              </a:rPr>
              <a:t>i</a:t>
            </a:r>
            <a:r>
              <a:rPr dirty="0" baseline="-23809" sz="525" spc="82" b="1">
                <a:latin typeface="Times New Roman"/>
                <a:cs typeface="Times New Roman"/>
              </a:rPr>
              <a:t> </a:t>
            </a:r>
            <a:r>
              <a:rPr dirty="0" sz="600" b="1">
                <a:latin typeface="Times New Roman"/>
                <a:cs typeface="Times New Roman"/>
              </a:rPr>
              <a:t>+</a:t>
            </a:r>
            <a:r>
              <a:rPr dirty="0" sz="600" spc="-35" b="1">
                <a:latin typeface="Times New Roman"/>
                <a:cs typeface="Times New Roman"/>
              </a:rPr>
              <a:t> </a:t>
            </a:r>
            <a:r>
              <a:rPr dirty="0" sz="600" spc="-5" b="1">
                <a:latin typeface="Times New Roman"/>
                <a:cs typeface="Times New Roman"/>
              </a:rPr>
              <a:t>B[i-1,w-</a:t>
            </a:r>
            <a:r>
              <a:rPr dirty="0" sz="600" spc="-15" b="1">
                <a:latin typeface="Times New Roman"/>
                <a:cs typeface="Times New Roman"/>
              </a:rPr>
              <a:t> </a:t>
            </a:r>
            <a:r>
              <a:rPr dirty="0" sz="600" spc="-5" b="1">
                <a:latin typeface="Times New Roman"/>
                <a:cs typeface="Times New Roman"/>
              </a:rPr>
              <a:t>w</a:t>
            </a:r>
            <a:r>
              <a:rPr dirty="0" baseline="-23809" sz="525" spc="-7" b="1">
                <a:latin typeface="Times New Roman"/>
                <a:cs typeface="Times New Roman"/>
              </a:rPr>
              <a:t>i</a:t>
            </a:r>
            <a:r>
              <a:rPr dirty="0" sz="600" spc="-5" b="1">
                <a:latin typeface="Times New Roman"/>
                <a:cs typeface="Times New Roman"/>
              </a:rPr>
              <a:t>]</a:t>
            </a:r>
            <a:endParaRPr sz="600">
              <a:latin typeface="Times New Roman"/>
              <a:cs typeface="Times New Roman"/>
            </a:endParaRPr>
          </a:p>
          <a:p>
            <a:pPr marL="177800">
              <a:lnSpc>
                <a:spcPts val="715"/>
              </a:lnSpc>
            </a:pPr>
            <a:r>
              <a:rPr dirty="0" sz="600" spc="-10">
                <a:latin typeface="Times New Roman"/>
                <a:cs typeface="Times New Roman"/>
              </a:rPr>
              <a:t>else</a:t>
            </a:r>
            <a:endParaRPr sz="600">
              <a:latin typeface="Times New Roman"/>
              <a:cs typeface="Times New Roman"/>
            </a:endParaRPr>
          </a:p>
          <a:p>
            <a:pPr algn="ctr" marR="384810">
              <a:lnSpc>
                <a:spcPts val="715"/>
              </a:lnSpc>
            </a:pP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sz="600">
                <a:latin typeface="Times New Roman"/>
                <a:cs typeface="Times New Roman"/>
              </a:rPr>
              <a:t>[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 spc="5">
                <a:latin typeface="Times New Roman"/>
                <a:cs typeface="Times New Roman"/>
              </a:rPr>
              <a:t>,</a:t>
            </a:r>
            <a:r>
              <a:rPr dirty="0" sz="600" spc="-5">
                <a:latin typeface="Times New Roman"/>
                <a:cs typeface="Times New Roman"/>
              </a:rPr>
              <a:t>w</a:t>
            </a:r>
            <a:r>
              <a:rPr dirty="0" sz="600">
                <a:latin typeface="Times New Roman"/>
                <a:cs typeface="Times New Roman"/>
              </a:rPr>
              <a:t>]</a:t>
            </a:r>
            <a:r>
              <a:rPr dirty="0" sz="600" spc="-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=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sz="600">
                <a:latin typeface="Times New Roman"/>
                <a:cs typeface="Times New Roman"/>
              </a:rPr>
              <a:t>[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>
                <a:latin typeface="Times New Roman"/>
                <a:cs typeface="Times New Roman"/>
              </a:rPr>
              <a:t>-1</a:t>
            </a:r>
            <a:r>
              <a:rPr dirty="0" sz="600" spc="5">
                <a:latin typeface="Times New Roman"/>
                <a:cs typeface="Times New Roman"/>
              </a:rPr>
              <a:t>,</a:t>
            </a:r>
            <a:r>
              <a:rPr dirty="0" sz="600" spc="-15">
                <a:latin typeface="Times New Roman"/>
                <a:cs typeface="Times New Roman"/>
              </a:rPr>
              <a:t>w</a:t>
            </a:r>
            <a:r>
              <a:rPr dirty="0" sz="600">
                <a:latin typeface="Times New Roman"/>
                <a:cs typeface="Times New Roman"/>
              </a:rPr>
              <a:t>]</a:t>
            </a:r>
            <a:endParaRPr sz="600">
              <a:latin typeface="Times New Roman"/>
              <a:cs typeface="Times New Roman"/>
            </a:endParaRPr>
          </a:p>
          <a:p>
            <a:pPr algn="ctr" marR="400685">
              <a:lnSpc>
                <a:spcPts val="715"/>
              </a:lnSpc>
            </a:pPr>
            <a:r>
              <a:rPr dirty="0" sz="600" spc="-10">
                <a:latin typeface="Times New Roman"/>
                <a:cs typeface="Times New Roman"/>
              </a:rPr>
              <a:t>else </a:t>
            </a:r>
            <a:r>
              <a:rPr dirty="0" sz="600" spc="-5">
                <a:latin typeface="Times New Roman"/>
                <a:cs typeface="Times New Roman"/>
              </a:rPr>
              <a:t>B[i,w]</a:t>
            </a:r>
            <a:r>
              <a:rPr dirty="0" sz="600">
                <a:latin typeface="Times New Roman"/>
                <a:cs typeface="Times New Roman"/>
              </a:rPr>
              <a:t> =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B[i-1,w]</a:t>
            </a:r>
            <a:r>
              <a:rPr dirty="0" sz="600" spc="12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//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w</a:t>
            </a:r>
            <a:r>
              <a:rPr dirty="0" baseline="-23809" sz="525">
                <a:latin typeface="Times New Roman"/>
                <a:cs typeface="Times New Roman"/>
              </a:rPr>
              <a:t>i</a:t>
            </a:r>
            <a:r>
              <a:rPr dirty="0" baseline="-23809" sz="525" spc="7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w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079240" y="6917435"/>
            <a:ext cx="1775460" cy="4076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  <a:tabLst>
                <a:tab pos="173672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dirty="0" u="heavy" sz="105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(5)	</a:t>
            </a:r>
            <a:endParaRPr sz="1050">
              <a:latin typeface="Times New Roman"/>
              <a:cs typeface="Times New Roman"/>
            </a:endParaRPr>
          </a:p>
          <a:p>
            <a:pPr marL="365125">
              <a:lnSpc>
                <a:spcPct val="100000"/>
              </a:lnSpc>
              <a:spcBef>
                <a:spcPts val="890"/>
              </a:spcBef>
            </a:pPr>
            <a:r>
              <a:rPr dirty="0" sz="700">
                <a:latin typeface="Times New Roman"/>
                <a:cs typeface="Times New Roman"/>
              </a:rPr>
              <a:t>i\W</a:t>
            </a:r>
            <a:r>
              <a:rPr dirty="0" sz="700" spc="285">
                <a:latin typeface="Times New Roman"/>
                <a:cs typeface="Times New Roman"/>
              </a:rPr>
              <a:t> </a:t>
            </a:r>
            <a:r>
              <a:rPr dirty="0" baseline="-15873" sz="1050">
                <a:latin typeface="Times New Roman"/>
                <a:cs typeface="Times New Roman"/>
              </a:rPr>
              <a:t>0</a:t>
            </a:r>
            <a:endParaRPr baseline="-15873" sz="10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103116" y="6701535"/>
            <a:ext cx="2708275" cy="2028825"/>
          </a:xfrm>
          <a:custGeom>
            <a:avLst/>
            <a:gdLst/>
            <a:ahLst/>
            <a:cxnLst/>
            <a:rect l="l" t="t" r="r" b="b"/>
            <a:pathLst>
              <a:path w="2708275" h="2028825">
                <a:moveTo>
                  <a:pt x="0" y="2028444"/>
                </a:moveTo>
                <a:lnTo>
                  <a:pt x="2708148" y="2028444"/>
                </a:lnTo>
                <a:lnTo>
                  <a:pt x="2708148" y="0"/>
                </a:lnTo>
                <a:lnTo>
                  <a:pt x="0" y="0"/>
                </a:lnTo>
                <a:lnTo>
                  <a:pt x="0" y="202844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9340" y="3288791"/>
            <a:ext cx="46355" cy="660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250" spc="5">
                <a:latin typeface="Times New Roman"/>
                <a:cs typeface="Times New Roman"/>
              </a:rPr>
              <a:t>25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5292" y="1341120"/>
            <a:ext cx="2768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Times New Roman"/>
                <a:cs typeface="Times New Roman"/>
              </a:rPr>
              <a:t>I</a:t>
            </a:r>
            <a:r>
              <a:rPr dirty="0" sz="800" spc="15">
                <a:latin typeface="Times New Roman"/>
                <a:cs typeface="Times New Roman"/>
              </a:rPr>
              <a:t>t</a:t>
            </a:r>
            <a:r>
              <a:rPr dirty="0" sz="800" spc="10">
                <a:latin typeface="Times New Roman"/>
                <a:cs typeface="Times New Roman"/>
              </a:rPr>
              <a:t>e</a:t>
            </a:r>
            <a:r>
              <a:rPr dirty="0" sz="800" spc="10">
                <a:latin typeface="Times New Roman"/>
                <a:cs typeface="Times New Roman"/>
              </a:rPr>
              <a:t>m</a:t>
            </a:r>
            <a:r>
              <a:rPr dirty="0" sz="800" spc="20">
                <a:latin typeface="Times New Roman"/>
                <a:cs typeface="Times New Roman"/>
              </a:rPr>
              <a:t>s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7944" y="1478787"/>
            <a:ext cx="498475" cy="1358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50"/>
              </a:spcBef>
            </a:pPr>
            <a:r>
              <a:rPr dirty="0" sz="800" spc="10">
                <a:latin typeface="Times New Roman"/>
                <a:cs typeface="Times New Roman"/>
              </a:rPr>
              <a:t>1:</a:t>
            </a:r>
            <a:r>
              <a:rPr dirty="0" sz="800" spc="-5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(2,3)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05572" y="1952688"/>
            <a:ext cx="1477010" cy="684530"/>
            <a:chOff x="1405572" y="1952688"/>
            <a:chExt cx="1477010" cy="684530"/>
          </a:xfrm>
        </p:grpSpPr>
        <p:sp>
          <p:nvSpPr>
            <p:cNvPr id="6" name="object 6"/>
            <p:cNvSpPr/>
            <p:nvPr/>
          </p:nvSpPr>
          <p:spPr>
            <a:xfrm>
              <a:off x="1838452" y="2022855"/>
              <a:ext cx="317500" cy="97790"/>
            </a:xfrm>
            <a:custGeom>
              <a:avLst/>
              <a:gdLst/>
              <a:ahLst/>
              <a:cxnLst/>
              <a:rect l="l" t="t" r="r" b="b"/>
              <a:pathLst>
                <a:path w="317500" h="97789">
                  <a:moveTo>
                    <a:pt x="0" y="0"/>
                  </a:moveTo>
                  <a:lnTo>
                    <a:pt x="316992" y="9753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46300" y="2097531"/>
              <a:ext cx="55244" cy="47625"/>
            </a:xfrm>
            <a:custGeom>
              <a:avLst/>
              <a:gdLst/>
              <a:ahLst/>
              <a:cxnLst/>
              <a:rect l="l" t="t" r="r" b="b"/>
              <a:pathLst>
                <a:path w="55244" h="47625">
                  <a:moveTo>
                    <a:pt x="15240" y="0"/>
                  </a:moveTo>
                  <a:lnTo>
                    <a:pt x="0" y="47244"/>
                  </a:lnTo>
                  <a:lnTo>
                    <a:pt x="54864" y="3962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07160" y="1954275"/>
              <a:ext cx="1473835" cy="681355"/>
            </a:xfrm>
            <a:custGeom>
              <a:avLst/>
              <a:gdLst/>
              <a:ahLst/>
              <a:cxnLst/>
              <a:rect l="l" t="t" r="r" b="b"/>
              <a:pathLst>
                <a:path w="1473835" h="681355">
                  <a:moveTo>
                    <a:pt x="0" y="0"/>
                  </a:moveTo>
                  <a:lnTo>
                    <a:pt x="0" y="681228"/>
                  </a:lnTo>
                </a:path>
                <a:path w="1473835" h="681355">
                  <a:moveTo>
                    <a:pt x="0" y="0"/>
                  </a:moveTo>
                  <a:lnTo>
                    <a:pt x="1473708" y="0"/>
                  </a:lnTo>
                </a:path>
                <a:path w="1473835" h="681355">
                  <a:moveTo>
                    <a:pt x="227076" y="0"/>
                  </a:moveTo>
                  <a:lnTo>
                    <a:pt x="227076" y="681228"/>
                  </a:lnTo>
                </a:path>
                <a:path w="1473835" h="681355">
                  <a:moveTo>
                    <a:pt x="477012" y="0"/>
                  </a:moveTo>
                  <a:lnTo>
                    <a:pt x="477012" y="681228"/>
                  </a:lnTo>
                </a:path>
                <a:path w="1473835" h="681355">
                  <a:moveTo>
                    <a:pt x="725424" y="0"/>
                  </a:moveTo>
                  <a:lnTo>
                    <a:pt x="725424" y="681228"/>
                  </a:lnTo>
                </a:path>
                <a:path w="1473835" h="681355">
                  <a:moveTo>
                    <a:pt x="975360" y="0"/>
                  </a:moveTo>
                  <a:lnTo>
                    <a:pt x="975360" y="681228"/>
                  </a:lnTo>
                </a:path>
                <a:path w="1473835" h="681355">
                  <a:moveTo>
                    <a:pt x="1223772" y="0"/>
                  </a:moveTo>
                  <a:lnTo>
                    <a:pt x="1223772" y="681228"/>
                  </a:lnTo>
                </a:path>
                <a:path w="1473835" h="681355">
                  <a:moveTo>
                    <a:pt x="1473708" y="0"/>
                  </a:moveTo>
                  <a:lnTo>
                    <a:pt x="1473708" y="681228"/>
                  </a:lnTo>
                </a:path>
                <a:path w="1473835" h="681355">
                  <a:moveTo>
                    <a:pt x="0" y="137160"/>
                  </a:moveTo>
                  <a:lnTo>
                    <a:pt x="1473708" y="137160"/>
                  </a:lnTo>
                </a:path>
                <a:path w="1473835" h="681355">
                  <a:moveTo>
                    <a:pt x="0" y="272796"/>
                  </a:moveTo>
                  <a:lnTo>
                    <a:pt x="1473708" y="272796"/>
                  </a:lnTo>
                </a:path>
                <a:path w="1473835" h="681355">
                  <a:moveTo>
                    <a:pt x="0" y="408432"/>
                  </a:moveTo>
                  <a:lnTo>
                    <a:pt x="1473708" y="408432"/>
                  </a:lnTo>
                </a:path>
                <a:path w="1473835" h="681355">
                  <a:moveTo>
                    <a:pt x="0" y="544068"/>
                  </a:moveTo>
                  <a:lnTo>
                    <a:pt x="1473708" y="544068"/>
                  </a:lnTo>
                </a:path>
                <a:path w="1473835" h="681355">
                  <a:moveTo>
                    <a:pt x="0" y="681228"/>
                  </a:moveTo>
                  <a:lnTo>
                    <a:pt x="1473708" y="6812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477007" y="1833066"/>
            <a:ext cx="57785" cy="2540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6944" y="1833066"/>
            <a:ext cx="57785" cy="2540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0248" y="1833066"/>
            <a:ext cx="57785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8595" y="1833066"/>
            <a:ext cx="57785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 b="1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9811" y="1926031"/>
            <a:ext cx="271145" cy="70548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25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0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3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4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20999" y="1595627"/>
            <a:ext cx="652145" cy="8255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algn="r" marR="30480">
              <a:lnSpc>
                <a:spcPct val="100000"/>
              </a:lnSpc>
              <a:spcBef>
                <a:spcPts val="40"/>
              </a:spcBef>
            </a:pP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algn="r" marR="30480">
              <a:lnSpc>
                <a:spcPct val="100000"/>
              </a:lnSpc>
              <a:spcBef>
                <a:spcPts val="45"/>
              </a:spcBef>
              <a:tabLst>
                <a:tab pos="278765" algn="l"/>
              </a:tabLst>
            </a:pPr>
            <a:r>
              <a:rPr dirty="0" sz="800">
                <a:latin typeface="Times New Roman"/>
                <a:cs typeface="Times New Roman"/>
              </a:rPr>
              <a:t>i</a:t>
            </a:r>
            <a:r>
              <a:rPr dirty="0" sz="800" spc="10">
                <a:latin typeface="Times New Roman"/>
                <a:cs typeface="Times New Roman"/>
              </a:rPr>
              <a:t>=1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6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algn="just" marL="25400" marR="412115">
              <a:lnSpc>
                <a:spcPts val="1100"/>
              </a:lnSpc>
              <a:spcBef>
                <a:spcPts val="55"/>
              </a:spcBef>
            </a:pPr>
            <a:r>
              <a:rPr dirty="0" sz="800" spc="5">
                <a:latin typeface="Times New Roman"/>
                <a:cs typeface="Times New Roman"/>
              </a:rPr>
              <a:t>b</a:t>
            </a:r>
            <a:r>
              <a:rPr dirty="0" baseline="-20202" sz="825" spc="7">
                <a:latin typeface="Times New Roman"/>
                <a:cs typeface="Times New Roman"/>
              </a:rPr>
              <a:t>i</a:t>
            </a:r>
            <a:r>
              <a:rPr dirty="0" sz="800" spc="5">
                <a:latin typeface="Times New Roman"/>
                <a:cs typeface="Times New Roman"/>
              </a:rPr>
              <a:t>=3 </a:t>
            </a:r>
            <a:r>
              <a:rPr dirty="0" sz="800" spc="-190">
                <a:latin typeface="Times New Roman"/>
                <a:cs typeface="Times New Roman"/>
              </a:rPr>
              <a:t> </a:t>
            </a:r>
            <a:r>
              <a:rPr dirty="0" sz="800" spc="20">
                <a:latin typeface="Times New Roman"/>
                <a:cs typeface="Times New Roman"/>
              </a:rPr>
              <a:t>w</a:t>
            </a:r>
            <a:r>
              <a:rPr dirty="0" baseline="-20202" sz="825" spc="-22">
                <a:latin typeface="Times New Roman"/>
                <a:cs typeface="Times New Roman"/>
              </a:rPr>
              <a:t>i</a:t>
            </a:r>
            <a:r>
              <a:rPr dirty="0" sz="800" spc="10">
                <a:latin typeface="Times New Roman"/>
                <a:cs typeface="Times New Roman"/>
              </a:rPr>
              <a:t>=2  </a:t>
            </a:r>
            <a:r>
              <a:rPr dirty="0" sz="800" spc="15">
                <a:latin typeface="Times New Roman"/>
                <a:cs typeface="Times New Roman"/>
              </a:rPr>
              <a:t>w=3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33851" y="2468878"/>
            <a:ext cx="33020" cy="1117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550">
                <a:latin typeface="Times New Roman"/>
                <a:cs typeface="Times New Roman"/>
              </a:rPr>
              <a:t>i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46399" y="2409444"/>
            <a:ext cx="35814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latin typeface="Times New Roman"/>
                <a:cs typeface="Times New Roman"/>
              </a:rPr>
              <a:t>w-w</a:t>
            </a:r>
            <a:r>
              <a:rPr dirty="0" sz="800" spc="9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=1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79295" y="2673095"/>
            <a:ext cx="1429385" cy="5695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77800" marR="30480" indent="-152400">
              <a:lnSpc>
                <a:spcPts val="710"/>
              </a:lnSpc>
              <a:spcBef>
                <a:spcPts val="130"/>
              </a:spcBef>
            </a:pPr>
            <a:r>
              <a:rPr dirty="0" sz="600" spc="-10">
                <a:latin typeface="Times New Roman"/>
                <a:cs typeface="Times New Roman"/>
              </a:rPr>
              <a:t>if </a:t>
            </a:r>
            <a:r>
              <a:rPr dirty="0" sz="600">
                <a:latin typeface="Times New Roman"/>
                <a:cs typeface="Times New Roman"/>
              </a:rPr>
              <a:t>w</a:t>
            </a:r>
            <a:r>
              <a:rPr dirty="0" baseline="-23809" sz="525">
                <a:latin typeface="Times New Roman"/>
                <a:cs typeface="Times New Roman"/>
              </a:rPr>
              <a:t>i </a:t>
            </a:r>
            <a:r>
              <a:rPr dirty="0" sz="600" spc="-5">
                <a:latin typeface="Times New Roman"/>
                <a:cs typeface="Times New Roman"/>
              </a:rPr>
              <a:t>&lt;= </a:t>
            </a:r>
            <a:r>
              <a:rPr dirty="0" sz="600">
                <a:latin typeface="Times New Roman"/>
                <a:cs typeface="Times New Roman"/>
              </a:rPr>
              <a:t>w // </a:t>
            </a:r>
            <a:r>
              <a:rPr dirty="0" sz="600" spc="-5">
                <a:latin typeface="Times New Roman"/>
                <a:cs typeface="Times New Roman"/>
              </a:rPr>
              <a:t>item </a:t>
            </a:r>
            <a:r>
              <a:rPr dirty="0" sz="600">
                <a:latin typeface="Times New Roman"/>
                <a:cs typeface="Times New Roman"/>
              </a:rPr>
              <a:t>i </a:t>
            </a:r>
            <a:r>
              <a:rPr dirty="0" sz="600" spc="-5">
                <a:latin typeface="Times New Roman"/>
                <a:cs typeface="Times New Roman"/>
              </a:rPr>
              <a:t>can </a:t>
            </a:r>
            <a:r>
              <a:rPr dirty="0" sz="600" spc="-10">
                <a:latin typeface="Times New Roman"/>
                <a:cs typeface="Times New Roman"/>
              </a:rPr>
              <a:t>be </a:t>
            </a:r>
            <a:r>
              <a:rPr dirty="0" sz="600" spc="-5">
                <a:latin typeface="Times New Roman"/>
                <a:cs typeface="Times New Roman"/>
              </a:rPr>
              <a:t>part </a:t>
            </a:r>
            <a:r>
              <a:rPr dirty="0" sz="600" spc="5">
                <a:latin typeface="Times New Roman"/>
                <a:cs typeface="Times New Roman"/>
              </a:rPr>
              <a:t>of </a:t>
            </a:r>
            <a:r>
              <a:rPr dirty="0" sz="600" spc="-5">
                <a:latin typeface="Times New Roman"/>
                <a:cs typeface="Times New Roman"/>
              </a:rPr>
              <a:t>the solution </a:t>
            </a:r>
            <a:r>
              <a:rPr dirty="0" sz="600" spc="-13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if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baseline="-23809" sz="525" spc="97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+ </a:t>
            </a:r>
            <a:r>
              <a:rPr dirty="0" sz="600" spc="-5">
                <a:latin typeface="Times New Roman"/>
                <a:cs typeface="Times New Roman"/>
              </a:rPr>
              <a:t>B[i-1,w-w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Times New Roman"/>
                <a:cs typeface="Times New Roman"/>
              </a:rPr>
              <a:t>]</a:t>
            </a:r>
            <a:r>
              <a:rPr dirty="0" sz="600" spc="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10">
                <a:latin typeface="Times New Roman"/>
                <a:cs typeface="Times New Roman"/>
              </a:rPr>
              <a:t> B[i-1,w]</a:t>
            </a:r>
            <a:endParaRPr sz="600">
              <a:latin typeface="Times New Roman"/>
              <a:cs typeface="Times New Roman"/>
            </a:endParaRPr>
          </a:p>
          <a:p>
            <a:pPr marL="250825">
              <a:lnSpc>
                <a:spcPts val="690"/>
              </a:lnSpc>
            </a:pPr>
            <a:r>
              <a:rPr dirty="0" sz="600" spc="-5" b="1">
                <a:latin typeface="Times New Roman"/>
                <a:cs typeface="Times New Roman"/>
              </a:rPr>
              <a:t>B[i,w]</a:t>
            </a:r>
            <a:r>
              <a:rPr dirty="0" sz="600" spc="-15" b="1">
                <a:latin typeface="Times New Roman"/>
                <a:cs typeface="Times New Roman"/>
              </a:rPr>
              <a:t> </a:t>
            </a:r>
            <a:r>
              <a:rPr dirty="0" sz="600" b="1">
                <a:latin typeface="Times New Roman"/>
                <a:cs typeface="Times New Roman"/>
              </a:rPr>
              <a:t>=</a:t>
            </a:r>
            <a:r>
              <a:rPr dirty="0" sz="600" spc="-25" b="1">
                <a:latin typeface="Times New Roman"/>
                <a:cs typeface="Times New Roman"/>
              </a:rPr>
              <a:t> </a:t>
            </a:r>
            <a:r>
              <a:rPr dirty="0" sz="600" b="1">
                <a:latin typeface="Times New Roman"/>
                <a:cs typeface="Times New Roman"/>
              </a:rPr>
              <a:t>b</a:t>
            </a:r>
            <a:r>
              <a:rPr dirty="0" baseline="-23809" sz="525" b="1">
                <a:latin typeface="Times New Roman"/>
                <a:cs typeface="Times New Roman"/>
              </a:rPr>
              <a:t>i</a:t>
            </a:r>
            <a:r>
              <a:rPr dirty="0" baseline="-23809" sz="525" spc="82" b="1">
                <a:latin typeface="Times New Roman"/>
                <a:cs typeface="Times New Roman"/>
              </a:rPr>
              <a:t> </a:t>
            </a:r>
            <a:r>
              <a:rPr dirty="0" sz="600" b="1">
                <a:latin typeface="Times New Roman"/>
                <a:cs typeface="Times New Roman"/>
              </a:rPr>
              <a:t>+</a:t>
            </a:r>
            <a:r>
              <a:rPr dirty="0" sz="600" spc="-35" b="1">
                <a:latin typeface="Times New Roman"/>
                <a:cs typeface="Times New Roman"/>
              </a:rPr>
              <a:t> </a:t>
            </a:r>
            <a:r>
              <a:rPr dirty="0" sz="600" spc="-5" b="1">
                <a:latin typeface="Times New Roman"/>
                <a:cs typeface="Times New Roman"/>
              </a:rPr>
              <a:t>B[i-1,w-</a:t>
            </a:r>
            <a:r>
              <a:rPr dirty="0" sz="600" spc="-15" b="1">
                <a:latin typeface="Times New Roman"/>
                <a:cs typeface="Times New Roman"/>
              </a:rPr>
              <a:t> </a:t>
            </a:r>
            <a:r>
              <a:rPr dirty="0" sz="600" spc="-5" b="1">
                <a:latin typeface="Times New Roman"/>
                <a:cs typeface="Times New Roman"/>
              </a:rPr>
              <a:t>w</a:t>
            </a:r>
            <a:r>
              <a:rPr dirty="0" baseline="-23809" sz="525" spc="-7" b="1">
                <a:latin typeface="Times New Roman"/>
                <a:cs typeface="Times New Roman"/>
              </a:rPr>
              <a:t>i</a:t>
            </a:r>
            <a:r>
              <a:rPr dirty="0" sz="600" spc="-5" b="1">
                <a:latin typeface="Times New Roman"/>
                <a:cs typeface="Times New Roman"/>
              </a:rPr>
              <a:t>]</a:t>
            </a:r>
            <a:endParaRPr sz="600">
              <a:latin typeface="Times New Roman"/>
              <a:cs typeface="Times New Roman"/>
            </a:endParaRPr>
          </a:p>
          <a:p>
            <a:pPr marL="177800">
              <a:lnSpc>
                <a:spcPts val="715"/>
              </a:lnSpc>
            </a:pPr>
            <a:r>
              <a:rPr dirty="0" sz="600" spc="-10">
                <a:latin typeface="Times New Roman"/>
                <a:cs typeface="Times New Roman"/>
              </a:rPr>
              <a:t>else</a:t>
            </a:r>
            <a:endParaRPr sz="600">
              <a:latin typeface="Times New Roman"/>
              <a:cs typeface="Times New Roman"/>
            </a:endParaRPr>
          </a:p>
          <a:p>
            <a:pPr algn="ctr" marR="384810">
              <a:lnSpc>
                <a:spcPts val="715"/>
              </a:lnSpc>
            </a:pP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sz="600">
                <a:latin typeface="Times New Roman"/>
                <a:cs typeface="Times New Roman"/>
              </a:rPr>
              <a:t>[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 spc="5">
                <a:latin typeface="Times New Roman"/>
                <a:cs typeface="Times New Roman"/>
              </a:rPr>
              <a:t>,</a:t>
            </a:r>
            <a:r>
              <a:rPr dirty="0" sz="600" spc="-5">
                <a:latin typeface="Times New Roman"/>
                <a:cs typeface="Times New Roman"/>
              </a:rPr>
              <a:t>w</a:t>
            </a:r>
            <a:r>
              <a:rPr dirty="0" sz="600">
                <a:latin typeface="Times New Roman"/>
                <a:cs typeface="Times New Roman"/>
              </a:rPr>
              <a:t>]</a:t>
            </a:r>
            <a:r>
              <a:rPr dirty="0" sz="600" spc="-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=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sz="600">
                <a:latin typeface="Times New Roman"/>
                <a:cs typeface="Times New Roman"/>
              </a:rPr>
              <a:t>[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>
                <a:latin typeface="Times New Roman"/>
                <a:cs typeface="Times New Roman"/>
              </a:rPr>
              <a:t>-1</a:t>
            </a:r>
            <a:r>
              <a:rPr dirty="0" sz="600" spc="5">
                <a:latin typeface="Times New Roman"/>
                <a:cs typeface="Times New Roman"/>
              </a:rPr>
              <a:t>,</a:t>
            </a:r>
            <a:r>
              <a:rPr dirty="0" sz="600" spc="-15">
                <a:latin typeface="Times New Roman"/>
                <a:cs typeface="Times New Roman"/>
              </a:rPr>
              <a:t>w</a:t>
            </a:r>
            <a:r>
              <a:rPr dirty="0" sz="600">
                <a:latin typeface="Times New Roman"/>
                <a:cs typeface="Times New Roman"/>
              </a:rPr>
              <a:t>]</a:t>
            </a:r>
            <a:endParaRPr sz="600">
              <a:latin typeface="Times New Roman"/>
              <a:cs typeface="Times New Roman"/>
            </a:endParaRPr>
          </a:p>
          <a:p>
            <a:pPr algn="ctr" marR="400685">
              <a:lnSpc>
                <a:spcPts val="715"/>
              </a:lnSpc>
            </a:pPr>
            <a:r>
              <a:rPr dirty="0" sz="600" spc="-10">
                <a:latin typeface="Times New Roman"/>
                <a:cs typeface="Times New Roman"/>
              </a:rPr>
              <a:t>else </a:t>
            </a:r>
            <a:r>
              <a:rPr dirty="0" sz="600" spc="-5">
                <a:latin typeface="Times New Roman"/>
                <a:cs typeface="Times New Roman"/>
              </a:rPr>
              <a:t>B[i,w]</a:t>
            </a:r>
            <a:r>
              <a:rPr dirty="0" sz="600">
                <a:latin typeface="Times New Roman"/>
                <a:cs typeface="Times New Roman"/>
              </a:rPr>
              <a:t> =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B[i-1,w]</a:t>
            </a:r>
            <a:r>
              <a:rPr dirty="0" sz="600" spc="12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//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w</a:t>
            </a:r>
            <a:r>
              <a:rPr dirty="0" baseline="-23809" sz="525">
                <a:latin typeface="Times New Roman"/>
                <a:cs typeface="Times New Roman"/>
              </a:rPr>
              <a:t>i</a:t>
            </a:r>
            <a:r>
              <a:rPr dirty="0" baseline="-23809" sz="525" spc="7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w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78659" y="1833066"/>
            <a:ext cx="57785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6746" y="1542287"/>
            <a:ext cx="1775460" cy="4076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  <a:tabLst>
                <a:tab pos="173672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dirty="0" u="heavy" sz="105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(6)	</a:t>
            </a:r>
            <a:endParaRPr sz="1050">
              <a:latin typeface="Times New Roman"/>
              <a:cs typeface="Times New Roman"/>
            </a:endParaRPr>
          </a:p>
          <a:p>
            <a:pPr marL="365125">
              <a:lnSpc>
                <a:spcPct val="100000"/>
              </a:lnSpc>
              <a:spcBef>
                <a:spcPts val="890"/>
              </a:spcBef>
            </a:pPr>
            <a:r>
              <a:rPr dirty="0" sz="700">
                <a:latin typeface="Times New Roman"/>
                <a:cs typeface="Times New Roman"/>
              </a:rPr>
              <a:t>i\W</a:t>
            </a:r>
            <a:r>
              <a:rPr dirty="0" sz="700" spc="285">
                <a:latin typeface="Times New Roman"/>
                <a:cs typeface="Times New Roman"/>
              </a:rPr>
              <a:t> </a:t>
            </a:r>
            <a:r>
              <a:rPr dirty="0" baseline="-15873" sz="1050">
                <a:latin typeface="Times New Roman"/>
                <a:cs typeface="Times New Roman"/>
              </a:rPr>
              <a:t>0</a:t>
            </a:r>
            <a:endParaRPr baseline="-15873" sz="1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0622" y="1326387"/>
            <a:ext cx="2707005" cy="2028825"/>
          </a:xfrm>
          <a:custGeom>
            <a:avLst/>
            <a:gdLst/>
            <a:ahLst/>
            <a:cxnLst/>
            <a:rect l="l" t="t" r="r" b="b"/>
            <a:pathLst>
              <a:path w="2707004" h="2028825">
                <a:moveTo>
                  <a:pt x="0" y="2028444"/>
                </a:moveTo>
                <a:lnTo>
                  <a:pt x="2706624" y="2028444"/>
                </a:lnTo>
                <a:lnTo>
                  <a:pt x="2706624" y="0"/>
                </a:lnTo>
                <a:lnTo>
                  <a:pt x="0" y="0"/>
                </a:lnTo>
                <a:lnTo>
                  <a:pt x="0" y="202844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751828" y="3288791"/>
            <a:ext cx="46355" cy="660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250" spc="5">
                <a:latin typeface="Times New Roman"/>
                <a:cs typeface="Times New Roman"/>
              </a:rPr>
              <a:t>26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67779" y="1341120"/>
            <a:ext cx="2768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Times New Roman"/>
                <a:cs typeface="Times New Roman"/>
              </a:rPr>
              <a:t>I</a:t>
            </a:r>
            <a:r>
              <a:rPr dirty="0" sz="800" spc="15">
                <a:latin typeface="Times New Roman"/>
                <a:cs typeface="Times New Roman"/>
              </a:rPr>
              <a:t>t</a:t>
            </a:r>
            <a:r>
              <a:rPr dirty="0" sz="800" spc="10">
                <a:latin typeface="Times New Roman"/>
                <a:cs typeface="Times New Roman"/>
              </a:rPr>
              <a:t>e</a:t>
            </a:r>
            <a:r>
              <a:rPr dirty="0" sz="800" spc="10">
                <a:latin typeface="Times New Roman"/>
                <a:cs typeface="Times New Roman"/>
              </a:rPr>
              <a:t>m</a:t>
            </a:r>
            <a:r>
              <a:rPr dirty="0" sz="800" spc="20">
                <a:latin typeface="Times New Roman"/>
                <a:cs typeface="Times New Roman"/>
              </a:rPr>
              <a:t>s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50432" y="1478787"/>
            <a:ext cx="498475" cy="1358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50"/>
              </a:spcBef>
            </a:pPr>
            <a:r>
              <a:rPr dirty="0" sz="800" spc="10">
                <a:latin typeface="Times New Roman"/>
                <a:cs typeface="Times New Roman"/>
              </a:rPr>
              <a:t>1:</a:t>
            </a:r>
            <a:r>
              <a:rPr dirty="0" sz="800" spc="-5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(2,3)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548060" y="1952688"/>
            <a:ext cx="1477010" cy="684530"/>
            <a:chOff x="4548060" y="1952688"/>
            <a:chExt cx="1477010" cy="684530"/>
          </a:xfrm>
        </p:grpSpPr>
        <p:sp>
          <p:nvSpPr>
            <p:cNvPr id="25" name="object 25"/>
            <p:cNvSpPr/>
            <p:nvPr/>
          </p:nvSpPr>
          <p:spPr>
            <a:xfrm>
              <a:off x="5229351" y="2022855"/>
              <a:ext cx="317500" cy="97790"/>
            </a:xfrm>
            <a:custGeom>
              <a:avLst/>
              <a:gdLst/>
              <a:ahLst/>
              <a:cxnLst/>
              <a:rect l="l" t="t" r="r" b="b"/>
              <a:pathLst>
                <a:path w="317500" h="97789">
                  <a:moveTo>
                    <a:pt x="0" y="0"/>
                  </a:moveTo>
                  <a:lnTo>
                    <a:pt x="316992" y="9753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537199" y="2097531"/>
              <a:ext cx="56515" cy="47625"/>
            </a:xfrm>
            <a:custGeom>
              <a:avLst/>
              <a:gdLst/>
              <a:ahLst/>
              <a:cxnLst/>
              <a:rect l="l" t="t" r="r" b="b"/>
              <a:pathLst>
                <a:path w="56514" h="47625">
                  <a:moveTo>
                    <a:pt x="15240" y="0"/>
                  </a:moveTo>
                  <a:lnTo>
                    <a:pt x="0" y="47244"/>
                  </a:lnTo>
                  <a:lnTo>
                    <a:pt x="56388" y="3962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549647" y="1954275"/>
              <a:ext cx="1473835" cy="681355"/>
            </a:xfrm>
            <a:custGeom>
              <a:avLst/>
              <a:gdLst/>
              <a:ahLst/>
              <a:cxnLst/>
              <a:rect l="l" t="t" r="r" b="b"/>
              <a:pathLst>
                <a:path w="1473835" h="681355">
                  <a:moveTo>
                    <a:pt x="0" y="0"/>
                  </a:moveTo>
                  <a:lnTo>
                    <a:pt x="0" y="681228"/>
                  </a:lnTo>
                </a:path>
                <a:path w="1473835" h="681355">
                  <a:moveTo>
                    <a:pt x="0" y="0"/>
                  </a:moveTo>
                  <a:lnTo>
                    <a:pt x="1473708" y="0"/>
                  </a:lnTo>
                </a:path>
                <a:path w="1473835" h="681355">
                  <a:moveTo>
                    <a:pt x="227076" y="0"/>
                  </a:moveTo>
                  <a:lnTo>
                    <a:pt x="227076" y="681228"/>
                  </a:lnTo>
                </a:path>
                <a:path w="1473835" h="681355">
                  <a:moveTo>
                    <a:pt x="477012" y="0"/>
                  </a:moveTo>
                  <a:lnTo>
                    <a:pt x="477012" y="681228"/>
                  </a:lnTo>
                </a:path>
                <a:path w="1473835" h="681355">
                  <a:moveTo>
                    <a:pt x="725424" y="0"/>
                  </a:moveTo>
                  <a:lnTo>
                    <a:pt x="725424" y="681228"/>
                  </a:lnTo>
                </a:path>
                <a:path w="1473835" h="681355">
                  <a:moveTo>
                    <a:pt x="975360" y="0"/>
                  </a:moveTo>
                  <a:lnTo>
                    <a:pt x="975360" y="681228"/>
                  </a:lnTo>
                </a:path>
                <a:path w="1473835" h="681355">
                  <a:moveTo>
                    <a:pt x="1223772" y="0"/>
                  </a:moveTo>
                  <a:lnTo>
                    <a:pt x="1223772" y="681228"/>
                  </a:lnTo>
                </a:path>
                <a:path w="1473835" h="681355">
                  <a:moveTo>
                    <a:pt x="1473708" y="0"/>
                  </a:moveTo>
                  <a:lnTo>
                    <a:pt x="1473708" y="681228"/>
                  </a:lnTo>
                </a:path>
                <a:path w="1473835" h="681355">
                  <a:moveTo>
                    <a:pt x="0" y="137160"/>
                  </a:moveTo>
                  <a:lnTo>
                    <a:pt x="1473708" y="137160"/>
                  </a:lnTo>
                </a:path>
                <a:path w="1473835" h="681355">
                  <a:moveTo>
                    <a:pt x="0" y="272796"/>
                  </a:moveTo>
                  <a:lnTo>
                    <a:pt x="1473708" y="272796"/>
                  </a:lnTo>
                </a:path>
                <a:path w="1473835" h="681355">
                  <a:moveTo>
                    <a:pt x="0" y="408432"/>
                  </a:moveTo>
                  <a:lnTo>
                    <a:pt x="1473708" y="408432"/>
                  </a:lnTo>
                </a:path>
                <a:path w="1473835" h="681355">
                  <a:moveTo>
                    <a:pt x="0" y="544068"/>
                  </a:moveTo>
                  <a:lnTo>
                    <a:pt x="1473708" y="544068"/>
                  </a:lnTo>
                </a:path>
                <a:path w="1473835" h="681355">
                  <a:moveTo>
                    <a:pt x="0" y="681228"/>
                  </a:moveTo>
                  <a:lnTo>
                    <a:pt x="1473708" y="6812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5619495" y="1833066"/>
            <a:ext cx="57785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 b="1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69432" y="1833066"/>
            <a:ext cx="57785" cy="2540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72735" y="1833066"/>
            <a:ext cx="57785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32300" y="1926031"/>
            <a:ext cx="271145" cy="70548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25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0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3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4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63488" y="1595627"/>
            <a:ext cx="652145" cy="8255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algn="r" marR="30480">
              <a:lnSpc>
                <a:spcPct val="100000"/>
              </a:lnSpc>
              <a:spcBef>
                <a:spcPts val="40"/>
              </a:spcBef>
            </a:pP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algn="r" marR="30480">
              <a:lnSpc>
                <a:spcPct val="100000"/>
              </a:lnSpc>
              <a:spcBef>
                <a:spcPts val="45"/>
              </a:spcBef>
              <a:tabLst>
                <a:tab pos="278765" algn="l"/>
              </a:tabLst>
            </a:pPr>
            <a:r>
              <a:rPr dirty="0" sz="800">
                <a:latin typeface="Times New Roman"/>
                <a:cs typeface="Times New Roman"/>
              </a:rPr>
              <a:t>i</a:t>
            </a:r>
            <a:r>
              <a:rPr dirty="0" sz="800" spc="10">
                <a:latin typeface="Times New Roman"/>
                <a:cs typeface="Times New Roman"/>
              </a:rPr>
              <a:t>=1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6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algn="just" marL="25400" marR="412115">
              <a:lnSpc>
                <a:spcPts val="1100"/>
              </a:lnSpc>
              <a:spcBef>
                <a:spcPts val="55"/>
              </a:spcBef>
            </a:pPr>
            <a:r>
              <a:rPr dirty="0" sz="800" spc="5">
                <a:latin typeface="Times New Roman"/>
                <a:cs typeface="Times New Roman"/>
              </a:rPr>
              <a:t>b</a:t>
            </a:r>
            <a:r>
              <a:rPr dirty="0" baseline="-20202" sz="825" spc="7">
                <a:latin typeface="Times New Roman"/>
                <a:cs typeface="Times New Roman"/>
              </a:rPr>
              <a:t>i</a:t>
            </a:r>
            <a:r>
              <a:rPr dirty="0" sz="800" spc="5">
                <a:latin typeface="Times New Roman"/>
                <a:cs typeface="Times New Roman"/>
              </a:rPr>
              <a:t>=3 </a:t>
            </a:r>
            <a:r>
              <a:rPr dirty="0" sz="800" spc="-190">
                <a:latin typeface="Times New Roman"/>
                <a:cs typeface="Times New Roman"/>
              </a:rPr>
              <a:t> </a:t>
            </a:r>
            <a:r>
              <a:rPr dirty="0" sz="800" spc="20">
                <a:latin typeface="Times New Roman"/>
                <a:cs typeface="Times New Roman"/>
              </a:rPr>
              <a:t>w</a:t>
            </a:r>
            <a:r>
              <a:rPr dirty="0" baseline="-20202" sz="825" spc="-22">
                <a:latin typeface="Times New Roman"/>
                <a:cs typeface="Times New Roman"/>
              </a:rPr>
              <a:t>i</a:t>
            </a:r>
            <a:r>
              <a:rPr dirty="0" sz="800" spc="10">
                <a:latin typeface="Times New Roman"/>
                <a:cs typeface="Times New Roman"/>
              </a:rPr>
              <a:t>=2  </a:t>
            </a:r>
            <a:r>
              <a:rPr dirty="0" sz="800" spc="15">
                <a:latin typeface="Times New Roman"/>
                <a:cs typeface="Times New Roman"/>
              </a:rPr>
              <a:t>w=4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76339" y="2468878"/>
            <a:ext cx="33020" cy="1117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550">
                <a:latin typeface="Times New Roman"/>
                <a:cs typeface="Times New Roman"/>
              </a:rPr>
              <a:t>i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88888" y="2409444"/>
            <a:ext cx="35814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latin typeface="Times New Roman"/>
                <a:cs typeface="Times New Roman"/>
              </a:rPr>
              <a:t>w-w</a:t>
            </a:r>
            <a:r>
              <a:rPr dirty="0" sz="800" spc="9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=2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21782" y="2673095"/>
            <a:ext cx="1429385" cy="5695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77800" marR="30480" indent="-152400">
              <a:lnSpc>
                <a:spcPts val="710"/>
              </a:lnSpc>
              <a:spcBef>
                <a:spcPts val="130"/>
              </a:spcBef>
            </a:pPr>
            <a:r>
              <a:rPr dirty="0" sz="600" spc="-10">
                <a:latin typeface="Times New Roman"/>
                <a:cs typeface="Times New Roman"/>
              </a:rPr>
              <a:t>if </a:t>
            </a:r>
            <a:r>
              <a:rPr dirty="0" sz="600">
                <a:latin typeface="Times New Roman"/>
                <a:cs typeface="Times New Roman"/>
              </a:rPr>
              <a:t>w</a:t>
            </a:r>
            <a:r>
              <a:rPr dirty="0" baseline="-23809" sz="525">
                <a:latin typeface="Times New Roman"/>
                <a:cs typeface="Times New Roman"/>
              </a:rPr>
              <a:t>i </a:t>
            </a:r>
            <a:r>
              <a:rPr dirty="0" sz="600" spc="-5">
                <a:latin typeface="Times New Roman"/>
                <a:cs typeface="Times New Roman"/>
              </a:rPr>
              <a:t>&lt;= </a:t>
            </a:r>
            <a:r>
              <a:rPr dirty="0" sz="600">
                <a:latin typeface="Times New Roman"/>
                <a:cs typeface="Times New Roman"/>
              </a:rPr>
              <a:t>w // </a:t>
            </a:r>
            <a:r>
              <a:rPr dirty="0" sz="600" spc="-5">
                <a:latin typeface="Times New Roman"/>
                <a:cs typeface="Times New Roman"/>
              </a:rPr>
              <a:t>item </a:t>
            </a:r>
            <a:r>
              <a:rPr dirty="0" sz="600">
                <a:latin typeface="Times New Roman"/>
                <a:cs typeface="Times New Roman"/>
              </a:rPr>
              <a:t>i </a:t>
            </a:r>
            <a:r>
              <a:rPr dirty="0" sz="600" spc="-5">
                <a:latin typeface="Times New Roman"/>
                <a:cs typeface="Times New Roman"/>
              </a:rPr>
              <a:t>can </a:t>
            </a:r>
            <a:r>
              <a:rPr dirty="0" sz="600" spc="-10">
                <a:latin typeface="Times New Roman"/>
                <a:cs typeface="Times New Roman"/>
              </a:rPr>
              <a:t>be </a:t>
            </a:r>
            <a:r>
              <a:rPr dirty="0" sz="600" spc="-5">
                <a:latin typeface="Times New Roman"/>
                <a:cs typeface="Times New Roman"/>
              </a:rPr>
              <a:t>part </a:t>
            </a:r>
            <a:r>
              <a:rPr dirty="0" sz="600" spc="5">
                <a:latin typeface="Times New Roman"/>
                <a:cs typeface="Times New Roman"/>
              </a:rPr>
              <a:t>of </a:t>
            </a:r>
            <a:r>
              <a:rPr dirty="0" sz="600" spc="-5">
                <a:latin typeface="Times New Roman"/>
                <a:cs typeface="Times New Roman"/>
              </a:rPr>
              <a:t>the solution </a:t>
            </a:r>
            <a:r>
              <a:rPr dirty="0" sz="600" spc="-13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if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baseline="-23809" sz="525" spc="97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+ </a:t>
            </a:r>
            <a:r>
              <a:rPr dirty="0" sz="600" spc="-5">
                <a:latin typeface="Times New Roman"/>
                <a:cs typeface="Times New Roman"/>
              </a:rPr>
              <a:t>B[i-1,w-w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Times New Roman"/>
                <a:cs typeface="Times New Roman"/>
              </a:rPr>
              <a:t>]</a:t>
            </a:r>
            <a:r>
              <a:rPr dirty="0" sz="600" spc="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10">
                <a:latin typeface="Times New Roman"/>
                <a:cs typeface="Times New Roman"/>
              </a:rPr>
              <a:t> B[i-1,w]</a:t>
            </a:r>
            <a:endParaRPr sz="600">
              <a:latin typeface="Times New Roman"/>
              <a:cs typeface="Times New Roman"/>
            </a:endParaRPr>
          </a:p>
          <a:p>
            <a:pPr marL="250825">
              <a:lnSpc>
                <a:spcPts val="690"/>
              </a:lnSpc>
            </a:pPr>
            <a:r>
              <a:rPr dirty="0" sz="600" spc="-5" b="1">
                <a:latin typeface="Times New Roman"/>
                <a:cs typeface="Times New Roman"/>
              </a:rPr>
              <a:t>B[i,w]</a:t>
            </a:r>
            <a:r>
              <a:rPr dirty="0" sz="600" spc="-15" b="1">
                <a:latin typeface="Times New Roman"/>
                <a:cs typeface="Times New Roman"/>
              </a:rPr>
              <a:t> </a:t>
            </a:r>
            <a:r>
              <a:rPr dirty="0" sz="600" b="1">
                <a:latin typeface="Times New Roman"/>
                <a:cs typeface="Times New Roman"/>
              </a:rPr>
              <a:t>=</a:t>
            </a:r>
            <a:r>
              <a:rPr dirty="0" sz="600" spc="-25" b="1">
                <a:latin typeface="Times New Roman"/>
                <a:cs typeface="Times New Roman"/>
              </a:rPr>
              <a:t> </a:t>
            </a:r>
            <a:r>
              <a:rPr dirty="0" sz="600" b="1">
                <a:latin typeface="Times New Roman"/>
                <a:cs typeface="Times New Roman"/>
              </a:rPr>
              <a:t>b</a:t>
            </a:r>
            <a:r>
              <a:rPr dirty="0" baseline="-23809" sz="525" b="1">
                <a:latin typeface="Times New Roman"/>
                <a:cs typeface="Times New Roman"/>
              </a:rPr>
              <a:t>i</a:t>
            </a:r>
            <a:r>
              <a:rPr dirty="0" baseline="-23809" sz="525" spc="82" b="1">
                <a:latin typeface="Times New Roman"/>
                <a:cs typeface="Times New Roman"/>
              </a:rPr>
              <a:t> </a:t>
            </a:r>
            <a:r>
              <a:rPr dirty="0" sz="600" b="1">
                <a:latin typeface="Times New Roman"/>
                <a:cs typeface="Times New Roman"/>
              </a:rPr>
              <a:t>+</a:t>
            </a:r>
            <a:r>
              <a:rPr dirty="0" sz="600" spc="-35" b="1">
                <a:latin typeface="Times New Roman"/>
                <a:cs typeface="Times New Roman"/>
              </a:rPr>
              <a:t> </a:t>
            </a:r>
            <a:r>
              <a:rPr dirty="0" sz="600" spc="-5" b="1">
                <a:latin typeface="Times New Roman"/>
                <a:cs typeface="Times New Roman"/>
              </a:rPr>
              <a:t>B[i-1,w-</a:t>
            </a:r>
            <a:r>
              <a:rPr dirty="0" sz="600" spc="-15" b="1">
                <a:latin typeface="Times New Roman"/>
                <a:cs typeface="Times New Roman"/>
              </a:rPr>
              <a:t> </a:t>
            </a:r>
            <a:r>
              <a:rPr dirty="0" sz="600" spc="-5" b="1">
                <a:latin typeface="Times New Roman"/>
                <a:cs typeface="Times New Roman"/>
              </a:rPr>
              <a:t>w</a:t>
            </a:r>
            <a:r>
              <a:rPr dirty="0" baseline="-23809" sz="525" spc="-7" b="1">
                <a:latin typeface="Times New Roman"/>
                <a:cs typeface="Times New Roman"/>
              </a:rPr>
              <a:t>i</a:t>
            </a:r>
            <a:r>
              <a:rPr dirty="0" sz="600" spc="-5" b="1">
                <a:latin typeface="Times New Roman"/>
                <a:cs typeface="Times New Roman"/>
              </a:rPr>
              <a:t>]</a:t>
            </a:r>
            <a:endParaRPr sz="600">
              <a:latin typeface="Times New Roman"/>
              <a:cs typeface="Times New Roman"/>
            </a:endParaRPr>
          </a:p>
          <a:p>
            <a:pPr marL="177800">
              <a:lnSpc>
                <a:spcPts val="715"/>
              </a:lnSpc>
            </a:pPr>
            <a:r>
              <a:rPr dirty="0" sz="600" spc="-10">
                <a:latin typeface="Times New Roman"/>
                <a:cs typeface="Times New Roman"/>
              </a:rPr>
              <a:t>else</a:t>
            </a:r>
            <a:endParaRPr sz="600">
              <a:latin typeface="Times New Roman"/>
              <a:cs typeface="Times New Roman"/>
            </a:endParaRPr>
          </a:p>
          <a:p>
            <a:pPr algn="ctr" marR="384810">
              <a:lnSpc>
                <a:spcPts val="715"/>
              </a:lnSpc>
            </a:pP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sz="600">
                <a:latin typeface="Times New Roman"/>
                <a:cs typeface="Times New Roman"/>
              </a:rPr>
              <a:t>[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 spc="5">
                <a:latin typeface="Times New Roman"/>
                <a:cs typeface="Times New Roman"/>
              </a:rPr>
              <a:t>,</a:t>
            </a:r>
            <a:r>
              <a:rPr dirty="0" sz="600" spc="-5">
                <a:latin typeface="Times New Roman"/>
                <a:cs typeface="Times New Roman"/>
              </a:rPr>
              <a:t>w</a:t>
            </a:r>
            <a:r>
              <a:rPr dirty="0" sz="600">
                <a:latin typeface="Times New Roman"/>
                <a:cs typeface="Times New Roman"/>
              </a:rPr>
              <a:t>]</a:t>
            </a:r>
            <a:r>
              <a:rPr dirty="0" sz="600" spc="-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=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sz="600">
                <a:latin typeface="Times New Roman"/>
                <a:cs typeface="Times New Roman"/>
              </a:rPr>
              <a:t>[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>
                <a:latin typeface="Times New Roman"/>
                <a:cs typeface="Times New Roman"/>
              </a:rPr>
              <a:t>-1</a:t>
            </a:r>
            <a:r>
              <a:rPr dirty="0" sz="600" spc="5">
                <a:latin typeface="Times New Roman"/>
                <a:cs typeface="Times New Roman"/>
              </a:rPr>
              <a:t>,</a:t>
            </a:r>
            <a:r>
              <a:rPr dirty="0" sz="600" spc="-15">
                <a:latin typeface="Times New Roman"/>
                <a:cs typeface="Times New Roman"/>
              </a:rPr>
              <a:t>w</a:t>
            </a:r>
            <a:r>
              <a:rPr dirty="0" sz="600">
                <a:latin typeface="Times New Roman"/>
                <a:cs typeface="Times New Roman"/>
              </a:rPr>
              <a:t>]</a:t>
            </a:r>
            <a:endParaRPr sz="600">
              <a:latin typeface="Times New Roman"/>
              <a:cs typeface="Times New Roman"/>
            </a:endParaRPr>
          </a:p>
          <a:p>
            <a:pPr algn="ctr" marR="400685">
              <a:lnSpc>
                <a:spcPts val="715"/>
              </a:lnSpc>
            </a:pPr>
            <a:r>
              <a:rPr dirty="0" sz="600" spc="-10">
                <a:latin typeface="Times New Roman"/>
                <a:cs typeface="Times New Roman"/>
              </a:rPr>
              <a:t>else </a:t>
            </a:r>
            <a:r>
              <a:rPr dirty="0" sz="600" spc="-5">
                <a:latin typeface="Times New Roman"/>
                <a:cs typeface="Times New Roman"/>
              </a:rPr>
              <a:t>B[i,w]</a:t>
            </a:r>
            <a:r>
              <a:rPr dirty="0" sz="600">
                <a:latin typeface="Times New Roman"/>
                <a:cs typeface="Times New Roman"/>
              </a:rPr>
              <a:t> =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B[i-1,w]</a:t>
            </a:r>
            <a:r>
              <a:rPr dirty="0" sz="600" spc="12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//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w</a:t>
            </a:r>
            <a:r>
              <a:rPr dirty="0" baseline="-23809" sz="525">
                <a:latin typeface="Times New Roman"/>
                <a:cs typeface="Times New Roman"/>
              </a:rPr>
              <a:t>i</a:t>
            </a:r>
            <a:r>
              <a:rPr dirty="0" baseline="-23809" sz="525" spc="7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w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21147" y="1833066"/>
            <a:ext cx="57785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71083" y="1833066"/>
            <a:ext cx="57785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79240" y="1542287"/>
            <a:ext cx="1775460" cy="4076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  <a:tabLst>
                <a:tab pos="173672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dirty="0" u="heavy" sz="105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(7)	</a:t>
            </a:r>
            <a:endParaRPr sz="1050">
              <a:latin typeface="Times New Roman"/>
              <a:cs typeface="Times New Roman"/>
            </a:endParaRPr>
          </a:p>
          <a:p>
            <a:pPr marL="365125">
              <a:lnSpc>
                <a:spcPct val="100000"/>
              </a:lnSpc>
              <a:spcBef>
                <a:spcPts val="890"/>
              </a:spcBef>
            </a:pPr>
            <a:r>
              <a:rPr dirty="0" sz="700">
                <a:latin typeface="Times New Roman"/>
                <a:cs typeface="Times New Roman"/>
              </a:rPr>
              <a:t>i\W</a:t>
            </a:r>
            <a:r>
              <a:rPr dirty="0" sz="700" spc="285">
                <a:latin typeface="Times New Roman"/>
                <a:cs typeface="Times New Roman"/>
              </a:rPr>
              <a:t> </a:t>
            </a:r>
            <a:r>
              <a:rPr dirty="0" baseline="-15873" sz="1050">
                <a:latin typeface="Times New Roman"/>
                <a:cs typeface="Times New Roman"/>
              </a:rPr>
              <a:t>0</a:t>
            </a:r>
            <a:endParaRPr baseline="-15873" sz="10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103116" y="1326387"/>
            <a:ext cx="2708275" cy="2028825"/>
          </a:xfrm>
          <a:custGeom>
            <a:avLst/>
            <a:gdLst/>
            <a:ahLst/>
            <a:cxnLst/>
            <a:rect l="l" t="t" r="r" b="b"/>
            <a:pathLst>
              <a:path w="2708275" h="2028825">
                <a:moveTo>
                  <a:pt x="0" y="2028444"/>
                </a:moveTo>
                <a:lnTo>
                  <a:pt x="2708148" y="2028444"/>
                </a:lnTo>
                <a:lnTo>
                  <a:pt x="2708148" y="0"/>
                </a:lnTo>
                <a:lnTo>
                  <a:pt x="0" y="0"/>
                </a:lnTo>
                <a:lnTo>
                  <a:pt x="0" y="202844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609340" y="5977127"/>
            <a:ext cx="46355" cy="660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250" spc="5">
                <a:latin typeface="Times New Roman"/>
                <a:cs typeface="Times New Roman"/>
              </a:rPr>
              <a:t>27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25292" y="4029455"/>
            <a:ext cx="2768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Times New Roman"/>
                <a:cs typeface="Times New Roman"/>
              </a:rPr>
              <a:t>I</a:t>
            </a:r>
            <a:r>
              <a:rPr dirty="0" sz="800" spc="15">
                <a:latin typeface="Times New Roman"/>
                <a:cs typeface="Times New Roman"/>
              </a:rPr>
              <a:t>t</a:t>
            </a:r>
            <a:r>
              <a:rPr dirty="0" sz="800" spc="10">
                <a:latin typeface="Times New Roman"/>
                <a:cs typeface="Times New Roman"/>
              </a:rPr>
              <a:t>e</a:t>
            </a:r>
            <a:r>
              <a:rPr dirty="0" sz="800" spc="10">
                <a:latin typeface="Times New Roman"/>
                <a:cs typeface="Times New Roman"/>
              </a:rPr>
              <a:t>m</a:t>
            </a:r>
            <a:r>
              <a:rPr dirty="0" sz="800" spc="20">
                <a:latin typeface="Times New Roman"/>
                <a:cs typeface="Times New Roman"/>
              </a:rPr>
              <a:t>s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07944" y="4167123"/>
            <a:ext cx="498475" cy="1358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50"/>
              </a:spcBef>
            </a:pPr>
            <a:r>
              <a:rPr dirty="0" sz="800" spc="10">
                <a:latin typeface="Times New Roman"/>
                <a:cs typeface="Times New Roman"/>
              </a:rPr>
              <a:t>1:</a:t>
            </a:r>
            <a:r>
              <a:rPr dirty="0" sz="800" spc="-5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(2,3)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405572" y="4641024"/>
            <a:ext cx="1477010" cy="684530"/>
            <a:chOff x="1405572" y="4641024"/>
            <a:chExt cx="1477010" cy="684530"/>
          </a:xfrm>
        </p:grpSpPr>
        <p:sp>
          <p:nvSpPr>
            <p:cNvPr id="44" name="object 44"/>
            <p:cNvSpPr/>
            <p:nvPr/>
          </p:nvSpPr>
          <p:spPr>
            <a:xfrm>
              <a:off x="2336800" y="4711191"/>
              <a:ext cx="317500" cy="97790"/>
            </a:xfrm>
            <a:custGeom>
              <a:avLst/>
              <a:gdLst/>
              <a:ahLst/>
              <a:cxnLst/>
              <a:rect l="l" t="t" r="r" b="b"/>
              <a:pathLst>
                <a:path w="317500" h="97789">
                  <a:moveTo>
                    <a:pt x="0" y="0"/>
                  </a:moveTo>
                  <a:lnTo>
                    <a:pt x="316992" y="97536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2644648" y="4785867"/>
              <a:ext cx="56515" cy="47625"/>
            </a:xfrm>
            <a:custGeom>
              <a:avLst/>
              <a:gdLst/>
              <a:ahLst/>
              <a:cxnLst/>
              <a:rect l="l" t="t" r="r" b="b"/>
              <a:pathLst>
                <a:path w="56514" h="47625">
                  <a:moveTo>
                    <a:pt x="15240" y="0"/>
                  </a:moveTo>
                  <a:lnTo>
                    <a:pt x="0" y="47244"/>
                  </a:lnTo>
                  <a:lnTo>
                    <a:pt x="56388" y="3962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407160" y="4642611"/>
              <a:ext cx="1473835" cy="681355"/>
            </a:xfrm>
            <a:custGeom>
              <a:avLst/>
              <a:gdLst/>
              <a:ahLst/>
              <a:cxnLst/>
              <a:rect l="l" t="t" r="r" b="b"/>
              <a:pathLst>
                <a:path w="1473835" h="681354">
                  <a:moveTo>
                    <a:pt x="0" y="0"/>
                  </a:moveTo>
                  <a:lnTo>
                    <a:pt x="0" y="681228"/>
                  </a:lnTo>
                </a:path>
                <a:path w="1473835" h="681354">
                  <a:moveTo>
                    <a:pt x="0" y="0"/>
                  </a:moveTo>
                  <a:lnTo>
                    <a:pt x="1473708" y="0"/>
                  </a:lnTo>
                </a:path>
                <a:path w="1473835" h="681354">
                  <a:moveTo>
                    <a:pt x="227076" y="0"/>
                  </a:moveTo>
                  <a:lnTo>
                    <a:pt x="227076" y="681228"/>
                  </a:lnTo>
                </a:path>
                <a:path w="1473835" h="681354">
                  <a:moveTo>
                    <a:pt x="477012" y="0"/>
                  </a:moveTo>
                  <a:lnTo>
                    <a:pt x="477012" y="681228"/>
                  </a:lnTo>
                </a:path>
                <a:path w="1473835" h="681354">
                  <a:moveTo>
                    <a:pt x="725424" y="0"/>
                  </a:moveTo>
                  <a:lnTo>
                    <a:pt x="725424" y="681228"/>
                  </a:lnTo>
                </a:path>
                <a:path w="1473835" h="681354">
                  <a:moveTo>
                    <a:pt x="975360" y="0"/>
                  </a:moveTo>
                  <a:lnTo>
                    <a:pt x="975360" y="681228"/>
                  </a:lnTo>
                </a:path>
                <a:path w="1473835" h="681354">
                  <a:moveTo>
                    <a:pt x="1223772" y="0"/>
                  </a:moveTo>
                  <a:lnTo>
                    <a:pt x="1223772" y="681228"/>
                  </a:lnTo>
                </a:path>
                <a:path w="1473835" h="681354">
                  <a:moveTo>
                    <a:pt x="1473708" y="0"/>
                  </a:moveTo>
                  <a:lnTo>
                    <a:pt x="1473708" y="681228"/>
                  </a:lnTo>
                </a:path>
                <a:path w="1473835" h="681354">
                  <a:moveTo>
                    <a:pt x="0" y="137160"/>
                  </a:moveTo>
                  <a:lnTo>
                    <a:pt x="1473708" y="137160"/>
                  </a:lnTo>
                </a:path>
                <a:path w="1473835" h="681354">
                  <a:moveTo>
                    <a:pt x="0" y="272796"/>
                  </a:moveTo>
                  <a:lnTo>
                    <a:pt x="1473708" y="272796"/>
                  </a:lnTo>
                </a:path>
                <a:path w="1473835" h="681354">
                  <a:moveTo>
                    <a:pt x="0" y="408432"/>
                  </a:moveTo>
                  <a:lnTo>
                    <a:pt x="1473708" y="408432"/>
                  </a:lnTo>
                </a:path>
                <a:path w="1473835" h="681354">
                  <a:moveTo>
                    <a:pt x="0" y="544068"/>
                  </a:moveTo>
                  <a:lnTo>
                    <a:pt x="1473708" y="544068"/>
                  </a:lnTo>
                </a:path>
                <a:path w="1473835" h="681354">
                  <a:moveTo>
                    <a:pt x="0" y="681228"/>
                  </a:moveTo>
                  <a:lnTo>
                    <a:pt x="1473708" y="6812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2726944" y="4521403"/>
            <a:ext cx="57785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 b="1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30248" y="4521403"/>
            <a:ext cx="57785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289811" y="4614367"/>
            <a:ext cx="271145" cy="70548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25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0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3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4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920999" y="4283964"/>
            <a:ext cx="652145" cy="8255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algn="r" marR="30480">
              <a:lnSpc>
                <a:spcPct val="100000"/>
              </a:lnSpc>
              <a:spcBef>
                <a:spcPts val="35"/>
              </a:spcBef>
            </a:pP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algn="r" marR="30480">
              <a:lnSpc>
                <a:spcPct val="100000"/>
              </a:lnSpc>
              <a:spcBef>
                <a:spcPts val="50"/>
              </a:spcBef>
              <a:tabLst>
                <a:tab pos="278765" algn="l"/>
              </a:tabLst>
            </a:pPr>
            <a:r>
              <a:rPr dirty="0" sz="800">
                <a:latin typeface="Times New Roman"/>
                <a:cs typeface="Times New Roman"/>
              </a:rPr>
              <a:t>i</a:t>
            </a:r>
            <a:r>
              <a:rPr dirty="0" sz="800" spc="10">
                <a:latin typeface="Times New Roman"/>
                <a:cs typeface="Times New Roman"/>
              </a:rPr>
              <a:t>=1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6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algn="just" marL="25400" marR="412115">
              <a:lnSpc>
                <a:spcPts val="1100"/>
              </a:lnSpc>
              <a:spcBef>
                <a:spcPts val="50"/>
              </a:spcBef>
            </a:pPr>
            <a:r>
              <a:rPr dirty="0" sz="800" spc="5">
                <a:latin typeface="Times New Roman"/>
                <a:cs typeface="Times New Roman"/>
              </a:rPr>
              <a:t>b</a:t>
            </a:r>
            <a:r>
              <a:rPr dirty="0" baseline="-20202" sz="825" spc="7">
                <a:latin typeface="Times New Roman"/>
                <a:cs typeface="Times New Roman"/>
              </a:rPr>
              <a:t>i</a:t>
            </a:r>
            <a:r>
              <a:rPr dirty="0" sz="800" spc="5">
                <a:latin typeface="Times New Roman"/>
                <a:cs typeface="Times New Roman"/>
              </a:rPr>
              <a:t>=3 </a:t>
            </a:r>
            <a:r>
              <a:rPr dirty="0" sz="800" spc="-190">
                <a:latin typeface="Times New Roman"/>
                <a:cs typeface="Times New Roman"/>
              </a:rPr>
              <a:t> </a:t>
            </a:r>
            <a:r>
              <a:rPr dirty="0" sz="800" spc="20">
                <a:latin typeface="Times New Roman"/>
                <a:cs typeface="Times New Roman"/>
              </a:rPr>
              <a:t>w</a:t>
            </a:r>
            <a:r>
              <a:rPr dirty="0" baseline="-20202" sz="825" spc="-22">
                <a:latin typeface="Times New Roman"/>
                <a:cs typeface="Times New Roman"/>
              </a:rPr>
              <a:t>i</a:t>
            </a:r>
            <a:r>
              <a:rPr dirty="0" sz="800" spc="10">
                <a:latin typeface="Times New Roman"/>
                <a:cs typeface="Times New Roman"/>
              </a:rPr>
              <a:t>=2  </a:t>
            </a:r>
            <a:r>
              <a:rPr dirty="0" sz="800" spc="15">
                <a:latin typeface="Times New Roman"/>
                <a:cs typeface="Times New Roman"/>
              </a:rPr>
              <a:t>w=5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133851" y="5157215"/>
            <a:ext cx="33020" cy="1117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550">
                <a:latin typeface="Times New Roman"/>
                <a:cs typeface="Times New Roman"/>
              </a:rPr>
              <a:t>i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46399" y="5097779"/>
            <a:ext cx="35814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latin typeface="Times New Roman"/>
                <a:cs typeface="Times New Roman"/>
              </a:rPr>
              <a:t>w-w</a:t>
            </a:r>
            <a:r>
              <a:rPr dirty="0" sz="800" spc="9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=3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479295" y="5361431"/>
            <a:ext cx="1429385" cy="5695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77800" marR="30480" indent="-152400">
              <a:lnSpc>
                <a:spcPts val="710"/>
              </a:lnSpc>
              <a:spcBef>
                <a:spcPts val="130"/>
              </a:spcBef>
            </a:pPr>
            <a:r>
              <a:rPr dirty="0" sz="600" spc="-10">
                <a:latin typeface="Times New Roman"/>
                <a:cs typeface="Times New Roman"/>
              </a:rPr>
              <a:t>if </a:t>
            </a:r>
            <a:r>
              <a:rPr dirty="0" sz="600">
                <a:latin typeface="Times New Roman"/>
                <a:cs typeface="Times New Roman"/>
              </a:rPr>
              <a:t>w</a:t>
            </a:r>
            <a:r>
              <a:rPr dirty="0" baseline="-23809" sz="525">
                <a:latin typeface="Times New Roman"/>
                <a:cs typeface="Times New Roman"/>
              </a:rPr>
              <a:t>i </a:t>
            </a:r>
            <a:r>
              <a:rPr dirty="0" sz="600" spc="-5">
                <a:latin typeface="Times New Roman"/>
                <a:cs typeface="Times New Roman"/>
              </a:rPr>
              <a:t>&lt;= </a:t>
            </a:r>
            <a:r>
              <a:rPr dirty="0" sz="600">
                <a:latin typeface="Times New Roman"/>
                <a:cs typeface="Times New Roman"/>
              </a:rPr>
              <a:t>w // </a:t>
            </a:r>
            <a:r>
              <a:rPr dirty="0" sz="600" spc="-5">
                <a:latin typeface="Times New Roman"/>
                <a:cs typeface="Times New Roman"/>
              </a:rPr>
              <a:t>item </a:t>
            </a:r>
            <a:r>
              <a:rPr dirty="0" sz="600">
                <a:latin typeface="Times New Roman"/>
                <a:cs typeface="Times New Roman"/>
              </a:rPr>
              <a:t>i </a:t>
            </a:r>
            <a:r>
              <a:rPr dirty="0" sz="600" spc="-5">
                <a:latin typeface="Times New Roman"/>
                <a:cs typeface="Times New Roman"/>
              </a:rPr>
              <a:t>can </a:t>
            </a:r>
            <a:r>
              <a:rPr dirty="0" sz="600" spc="-10">
                <a:latin typeface="Times New Roman"/>
                <a:cs typeface="Times New Roman"/>
              </a:rPr>
              <a:t>be </a:t>
            </a:r>
            <a:r>
              <a:rPr dirty="0" sz="600" spc="-5">
                <a:latin typeface="Times New Roman"/>
                <a:cs typeface="Times New Roman"/>
              </a:rPr>
              <a:t>part </a:t>
            </a:r>
            <a:r>
              <a:rPr dirty="0" sz="600" spc="5">
                <a:latin typeface="Times New Roman"/>
                <a:cs typeface="Times New Roman"/>
              </a:rPr>
              <a:t>of </a:t>
            </a:r>
            <a:r>
              <a:rPr dirty="0" sz="600" spc="-5">
                <a:latin typeface="Times New Roman"/>
                <a:cs typeface="Times New Roman"/>
              </a:rPr>
              <a:t>the solution </a:t>
            </a:r>
            <a:r>
              <a:rPr dirty="0" sz="600" spc="-13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if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baseline="-23809" sz="525" spc="97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+ </a:t>
            </a:r>
            <a:r>
              <a:rPr dirty="0" sz="600" spc="-5">
                <a:latin typeface="Times New Roman"/>
                <a:cs typeface="Times New Roman"/>
              </a:rPr>
              <a:t>B[i-1,w-w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Times New Roman"/>
                <a:cs typeface="Times New Roman"/>
              </a:rPr>
              <a:t>]</a:t>
            </a:r>
            <a:r>
              <a:rPr dirty="0" sz="600" spc="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10">
                <a:latin typeface="Times New Roman"/>
                <a:cs typeface="Times New Roman"/>
              </a:rPr>
              <a:t> B[i-1,w]</a:t>
            </a:r>
            <a:endParaRPr sz="600">
              <a:latin typeface="Times New Roman"/>
              <a:cs typeface="Times New Roman"/>
            </a:endParaRPr>
          </a:p>
          <a:p>
            <a:pPr marL="250825">
              <a:lnSpc>
                <a:spcPts val="690"/>
              </a:lnSpc>
            </a:pPr>
            <a:r>
              <a:rPr dirty="0" sz="600" spc="-5" b="1">
                <a:latin typeface="Times New Roman"/>
                <a:cs typeface="Times New Roman"/>
              </a:rPr>
              <a:t>B[i,w]</a:t>
            </a:r>
            <a:r>
              <a:rPr dirty="0" sz="600" spc="-15" b="1">
                <a:latin typeface="Times New Roman"/>
                <a:cs typeface="Times New Roman"/>
              </a:rPr>
              <a:t> </a:t>
            </a:r>
            <a:r>
              <a:rPr dirty="0" sz="600" b="1">
                <a:latin typeface="Times New Roman"/>
                <a:cs typeface="Times New Roman"/>
              </a:rPr>
              <a:t>=</a:t>
            </a:r>
            <a:r>
              <a:rPr dirty="0" sz="600" spc="-25" b="1">
                <a:latin typeface="Times New Roman"/>
                <a:cs typeface="Times New Roman"/>
              </a:rPr>
              <a:t> </a:t>
            </a:r>
            <a:r>
              <a:rPr dirty="0" sz="600" b="1">
                <a:latin typeface="Times New Roman"/>
                <a:cs typeface="Times New Roman"/>
              </a:rPr>
              <a:t>b</a:t>
            </a:r>
            <a:r>
              <a:rPr dirty="0" baseline="-23809" sz="525" b="1">
                <a:latin typeface="Times New Roman"/>
                <a:cs typeface="Times New Roman"/>
              </a:rPr>
              <a:t>i</a:t>
            </a:r>
            <a:r>
              <a:rPr dirty="0" baseline="-23809" sz="525" spc="82" b="1">
                <a:latin typeface="Times New Roman"/>
                <a:cs typeface="Times New Roman"/>
              </a:rPr>
              <a:t> </a:t>
            </a:r>
            <a:r>
              <a:rPr dirty="0" sz="600" b="1">
                <a:latin typeface="Times New Roman"/>
                <a:cs typeface="Times New Roman"/>
              </a:rPr>
              <a:t>+</a:t>
            </a:r>
            <a:r>
              <a:rPr dirty="0" sz="600" spc="-35" b="1">
                <a:latin typeface="Times New Roman"/>
                <a:cs typeface="Times New Roman"/>
              </a:rPr>
              <a:t> </a:t>
            </a:r>
            <a:r>
              <a:rPr dirty="0" sz="600" spc="-5" b="1">
                <a:latin typeface="Times New Roman"/>
                <a:cs typeface="Times New Roman"/>
              </a:rPr>
              <a:t>B[i-1,w-</a:t>
            </a:r>
            <a:r>
              <a:rPr dirty="0" sz="600" spc="-15" b="1">
                <a:latin typeface="Times New Roman"/>
                <a:cs typeface="Times New Roman"/>
              </a:rPr>
              <a:t> </a:t>
            </a:r>
            <a:r>
              <a:rPr dirty="0" sz="600" spc="-5" b="1">
                <a:latin typeface="Times New Roman"/>
                <a:cs typeface="Times New Roman"/>
              </a:rPr>
              <a:t>w</a:t>
            </a:r>
            <a:r>
              <a:rPr dirty="0" baseline="-23809" sz="525" spc="-7" b="1">
                <a:latin typeface="Times New Roman"/>
                <a:cs typeface="Times New Roman"/>
              </a:rPr>
              <a:t>i</a:t>
            </a:r>
            <a:r>
              <a:rPr dirty="0" sz="600" spc="-5" b="1">
                <a:latin typeface="Times New Roman"/>
                <a:cs typeface="Times New Roman"/>
              </a:rPr>
              <a:t>]</a:t>
            </a:r>
            <a:endParaRPr sz="600">
              <a:latin typeface="Times New Roman"/>
              <a:cs typeface="Times New Roman"/>
            </a:endParaRPr>
          </a:p>
          <a:p>
            <a:pPr marL="177800">
              <a:lnSpc>
                <a:spcPts val="715"/>
              </a:lnSpc>
            </a:pPr>
            <a:r>
              <a:rPr dirty="0" sz="600" spc="-10">
                <a:latin typeface="Times New Roman"/>
                <a:cs typeface="Times New Roman"/>
              </a:rPr>
              <a:t>else</a:t>
            </a:r>
            <a:endParaRPr sz="600">
              <a:latin typeface="Times New Roman"/>
              <a:cs typeface="Times New Roman"/>
            </a:endParaRPr>
          </a:p>
          <a:p>
            <a:pPr algn="ctr" marR="384810">
              <a:lnSpc>
                <a:spcPts val="715"/>
              </a:lnSpc>
            </a:pP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sz="600">
                <a:latin typeface="Times New Roman"/>
                <a:cs typeface="Times New Roman"/>
              </a:rPr>
              <a:t>[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 spc="5">
                <a:latin typeface="Times New Roman"/>
                <a:cs typeface="Times New Roman"/>
              </a:rPr>
              <a:t>,</a:t>
            </a:r>
            <a:r>
              <a:rPr dirty="0" sz="600" spc="-5">
                <a:latin typeface="Times New Roman"/>
                <a:cs typeface="Times New Roman"/>
              </a:rPr>
              <a:t>w</a:t>
            </a:r>
            <a:r>
              <a:rPr dirty="0" sz="600">
                <a:latin typeface="Times New Roman"/>
                <a:cs typeface="Times New Roman"/>
              </a:rPr>
              <a:t>]</a:t>
            </a:r>
            <a:r>
              <a:rPr dirty="0" sz="600" spc="-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=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sz="600">
                <a:latin typeface="Times New Roman"/>
                <a:cs typeface="Times New Roman"/>
              </a:rPr>
              <a:t>[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>
                <a:latin typeface="Times New Roman"/>
                <a:cs typeface="Times New Roman"/>
              </a:rPr>
              <a:t>-1</a:t>
            </a:r>
            <a:r>
              <a:rPr dirty="0" sz="600" spc="5">
                <a:latin typeface="Times New Roman"/>
                <a:cs typeface="Times New Roman"/>
              </a:rPr>
              <a:t>,</a:t>
            </a:r>
            <a:r>
              <a:rPr dirty="0" sz="600" spc="-15">
                <a:latin typeface="Times New Roman"/>
                <a:cs typeface="Times New Roman"/>
              </a:rPr>
              <a:t>w</a:t>
            </a:r>
            <a:r>
              <a:rPr dirty="0" sz="600">
                <a:latin typeface="Times New Roman"/>
                <a:cs typeface="Times New Roman"/>
              </a:rPr>
              <a:t>]</a:t>
            </a:r>
            <a:endParaRPr sz="600">
              <a:latin typeface="Times New Roman"/>
              <a:cs typeface="Times New Roman"/>
            </a:endParaRPr>
          </a:p>
          <a:p>
            <a:pPr algn="ctr" marR="400685">
              <a:lnSpc>
                <a:spcPts val="715"/>
              </a:lnSpc>
            </a:pPr>
            <a:r>
              <a:rPr dirty="0" sz="600" spc="-10">
                <a:latin typeface="Times New Roman"/>
                <a:cs typeface="Times New Roman"/>
              </a:rPr>
              <a:t>else </a:t>
            </a:r>
            <a:r>
              <a:rPr dirty="0" sz="600" spc="-5">
                <a:latin typeface="Times New Roman"/>
                <a:cs typeface="Times New Roman"/>
              </a:rPr>
              <a:t>B[i,w]</a:t>
            </a:r>
            <a:r>
              <a:rPr dirty="0" sz="600">
                <a:latin typeface="Times New Roman"/>
                <a:cs typeface="Times New Roman"/>
              </a:rPr>
              <a:t> =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B[i-1,w]</a:t>
            </a:r>
            <a:r>
              <a:rPr dirty="0" sz="600" spc="12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//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w</a:t>
            </a:r>
            <a:r>
              <a:rPr dirty="0" baseline="-23809" sz="525">
                <a:latin typeface="Times New Roman"/>
                <a:cs typeface="Times New Roman"/>
              </a:rPr>
              <a:t>i</a:t>
            </a:r>
            <a:r>
              <a:rPr dirty="0" baseline="-23809" sz="525" spc="7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w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978659" y="4521403"/>
            <a:ext cx="57785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28595" y="4521403"/>
            <a:ext cx="57785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477007" y="4521403"/>
            <a:ext cx="57785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36746" y="4230623"/>
            <a:ext cx="1775460" cy="4076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  <a:tabLst>
                <a:tab pos="173672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dirty="0" u="heavy" sz="105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(8)	</a:t>
            </a:r>
            <a:endParaRPr sz="1050">
              <a:latin typeface="Times New Roman"/>
              <a:cs typeface="Times New Roman"/>
            </a:endParaRPr>
          </a:p>
          <a:p>
            <a:pPr marL="365125">
              <a:lnSpc>
                <a:spcPct val="100000"/>
              </a:lnSpc>
              <a:spcBef>
                <a:spcPts val="890"/>
              </a:spcBef>
            </a:pPr>
            <a:r>
              <a:rPr dirty="0" sz="700">
                <a:latin typeface="Times New Roman"/>
                <a:cs typeface="Times New Roman"/>
              </a:rPr>
              <a:t>i\W</a:t>
            </a:r>
            <a:r>
              <a:rPr dirty="0" sz="700" spc="285">
                <a:latin typeface="Times New Roman"/>
                <a:cs typeface="Times New Roman"/>
              </a:rPr>
              <a:t> </a:t>
            </a:r>
            <a:r>
              <a:rPr dirty="0" baseline="-15873" sz="1050">
                <a:latin typeface="Times New Roman"/>
                <a:cs typeface="Times New Roman"/>
              </a:rPr>
              <a:t>0</a:t>
            </a:r>
            <a:endParaRPr baseline="-15873" sz="10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60622" y="4014723"/>
            <a:ext cx="2707005" cy="2026920"/>
          </a:xfrm>
          <a:custGeom>
            <a:avLst/>
            <a:gdLst/>
            <a:ahLst/>
            <a:cxnLst/>
            <a:rect l="l" t="t" r="r" b="b"/>
            <a:pathLst>
              <a:path w="2707004" h="2026920">
                <a:moveTo>
                  <a:pt x="0" y="2026920"/>
                </a:moveTo>
                <a:lnTo>
                  <a:pt x="2706624" y="2026920"/>
                </a:lnTo>
                <a:lnTo>
                  <a:pt x="2706624" y="0"/>
                </a:lnTo>
                <a:lnTo>
                  <a:pt x="0" y="0"/>
                </a:lnTo>
                <a:lnTo>
                  <a:pt x="0" y="20269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6751828" y="5977127"/>
            <a:ext cx="46355" cy="660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250" spc="5">
                <a:latin typeface="Times New Roman"/>
                <a:cs typeface="Times New Roman"/>
              </a:rPr>
              <a:t>28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367779" y="4029455"/>
            <a:ext cx="2768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Times New Roman"/>
                <a:cs typeface="Times New Roman"/>
              </a:rPr>
              <a:t>I</a:t>
            </a:r>
            <a:r>
              <a:rPr dirty="0" sz="800" spc="15">
                <a:latin typeface="Times New Roman"/>
                <a:cs typeface="Times New Roman"/>
              </a:rPr>
              <a:t>t</a:t>
            </a:r>
            <a:r>
              <a:rPr dirty="0" sz="800" spc="10">
                <a:latin typeface="Times New Roman"/>
                <a:cs typeface="Times New Roman"/>
              </a:rPr>
              <a:t>e</a:t>
            </a:r>
            <a:r>
              <a:rPr dirty="0" sz="800" spc="10">
                <a:latin typeface="Times New Roman"/>
                <a:cs typeface="Times New Roman"/>
              </a:rPr>
              <a:t>m</a:t>
            </a:r>
            <a:r>
              <a:rPr dirty="0" sz="800" spc="20">
                <a:latin typeface="Times New Roman"/>
                <a:cs typeface="Times New Roman"/>
              </a:rPr>
              <a:t>s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250432" y="4167123"/>
            <a:ext cx="498475" cy="2730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50"/>
              </a:spcBef>
            </a:pPr>
            <a:r>
              <a:rPr dirty="0" sz="800" spc="15">
                <a:latin typeface="Times New Roman"/>
                <a:cs typeface="Times New Roman"/>
              </a:rPr>
              <a:t>1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35"/>
              </a:spcBef>
            </a:pP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549647" y="4642611"/>
            <a:ext cx="1473835" cy="681355"/>
          </a:xfrm>
          <a:custGeom>
            <a:avLst/>
            <a:gdLst/>
            <a:ahLst/>
            <a:cxnLst/>
            <a:rect l="l" t="t" r="r" b="b"/>
            <a:pathLst>
              <a:path w="1473835" h="681354">
                <a:moveTo>
                  <a:pt x="0" y="0"/>
                </a:moveTo>
                <a:lnTo>
                  <a:pt x="0" y="681228"/>
                </a:lnTo>
              </a:path>
              <a:path w="1473835" h="681354">
                <a:moveTo>
                  <a:pt x="0" y="0"/>
                </a:moveTo>
                <a:lnTo>
                  <a:pt x="1473708" y="0"/>
                </a:lnTo>
              </a:path>
              <a:path w="1473835" h="681354">
                <a:moveTo>
                  <a:pt x="227076" y="0"/>
                </a:moveTo>
                <a:lnTo>
                  <a:pt x="227076" y="681228"/>
                </a:lnTo>
              </a:path>
              <a:path w="1473835" h="681354">
                <a:moveTo>
                  <a:pt x="477012" y="0"/>
                </a:moveTo>
                <a:lnTo>
                  <a:pt x="477012" y="681228"/>
                </a:lnTo>
              </a:path>
              <a:path w="1473835" h="681354">
                <a:moveTo>
                  <a:pt x="725424" y="0"/>
                </a:moveTo>
                <a:lnTo>
                  <a:pt x="725424" y="681228"/>
                </a:lnTo>
              </a:path>
              <a:path w="1473835" h="681354">
                <a:moveTo>
                  <a:pt x="975360" y="0"/>
                </a:moveTo>
                <a:lnTo>
                  <a:pt x="975360" y="681228"/>
                </a:lnTo>
              </a:path>
              <a:path w="1473835" h="681354">
                <a:moveTo>
                  <a:pt x="1223772" y="0"/>
                </a:moveTo>
                <a:lnTo>
                  <a:pt x="1223772" y="681228"/>
                </a:lnTo>
              </a:path>
              <a:path w="1473835" h="681354">
                <a:moveTo>
                  <a:pt x="1473708" y="0"/>
                </a:moveTo>
                <a:lnTo>
                  <a:pt x="1473708" y="681228"/>
                </a:lnTo>
              </a:path>
              <a:path w="1473835" h="681354">
                <a:moveTo>
                  <a:pt x="0" y="137160"/>
                </a:moveTo>
                <a:lnTo>
                  <a:pt x="1473708" y="137160"/>
                </a:lnTo>
              </a:path>
              <a:path w="1473835" h="681354">
                <a:moveTo>
                  <a:pt x="0" y="272796"/>
                </a:moveTo>
                <a:lnTo>
                  <a:pt x="1473708" y="272796"/>
                </a:lnTo>
              </a:path>
              <a:path w="1473835" h="681354">
                <a:moveTo>
                  <a:pt x="0" y="408432"/>
                </a:moveTo>
                <a:lnTo>
                  <a:pt x="1473708" y="408432"/>
                </a:lnTo>
              </a:path>
              <a:path w="1473835" h="681354">
                <a:moveTo>
                  <a:pt x="0" y="544068"/>
                </a:moveTo>
                <a:lnTo>
                  <a:pt x="1473708" y="544068"/>
                </a:lnTo>
              </a:path>
              <a:path w="1473835" h="681354">
                <a:moveTo>
                  <a:pt x="0" y="681228"/>
                </a:moveTo>
                <a:lnTo>
                  <a:pt x="1473708" y="6812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6063488" y="4410456"/>
            <a:ext cx="652145" cy="6991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algn="r" marR="30480">
              <a:lnSpc>
                <a:spcPct val="100000"/>
              </a:lnSpc>
              <a:spcBef>
                <a:spcPts val="50"/>
              </a:spcBef>
              <a:tabLst>
                <a:tab pos="278765" algn="l"/>
              </a:tabLst>
            </a:pPr>
            <a:r>
              <a:rPr dirty="0" sz="800">
                <a:latin typeface="Times New Roman"/>
                <a:cs typeface="Times New Roman"/>
              </a:rPr>
              <a:t>i</a:t>
            </a:r>
            <a:r>
              <a:rPr dirty="0" sz="800" spc="10">
                <a:latin typeface="Times New Roman"/>
                <a:cs typeface="Times New Roman"/>
              </a:rPr>
              <a:t>=2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6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algn="just" marL="25400" marR="412115">
              <a:lnSpc>
                <a:spcPts val="1100"/>
              </a:lnSpc>
              <a:spcBef>
                <a:spcPts val="50"/>
              </a:spcBef>
            </a:pPr>
            <a:r>
              <a:rPr dirty="0" sz="800" spc="5">
                <a:latin typeface="Times New Roman"/>
                <a:cs typeface="Times New Roman"/>
              </a:rPr>
              <a:t>b</a:t>
            </a:r>
            <a:r>
              <a:rPr dirty="0" baseline="-20202" sz="825" spc="7">
                <a:latin typeface="Times New Roman"/>
                <a:cs typeface="Times New Roman"/>
              </a:rPr>
              <a:t>i</a:t>
            </a:r>
            <a:r>
              <a:rPr dirty="0" sz="800" spc="5">
                <a:latin typeface="Times New Roman"/>
                <a:cs typeface="Times New Roman"/>
              </a:rPr>
              <a:t>=4 </a:t>
            </a:r>
            <a:r>
              <a:rPr dirty="0" sz="800" spc="-190">
                <a:latin typeface="Times New Roman"/>
                <a:cs typeface="Times New Roman"/>
              </a:rPr>
              <a:t> </a:t>
            </a:r>
            <a:r>
              <a:rPr dirty="0" sz="800" spc="20">
                <a:latin typeface="Times New Roman"/>
                <a:cs typeface="Times New Roman"/>
              </a:rPr>
              <a:t>w</a:t>
            </a:r>
            <a:r>
              <a:rPr dirty="0" baseline="-20202" sz="825" spc="-22">
                <a:latin typeface="Times New Roman"/>
                <a:cs typeface="Times New Roman"/>
              </a:rPr>
              <a:t>i</a:t>
            </a:r>
            <a:r>
              <a:rPr dirty="0" sz="800" spc="10">
                <a:latin typeface="Times New Roman"/>
                <a:cs typeface="Times New Roman"/>
              </a:rPr>
              <a:t>=3  </a:t>
            </a:r>
            <a:r>
              <a:rPr dirty="0" sz="800" spc="15">
                <a:latin typeface="Times New Roman"/>
                <a:cs typeface="Times New Roman"/>
              </a:rPr>
              <a:t>w=1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276339" y="5157215"/>
            <a:ext cx="33020" cy="1117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550">
                <a:latin typeface="Times New Roman"/>
                <a:cs typeface="Times New Roman"/>
              </a:rPr>
              <a:t>i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088888" y="5097779"/>
            <a:ext cx="39306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latin typeface="Times New Roman"/>
                <a:cs typeface="Times New Roman"/>
              </a:rPr>
              <a:t>w-w</a:t>
            </a:r>
            <a:r>
              <a:rPr dirty="0" sz="800" spc="9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=-2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121147" y="4521403"/>
            <a:ext cx="57785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371084" y="4521403"/>
            <a:ext cx="57785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619496" y="4521403"/>
            <a:ext cx="57785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869432" y="4521403"/>
            <a:ext cx="57785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4823967" y="4858829"/>
            <a:ext cx="44450" cy="119380"/>
            <a:chOff x="4823967" y="4858829"/>
            <a:chExt cx="44450" cy="119380"/>
          </a:xfrm>
        </p:grpSpPr>
        <p:sp>
          <p:nvSpPr>
            <p:cNvPr id="71" name="object 71"/>
            <p:cNvSpPr/>
            <p:nvPr/>
          </p:nvSpPr>
          <p:spPr>
            <a:xfrm>
              <a:off x="4845303" y="4863591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w="0" h="73660">
                  <a:moveTo>
                    <a:pt x="0" y="0"/>
                  </a:moveTo>
                  <a:lnTo>
                    <a:pt x="0" y="7315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4823967" y="493369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44196" y="0"/>
                  </a:moveTo>
                  <a:lnTo>
                    <a:pt x="0" y="0"/>
                  </a:lnTo>
                  <a:lnTo>
                    <a:pt x="22860" y="44196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4432300" y="4521403"/>
            <a:ext cx="498475" cy="79819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60"/>
              </a:spcBef>
              <a:tabLst>
                <a:tab pos="212725" algn="l"/>
                <a:tab pos="440055" algn="l"/>
              </a:tabLst>
            </a:pPr>
            <a:r>
              <a:rPr dirty="0" sz="700">
                <a:latin typeface="Times New Roman"/>
                <a:cs typeface="Times New Roman"/>
              </a:rPr>
              <a:t>0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229"/>
              </a:spcBef>
              <a:tabLst>
                <a:tab pos="212725" algn="l"/>
                <a:tab pos="440055" algn="l"/>
              </a:tabLst>
            </a:pP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 algn="r" marR="15240">
              <a:lnSpc>
                <a:spcPct val="100000"/>
              </a:lnSpc>
              <a:spcBef>
                <a:spcPts val="229"/>
              </a:spcBef>
              <a:tabLst>
                <a:tab pos="212725" algn="l"/>
                <a:tab pos="429259" algn="l"/>
              </a:tabLst>
            </a:pPr>
            <a:r>
              <a:rPr dirty="0" sz="700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 b="1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3	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4	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621783" y="5361432"/>
            <a:ext cx="1429385" cy="5695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77800" marR="30480" indent="-152400">
              <a:lnSpc>
                <a:spcPts val="710"/>
              </a:lnSpc>
              <a:spcBef>
                <a:spcPts val="130"/>
              </a:spcBef>
            </a:pPr>
            <a:r>
              <a:rPr dirty="0" sz="600" spc="-10">
                <a:latin typeface="Times New Roman"/>
                <a:cs typeface="Times New Roman"/>
              </a:rPr>
              <a:t>if </a:t>
            </a:r>
            <a:r>
              <a:rPr dirty="0" sz="600">
                <a:latin typeface="Times New Roman"/>
                <a:cs typeface="Times New Roman"/>
              </a:rPr>
              <a:t>w</a:t>
            </a:r>
            <a:r>
              <a:rPr dirty="0" baseline="-23809" sz="525">
                <a:latin typeface="Times New Roman"/>
                <a:cs typeface="Times New Roman"/>
              </a:rPr>
              <a:t>i </a:t>
            </a:r>
            <a:r>
              <a:rPr dirty="0" sz="600" spc="-5">
                <a:latin typeface="Times New Roman"/>
                <a:cs typeface="Times New Roman"/>
              </a:rPr>
              <a:t>&lt;= </a:t>
            </a:r>
            <a:r>
              <a:rPr dirty="0" sz="600">
                <a:latin typeface="Times New Roman"/>
                <a:cs typeface="Times New Roman"/>
              </a:rPr>
              <a:t>w // </a:t>
            </a:r>
            <a:r>
              <a:rPr dirty="0" sz="600" spc="-5">
                <a:latin typeface="Times New Roman"/>
                <a:cs typeface="Times New Roman"/>
              </a:rPr>
              <a:t>item </a:t>
            </a:r>
            <a:r>
              <a:rPr dirty="0" sz="600">
                <a:latin typeface="Times New Roman"/>
                <a:cs typeface="Times New Roman"/>
              </a:rPr>
              <a:t>i </a:t>
            </a:r>
            <a:r>
              <a:rPr dirty="0" sz="600" spc="-5">
                <a:latin typeface="Times New Roman"/>
                <a:cs typeface="Times New Roman"/>
              </a:rPr>
              <a:t>can </a:t>
            </a:r>
            <a:r>
              <a:rPr dirty="0" sz="600" spc="-10">
                <a:latin typeface="Times New Roman"/>
                <a:cs typeface="Times New Roman"/>
              </a:rPr>
              <a:t>be </a:t>
            </a:r>
            <a:r>
              <a:rPr dirty="0" sz="600" spc="-5">
                <a:latin typeface="Times New Roman"/>
                <a:cs typeface="Times New Roman"/>
              </a:rPr>
              <a:t>part </a:t>
            </a:r>
            <a:r>
              <a:rPr dirty="0" sz="600" spc="5">
                <a:latin typeface="Times New Roman"/>
                <a:cs typeface="Times New Roman"/>
              </a:rPr>
              <a:t>of </a:t>
            </a:r>
            <a:r>
              <a:rPr dirty="0" sz="600" spc="-5">
                <a:latin typeface="Times New Roman"/>
                <a:cs typeface="Times New Roman"/>
              </a:rPr>
              <a:t>the solution </a:t>
            </a:r>
            <a:r>
              <a:rPr dirty="0" sz="600" spc="-13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if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baseline="-23809" sz="525" spc="97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+ </a:t>
            </a:r>
            <a:r>
              <a:rPr dirty="0" sz="600" spc="-5">
                <a:latin typeface="Times New Roman"/>
                <a:cs typeface="Times New Roman"/>
              </a:rPr>
              <a:t>B[i-1,w-w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Times New Roman"/>
                <a:cs typeface="Times New Roman"/>
              </a:rPr>
              <a:t>]</a:t>
            </a:r>
            <a:r>
              <a:rPr dirty="0" sz="600" spc="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10">
                <a:latin typeface="Times New Roman"/>
                <a:cs typeface="Times New Roman"/>
              </a:rPr>
              <a:t> B[i-1,w]</a:t>
            </a:r>
            <a:endParaRPr sz="600">
              <a:latin typeface="Times New Roman"/>
              <a:cs typeface="Times New Roman"/>
            </a:endParaRPr>
          </a:p>
          <a:p>
            <a:pPr marL="177800" marR="393700" indent="74295">
              <a:lnSpc>
                <a:spcPts val="710"/>
              </a:lnSpc>
              <a:spcBef>
                <a:spcPts val="10"/>
              </a:spcBef>
            </a:pPr>
            <a:r>
              <a:rPr dirty="0" sz="600" spc="-5">
                <a:latin typeface="Times New Roman"/>
                <a:cs typeface="Times New Roman"/>
              </a:rPr>
              <a:t>B[i,w]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=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baseline="-23809" sz="525" spc="82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+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B[i-1,w-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w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Times New Roman"/>
                <a:cs typeface="Times New Roman"/>
              </a:rPr>
              <a:t>] </a:t>
            </a:r>
            <a:r>
              <a:rPr dirty="0" sz="600" spc="-13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else</a:t>
            </a:r>
            <a:endParaRPr sz="600">
              <a:latin typeface="Times New Roman"/>
              <a:cs typeface="Times New Roman"/>
            </a:endParaRPr>
          </a:p>
          <a:p>
            <a:pPr marL="252095">
              <a:lnSpc>
                <a:spcPts val="690"/>
              </a:lnSpc>
            </a:pP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sz="600">
                <a:latin typeface="Times New Roman"/>
                <a:cs typeface="Times New Roman"/>
              </a:rPr>
              <a:t>[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 spc="5">
                <a:latin typeface="Times New Roman"/>
                <a:cs typeface="Times New Roman"/>
              </a:rPr>
              <a:t>,</a:t>
            </a:r>
            <a:r>
              <a:rPr dirty="0" sz="600" spc="-5">
                <a:latin typeface="Times New Roman"/>
                <a:cs typeface="Times New Roman"/>
              </a:rPr>
              <a:t>w</a:t>
            </a:r>
            <a:r>
              <a:rPr dirty="0" sz="600">
                <a:latin typeface="Times New Roman"/>
                <a:cs typeface="Times New Roman"/>
              </a:rPr>
              <a:t>]</a:t>
            </a:r>
            <a:r>
              <a:rPr dirty="0" sz="600" spc="-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=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sz="600">
                <a:latin typeface="Times New Roman"/>
                <a:cs typeface="Times New Roman"/>
              </a:rPr>
              <a:t>[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>
                <a:latin typeface="Times New Roman"/>
                <a:cs typeface="Times New Roman"/>
              </a:rPr>
              <a:t>-1</a:t>
            </a:r>
            <a:r>
              <a:rPr dirty="0" sz="600" spc="5">
                <a:latin typeface="Times New Roman"/>
                <a:cs typeface="Times New Roman"/>
              </a:rPr>
              <a:t>,</a:t>
            </a:r>
            <a:r>
              <a:rPr dirty="0" sz="600" spc="-15">
                <a:latin typeface="Times New Roman"/>
                <a:cs typeface="Times New Roman"/>
              </a:rPr>
              <a:t>w</a:t>
            </a:r>
            <a:r>
              <a:rPr dirty="0" sz="600">
                <a:latin typeface="Times New Roman"/>
                <a:cs typeface="Times New Roman"/>
              </a:rPr>
              <a:t>]</a:t>
            </a:r>
            <a:endParaRPr sz="600">
              <a:latin typeface="Times New Roman"/>
              <a:cs typeface="Times New Roman"/>
            </a:endParaRPr>
          </a:p>
          <a:p>
            <a:pPr marL="25400">
              <a:lnSpc>
                <a:spcPts val="715"/>
              </a:lnSpc>
            </a:pPr>
            <a:r>
              <a:rPr dirty="0" sz="600" spc="-10">
                <a:latin typeface="Times New Roman"/>
                <a:cs typeface="Times New Roman"/>
              </a:rPr>
              <a:t>else</a:t>
            </a:r>
            <a:r>
              <a:rPr dirty="0" sz="600" spc="-5">
                <a:latin typeface="Times New Roman"/>
                <a:cs typeface="Times New Roman"/>
              </a:rPr>
              <a:t> </a:t>
            </a:r>
            <a:r>
              <a:rPr dirty="0" sz="600" spc="-5" b="1">
                <a:latin typeface="Times New Roman"/>
                <a:cs typeface="Times New Roman"/>
              </a:rPr>
              <a:t>B[i,w]</a:t>
            </a:r>
            <a:r>
              <a:rPr dirty="0" sz="600" spc="-10" b="1">
                <a:latin typeface="Times New Roman"/>
                <a:cs typeface="Times New Roman"/>
              </a:rPr>
              <a:t> </a:t>
            </a:r>
            <a:r>
              <a:rPr dirty="0" sz="600" b="1">
                <a:latin typeface="Times New Roman"/>
                <a:cs typeface="Times New Roman"/>
              </a:rPr>
              <a:t>=</a:t>
            </a:r>
            <a:r>
              <a:rPr dirty="0" sz="600" spc="-20" b="1">
                <a:latin typeface="Times New Roman"/>
                <a:cs typeface="Times New Roman"/>
              </a:rPr>
              <a:t> </a:t>
            </a:r>
            <a:r>
              <a:rPr dirty="0" sz="600" spc="-10" b="1">
                <a:latin typeface="Times New Roman"/>
                <a:cs typeface="Times New Roman"/>
              </a:rPr>
              <a:t>B[i-1,w]</a:t>
            </a:r>
            <a:r>
              <a:rPr dirty="0" sz="600" spc="145" b="1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// </a:t>
            </a:r>
            <a:r>
              <a:rPr dirty="0" sz="600">
                <a:latin typeface="Times New Roman"/>
                <a:cs typeface="Times New Roman"/>
              </a:rPr>
              <a:t>w</a:t>
            </a:r>
            <a:r>
              <a:rPr dirty="0" baseline="-23809" sz="525">
                <a:latin typeface="Times New Roman"/>
                <a:cs typeface="Times New Roman"/>
              </a:rPr>
              <a:t>i</a:t>
            </a:r>
            <a:r>
              <a:rPr dirty="0" baseline="-23809" sz="525" spc="82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w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079240" y="4230623"/>
            <a:ext cx="1775460" cy="4076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  <a:tabLst>
                <a:tab pos="173672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dirty="0" u="heavy" sz="105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(9)	</a:t>
            </a:r>
            <a:endParaRPr sz="1050">
              <a:latin typeface="Times New Roman"/>
              <a:cs typeface="Times New Roman"/>
            </a:endParaRPr>
          </a:p>
          <a:p>
            <a:pPr marL="365125">
              <a:lnSpc>
                <a:spcPct val="100000"/>
              </a:lnSpc>
              <a:spcBef>
                <a:spcPts val="890"/>
              </a:spcBef>
            </a:pPr>
            <a:r>
              <a:rPr dirty="0" sz="700">
                <a:latin typeface="Times New Roman"/>
                <a:cs typeface="Times New Roman"/>
              </a:rPr>
              <a:t>i\W</a:t>
            </a:r>
            <a:r>
              <a:rPr dirty="0" sz="700" spc="285">
                <a:latin typeface="Times New Roman"/>
                <a:cs typeface="Times New Roman"/>
              </a:rPr>
              <a:t> </a:t>
            </a:r>
            <a:r>
              <a:rPr dirty="0" baseline="-15873" sz="1050">
                <a:latin typeface="Times New Roman"/>
                <a:cs typeface="Times New Roman"/>
              </a:rPr>
              <a:t>0</a:t>
            </a:r>
            <a:endParaRPr baseline="-15873" sz="10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103116" y="4014723"/>
            <a:ext cx="2708275" cy="2026920"/>
          </a:xfrm>
          <a:custGeom>
            <a:avLst/>
            <a:gdLst/>
            <a:ahLst/>
            <a:cxnLst/>
            <a:rect l="l" t="t" r="r" b="b"/>
            <a:pathLst>
              <a:path w="2708275" h="2026920">
                <a:moveTo>
                  <a:pt x="0" y="2026920"/>
                </a:moveTo>
                <a:lnTo>
                  <a:pt x="2708148" y="2026920"/>
                </a:lnTo>
                <a:lnTo>
                  <a:pt x="2708148" y="0"/>
                </a:lnTo>
                <a:lnTo>
                  <a:pt x="0" y="0"/>
                </a:lnTo>
                <a:lnTo>
                  <a:pt x="0" y="20269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3609340" y="8663940"/>
            <a:ext cx="46355" cy="66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250" spc="5">
                <a:latin typeface="Times New Roman"/>
                <a:cs typeface="Times New Roman"/>
              </a:rPr>
              <a:t>29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225292" y="6716267"/>
            <a:ext cx="2768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Times New Roman"/>
                <a:cs typeface="Times New Roman"/>
              </a:rPr>
              <a:t>I</a:t>
            </a:r>
            <a:r>
              <a:rPr dirty="0" sz="800" spc="15">
                <a:latin typeface="Times New Roman"/>
                <a:cs typeface="Times New Roman"/>
              </a:rPr>
              <a:t>t</a:t>
            </a:r>
            <a:r>
              <a:rPr dirty="0" sz="800" spc="10">
                <a:latin typeface="Times New Roman"/>
                <a:cs typeface="Times New Roman"/>
              </a:rPr>
              <a:t>e</a:t>
            </a:r>
            <a:r>
              <a:rPr dirty="0" sz="800" spc="10">
                <a:latin typeface="Times New Roman"/>
                <a:cs typeface="Times New Roman"/>
              </a:rPr>
              <a:t>m</a:t>
            </a:r>
            <a:r>
              <a:rPr dirty="0" sz="800" spc="20">
                <a:latin typeface="Times New Roman"/>
                <a:cs typeface="Times New Roman"/>
              </a:rPr>
              <a:t>s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107944" y="6853935"/>
            <a:ext cx="498475" cy="2730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50"/>
              </a:spcBef>
            </a:pPr>
            <a:r>
              <a:rPr dirty="0" sz="800" spc="15">
                <a:latin typeface="Times New Roman"/>
                <a:cs typeface="Times New Roman"/>
              </a:rPr>
              <a:t>1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35"/>
              </a:spcBef>
            </a:pP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407160" y="7329423"/>
            <a:ext cx="1473835" cy="681355"/>
          </a:xfrm>
          <a:custGeom>
            <a:avLst/>
            <a:gdLst/>
            <a:ahLst/>
            <a:cxnLst/>
            <a:rect l="l" t="t" r="r" b="b"/>
            <a:pathLst>
              <a:path w="1473835" h="681354">
                <a:moveTo>
                  <a:pt x="0" y="0"/>
                </a:moveTo>
                <a:lnTo>
                  <a:pt x="0" y="681228"/>
                </a:lnTo>
              </a:path>
              <a:path w="1473835" h="681354">
                <a:moveTo>
                  <a:pt x="0" y="0"/>
                </a:moveTo>
                <a:lnTo>
                  <a:pt x="1473708" y="0"/>
                </a:lnTo>
              </a:path>
              <a:path w="1473835" h="681354">
                <a:moveTo>
                  <a:pt x="227076" y="0"/>
                </a:moveTo>
                <a:lnTo>
                  <a:pt x="227076" y="681228"/>
                </a:lnTo>
              </a:path>
              <a:path w="1473835" h="681354">
                <a:moveTo>
                  <a:pt x="477012" y="0"/>
                </a:moveTo>
                <a:lnTo>
                  <a:pt x="477012" y="681228"/>
                </a:lnTo>
              </a:path>
              <a:path w="1473835" h="681354">
                <a:moveTo>
                  <a:pt x="725424" y="0"/>
                </a:moveTo>
                <a:lnTo>
                  <a:pt x="725424" y="681228"/>
                </a:lnTo>
              </a:path>
              <a:path w="1473835" h="681354">
                <a:moveTo>
                  <a:pt x="975360" y="0"/>
                </a:moveTo>
                <a:lnTo>
                  <a:pt x="975360" y="681228"/>
                </a:lnTo>
              </a:path>
              <a:path w="1473835" h="681354">
                <a:moveTo>
                  <a:pt x="1223772" y="0"/>
                </a:moveTo>
                <a:lnTo>
                  <a:pt x="1223772" y="681228"/>
                </a:lnTo>
              </a:path>
              <a:path w="1473835" h="681354">
                <a:moveTo>
                  <a:pt x="1473708" y="0"/>
                </a:moveTo>
                <a:lnTo>
                  <a:pt x="1473708" y="681228"/>
                </a:lnTo>
              </a:path>
              <a:path w="1473835" h="681354">
                <a:moveTo>
                  <a:pt x="0" y="137160"/>
                </a:moveTo>
                <a:lnTo>
                  <a:pt x="1473708" y="137160"/>
                </a:lnTo>
              </a:path>
              <a:path w="1473835" h="681354">
                <a:moveTo>
                  <a:pt x="0" y="272796"/>
                </a:moveTo>
                <a:lnTo>
                  <a:pt x="1473708" y="272796"/>
                </a:lnTo>
              </a:path>
              <a:path w="1473835" h="681354">
                <a:moveTo>
                  <a:pt x="0" y="408432"/>
                </a:moveTo>
                <a:lnTo>
                  <a:pt x="1473708" y="408432"/>
                </a:lnTo>
              </a:path>
              <a:path w="1473835" h="681354">
                <a:moveTo>
                  <a:pt x="0" y="544068"/>
                </a:moveTo>
                <a:lnTo>
                  <a:pt x="1473708" y="544068"/>
                </a:lnTo>
              </a:path>
              <a:path w="1473835" h="681354">
                <a:moveTo>
                  <a:pt x="0" y="681228"/>
                </a:moveTo>
                <a:lnTo>
                  <a:pt x="1473708" y="6812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1289811" y="7301179"/>
            <a:ext cx="271145" cy="70548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25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0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3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4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920999" y="7097267"/>
            <a:ext cx="652145" cy="6991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algn="r" marR="30480">
              <a:lnSpc>
                <a:spcPct val="100000"/>
              </a:lnSpc>
              <a:spcBef>
                <a:spcPts val="50"/>
              </a:spcBef>
              <a:tabLst>
                <a:tab pos="278765" algn="l"/>
              </a:tabLst>
            </a:pPr>
            <a:r>
              <a:rPr dirty="0" sz="800">
                <a:latin typeface="Times New Roman"/>
                <a:cs typeface="Times New Roman"/>
              </a:rPr>
              <a:t>i</a:t>
            </a:r>
            <a:r>
              <a:rPr dirty="0" sz="800" spc="10">
                <a:latin typeface="Times New Roman"/>
                <a:cs typeface="Times New Roman"/>
              </a:rPr>
              <a:t>=2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6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algn="just" marL="25400" marR="412115">
              <a:lnSpc>
                <a:spcPts val="1100"/>
              </a:lnSpc>
              <a:spcBef>
                <a:spcPts val="50"/>
              </a:spcBef>
            </a:pPr>
            <a:r>
              <a:rPr dirty="0" sz="800" spc="5">
                <a:latin typeface="Times New Roman"/>
                <a:cs typeface="Times New Roman"/>
              </a:rPr>
              <a:t>b</a:t>
            </a:r>
            <a:r>
              <a:rPr dirty="0" baseline="-20202" sz="825" spc="7">
                <a:latin typeface="Times New Roman"/>
                <a:cs typeface="Times New Roman"/>
              </a:rPr>
              <a:t>i</a:t>
            </a:r>
            <a:r>
              <a:rPr dirty="0" sz="800" spc="5">
                <a:latin typeface="Times New Roman"/>
                <a:cs typeface="Times New Roman"/>
              </a:rPr>
              <a:t>=4 </a:t>
            </a:r>
            <a:r>
              <a:rPr dirty="0" sz="800" spc="-190">
                <a:latin typeface="Times New Roman"/>
                <a:cs typeface="Times New Roman"/>
              </a:rPr>
              <a:t> </a:t>
            </a:r>
            <a:r>
              <a:rPr dirty="0" sz="800" spc="20">
                <a:latin typeface="Times New Roman"/>
                <a:cs typeface="Times New Roman"/>
              </a:rPr>
              <a:t>w</a:t>
            </a:r>
            <a:r>
              <a:rPr dirty="0" baseline="-20202" sz="825" spc="-22">
                <a:latin typeface="Times New Roman"/>
                <a:cs typeface="Times New Roman"/>
              </a:rPr>
              <a:t>i</a:t>
            </a:r>
            <a:r>
              <a:rPr dirty="0" sz="800" spc="10">
                <a:latin typeface="Times New Roman"/>
                <a:cs typeface="Times New Roman"/>
              </a:rPr>
              <a:t>=3  </a:t>
            </a:r>
            <a:r>
              <a:rPr dirty="0" sz="800" spc="15">
                <a:latin typeface="Times New Roman"/>
                <a:cs typeface="Times New Roman"/>
              </a:rPr>
              <a:t>w=2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133851" y="7844028"/>
            <a:ext cx="33020" cy="1117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550">
                <a:latin typeface="Times New Roman"/>
                <a:cs typeface="Times New Roman"/>
              </a:rPr>
              <a:t>i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946399" y="7784591"/>
            <a:ext cx="393065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latin typeface="Times New Roman"/>
                <a:cs typeface="Times New Roman"/>
              </a:rPr>
              <a:t>w-w</a:t>
            </a:r>
            <a:r>
              <a:rPr dirty="0" sz="800" spc="9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=-1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228595" y="7208215"/>
            <a:ext cx="57785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477007" y="7208215"/>
            <a:ext cx="57785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726944" y="7208215"/>
            <a:ext cx="57785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1929892" y="7545641"/>
            <a:ext cx="44450" cy="119380"/>
            <a:chOff x="1929892" y="7545641"/>
            <a:chExt cx="44450" cy="119380"/>
          </a:xfrm>
        </p:grpSpPr>
        <p:sp>
          <p:nvSpPr>
            <p:cNvPr id="89" name="object 89"/>
            <p:cNvSpPr/>
            <p:nvPr/>
          </p:nvSpPr>
          <p:spPr>
            <a:xfrm>
              <a:off x="1951228" y="7550404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w="0" h="73659">
                  <a:moveTo>
                    <a:pt x="0" y="0"/>
                  </a:moveTo>
                  <a:lnTo>
                    <a:pt x="0" y="7315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1929892" y="762050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44196" y="0"/>
                  </a:moveTo>
                  <a:lnTo>
                    <a:pt x="0" y="0"/>
                  </a:lnTo>
                  <a:lnTo>
                    <a:pt x="21336" y="44196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1" name="object 91"/>
          <p:cNvSpPr txBox="1"/>
          <p:nvPr/>
        </p:nvSpPr>
        <p:spPr>
          <a:xfrm>
            <a:off x="1969516" y="7208215"/>
            <a:ext cx="67310" cy="52578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8890"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  <a:p>
            <a:pPr marL="8890"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 marL="8890"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 b="1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479296" y="8048243"/>
            <a:ext cx="1429385" cy="5695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77800" marR="30480" indent="-152400">
              <a:lnSpc>
                <a:spcPts val="710"/>
              </a:lnSpc>
              <a:spcBef>
                <a:spcPts val="130"/>
              </a:spcBef>
            </a:pPr>
            <a:r>
              <a:rPr dirty="0" sz="600" spc="-10">
                <a:latin typeface="Times New Roman"/>
                <a:cs typeface="Times New Roman"/>
              </a:rPr>
              <a:t>if </a:t>
            </a:r>
            <a:r>
              <a:rPr dirty="0" sz="600">
                <a:latin typeface="Times New Roman"/>
                <a:cs typeface="Times New Roman"/>
              </a:rPr>
              <a:t>w</a:t>
            </a:r>
            <a:r>
              <a:rPr dirty="0" baseline="-23809" sz="525">
                <a:latin typeface="Times New Roman"/>
                <a:cs typeface="Times New Roman"/>
              </a:rPr>
              <a:t>i </a:t>
            </a:r>
            <a:r>
              <a:rPr dirty="0" sz="600" spc="-5">
                <a:latin typeface="Times New Roman"/>
                <a:cs typeface="Times New Roman"/>
              </a:rPr>
              <a:t>&lt;= </a:t>
            </a:r>
            <a:r>
              <a:rPr dirty="0" sz="600">
                <a:latin typeface="Times New Roman"/>
                <a:cs typeface="Times New Roman"/>
              </a:rPr>
              <a:t>w // </a:t>
            </a:r>
            <a:r>
              <a:rPr dirty="0" sz="600" spc="-5">
                <a:latin typeface="Times New Roman"/>
                <a:cs typeface="Times New Roman"/>
              </a:rPr>
              <a:t>item </a:t>
            </a:r>
            <a:r>
              <a:rPr dirty="0" sz="600">
                <a:latin typeface="Times New Roman"/>
                <a:cs typeface="Times New Roman"/>
              </a:rPr>
              <a:t>i </a:t>
            </a:r>
            <a:r>
              <a:rPr dirty="0" sz="600" spc="-5">
                <a:latin typeface="Times New Roman"/>
                <a:cs typeface="Times New Roman"/>
              </a:rPr>
              <a:t>can </a:t>
            </a:r>
            <a:r>
              <a:rPr dirty="0" sz="600" spc="-10">
                <a:latin typeface="Times New Roman"/>
                <a:cs typeface="Times New Roman"/>
              </a:rPr>
              <a:t>be </a:t>
            </a:r>
            <a:r>
              <a:rPr dirty="0" sz="600" spc="-5">
                <a:latin typeface="Times New Roman"/>
                <a:cs typeface="Times New Roman"/>
              </a:rPr>
              <a:t>part </a:t>
            </a:r>
            <a:r>
              <a:rPr dirty="0" sz="600" spc="5">
                <a:latin typeface="Times New Roman"/>
                <a:cs typeface="Times New Roman"/>
              </a:rPr>
              <a:t>of </a:t>
            </a:r>
            <a:r>
              <a:rPr dirty="0" sz="600" spc="-5">
                <a:latin typeface="Times New Roman"/>
                <a:cs typeface="Times New Roman"/>
              </a:rPr>
              <a:t>the solution </a:t>
            </a:r>
            <a:r>
              <a:rPr dirty="0" sz="600" spc="-13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if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baseline="-23809" sz="525" spc="97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+ </a:t>
            </a:r>
            <a:r>
              <a:rPr dirty="0" sz="600" spc="-5">
                <a:latin typeface="Times New Roman"/>
                <a:cs typeface="Times New Roman"/>
              </a:rPr>
              <a:t>B[i-1,w-w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Times New Roman"/>
                <a:cs typeface="Times New Roman"/>
              </a:rPr>
              <a:t>]</a:t>
            </a:r>
            <a:r>
              <a:rPr dirty="0" sz="600" spc="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10">
                <a:latin typeface="Times New Roman"/>
                <a:cs typeface="Times New Roman"/>
              </a:rPr>
              <a:t> B[i-1,w]</a:t>
            </a:r>
            <a:endParaRPr sz="600">
              <a:latin typeface="Times New Roman"/>
              <a:cs typeface="Times New Roman"/>
            </a:endParaRPr>
          </a:p>
          <a:p>
            <a:pPr marL="177800" marR="393700" indent="74295">
              <a:lnSpc>
                <a:spcPts val="710"/>
              </a:lnSpc>
              <a:spcBef>
                <a:spcPts val="10"/>
              </a:spcBef>
            </a:pPr>
            <a:r>
              <a:rPr dirty="0" sz="600" spc="-5">
                <a:latin typeface="Times New Roman"/>
                <a:cs typeface="Times New Roman"/>
              </a:rPr>
              <a:t>B[i,w]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=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baseline="-23809" sz="525" spc="82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+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B[i-1,w-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w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Times New Roman"/>
                <a:cs typeface="Times New Roman"/>
              </a:rPr>
              <a:t>] </a:t>
            </a:r>
            <a:r>
              <a:rPr dirty="0" sz="600" spc="-13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else</a:t>
            </a:r>
            <a:endParaRPr sz="600">
              <a:latin typeface="Times New Roman"/>
              <a:cs typeface="Times New Roman"/>
            </a:endParaRPr>
          </a:p>
          <a:p>
            <a:pPr marL="252095">
              <a:lnSpc>
                <a:spcPts val="690"/>
              </a:lnSpc>
            </a:pP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sz="600">
                <a:latin typeface="Times New Roman"/>
                <a:cs typeface="Times New Roman"/>
              </a:rPr>
              <a:t>[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 spc="5">
                <a:latin typeface="Times New Roman"/>
                <a:cs typeface="Times New Roman"/>
              </a:rPr>
              <a:t>,</a:t>
            </a:r>
            <a:r>
              <a:rPr dirty="0" sz="600" spc="-5">
                <a:latin typeface="Times New Roman"/>
                <a:cs typeface="Times New Roman"/>
              </a:rPr>
              <a:t>w</a:t>
            </a:r>
            <a:r>
              <a:rPr dirty="0" sz="600">
                <a:latin typeface="Times New Roman"/>
                <a:cs typeface="Times New Roman"/>
              </a:rPr>
              <a:t>]</a:t>
            </a:r>
            <a:r>
              <a:rPr dirty="0" sz="600" spc="-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=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sz="600">
                <a:latin typeface="Times New Roman"/>
                <a:cs typeface="Times New Roman"/>
              </a:rPr>
              <a:t>[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>
                <a:latin typeface="Times New Roman"/>
                <a:cs typeface="Times New Roman"/>
              </a:rPr>
              <a:t>-1</a:t>
            </a:r>
            <a:r>
              <a:rPr dirty="0" sz="600" spc="5">
                <a:latin typeface="Times New Roman"/>
                <a:cs typeface="Times New Roman"/>
              </a:rPr>
              <a:t>,</a:t>
            </a:r>
            <a:r>
              <a:rPr dirty="0" sz="600" spc="-15">
                <a:latin typeface="Times New Roman"/>
                <a:cs typeface="Times New Roman"/>
              </a:rPr>
              <a:t>w</a:t>
            </a:r>
            <a:r>
              <a:rPr dirty="0" sz="600">
                <a:latin typeface="Times New Roman"/>
                <a:cs typeface="Times New Roman"/>
              </a:rPr>
              <a:t>]</a:t>
            </a:r>
            <a:endParaRPr sz="600">
              <a:latin typeface="Times New Roman"/>
              <a:cs typeface="Times New Roman"/>
            </a:endParaRPr>
          </a:p>
          <a:p>
            <a:pPr marL="25400">
              <a:lnSpc>
                <a:spcPts val="715"/>
              </a:lnSpc>
            </a:pPr>
            <a:r>
              <a:rPr dirty="0" sz="600" spc="-10">
                <a:latin typeface="Times New Roman"/>
                <a:cs typeface="Times New Roman"/>
              </a:rPr>
              <a:t>else</a:t>
            </a:r>
            <a:r>
              <a:rPr dirty="0" sz="600" spc="-5">
                <a:latin typeface="Times New Roman"/>
                <a:cs typeface="Times New Roman"/>
              </a:rPr>
              <a:t> </a:t>
            </a:r>
            <a:r>
              <a:rPr dirty="0" sz="600" spc="-5" b="1">
                <a:latin typeface="Times New Roman"/>
                <a:cs typeface="Times New Roman"/>
              </a:rPr>
              <a:t>B[i,w]</a:t>
            </a:r>
            <a:r>
              <a:rPr dirty="0" sz="600" spc="-10" b="1">
                <a:latin typeface="Times New Roman"/>
                <a:cs typeface="Times New Roman"/>
              </a:rPr>
              <a:t> </a:t>
            </a:r>
            <a:r>
              <a:rPr dirty="0" sz="600" b="1">
                <a:latin typeface="Times New Roman"/>
                <a:cs typeface="Times New Roman"/>
              </a:rPr>
              <a:t>=</a:t>
            </a:r>
            <a:r>
              <a:rPr dirty="0" sz="600" spc="-20" b="1">
                <a:latin typeface="Times New Roman"/>
                <a:cs typeface="Times New Roman"/>
              </a:rPr>
              <a:t> </a:t>
            </a:r>
            <a:r>
              <a:rPr dirty="0" sz="600" spc="-10" b="1">
                <a:latin typeface="Times New Roman"/>
                <a:cs typeface="Times New Roman"/>
              </a:rPr>
              <a:t>B[i-1,w]</a:t>
            </a:r>
            <a:r>
              <a:rPr dirty="0" sz="600" spc="145" b="1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// </a:t>
            </a:r>
            <a:r>
              <a:rPr dirty="0" sz="600">
                <a:latin typeface="Times New Roman"/>
                <a:cs typeface="Times New Roman"/>
              </a:rPr>
              <a:t>w</a:t>
            </a:r>
            <a:r>
              <a:rPr dirty="0" baseline="-23809" sz="525">
                <a:latin typeface="Times New Roman"/>
                <a:cs typeface="Times New Roman"/>
              </a:rPr>
              <a:t>i</a:t>
            </a:r>
            <a:r>
              <a:rPr dirty="0" baseline="-23809" sz="525" spc="82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w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730248" y="7208215"/>
            <a:ext cx="57785" cy="52578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936746" y="6917435"/>
            <a:ext cx="1775460" cy="4076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  <a:tabLst>
                <a:tab pos="173672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dirty="0" u="heavy" sz="105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(10)	</a:t>
            </a:r>
            <a:endParaRPr sz="1050">
              <a:latin typeface="Times New Roman"/>
              <a:cs typeface="Times New Roman"/>
            </a:endParaRPr>
          </a:p>
          <a:p>
            <a:pPr marL="365125">
              <a:lnSpc>
                <a:spcPct val="100000"/>
              </a:lnSpc>
              <a:spcBef>
                <a:spcPts val="890"/>
              </a:spcBef>
            </a:pPr>
            <a:r>
              <a:rPr dirty="0" sz="700">
                <a:latin typeface="Times New Roman"/>
                <a:cs typeface="Times New Roman"/>
              </a:rPr>
              <a:t>i\W</a:t>
            </a:r>
            <a:r>
              <a:rPr dirty="0" sz="700" spc="285">
                <a:latin typeface="Times New Roman"/>
                <a:cs typeface="Times New Roman"/>
              </a:rPr>
              <a:t> </a:t>
            </a:r>
            <a:r>
              <a:rPr dirty="0" baseline="-15873" sz="1050">
                <a:latin typeface="Times New Roman"/>
                <a:cs typeface="Times New Roman"/>
              </a:rPr>
              <a:t>0</a:t>
            </a:r>
            <a:endParaRPr baseline="-15873" sz="105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960622" y="6701535"/>
            <a:ext cx="2707005" cy="2028825"/>
          </a:xfrm>
          <a:custGeom>
            <a:avLst/>
            <a:gdLst/>
            <a:ahLst/>
            <a:cxnLst/>
            <a:rect l="l" t="t" r="r" b="b"/>
            <a:pathLst>
              <a:path w="2707004" h="2028825">
                <a:moveTo>
                  <a:pt x="0" y="2028444"/>
                </a:moveTo>
                <a:lnTo>
                  <a:pt x="2706624" y="2028444"/>
                </a:lnTo>
                <a:lnTo>
                  <a:pt x="2706624" y="0"/>
                </a:lnTo>
                <a:lnTo>
                  <a:pt x="0" y="0"/>
                </a:lnTo>
                <a:lnTo>
                  <a:pt x="0" y="202844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6751828" y="8663940"/>
            <a:ext cx="46355" cy="66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250" spc="5">
                <a:latin typeface="Times New Roman"/>
                <a:cs typeface="Times New Roman"/>
              </a:rPr>
              <a:t>30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367779" y="6716267"/>
            <a:ext cx="2768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Times New Roman"/>
                <a:cs typeface="Times New Roman"/>
              </a:rPr>
              <a:t>I</a:t>
            </a:r>
            <a:r>
              <a:rPr dirty="0" sz="800" spc="15">
                <a:latin typeface="Times New Roman"/>
                <a:cs typeface="Times New Roman"/>
              </a:rPr>
              <a:t>t</a:t>
            </a:r>
            <a:r>
              <a:rPr dirty="0" sz="800" spc="10">
                <a:latin typeface="Times New Roman"/>
                <a:cs typeface="Times New Roman"/>
              </a:rPr>
              <a:t>e</a:t>
            </a:r>
            <a:r>
              <a:rPr dirty="0" sz="800" spc="10">
                <a:latin typeface="Times New Roman"/>
                <a:cs typeface="Times New Roman"/>
              </a:rPr>
              <a:t>m</a:t>
            </a:r>
            <a:r>
              <a:rPr dirty="0" sz="800" spc="20">
                <a:latin typeface="Times New Roman"/>
                <a:cs typeface="Times New Roman"/>
              </a:rPr>
              <a:t>s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250432" y="6853935"/>
            <a:ext cx="498475" cy="2730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50"/>
              </a:spcBef>
            </a:pPr>
            <a:r>
              <a:rPr dirty="0" sz="800" spc="15">
                <a:latin typeface="Times New Roman"/>
                <a:cs typeface="Times New Roman"/>
              </a:rPr>
              <a:t>1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35"/>
              </a:spcBef>
            </a:pP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4549647" y="7329423"/>
            <a:ext cx="1473835" cy="681355"/>
          </a:xfrm>
          <a:custGeom>
            <a:avLst/>
            <a:gdLst/>
            <a:ahLst/>
            <a:cxnLst/>
            <a:rect l="l" t="t" r="r" b="b"/>
            <a:pathLst>
              <a:path w="1473835" h="681354">
                <a:moveTo>
                  <a:pt x="0" y="0"/>
                </a:moveTo>
                <a:lnTo>
                  <a:pt x="0" y="681228"/>
                </a:lnTo>
              </a:path>
              <a:path w="1473835" h="681354">
                <a:moveTo>
                  <a:pt x="0" y="0"/>
                </a:moveTo>
                <a:lnTo>
                  <a:pt x="1473708" y="0"/>
                </a:lnTo>
              </a:path>
              <a:path w="1473835" h="681354">
                <a:moveTo>
                  <a:pt x="227076" y="0"/>
                </a:moveTo>
                <a:lnTo>
                  <a:pt x="227076" y="681228"/>
                </a:lnTo>
              </a:path>
              <a:path w="1473835" h="681354">
                <a:moveTo>
                  <a:pt x="477012" y="0"/>
                </a:moveTo>
                <a:lnTo>
                  <a:pt x="477012" y="681228"/>
                </a:lnTo>
              </a:path>
              <a:path w="1473835" h="681354">
                <a:moveTo>
                  <a:pt x="725424" y="0"/>
                </a:moveTo>
                <a:lnTo>
                  <a:pt x="725424" y="681228"/>
                </a:lnTo>
              </a:path>
              <a:path w="1473835" h="681354">
                <a:moveTo>
                  <a:pt x="975360" y="0"/>
                </a:moveTo>
                <a:lnTo>
                  <a:pt x="975360" y="681228"/>
                </a:lnTo>
              </a:path>
              <a:path w="1473835" h="681354">
                <a:moveTo>
                  <a:pt x="1223772" y="0"/>
                </a:moveTo>
                <a:lnTo>
                  <a:pt x="1223772" y="681228"/>
                </a:lnTo>
              </a:path>
              <a:path w="1473835" h="681354">
                <a:moveTo>
                  <a:pt x="1473708" y="0"/>
                </a:moveTo>
                <a:lnTo>
                  <a:pt x="1473708" y="681228"/>
                </a:lnTo>
              </a:path>
              <a:path w="1473835" h="681354">
                <a:moveTo>
                  <a:pt x="0" y="137160"/>
                </a:moveTo>
                <a:lnTo>
                  <a:pt x="1473708" y="137160"/>
                </a:lnTo>
              </a:path>
              <a:path w="1473835" h="681354">
                <a:moveTo>
                  <a:pt x="0" y="272796"/>
                </a:moveTo>
                <a:lnTo>
                  <a:pt x="1473708" y="272796"/>
                </a:lnTo>
              </a:path>
              <a:path w="1473835" h="681354">
                <a:moveTo>
                  <a:pt x="0" y="408432"/>
                </a:moveTo>
                <a:lnTo>
                  <a:pt x="1473708" y="408432"/>
                </a:lnTo>
              </a:path>
              <a:path w="1473835" h="681354">
                <a:moveTo>
                  <a:pt x="0" y="544068"/>
                </a:moveTo>
                <a:lnTo>
                  <a:pt x="1473708" y="5440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4432300" y="7301179"/>
            <a:ext cx="271145" cy="70548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25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0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3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4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063488" y="7097267"/>
            <a:ext cx="652145" cy="6991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algn="r" marR="30480">
              <a:lnSpc>
                <a:spcPct val="100000"/>
              </a:lnSpc>
              <a:spcBef>
                <a:spcPts val="50"/>
              </a:spcBef>
              <a:tabLst>
                <a:tab pos="278765" algn="l"/>
              </a:tabLst>
            </a:pPr>
            <a:r>
              <a:rPr dirty="0" sz="800">
                <a:latin typeface="Times New Roman"/>
                <a:cs typeface="Times New Roman"/>
              </a:rPr>
              <a:t>i</a:t>
            </a:r>
            <a:r>
              <a:rPr dirty="0" sz="800" spc="10">
                <a:latin typeface="Times New Roman"/>
                <a:cs typeface="Times New Roman"/>
              </a:rPr>
              <a:t>=2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6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algn="just" marL="25400" marR="412115">
              <a:lnSpc>
                <a:spcPts val="1100"/>
              </a:lnSpc>
              <a:spcBef>
                <a:spcPts val="50"/>
              </a:spcBef>
            </a:pPr>
            <a:r>
              <a:rPr dirty="0" sz="800" spc="5">
                <a:latin typeface="Times New Roman"/>
                <a:cs typeface="Times New Roman"/>
              </a:rPr>
              <a:t>b</a:t>
            </a:r>
            <a:r>
              <a:rPr dirty="0" baseline="-20202" sz="825" spc="7">
                <a:latin typeface="Times New Roman"/>
                <a:cs typeface="Times New Roman"/>
              </a:rPr>
              <a:t>i</a:t>
            </a:r>
            <a:r>
              <a:rPr dirty="0" sz="800" spc="5">
                <a:latin typeface="Times New Roman"/>
                <a:cs typeface="Times New Roman"/>
              </a:rPr>
              <a:t>=4 </a:t>
            </a:r>
            <a:r>
              <a:rPr dirty="0" sz="800" spc="-190">
                <a:latin typeface="Times New Roman"/>
                <a:cs typeface="Times New Roman"/>
              </a:rPr>
              <a:t> </a:t>
            </a:r>
            <a:r>
              <a:rPr dirty="0" sz="800" spc="20">
                <a:latin typeface="Times New Roman"/>
                <a:cs typeface="Times New Roman"/>
              </a:rPr>
              <a:t>w</a:t>
            </a:r>
            <a:r>
              <a:rPr dirty="0" baseline="-20202" sz="825" spc="-22">
                <a:latin typeface="Times New Roman"/>
                <a:cs typeface="Times New Roman"/>
              </a:rPr>
              <a:t>i</a:t>
            </a:r>
            <a:r>
              <a:rPr dirty="0" sz="800" spc="10">
                <a:latin typeface="Times New Roman"/>
                <a:cs typeface="Times New Roman"/>
              </a:rPr>
              <a:t>=3  </a:t>
            </a:r>
            <a:r>
              <a:rPr dirty="0" sz="800" spc="15">
                <a:latin typeface="Times New Roman"/>
                <a:cs typeface="Times New Roman"/>
              </a:rPr>
              <a:t>w=3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276339" y="7844028"/>
            <a:ext cx="33020" cy="1117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550">
                <a:latin typeface="Times New Roman"/>
                <a:cs typeface="Times New Roman"/>
              </a:rPr>
              <a:t>i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088888" y="7784591"/>
            <a:ext cx="35814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latin typeface="Times New Roman"/>
                <a:cs typeface="Times New Roman"/>
              </a:rPr>
              <a:t>w-w</a:t>
            </a:r>
            <a:r>
              <a:rPr dirty="0" sz="800" spc="9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=0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619495" y="7208215"/>
            <a:ext cx="57785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869432" y="7208215"/>
            <a:ext cx="57785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872735" y="7208215"/>
            <a:ext cx="57785" cy="52578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621783" y="8048243"/>
            <a:ext cx="1429385" cy="5695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77800" marR="30480" indent="-152400">
              <a:lnSpc>
                <a:spcPts val="710"/>
              </a:lnSpc>
              <a:spcBef>
                <a:spcPts val="130"/>
              </a:spcBef>
            </a:pPr>
            <a:r>
              <a:rPr dirty="0" sz="600" spc="-10">
                <a:latin typeface="Times New Roman"/>
                <a:cs typeface="Times New Roman"/>
              </a:rPr>
              <a:t>if </a:t>
            </a:r>
            <a:r>
              <a:rPr dirty="0" sz="600">
                <a:latin typeface="Times New Roman"/>
                <a:cs typeface="Times New Roman"/>
              </a:rPr>
              <a:t>w</a:t>
            </a:r>
            <a:r>
              <a:rPr dirty="0" baseline="-23809" sz="525">
                <a:latin typeface="Times New Roman"/>
                <a:cs typeface="Times New Roman"/>
              </a:rPr>
              <a:t>i </a:t>
            </a:r>
            <a:r>
              <a:rPr dirty="0" sz="600" spc="-5">
                <a:latin typeface="Times New Roman"/>
                <a:cs typeface="Times New Roman"/>
              </a:rPr>
              <a:t>&lt;= </a:t>
            </a:r>
            <a:r>
              <a:rPr dirty="0" sz="600">
                <a:latin typeface="Times New Roman"/>
                <a:cs typeface="Times New Roman"/>
              </a:rPr>
              <a:t>w // </a:t>
            </a:r>
            <a:r>
              <a:rPr dirty="0" sz="600" spc="-5">
                <a:latin typeface="Times New Roman"/>
                <a:cs typeface="Times New Roman"/>
              </a:rPr>
              <a:t>item </a:t>
            </a:r>
            <a:r>
              <a:rPr dirty="0" sz="600">
                <a:latin typeface="Times New Roman"/>
                <a:cs typeface="Times New Roman"/>
              </a:rPr>
              <a:t>i </a:t>
            </a:r>
            <a:r>
              <a:rPr dirty="0" sz="600" spc="-5">
                <a:latin typeface="Times New Roman"/>
                <a:cs typeface="Times New Roman"/>
              </a:rPr>
              <a:t>can </a:t>
            </a:r>
            <a:r>
              <a:rPr dirty="0" sz="600" spc="-10">
                <a:latin typeface="Times New Roman"/>
                <a:cs typeface="Times New Roman"/>
              </a:rPr>
              <a:t>be </a:t>
            </a:r>
            <a:r>
              <a:rPr dirty="0" sz="600" spc="-5">
                <a:latin typeface="Times New Roman"/>
                <a:cs typeface="Times New Roman"/>
              </a:rPr>
              <a:t>part </a:t>
            </a:r>
            <a:r>
              <a:rPr dirty="0" sz="600" spc="5">
                <a:latin typeface="Times New Roman"/>
                <a:cs typeface="Times New Roman"/>
              </a:rPr>
              <a:t>of </a:t>
            </a:r>
            <a:r>
              <a:rPr dirty="0" sz="600" spc="-5">
                <a:latin typeface="Times New Roman"/>
                <a:cs typeface="Times New Roman"/>
              </a:rPr>
              <a:t>the solution </a:t>
            </a:r>
            <a:r>
              <a:rPr dirty="0" sz="600" spc="-13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if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baseline="-23809" sz="525" spc="97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+ </a:t>
            </a:r>
            <a:r>
              <a:rPr dirty="0" sz="600" spc="-5">
                <a:latin typeface="Times New Roman"/>
                <a:cs typeface="Times New Roman"/>
              </a:rPr>
              <a:t>B[i-1,w-w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Times New Roman"/>
                <a:cs typeface="Times New Roman"/>
              </a:rPr>
              <a:t>]</a:t>
            </a:r>
            <a:r>
              <a:rPr dirty="0" sz="600" spc="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10">
                <a:latin typeface="Times New Roman"/>
                <a:cs typeface="Times New Roman"/>
              </a:rPr>
              <a:t> B[i-1,w]</a:t>
            </a:r>
            <a:endParaRPr sz="600">
              <a:latin typeface="Times New Roman"/>
              <a:cs typeface="Times New Roman"/>
            </a:endParaRPr>
          </a:p>
          <a:p>
            <a:pPr marL="250825">
              <a:lnSpc>
                <a:spcPts val="690"/>
              </a:lnSpc>
            </a:pPr>
            <a:r>
              <a:rPr dirty="0" sz="600" spc="-5" b="1">
                <a:latin typeface="Times New Roman"/>
                <a:cs typeface="Times New Roman"/>
              </a:rPr>
              <a:t>B[i,w]</a:t>
            </a:r>
            <a:r>
              <a:rPr dirty="0" sz="600" spc="-15" b="1">
                <a:latin typeface="Times New Roman"/>
                <a:cs typeface="Times New Roman"/>
              </a:rPr>
              <a:t> </a:t>
            </a:r>
            <a:r>
              <a:rPr dirty="0" sz="600" b="1">
                <a:latin typeface="Times New Roman"/>
                <a:cs typeface="Times New Roman"/>
              </a:rPr>
              <a:t>=</a:t>
            </a:r>
            <a:r>
              <a:rPr dirty="0" sz="600" spc="-25" b="1">
                <a:latin typeface="Times New Roman"/>
                <a:cs typeface="Times New Roman"/>
              </a:rPr>
              <a:t> </a:t>
            </a:r>
            <a:r>
              <a:rPr dirty="0" sz="600" b="1">
                <a:latin typeface="Times New Roman"/>
                <a:cs typeface="Times New Roman"/>
              </a:rPr>
              <a:t>b</a:t>
            </a:r>
            <a:r>
              <a:rPr dirty="0" baseline="-23809" sz="525" b="1">
                <a:latin typeface="Times New Roman"/>
                <a:cs typeface="Times New Roman"/>
              </a:rPr>
              <a:t>i</a:t>
            </a:r>
            <a:r>
              <a:rPr dirty="0" baseline="-23809" sz="525" spc="82" b="1">
                <a:latin typeface="Times New Roman"/>
                <a:cs typeface="Times New Roman"/>
              </a:rPr>
              <a:t> </a:t>
            </a:r>
            <a:r>
              <a:rPr dirty="0" sz="600" b="1">
                <a:latin typeface="Times New Roman"/>
                <a:cs typeface="Times New Roman"/>
              </a:rPr>
              <a:t>+</a:t>
            </a:r>
            <a:r>
              <a:rPr dirty="0" sz="600" spc="-35" b="1">
                <a:latin typeface="Times New Roman"/>
                <a:cs typeface="Times New Roman"/>
              </a:rPr>
              <a:t> </a:t>
            </a:r>
            <a:r>
              <a:rPr dirty="0" sz="600" spc="-5" b="1">
                <a:latin typeface="Times New Roman"/>
                <a:cs typeface="Times New Roman"/>
              </a:rPr>
              <a:t>B[i-1,w-</a:t>
            </a:r>
            <a:r>
              <a:rPr dirty="0" sz="600" spc="-15" b="1">
                <a:latin typeface="Times New Roman"/>
                <a:cs typeface="Times New Roman"/>
              </a:rPr>
              <a:t> </a:t>
            </a:r>
            <a:r>
              <a:rPr dirty="0" sz="600" spc="-5" b="1">
                <a:latin typeface="Times New Roman"/>
                <a:cs typeface="Times New Roman"/>
              </a:rPr>
              <a:t>w</a:t>
            </a:r>
            <a:r>
              <a:rPr dirty="0" baseline="-23809" sz="525" spc="-7" b="1">
                <a:latin typeface="Times New Roman"/>
                <a:cs typeface="Times New Roman"/>
              </a:rPr>
              <a:t>i</a:t>
            </a:r>
            <a:r>
              <a:rPr dirty="0" sz="600" spc="-5" b="1">
                <a:latin typeface="Times New Roman"/>
                <a:cs typeface="Times New Roman"/>
              </a:rPr>
              <a:t>]</a:t>
            </a:r>
            <a:endParaRPr sz="600">
              <a:latin typeface="Times New Roman"/>
              <a:cs typeface="Times New Roman"/>
            </a:endParaRPr>
          </a:p>
          <a:p>
            <a:pPr marL="177800">
              <a:lnSpc>
                <a:spcPts val="715"/>
              </a:lnSpc>
            </a:pPr>
            <a:r>
              <a:rPr dirty="0" sz="600" spc="-10">
                <a:latin typeface="Times New Roman"/>
                <a:cs typeface="Times New Roman"/>
              </a:rPr>
              <a:t>else</a:t>
            </a:r>
            <a:endParaRPr sz="600">
              <a:latin typeface="Times New Roman"/>
              <a:cs typeface="Times New Roman"/>
            </a:endParaRPr>
          </a:p>
          <a:p>
            <a:pPr algn="ctr" marR="384810">
              <a:lnSpc>
                <a:spcPts val="715"/>
              </a:lnSpc>
            </a:pP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sz="600">
                <a:latin typeface="Times New Roman"/>
                <a:cs typeface="Times New Roman"/>
              </a:rPr>
              <a:t>[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 spc="5">
                <a:latin typeface="Times New Roman"/>
                <a:cs typeface="Times New Roman"/>
              </a:rPr>
              <a:t>,</a:t>
            </a:r>
            <a:r>
              <a:rPr dirty="0" sz="600" spc="-5">
                <a:latin typeface="Times New Roman"/>
                <a:cs typeface="Times New Roman"/>
              </a:rPr>
              <a:t>w</a:t>
            </a:r>
            <a:r>
              <a:rPr dirty="0" sz="600">
                <a:latin typeface="Times New Roman"/>
                <a:cs typeface="Times New Roman"/>
              </a:rPr>
              <a:t>]</a:t>
            </a:r>
            <a:r>
              <a:rPr dirty="0" sz="600" spc="-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=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sz="600">
                <a:latin typeface="Times New Roman"/>
                <a:cs typeface="Times New Roman"/>
              </a:rPr>
              <a:t>[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>
                <a:latin typeface="Times New Roman"/>
                <a:cs typeface="Times New Roman"/>
              </a:rPr>
              <a:t>-1</a:t>
            </a:r>
            <a:r>
              <a:rPr dirty="0" sz="600" spc="5">
                <a:latin typeface="Times New Roman"/>
                <a:cs typeface="Times New Roman"/>
              </a:rPr>
              <a:t>,</a:t>
            </a:r>
            <a:r>
              <a:rPr dirty="0" sz="600" spc="-15">
                <a:latin typeface="Times New Roman"/>
                <a:cs typeface="Times New Roman"/>
              </a:rPr>
              <a:t>w</a:t>
            </a:r>
            <a:r>
              <a:rPr dirty="0" sz="600">
                <a:latin typeface="Times New Roman"/>
                <a:cs typeface="Times New Roman"/>
              </a:rPr>
              <a:t>]</a:t>
            </a:r>
            <a:endParaRPr sz="600">
              <a:latin typeface="Times New Roman"/>
              <a:cs typeface="Times New Roman"/>
            </a:endParaRPr>
          </a:p>
          <a:p>
            <a:pPr algn="ctr" marR="400685">
              <a:lnSpc>
                <a:spcPts val="715"/>
              </a:lnSpc>
            </a:pPr>
            <a:r>
              <a:rPr dirty="0" sz="600" spc="-10">
                <a:latin typeface="Times New Roman"/>
                <a:cs typeface="Times New Roman"/>
              </a:rPr>
              <a:t>else </a:t>
            </a:r>
            <a:r>
              <a:rPr dirty="0" sz="600" spc="-5">
                <a:latin typeface="Times New Roman"/>
                <a:cs typeface="Times New Roman"/>
              </a:rPr>
              <a:t>B[i,w]</a:t>
            </a:r>
            <a:r>
              <a:rPr dirty="0" sz="600">
                <a:latin typeface="Times New Roman"/>
                <a:cs typeface="Times New Roman"/>
              </a:rPr>
              <a:t> =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B[i-1,w]</a:t>
            </a:r>
            <a:r>
              <a:rPr dirty="0" sz="600" spc="12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//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w</a:t>
            </a:r>
            <a:r>
              <a:rPr dirty="0" baseline="-23809" sz="525">
                <a:latin typeface="Times New Roman"/>
                <a:cs typeface="Times New Roman"/>
              </a:rPr>
              <a:t>i</a:t>
            </a:r>
            <a:r>
              <a:rPr dirty="0" baseline="-23809" sz="525" spc="7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w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371083" y="7208215"/>
            <a:ext cx="57785" cy="52578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 b="1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4702746" y="7551102"/>
            <a:ext cx="641350" cy="115570"/>
            <a:chOff x="4702746" y="7551102"/>
            <a:chExt cx="641350" cy="115570"/>
          </a:xfrm>
        </p:grpSpPr>
        <p:sp>
          <p:nvSpPr>
            <p:cNvPr id="110" name="object 110"/>
            <p:cNvSpPr/>
            <p:nvPr/>
          </p:nvSpPr>
          <p:spPr>
            <a:xfrm>
              <a:off x="4708144" y="7556500"/>
              <a:ext cx="588645" cy="83820"/>
            </a:xfrm>
            <a:custGeom>
              <a:avLst/>
              <a:gdLst/>
              <a:ahLst/>
              <a:cxnLst/>
              <a:rect l="l" t="t" r="r" b="b"/>
              <a:pathLst>
                <a:path w="588645" h="83820">
                  <a:moveTo>
                    <a:pt x="0" y="0"/>
                  </a:moveTo>
                  <a:lnTo>
                    <a:pt x="588264" y="8382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5290312" y="7615936"/>
              <a:ext cx="53340" cy="50800"/>
            </a:xfrm>
            <a:custGeom>
              <a:avLst/>
              <a:gdLst/>
              <a:ahLst/>
              <a:cxnLst/>
              <a:rect l="l" t="t" r="r" b="b"/>
              <a:pathLst>
                <a:path w="53339" h="50800">
                  <a:moveTo>
                    <a:pt x="7620" y="0"/>
                  </a:moveTo>
                  <a:lnTo>
                    <a:pt x="0" y="50292"/>
                  </a:lnTo>
                  <a:lnTo>
                    <a:pt x="53340" y="3352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2" name="object 112"/>
          <p:cNvSpPr txBox="1"/>
          <p:nvPr/>
        </p:nvSpPr>
        <p:spPr>
          <a:xfrm>
            <a:off x="5121147" y="7208215"/>
            <a:ext cx="57785" cy="52578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079240" y="6917435"/>
            <a:ext cx="1775460" cy="4076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  <a:tabLst>
                <a:tab pos="173672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dirty="0" u="heavy" sz="105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(11)	</a:t>
            </a:r>
            <a:endParaRPr sz="1050">
              <a:latin typeface="Times New Roman"/>
              <a:cs typeface="Times New Roman"/>
            </a:endParaRPr>
          </a:p>
          <a:p>
            <a:pPr marL="365125">
              <a:lnSpc>
                <a:spcPct val="100000"/>
              </a:lnSpc>
              <a:spcBef>
                <a:spcPts val="890"/>
              </a:spcBef>
            </a:pPr>
            <a:r>
              <a:rPr dirty="0" sz="700">
                <a:latin typeface="Times New Roman"/>
                <a:cs typeface="Times New Roman"/>
              </a:rPr>
              <a:t>i\W</a:t>
            </a:r>
            <a:r>
              <a:rPr dirty="0" sz="700" spc="285">
                <a:latin typeface="Times New Roman"/>
                <a:cs typeface="Times New Roman"/>
              </a:rPr>
              <a:t> </a:t>
            </a:r>
            <a:r>
              <a:rPr dirty="0" baseline="-15873" sz="1050">
                <a:latin typeface="Times New Roman"/>
                <a:cs typeface="Times New Roman"/>
              </a:rPr>
              <a:t>0</a:t>
            </a:r>
            <a:endParaRPr baseline="-15873" sz="105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4103116" y="6701535"/>
            <a:ext cx="2708275" cy="2028825"/>
          </a:xfrm>
          <a:custGeom>
            <a:avLst/>
            <a:gdLst/>
            <a:ahLst/>
            <a:cxnLst/>
            <a:rect l="l" t="t" r="r" b="b"/>
            <a:pathLst>
              <a:path w="2708275" h="2028825">
                <a:moveTo>
                  <a:pt x="0" y="2028444"/>
                </a:moveTo>
                <a:lnTo>
                  <a:pt x="2708148" y="2028444"/>
                </a:lnTo>
                <a:lnTo>
                  <a:pt x="2708148" y="0"/>
                </a:lnTo>
                <a:lnTo>
                  <a:pt x="0" y="0"/>
                </a:lnTo>
                <a:lnTo>
                  <a:pt x="0" y="202844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9340" y="3288791"/>
            <a:ext cx="46355" cy="660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250" spc="5">
                <a:latin typeface="Times New Roman"/>
                <a:cs typeface="Times New Roman"/>
              </a:rPr>
              <a:t>31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5292" y="1341120"/>
            <a:ext cx="2768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Times New Roman"/>
                <a:cs typeface="Times New Roman"/>
              </a:rPr>
              <a:t>I</a:t>
            </a:r>
            <a:r>
              <a:rPr dirty="0" sz="800" spc="15">
                <a:latin typeface="Times New Roman"/>
                <a:cs typeface="Times New Roman"/>
              </a:rPr>
              <a:t>t</a:t>
            </a:r>
            <a:r>
              <a:rPr dirty="0" sz="800" spc="10">
                <a:latin typeface="Times New Roman"/>
                <a:cs typeface="Times New Roman"/>
              </a:rPr>
              <a:t>e</a:t>
            </a:r>
            <a:r>
              <a:rPr dirty="0" sz="800" spc="10">
                <a:latin typeface="Times New Roman"/>
                <a:cs typeface="Times New Roman"/>
              </a:rPr>
              <a:t>m</a:t>
            </a:r>
            <a:r>
              <a:rPr dirty="0" sz="800" spc="20">
                <a:latin typeface="Times New Roman"/>
                <a:cs typeface="Times New Roman"/>
              </a:rPr>
              <a:t>s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7944" y="1478787"/>
            <a:ext cx="498475" cy="2730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50"/>
              </a:spcBef>
            </a:pPr>
            <a:r>
              <a:rPr dirty="0" sz="800" spc="15">
                <a:latin typeface="Times New Roman"/>
                <a:cs typeface="Times New Roman"/>
              </a:rPr>
              <a:t>1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35"/>
              </a:spcBef>
            </a:pP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7160" y="1954275"/>
            <a:ext cx="1473835" cy="681355"/>
          </a:xfrm>
          <a:custGeom>
            <a:avLst/>
            <a:gdLst/>
            <a:ahLst/>
            <a:cxnLst/>
            <a:rect l="l" t="t" r="r" b="b"/>
            <a:pathLst>
              <a:path w="1473835" h="681355">
                <a:moveTo>
                  <a:pt x="0" y="0"/>
                </a:moveTo>
                <a:lnTo>
                  <a:pt x="0" y="681228"/>
                </a:lnTo>
              </a:path>
              <a:path w="1473835" h="681355">
                <a:moveTo>
                  <a:pt x="0" y="0"/>
                </a:moveTo>
                <a:lnTo>
                  <a:pt x="1473708" y="0"/>
                </a:lnTo>
              </a:path>
              <a:path w="1473835" h="681355">
                <a:moveTo>
                  <a:pt x="227076" y="0"/>
                </a:moveTo>
                <a:lnTo>
                  <a:pt x="227076" y="681228"/>
                </a:lnTo>
              </a:path>
              <a:path w="1473835" h="681355">
                <a:moveTo>
                  <a:pt x="477012" y="0"/>
                </a:moveTo>
                <a:lnTo>
                  <a:pt x="477012" y="681228"/>
                </a:lnTo>
              </a:path>
              <a:path w="1473835" h="681355">
                <a:moveTo>
                  <a:pt x="725424" y="0"/>
                </a:moveTo>
                <a:lnTo>
                  <a:pt x="725424" y="681228"/>
                </a:lnTo>
              </a:path>
              <a:path w="1473835" h="681355">
                <a:moveTo>
                  <a:pt x="975360" y="0"/>
                </a:moveTo>
                <a:lnTo>
                  <a:pt x="975360" y="681228"/>
                </a:lnTo>
              </a:path>
              <a:path w="1473835" h="681355">
                <a:moveTo>
                  <a:pt x="1223772" y="0"/>
                </a:moveTo>
                <a:lnTo>
                  <a:pt x="1223772" y="681228"/>
                </a:lnTo>
              </a:path>
              <a:path w="1473835" h="681355">
                <a:moveTo>
                  <a:pt x="1473708" y="0"/>
                </a:moveTo>
                <a:lnTo>
                  <a:pt x="1473708" y="681228"/>
                </a:lnTo>
              </a:path>
              <a:path w="1473835" h="681355">
                <a:moveTo>
                  <a:pt x="0" y="137160"/>
                </a:moveTo>
                <a:lnTo>
                  <a:pt x="1473708" y="137160"/>
                </a:lnTo>
              </a:path>
              <a:path w="1473835" h="681355">
                <a:moveTo>
                  <a:pt x="0" y="272796"/>
                </a:moveTo>
                <a:lnTo>
                  <a:pt x="1473708" y="272796"/>
                </a:lnTo>
              </a:path>
              <a:path w="1473835" h="681355">
                <a:moveTo>
                  <a:pt x="0" y="408432"/>
                </a:moveTo>
                <a:lnTo>
                  <a:pt x="1473708" y="408432"/>
                </a:lnTo>
              </a:path>
              <a:path w="1473835" h="681355">
                <a:moveTo>
                  <a:pt x="0" y="544068"/>
                </a:moveTo>
                <a:lnTo>
                  <a:pt x="1473708" y="5440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89811" y="1926031"/>
            <a:ext cx="271145" cy="70548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25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0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3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4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0999" y="1722120"/>
            <a:ext cx="652145" cy="6991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algn="r" marR="30480">
              <a:lnSpc>
                <a:spcPct val="100000"/>
              </a:lnSpc>
              <a:spcBef>
                <a:spcPts val="50"/>
              </a:spcBef>
              <a:tabLst>
                <a:tab pos="278765" algn="l"/>
              </a:tabLst>
            </a:pPr>
            <a:r>
              <a:rPr dirty="0" sz="800">
                <a:latin typeface="Times New Roman"/>
                <a:cs typeface="Times New Roman"/>
              </a:rPr>
              <a:t>i</a:t>
            </a:r>
            <a:r>
              <a:rPr dirty="0" sz="800" spc="10">
                <a:latin typeface="Times New Roman"/>
                <a:cs typeface="Times New Roman"/>
              </a:rPr>
              <a:t>=2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6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algn="just" marL="25400" marR="412115">
              <a:lnSpc>
                <a:spcPts val="1100"/>
              </a:lnSpc>
              <a:spcBef>
                <a:spcPts val="50"/>
              </a:spcBef>
            </a:pPr>
            <a:r>
              <a:rPr dirty="0" sz="800" spc="5">
                <a:latin typeface="Times New Roman"/>
                <a:cs typeface="Times New Roman"/>
              </a:rPr>
              <a:t>b</a:t>
            </a:r>
            <a:r>
              <a:rPr dirty="0" baseline="-20202" sz="825" spc="7">
                <a:latin typeface="Times New Roman"/>
                <a:cs typeface="Times New Roman"/>
              </a:rPr>
              <a:t>i</a:t>
            </a:r>
            <a:r>
              <a:rPr dirty="0" sz="800" spc="5">
                <a:latin typeface="Times New Roman"/>
                <a:cs typeface="Times New Roman"/>
              </a:rPr>
              <a:t>=4 </a:t>
            </a:r>
            <a:r>
              <a:rPr dirty="0" sz="800" spc="-190">
                <a:latin typeface="Times New Roman"/>
                <a:cs typeface="Times New Roman"/>
              </a:rPr>
              <a:t> </a:t>
            </a:r>
            <a:r>
              <a:rPr dirty="0" sz="800" spc="20">
                <a:latin typeface="Times New Roman"/>
                <a:cs typeface="Times New Roman"/>
              </a:rPr>
              <a:t>w</a:t>
            </a:r>
            <a:r>
              <a:rPr dirty="0" baseline="-20202" sz="825" spc="-22">
                <a:latin typeface="Times New Roman"/>
                <a:cs typeface="Times New Roman"/>
              </a:rPr>
              <a:t>i</a:t>
            </a:r>
            <a:r>
              <a:rPr dirty="0" sz="800" spc="10">
                <a:latin typeface="Times New Roman"/>
                <a:cs typeface="Times New Roman"/>
              </a:rPr>
              <a:t>=3  </a:t>
            </a:r>
            <a:r>
              <a:rPr dirty="0" sz="800" spc="15">
                <a:latin typeface="Times New Roman"/>
                <a:cs typeface="Times New Roman"/>
              </a:rPr>
              <a:t>w=4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3851" y="2468878"/>
            <a:ext cx="33020" cy="1117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550">
                <a:latin typeface="Times New Roman"/>
                <a:cs typeface="Times New Roman"/>
              </a:rPr>
              <a:t>i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6399" y="2409444"/>
            <a:ext cx="35814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latin typeface="Times New Roman"/>
                <a:cs typeface="Times New Roman"/>
              </a:rPr>
              <a:t>w-w</a:t>
            </a:r>
            <a:r>
              <a:rPr dirty="0" sz="800" spc="9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=1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6944" y="1833066"/>
            <a:ext cx="57785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0248" y="1833066"/>
            <a:ext cx="57785" cy="52578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9296" y="2673095"/>
            <a:ext cx="1429385" cy="5695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77800" marR="30480" indent="-152400">
              <a:lnSpc>
                <a:spcPts val="710"/>
              </a:lnSpc>
              <a:spcBef>
                <a:spcPts val="130"/>
              </a:spcBef>
            </a:pPr>
            <a:r>
              <a:rPr dirty="0" sz="600" spc="-10">
                <a:latin typeface="Times New Roman"/>
                <a:cs typeface="Times New Roman"/>
              </a:rPr>
              <a:t>if </a:t>
            </a:r>
            <a:r>
              <a:rPr dirty="0" sz="600">
                <a:latin typeface="Times New Roman"/>
                <a:cs typeface="Times New Roman"/>
              </a:rPr>
              <a:t>w</a:t>
            </a:r>
            <a:r>
              <a:rPr dirty="0" baseline="-23809" sz="525">
                <a:latin typeface="Times New Roman"/>
                <a:cs typeface="Times New Roman"/>
              </a:rPr>
              <a:t>i </a:t>
            </a:r>
            <a:r>
              <a:rPr dirty="0" sz="600" spc="-5">
                <a:latin typeface="Times New Roman"/>
                <a:cs typeface="Times New Roman"/>
              </a:rPr>
              <a:t>&lt;= </a:t>
            </a:r>
            <a:r>
              <a:rPr dirty="0" sz="600">
                <a:latin typeface="Times New Roman"/>
                <a:cs typeface="Times New Roman"/>
              </a:rPr>
              <a:t>w // </a:t>
            </a:r>
            <a:r>
              <a:rPr dirty="0" sz="600" spc="-5">
                <a:latin typeface="Times New Roman"/>
                <a:cs typeface="Times New Roman"/>
              </a:rPr>
              <a:t>item </a:t>
            </a:r>
            <a:r>
              <a:rPr dirty="0" sz="600">
                <a:latin typeface="Times New Roman"/>
                <a:cs typeface="Times New Roman"/>
              </a:rPr>
              <a:t>i </a:t>
            </a:r>
            <a:r>
              <a:rPr dirty="0" sz="600" spc="-5">
                <a:latin typeface="Times New Roman"/>
                <a:cs typeface="Times New Roman"/>
              </a:rPr>
              <a:t>can </a:t>
            </a:r>
            <a:r>
              <a:rPr dirty="0" sz="600" spc="-10">
                <a:latin typeface="Times New Roman"/>
                <a:cs typeface="Times New Roman"/>
              </a:rPr>
              <a:t>be </a:t>
            </a:r>
            <a:r>
              <a:rPr dirty="0" sz="600" spc="-5">
                <a:latin typeface="Times New Roman"/>
                <a:cs typeface="Times New Roman"/>
              </a:rPr>
              <a:t>part </a:t>
            </a:r>
            <a:r>
              <a:rPr dirty="0" sz="600" spc="5">
                <a:latin typeface="Times New Roman"/>
                <a:cs typeface="Times New Roman"/>
              </a:rPr>
              <a:t>of </a:t>
            </a:r>
            <a:r>
              <a:rPr dirty="0" sz="600" spc="-5">
                <a:latin typeface="Times New Roman"/>
                <a:cs typeface="Times New Roman"/>
              </a:rPr>
              <a:t>the solution </a:t>
            </a:r>
            <a:r>
              <a:rPr dirty="0" sz="600" spc="-13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if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baseline="-23809" sz="525" spc="97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+ </a:t>
            </a:r>
            <a:r>
              <a:rPr dirty="0" sz="600" spc="-5">
                <a:latin typeface="Times New Roman"/>
                <a:cs typeface="Times New Roman"/>
              </a:rPr>
              <a:t>B[i-1,w-w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Times New Roman"/>
                <a:cs typeface="Times New Roman"/>
              </a:rPr>
              <a:t>]</a:t>
            </a:r>
            <a:r>
              <a:rPr dirty="0" sz="600" spc="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10">
                <a:latin typeface="Times New Roman"/>
                <a:cs typeface="Times New Roman"/>
              </a:rPr>
              <a:t> B[i-1,w]</a:t>
            </a:r>
            <a:endParaRPr sz="600">
              <a:latin typeface="Times New Roman"/>
              <a:cs typeface="Times New Roman"/>
            </a:endParaRPr>
          </a:p>
          <a:p>
            <a:pPr marL="250825">
              <a:lnSpc>
                <a:spcPts val="690"/>
              </a:lnSpc>
            </a:pPr>
            <a:r>
              <a:rPr dirty="0" sz="600" spc="-5" b="1">
                <a:latin typeface="Times New Roman"/>
                <a:cs typeface="Times New Roman"/>
              </a:rPr>
              <a:t>B[i,w]</a:t>
            </a:r>
            <a:r>
              <a:rPr dirty="0" sz="600" spc="-15" b="1">
                <a:latin typeface="Times New Roman"/>
                <a:cs typeface="Times New Roman"/>
              </a:rPr>
              <a:t> </a:t>
            </a:r>
            <a:r>
              <a:rPr dirty="0" sz="600" b="1">
                <a:latin typeface="Times New Roman"/>
                <a:cs typeface="Times New Roman"/>
              </a:rPr>
              <a:t>=</a:t>
            </a:r>
            <a:r>
              <a:rPr dirty="0" sz="600" spc="-25" b="1">
                <a:latin typeface="Times New Roman"/>
                <a:cs typeface="Times New Roman"/>
              </a:rPr>
              <a:t> </a:t>
            </a:r>
            <a:r>
              <a:rPr dirty="0" sz="600" b="1">
                <a:latin typeface="Times New Roman"/>
                <a:cs typeface="Times New Roman"/>
              </a:rPr>
              <a:t>b</a:t>
            </a:r>
            <a:r>
              <a:rPr dirty="0" baseline="-23809" sz="525" b="1">
                <a:latin typeface="Times New Roman"/>
                <a:cs typeface="Times New Roman"/>
              </a:rPr>
              <a:t>i</a:t>
            </a:r>
            <a:r>
              <a:rPr dirty="0" baseline="-23809" sz="525" spc="82" b="1">
                <a:latin typeface="Times New Roman"/>
                <a:cs typeface="Times New Roman"/>
              </a:rPr>
              <a:t> </a:t>
            </a:r>
            <a:r>
              <a:rPr dirty="0" sz="600" b="1">
                <a:latin typeface="Times New Roman"/>
                <a:cs typeface="Times New Roman"/>
              </a:rPr>
              <a:t>+</a:t>
            </a:r>
            <a:r>
              <a:rPr dirty="0" sz="600" spc="-35" b="1">
                <a:latin typeface="Times New Roman"/>
                <a:cs typeface="Times New Roman"/>
              </a:rPr>
              <a:t> </a:t>
            </a:r>
            <a:r>
              <a:rPr dirty="0" sz="600" spc="-5" b="1">
                <a:latin typeface="Times New Roman"/>
                <a:cs typeface="Times New Roman"/>
              </a:rPr>
              <a:t>B[i-1,w-</a:t>
            </a:r>
            <a:r>
              <a:rPr dirty="0" sz="600" spc="-15" b="1">
                <a:latin typeface="Times New Roman"/>
                <a:cs typeface="Times New Roman"/>
              </a:rPr>
              <a:t> </a:t>
            </a:r>
            <a:r>
              <a:rPr dirty="0" sz="600" spc="-5" b="1">
                <a:latin typeface="Times New Roman"/>
                <a:cs typeface="Times New Roman"/>
              </a:rPr>
              <a:t>w</a:t>
            </a:r>
            <a:r>
              <a:rPr dirty="0" baseline="-23809" sz="525" spc="-7" b="1">
                <a:latin typeface="Times New Roman"/>
                <a:cs typeface="Times New Roman"/>
              </a:rPr>
              <a:t>i</a:t>
            </a:r>
            <a:r>
              <a:rPr dirty="0" sz="600" spc="-5" b="1">
                <a:latin typeface="Times New Roman"/>
                <a:cs typeface="Times New Roman"/>
              </a:rPr>
              <a:t>]</a:t>
            </a:r>
            <a:endParaRPr sz="600">
              <a:latin typeface="Times New Roman"/>
              <a:cs typeface="Times New Roman"/>
            </a:endParaRPr>
          </a:p>
          <a:p>
            <a:pPr marL="177800">
              <a:lnSpc>
                <a:spcPts val="715"/>
              </a:lnSpc>
            </a:pPr>
            <a:r>
              <a:rPr dirty="0" sz="600" spc="-10">
                <a:latin typeface="Times New Roman"/>
                <a:cs typeface="Times New Roman"/>
              </a:rPr>
              <a:t>else</a:t>
            </a:r>
            <a:endParaRPr sz="600">
              <a:latin typeface="Times New Roman"/>
              <a:cs typeface="Times New Roman"/>
            </a:endParaRPr>
          </a:p>
          <a:p>
            <a:pPr algn="ctr" marR="384810">
              <a:lnSpc>
                <a:spcPts val="715"/>
              </a:lnSpc>
            </a:pP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sz="600">
                <a:latin typeface="Times New Roman"/>
                <a:cs typeface="Times New Roman"/>
              </a:rPr>
              <a:t>[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 spc="5">
                <a:latin typeface="Times New Roman"/>
                <a:cs typeface="Times New Roman"/>
              </a:rPr>
              <a:t>,</a:t>
            </a:r>
            <a:r>
              <a:rPr dirty="0" sz="600" spc="-5">
                <a:latin typeface="Times New Roman"/>
                <a:cs typeface="Times New Roman"/>
              </a:rPr>
              <a:t>w</a:t>
            </a:r>
            <a:r>
              <a:rPr dirty="0" sz="600">
                <a:latin typeface="Times New Roman"/>
                <a:cs typeface="Times New Roman"/>
              </a:rPr>
              <a:t>]</a:t>
            </a:r>
            <a:r>
              <a:rPr dirty="0" sz="600" spc="-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=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sz="600">
                <a:latin typeface="Times New Roman"/>
                <a:cs typeface="Times New Roman"/>
              </a:rPr>
              <a:t>[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>
                <a:latin typeface="Times New Roman"/>
                <a:cs typeface="Times New Roman"/>
              </a:rPr>
              <a:t>-1</a:t>
            </a:r>
            <a:r>
              <a:rPr dirty="0" sz="600" spc="5">
                <a:latin typeface="Times New Roman"/>
                <a:cs typeface="Times New Roman"/>
              </a:rPr>
              <a:t>,</a:t>
            </a:r>
            <a:r>
              <a:rPr dirty="0" sz="600" spc="-15">
                <a:latin typeface="Times New Roman"/>
                <a:cs typeface="Times New Roman"/>
              </a:rPr>
              <a:t>w</a:t>
            </a:r>
            <a:r>
              <a:rPr dirty="0" sz="600">
                <a:latin typeface="Times New Roman"/>
                <a:cs typeface="Times New Roman"/>
              </a:rPr>
              <a:t>]</a:t>
            </a:r>
            <a:endParaRPr sz="600">
              <a:latin typeface="Times New Roman"/>
              <a:cs typeface="Times New Roman"/>
            </a:endParaRPr>
          </a:p>
          <a:p>
            <a:pPr algn="ctr" marR="400685">
              <a:lnSpc>
                <a:spcPts val="715"/>
              </a:lnSpc>
            </a:pPr>
            <a:r>
              <a:rPr dirty="0" sz="600" spc="-10">
                <a:latin typeface="Times New Roman"/>
                <a:cs typeface="Times New Roman"/>
              </a:rPr>
              <a:t>else </a:t>
            </a:r>
            <a:r>
              <a:rPr dirty="0" sz="600" spc="-5">
                <a:latin typeface="Times New Roman"/>
                <a:cs typeface="Times New Roman"/>
              </a:rPr>
              <a:t>B[i,w]</a:t>
            </a:r>
            <a:r>
              <a:rPr dirty="0" sz="600">
                <a:latin typeface="Times New Roman"/>
                <a:cs typeface="Times New Roman"/>
              </a:rPr>
              <a:t> =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B[i-1,w]</a:t>
            </a:r>
            <a:r>
              <a:rPr dirty="0" sz="600" spc="12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//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w</a:t>
            </a:r>
            <a:r>
              <a:rPr dirty="0" baseline="-23809" sz="525">
                <a:latin typeface="Times New Roman"/>
                <a:cs typeface="Times New Roman"/>
              </a:rPr>
              <a:t>i</a:t>
            </a:r>
            <a:r>
              <a:rPr dirty="0" baseline="-23809" sz="525" spc="7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w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7007" y="1833066"/>
            <a:ext cx="57785" cy="52578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 b="1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10194" y="2175954"/>
            <a:ext cx="641350" cy="115570"/>
            <a:chOff x="1810194" y="2175954"/>
            <a:chExt cx="641350" cy="115570"/>
          </a:xfrm>
        </p:grpSpPr>
        <p:sp>
          <p:nvSpPr>
            <p:cNvPr id="15" name="object 15"/>
            <p:cNvSpPr/>
            <p:nvPr/>
          </p:nvSpPr>
          <p:spPr>
            <a:xfrm>
              <a:off x="1815592" y="2181351"/>
              <a:ext cx="586740" cy="83820"/>
            </a:xfrm>
            <a:custGeom>
              <a:avLst/>
              <a:gdLst/>
              <a:ahLst/>
              <a:cxnLst/>
              <a:rect l="l" t="t" r="r" b="b"/>
              <a:pathLst>
                <a:path w="586739" h="83819">
                  <a:moveTo>
                    <a:pt x="0" y="0"/>
                  </a:moveTo>
                  <a:lnTo>
                    <a:pt x="586740" y="8382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396236" y="2240787"/>
              <a:ext cx="55244" cy="50800"/>
            </a:xfrm>
            <a:custGeom>
              <a:avLst/>
              <a:gdLst/>
              <a:ahLst/>
              <a:cxnLst/>
              <a:rect l="l" t="t" r="r" b="b"/>
              <a:pathLst>
                <a:path w="55244" h="50800">
                  <a:moveTo>
                    <a:pt x="7620" y="0"/>
                  </a:moveTo>
                  <a:lnTo>
                    <a:pt x="0" y="50292"/>
                  </a:lnTo>
                  <a:lnTo>
                    <a:pt x="54864" y="3352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978659" y="1833066"/>
            <a:ext cx="57785" cy="52578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28595" y="1833066"/>
            <a:ext cx="57785" cy="52578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6746" y="1542287"/>
            <a:ext cx="1775460" cy="4076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  <a:tabLst>
                <a:tab pos="173672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dirty="0" u="heavy" sz="105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(12)	</a:t>
            </a:r>
            <a:endParaRPr sz="1050">
              <a:latin typeface="Times New Roman"/>
              <a:cs typeface="Times New Roman"/>
            </a:endParaRPr>
          </a:p>
          <a:p>
            <a:pPr marL="365125">
              <a:lnSpc>
                <a:spcPct val="100000"/>
              </a:lnSpc>
              <a:spcBef>
                <a:spcPts val="890"/>
              </a:spcBef>
            </a:pPr>
            <a:r>
              <a:rPr dirty="0" sz="700">
                <a:latin typeface="Times New Roman"/>
                <a:cs typeface="Times New Roman"/>
              </a:rPr>
              <a:t>i\W</a:t>
            </a:r>
            <a:r>
              <a:rPr dirty="0" sz="700" spc="285">
                <a:latin typeface="Times New Roman"/>
                <a:cs typeface="Times New Roman"/>
              </a:rPr>
              <a:t> </a:t>
            </a:r>
            <a:r>
              <a:rPr dirty="0" baseline="-15873" sz="1050">
                <a:latin typeface="Times New Roman"/>
                <a:cs typeface="Times New Roman"/>
              </a:rPr>
              <a:t>0</a:t>
            </a:r>
            <a:endParaRPr baseline="-15873" sz="1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0622" y="1326387"/>
            <a:ext cx="2707005" cy="2028825"/>
          </a:xfrm>
          <a:custGeom>
            <a:avLst/>
            <a:gdLst/>
            <a:ahLst/>
            <a:cxnLst/>
            <a:rect l="l" t="t" r="r" b="b"/>
            <a:pathLst>
              <a:path w="2707004" h="2028825">
                <a:moveTo>
                  <a:pt x="0" y="2028444"/>
                </a:moveTo>
                <a:lnTo>
                  <a:pt x="2706624" y="2028444"/>
                </a:lnTo>
                <a:lnTo>
                  <a:pt x="2706624" y="0"/>
                </a:lnTo>
                <a:lnTo>
                  <a:pt x="0" y="0"/>
                </a:lnTo>
                <a:lnTo>
                  <a:pt x="0" y="202844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751828" y="3288791"/>
            <a:ext cx="46355" cy="660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250" spc="5">
                <a:latin typeface="Times New Roman"/>
                <a:cs typeface="Times New Roman"/>
              </a:rPr>
              <a:t>32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67779" y="1341120"/>
            <a:ext cx="2768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Times New Roman"/>
                <a:cs typeface="Times New Roman"/>
              </a:rPr>
              <a:t>I</a:t>
            </a:r>
            <a:r>
              <a:rPr dirty="0" sz="800" spc="15">
                <a:latin typeface="Times New Roman"/>
                <a:cs typeface="Times New Roman"/>
              </a:rPr>
              <a:t>t</a:t>
            </a:r>
            <a:r>
              <a:rPr dirty="0" sz="800" spc="10">
                <a:latin typeface="Times New Roman"/>
                <a:cs typeface="Times New Roman"/>
              </a:rPr>
              <a:t>e</a:t>
            </a:r>
            <a:r>
              <a:rPr dirty="0" sz="800" spc="10">
                <a:latin typeface="Times New Roman"/>
                <a:cs typeface="Times New Roman"/>
              </a:rPr>
              <a:t>m</a:t>
            </a:r>
            <a:r>
              <a:rPr dirty="0" sz="800" spc="20">
                <a:latin typeface="Times New Roman"/>
                <a:cs typeface="Times New Roman"/>
              </a:rPr>
              <a:t>s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50432" y="1478787"/>
            <a:ext cx="498475" cy="2730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50"/>
              </a:spcBef>
            </a:pPr>
            <a:r>
              <a:rPr dirty="0" sz="800" spc="15">
                <a:latin typeface="Times New Roman"/>
                <a:cs typeface="Times New Roman"/>
              </a:rPr>
              <a:t>1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35"/>
              </a:spcBef>
            </a:pP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49647" y="1954275"/>
            <a:ext cx="1473835" cy="681355"/>
          </a:xfrm>
          <a:custGeom>
            <a:avLst/>
            <a:gdLst/>
            <a:ahLst/>
            <a:cxnLst/>
            <a:rect l="l" t="t" r="r" b="b"/>
            <a:pathLst>
              <a:path w="1473835" h="681355">
                <a:moveTo>
                  <a:pt x="0" y="0"/>
                </a:moveTo>
                <a:lnTo>
                  <a:pt x="0" y="681228"/>
                </a:lnTo>
              </a:path>
              <a:path w="1473835" h="681355">
                <a:moveTo>
                  <a:pt x="0" y="0"/>
                </a:moveTo>
                <a:lnTo>
                  <a:pt x="1473708" y="0"/>
                </a:lnTo>
              </a:path>
              <a:path w="1473835" h="681355">
                <a:moveTo>
                  <a:pt x="227076" y="0"/>
                </a:moveTo>
                <a:lnTo>
                  <a:pt x="227076" y="681228"/>
                </a:lnTo>
              </a:path>
              <a:path w="1473835" h="681355">
                <a:moveTo>
                  <a:pt x="477012" y="0"/>
                </a:moveTo>
                <a:lnTo>
                  <a:pt x="477012" y="681228"/>
                </a:lnTo>
              </a:path>
              <a:path w="1473835" h="681355">
                <a:moveTo>
                  <a:pt x="725424" y="0"/>
                </a:moveTo>
                <a:lnTo>
                  <a:pt x="725424" y="681228"/>
                </a:lnTo>
              </a:path>
              <a:path w="1473835" h="681355">
                <a:moveTo>
                  <a:pt x="975360" y="0"/>
                </a:moveTo>
                <a:lnTo>
                  <a:pt x="975360" y="681228"/>
                </a:lnTo>
              </a:path>
              <a:path w="1473835" h="681355">
                <a:moveTo>
                  <a:pt x="1223772" y="0"/>
                </a:moveTo>
                <a:lnTo>
                  <a:pt x="1223772" y="681228"/>
                </a:lnTo>
              </a:path>
              <a:path w="1473835" h="681355">
                <a:moveTo>
                  <a:pt x="1473708" y="0"/>
                </a:moveTo>
                <a:lnTo>
                  <a:pt x="1473708" y="681228"/>
                </a:lnTo>
              </a:path>
              <a:path w="1473835" h="681355">
                <a:moveTo>
                  <a:pt x="0" y="137160"/>
                </a:moveTo>
                <a:lnTo>
                  <a:pt x="1473708" y="137160"/>
                </a:lnTo>
              </a:path>
              <a:path w="1473835" h="681355">
                <a:moveTo>
                  <a:pt x="0" y="272796"/>
                </a:moveTo>
                <a:lnTo>
                  <a:pt x="1473708" y="272796"/>
                </a:lnTo>
              </a:path>
              <a:path w="1473835" h="681355">
                <a:moveTo>
                  <a:pt x="0" y="408432"/>
                </a:moveTo>
                <a:lnTo>
                  <a:pt x="1473708" y="408432"/>
                </a:lnTo>
              </a:path>
              <a:path w="1473835" h="681355">
                <a:moveTo>
                  <a:pt x="0" y="544068"/>
                </a:moveTo>
                <a:lnTo>
                  <a:pt x="1473708" y="5440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432300" y="1926031"/>
            <a:ext cx="271145" cy="70548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25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0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3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4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63488" y="1722120"/>
            <a:ext cx="652145" cy="6991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algn="r" marR="30480">
              <a:lnSpc>
                <a:spcPct val="100000"/>
              </a:lnSpc>
              <a:spcBef>
                <a:spcPts val="50"/>
              </a:spcBef>
              <a:tabLst>
                <a:tab pos="278765" algn="l"/>
              </a:tabLst>
            </a:pPr>
            <a:r>
              <a:rPr dirty="0" sz="800">
                <a:latin typeface="Times New Roman"/>
                <a:cs typeface="Times New Roman"/>
              </a:rPr>
              <a:t>i</a:t>
            </a:r>
            <a:r>
              <a:rPr dirty="0" sz="800" spc="10">
                <a:latin typeface="Times New Roman"/>
                <a:cs typeface="Times New Roman"/>
              </a:rPr>
              <a:t>=2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6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algn="just" marL="25400" marR="412115">
              <a:lnSpc>
                <a:spcPts val="1100"/>
              </a:lnSpc>
              <a:spcBef>
                <a:spcPts val="50"/>
              </a:spcBef>
            </a:pPr>
            <a:r>
              <a:rPr dirty="0" sz="800" spc="5">
                <a:latin typeface="Times New Roman"/>
                <a:cs typeface="Times New Roman"/>
              </a:rPr>
              <a:t>b</a:t>
            </a:r>
            <a:r>
              <a:rPr dirty="0" baseline="-20202" sz="825" spc="7">
                <a:latin typeface="Times New Roman"/>
                <a:cs typeface="Times New Roman"/>
              </a:rPr>
              <a:t>i</a:t>
            </a:r>
            <a:r>
              <a:rPr dirty="0" sz="800" spc="5">
                <a:latin typeface="Times New Roman"/>
                <a:cs typeface="Times New Roman"/>
              </a:rPr>
              <a:t>=4 </a:t>
            </a:r>
            <a:r>
              <a:rPr dirty="0" sz="800" spc="-190">
                <a:latin typeface="Times New Roman"/>
                <a:cs typeface="Times New Roman"/>
              </a:rPr>
              <a:t> </a:t>
            </a:r>
            <a:r>
              <a:rPr dirty="0" sz="800" spc="20">
                <a:latin typeface="Times New Roman"/>
                <a:cs typeface="Times New Roman"/>
              </a:rPr>
              <a:t>w</a:t>
            </a:r>
            <a:r>
              <a:rPr dirty="0" baseline="-20202" sz="825" spc="-22">
                <a:latin typeface="Times New Roman"/>
                <a:cs typeface="Times New Roman"/>
              </a:rPr>
              <a:t>i</a:t>
            </a:r>
            <a:r>
              <a:rPr dirty="0" sz="800" spc="10">
                <a:latin typeface="Times New Roman"/>
                <a:cs typeface="Times New Roman"/>
              </a:rPr>
              <a:t>=3  </a:t>
            </a:r>
            <a:r>
              <a:rPr dirty="0" sz="800" spc="15">
                <a:latin typeface="Times New Roman"/>
                <a:cs typeface="Times New Roman"/>
              </a:rPr>
              <a:t>w=5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76339" y="2468878"/>
            <a:ext cx="33020" cy="1117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550">
                <a:latin typeface="Times New Roman"/>
                <a:cs typeface="Times New Roman"/>
              </a:rPr>
              <a:t>i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88888" y="2409444"/>
            <a:ext cx="35814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latin typeface="Times New Roman"/>
                <a:cs typeface="Times New Roman"/>
              </a:rPr>
              <a:t>w-w</a:t>
            </a:r>
            <a:r>
              <a:rPr dirty="0" sz="800" spc="9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=2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72735" y="1833066"/>
            <a:ext cx="57785" cy="52578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21783" y="2673095"/>
            <a:ext cx="1429385" cy="5695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77800" marR="30480" indent="-152400">
              <a:lnSpc>
                <a:spcPts val="710"/>
              </a:lnSpc>
              <a:spcBef>
                <a:spcPts val="130"/>
              </a:spcBef>
            </a:pPr>
            <a:r>
              <a:rPr dirty="0" sz="600" spc="-10">
                <a:latin typeface="Times New Roman"/>
                <a:cs typeface="Times New Roman"/>
              </a:rPr>
              <a:t>if </a:t>
            </a:r>
            <a:r>
              <a:rPr dirty="0" sz="600">
                <a:latin typeface="Times New Roman"/>
                <a:cs typeface="Times New Roman"/>
              </a:rPr>
              <a:t>w</a:t>
            </a:r>
            <a:r>
              <a:rPr dirty="0" baseline="-23809" sz="525">
                <a:latin typeface="Times New Roman"/>
                <a:cs typeface="Times New Roman"/>
              </a:rPr>
              <a:t>i </a:t>
            </a:r>
            <a:r>
              <a:rPr dirty="0" sz="600" spc="-5">
                <a:latin typeface="Times New Roman"/>
                <a:cs typeface="Times New Roman"/>
              </a:rPr>
              <a:t>&lt;= </a:t>
            </a:r>
            <a:r>
              <a:rPr dirty="0" sz="600">
                <a:latin typeface="Times New Roman"/>
                <a:cs typeface="Times New Roman"/>
              </a:rPr>
              <a:t>w // </a:t>
            </a:r>
            <a:r>
              <a:rPr dirty="0" sz="600" spc="-5">
                <a:latin typeface="Times New Roman"/>
                <a:cs typeface="Times New Roman"/>
              </a:rPr>
              <a:t>item </a:t>
            </a:r>
            <a:r>
              <a:rPr dirty="0" sz="600">
                <a:latin typeface="Times New Roman"/>
                <a:cs typeface="Times New Roman"/>
              </a:rPr>
              <a:t>i </a:t>
            </a:r>
            <a:r>
              <a:rPr dirty="0" sz="600" spc="-5">
                <a:latin typeface="Times New Roman"/>
                <a:cs typeface="Times New Roman"/>
              </a:rPr>
              <a:t>can </a:t>
            </a:r>
            <a:r>
              <a:rPr dirty="0" sz="600" spc="-10">
                <a:latin typeface="Times New Roman"/>
                <a:cs typeface="Times New Roman"/>
              </a:rPr>
              <a:t>be </a:t>
            </a:r>
            <a:r>
              <a:rPr dirty="0" sz="600" spc="-5">
                <a:latin typeface="Times New Roman"/>
                <a:cs typeface="Times New Roman"/>
              </a:rPr>
              <a:t>part </a:t>
            </a:r>
            <a:r>
              <a:rPr dirty="0" sz="600" spc="5">
                <a:latin typeface="Times New Roman"/>
                <a:cs typeface="Times New Roman"/>
              </a:rPr>
              <a:t>of </a:t>
            </a:r>
            <a:r>
              <a:rPr dirty="0" sz="600" spc="-5">
                <a:latin typeface="Times New Roman"/>
                <a:cs typeface="Times New Roman"/>
              </a:rPr>
              <a:t>the solution </a:t>
            </a:r>
            <a:r>
              <a:rPr dirty="0" sz="600" spc="-13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if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baseline="-23809" sz="525" spc="97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+ </a:t>
            </a:r>
            <a:r>
              <a:rPr dirty="0" sz="600" spc="-5">
                <a:latin typeface="Times New Roman"/>
                <a:cs typeface="Times New Roman"/>
              </a:rPr>
              <a:t>B[i-1,w-w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Times New Roman"/>
                <a:cs typeface="Times New Roman"/>
              </a:rPr>
              <a:t>]</a:t>
            </a:r>
            <a:r>
              <a:rPr dirty="0" sz="600" spc="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10">
                <a:latin typeface="Times New Roman"/>
                <a:cs typeface="Times New Roman"/>
              </a:rPr>
              <a:t> B[i-1,w]</a:t>
            </a:r>
            <a:endParaRPr sz="600">
              <a:latin typeface="Times New Roman"/>
              <a:cs typeface="Times New Roman"/>
            </a:endParaRPr>
          </a:p>
          <a:p>
            <a:pPr marL="250825">
              <a:lnSpc>
                <a:spcPts val="690"/>
              </a:lnSpc>
            </a:pPr>
            <a:r>
              <a:rPr dirty="0" sz="600" spc="-5" b="1">
                <a:latin typeface="Times New Roman"/>
                <a:cs typeface="Times New Roman"/>
              </a:rPr>
              <a:t>B[i,w]</a:t>
            </a:r>
            <a:r>
              <a:rPr dirty="0" sz="600" spc="-15" b="1">
                <a:latin typeface="Times New Roman"/>
                <a:cs typeface="Times New Roman"/>
              </a:rPr>
              <a:t> </a:t>
            </a:r>
            <a:r>
              <a:rPr dirty="0" sz="600" b="1">
                <a:latin typeface="Times New Roman"/>
                <a:cs typeface="Times New Roman"/>
              </a:rPr>
              <a:t>=</a:t>
            </a:r>
            <a:r>
              <a:rPr dirty="0" sz="600" spc="-25" b="1">
                <a:latin typeface="Times New Roman"/>
                <a:cs typeface="Times New Roman"/>
              </a:rPr>
              <a:t> </a:t>
            </a:r>
            <a:r>
              <a:rPr dirty="0" sz="600" b="1">
                <a:latin typeface="Times New Roman"/>
                <a:cs typeface="Times New Roman"/>
              </a:rPr>
              <a:t>b</a:t>
            </a:r>
            <a:r>
              <a:rPr dirty="0" baseline="-23809" sz="525" b="1">
                <a:latin typeface="Times New Roman"/>
                <a:cs typeface="Times New Roman"/>
              </a:rPr>
              <a:t>i</a:t>
            </a:r>
            <a:r>
              <a:rPr dirty="0" baseline="-23809" sz="525" spc="82" b="1">
                <a:latin typeface="Times New Roman"/>
                <a:cs typeface="Times New Roman"/>
              </a:rPr>
              <a:t> </a:t>
            </a:r>
            <a:r>
              <a:rPr dirty="0" sz="600" b="1">
                <a:latin typeface="Times New Roman"/>
                <a:cs typeface="Times New Roman"/>
              </a:rPr>
              <a:t>+</a:t>
            </a:r>
            <a:r>
              <a:rPr dirty="0" sz="600" spc="-35" b="1">
                <a:latin typeface="Times New Roman"/>
                <a:cs typeface="Times New Roman"/>
              </a:rPr>
              <a:t> </a:t>
            </a:r>
            <a:r>
              <a:rPr dirty="0" sz="600" spc="-5" b="1">
                <a:latin typeface="Times New Roman"/>
                <a:cs typeface="Times New Roman"/>
              </a:rPr>
              <a:t>B[i-1,w-</a:t>
            </a:r>
            <a:r>
              <a:rPr dirty="0" sz="600" spc="-15" b="1">
                <a:latin typeface="Times New Roman"/>
                <a:cs typeface="Times New Roman"/>
              </a:rPr>
              <a:t> </a:t>
            </a:r>
            <a:r>
              <a:rPr dirty="0" sz="600" spc="-5" b="1">
                <a:latin typeface="Times New Roman"/>
                <a:cs typeface="Times New Roman"/>
              </a:rPr>
              <a:t>w</a:t>
            </a:r>
            <a:r>
              <a:rPr dirty="0" baseline="-23809" sz="525" spc="-7" b="1">
                <a:latin typeface="Times New Roman"/>
                <a:cs typeface="Times New Roman"/>
              </a:rPr>
              <a:t>i</a:t>
            </a:r>
            <a:r>
              <a:rPr dirty="0" sz="600" spc="-5" b="1">
                <a:latin typeface="Times New Roman"/>
                <a:cs typeface="Times New Roman"/>
              </a:rPr>
              <a:t>]</a:t>
            </a:r>
            <a:endParaRPr sz="600">
              <a:latin typeface="Times New Roman"/>
              <a:cs typeface="Times New Roman"/>
            </a:endParaRPr>
          </a:p>
          <a:p>
            <a:pPr marL="177800">
              <a:lnSpc>
                <a:spcPts val="715"/>
              </a:lnSpc>
            </a:pPr>
            <a:r>
              <a:rPr dirty="0" sz="600" spc="-10">
                <a:latin typeface="Times New Roman"/>
                <a:cs typeface="Times New Roman"/>
              </a:rPr>
              <a:t>else</a:t>
            </a:r>
            <a:endParaRPr sz="600">
              <a:latin typeface="Times New Roman"/>
              <a:cs typeface="Times New Roman"/>
            </a:endParaRPr>
          </a:p>
          <a:p>
            <a:pPr algn="ctr" marR="384810">
              <a:lnSpc>
                <a:spcPts val="715"/>
              </a:lnSpc>
            </a:pP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sz="600">
                <a:latin typeface="Times New Roman"/>
                <a:cs typeface="Times New Roman"/>
              </a:rPr>
              <a:t>[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 spc="5">
                <a:latin typeface="Times New Roman"/>
                <a:cs typeface="Times New Roman"/>
              </a:rPr>
              <a:t>,</a:t>
            </a:r>
            <a:r>
              <a:rPr dirty="0" sz="600" spc="-5">
                <a:latin typeface="Times New Roman"/>
                <a:cs typeface="Times New Roman"/>
              </a:rPr>
              <a:t>w</a:t>
            </a:r>
            <a:r>
              <a:rPr dirty="0" sz="600">
                <a:latin typeface="Times New Roman"/>
                <a:cs typeface="Times New Roman"/>
              </a:rPr>
              <a:t>]</a:t>
            </a:r>
            <a:r>
              <a:rPr dirty="0" sz="600" spc="-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=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sz="600">
                <a:latin typeface="Times New Roman"/>
                <a:cs typeface="Times New Roman"/>
              </a:rPr>
              <a:t>[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>
                <a:latin typeface="Times New Roman"/>
                <a:cs typeface="Times New Roman"/>
              </a:rPr>
              <a:t>-1</a:t>
            </a:r>
            <a:r>
              <a:rPr dirty="0" sz="600" spc="5">
                <a:latin typeface="Times New Roman"/>
                <a:cs typeface="Times New Roman"/>
              </a:rPr>
              <a:t>,</a:t>
            </a:r>
            <a:r>
              <a:rPr dirty="0" sz="600" spc="-15">
                <a:latin typeface="Times New Roman"/>
                <a:cs typeface="Times New Roman"/>
              </a:rPr>
              <a:t>w</a:t>
            </a:r>
            <a:r>
              <a:rPr dirty="0" sz="600">
                <a:latin typeface="Times New Roman"/>
                <a:cs typeface="Times New Roman"/>
              </a:rPr>
              <a:t>]</a:t>
            </a:r>
            <a:endParaRPr sz="600">
              <a:latin typeface="Times New Roman"/>
              <a:cs typeface="Times New Roman"/>
            </a:endParaRPr>
          </a:p>
          <a:p>
            <a:pPr algn="ctr" marR="400685">
              <a:lnSpc>
                <a:spcPts val="715"/>
              </a:lnSpc>
            </a:pPr>
            <a:r>
              <a:rPr dirty="0" sz="600" spc="-10">
                <a:latin typeface="Times New Roman"/>
                <a:cs typeface="Times New Roman"/>
              </a:rPr>
              <a:t>else </a:t>
            </a:r>
            <a:r>
              <a:rPr dirty="0" sz="600" spc="-5">
                <a:latin typeface="Times New Roman"/>
                <a:cs typeface="Times New Roman"/>
              </a:rPr>
              <a:t>B[i,w]</a:t>
            </a:r>
            <a:r>
              <a:rPr dirty="0" sz="600">
                <a:latin typeface="Times New Roman"/>
                <a:cs typeface="Times New Roman"/>
              </a:rPr>
              <a:t> =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B[i-1,w]</a:t>
            </a:r>
            <a:r>
              <a:rPr dirty="0" sz="600" spc="12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//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w</a:t>
            </a:r>
            <a:r>
              <a:rPr dirty="0" baseline="-23809" sz="525">
                <a:latin typeface="Times New Roman"/>
                <a:cs typeface="Times New Roman"/>
              </a:rPr>
              <a:t>i</a:t>
            </a:r>
            <a:r>
              <a:rPr dirty="0" baseline="-23809" sz="525" spc="7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w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69431" y="1833066"/>
            <a:ext cx="57785" cy="52578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 b="1">
                <a:latin typeface="Times New Roman"/>
                <a:cs typeface="Times New Roman"/>
              </a:rPr>
              <a:t>7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202618" y="2175954"/>
            <a:ext cx="641350" cy="115570"/>
            <a:chOff x="5202618" y="2175954"/>
            <a:chExt cx="641350" cy="115570"/>
          </a:xfrm>
        </p:grpSpPr>
        <p:sp>
          <p:nvSpPr>
            <p:cNvPr id="33" name="object 33"/>
            <p:cNvSpPr/>
            <p:nvPr/>
          </p:nvSpPr>
          <p:spPr>
            <a:xfrm>
              <a:off x="5208015" y="2181351"/>
              <a:ext cx="586740" cy="83820"/>
            </a:xfrm>
            <a:custGeom>
              <a:avLst/>
              <a:gdLst/>
              <a:ahLst/>
              <a:cxnLst/>
              <a:rect l="l" t="t" r="r" b="b"/>
              <a:pathLst>
                <a:path w="586739" h="83819">
                  <a:moveTo>
                    <a:pt x="0" y="0"/>
                  </a:moveTo>
                  <a:lnTo>
                    <a:pt x="586740" y="8382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788659" y="2240787"/>
              <a:ext cx="55244" cy="50800"/>
            </a:xfrm>
            <a:custGeom>
              <a:avLst/>
              <a:gdLst/>
              <a:ahLst/>
              <a:cxnLst/>
              <a:rect l="l" t="t" r="r" b="b"/>
              <a:pathLst>
                <a:path w="55245" h="50800">
                  <a:moveTo>
                    <a:pt x="7620" y="0"/>
                  </a:moveTo>
                  <a:lnTo>
                    <a:pt x="0" y="50292"/>
                  </a:lnTo>
                  <a:lnTo>
                    <a:pt x="54864" y="3352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5121147" y="1833066"/>
            <a:ext cx="57785" cy="52578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71083" y="1833066"/>
            <a:ext cx="57785" cy="52578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19495" y="1833066"/>
            <a:ext cx="57785" cy="52578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79240" y="1542287"/>
            <a:ext cx="1775460" cy="4076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  <a:tabLst>
                <a:tab pos="173672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dirty="0" u="heavy" sz="105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(13)	</a:t>
            </a:r>
            <a:endParaRPr sz="1050">
              <a:latin typeface="Times New Roman"/>
              <a:cs typeface="Times New Roman"/>
            </a:endParaRPr>
          </a:p>
          <a:p>
            <a:pPr marL="365125">
              <a:lnSpc>
                <a:spcPct val="100000"/>
              </a:lnSpc>
              <a:spcBef>
                <a:spcPts val="890"/>
              </a:spcBef>
            </a:pPr>
            <a:r>
              <a:rPr dirty="0" sz="700">
                <a:latin typeface="Times New Roman"/>
                <a:cs typeface="Times New Roman"/>
              </a:rPr>
              <a:t>i\W</a:t>
            </a:r>
            <a:r>
              <a:rPr dirty="0" sz="700" spc="285">
                <a:latin typeface="Times New Roman"/>
                <a:cs typeface="Times New Roman"/>
              </a:rPr>
              <a:t> </a:t>
            </a:r>
            <a:r>
              <a:rPr dirty="0" baseline="-15873" sz="1050">
                <a:latin typeface="Times New Roman"/>
                <a:cs typeface="Times New Roman"/>
              </a:rPr>
              <a:t>0</a:t>
            </a:r>
            <a:endParaRPr baseline="-15873" sz="10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103116" y="1326387"/>
            <a:ext cx="2708275" cy="2028825"/>
          </a:xfrm>
          <a:custGeom>
            <a:avLst/>
            <a:gdLst/>
            <a:ahLst/>
            <a:cxnLst/>
            <a:rect l="l" t="t" r="r" b="b"/>
            <a:pathLst>
              <a:path w="2708275" h="2028825">
                <a:moveTo>
                  <a:pt x="0" y="2028444"/>
                </a:moveTo>
                <a:lnTo>
                  <a:pt x="2708148" y="2028444"/>
                </a:lnTo>
                <a:lnTo>
                  <a:pt x="2708148" y="0"/>
                </a:lnTo>
                <a:lnTo>
                  <a:pt x="0" y="0"/>
                </a:lnTo>
                <a:lnTo>
                  <a:pt x="0" y="202844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609340" y="5977127"/>
            <a:ext cx="46355" cy="660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250" spc="5">
                <a:latin typeface="Times New Roman"/>
                <a:cs typeface="Times New Roman"/>
              </a:rPr>
              <a:t>33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25292" y="4029455"/>
            <a:ext cx="2768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Times New Roman"/>
                <a:cs typeface="Times New Roman"/>
              </a:rPr>
              <a:t>I</a:t>
            </a:r>
            <a:r>
              <a:rPr dirty="0" sz="800" spc="15">
                <a:latin typeface="Times New Roman"/>
                <a:cs typeface="Times New Roman"/>
              </a:rPr>
              <a:t>t</a:t>
            </a:r>
            <a:r>
              <a:rPr dirty="0" sz="800" spc="10">
                <a:latin typeface="Times New Roman"/>
                <a:cs typeface="Times New Roman"/>
              </a:rPr>
              <a:t>e</a:t>
            </a:r>
            <a:r>
              <a:rPr dirty="0" sz="800" spc="10">
                <a:latin typeface="Times New Roman"/>
                <a:cs typeface="Times New Roman"/>
              </a:rPr>
              <a:t>m</a:t>
            </a:r>
            <a:r>
              <a:rPr dirty="0" sz="800" spc="20">
                <a:latin typeface="Times New Roman"/>
                <a:cs typeface="Times New Roman"/>
              </a:rPr>
              <a:t>s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07944" y="4167123"/>
            <a:ext cx="498475" cy="3860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50"/>
              </a:spcBef>
            </a:pPr>
            <a:r>
              <a:rPr dirty="0" sz="800" spc="15">
                <a:latin typeface="Times New Roman"/>
                <a:cs typeface="Times New Roman"/>
              </a:rPr>
              <a:t>1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35"/>
              </a:spcBef>
            </a:pP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40"/>
              </a:spcBef>
            </a:pP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407160" y="4642611"/>
            <a:ext cx="1473835" cy="681355"/>
          </a:xfrm>
          <a:custGeom>
            <a:avLst/>
            <a:gdLst/>
            <a:ahLst/>
            <a:cxnLst/>
            <a:rect l="l" t="t" r="r" b="b"/>
            <a:pathLst>
              <a:path w="1473835" h="681354">
                <a:moveTo>
                  <a:pt x="0" y="0"/>
                </a:moveTo>
                <a:lnTo>
                  <a:pt x="0" y="681228"/>
                </a:lnTo>
              </a:path>
              <a:path w="1473835" h="681354">
                <a:moveTo>
                  <a:pt x="0" y="0"/>
                </a:moveTo>
                <a:lnTo>
                  <a:pt x="1473708" y="0"/>
                </a:lnTo>
              </a:path>
              <a:path w="1473835" h="681354">
                <a:moveTo>
                  <a:pt x="227076" y="0"/>
                </a:moveTo>
                <a:lnTo>
                  <a:pt x="227076" y="681228"/>
                </a:lnTo>
              </a:path>
              <a:path w="1473835" h="681354">
                <a:moveTo>
                  <a:pt x="477012" y="0"/>
                </a:moveTo>
                <a:lnTo>
                  <a:pt x="477012" y="681228"/>
                </a:lnTo>
              </a:path>
              <a:path w="1473835" h="681354">
                <a:moveTo>
                  <a:pt x="725424" y="0"/>
                </a:moveTo>
                <a:lnTo>
                  <a:pt x="725424" y="681228"/>
                </a:lnTo>
              </a:path>
              <a:path w="1473835" h="681354">
                <a:moveTo>
                  <a:pt x="975360" y="0"/>
                </a:moveTo>
                <a:lnTo>
                  <a:pt x="975360" y="681228"/>
                </a:lnTo>
              </a:path>
              <a:path w="1473835" h="681354">
                <a:moveTo>
                  <a:pt x="1223772" y="0"/>
                </a:moveTo>
                <a:lnTo>
                  <a:pt x="1223772" y="681228"/>
                </a:lnTo>
              </a:path>
              <a:path w="1473835" h="681354">
                <a:moveTo>
                  <a:pt x="1473708" y="0"/>
                </a:moveTo>
                <a:lnTo>
                  <a:pt x="1473708" y="681228"/>
                </a:lnTo>
              </a:path>
              <a:path w="1473835" h="681354">
                <a:moveTo>
                  <a:pt x="0" y="137160"/>
                </a:moveTo>
                <a:lnTo>
                  <a:pt x="1473708" y="137160"/>
                </a:lnTo>
              </a:path>
              <a:path w="1473835" h="681354">
                <a:moveTo>
                  <a:pt x="0" y="272796"/>
                </a:moveTo>
                <a:lnTo>
                  <a:pt x="1473708" y="272796"/>
                </a:lnTo>
              </a:path>
              <a:path w="1473835" h="681354">
                <a:moveTo>
                  <a:pt x="0" y="408432"/>
                </a:moveTo>
                <a:lnTo>
                  <a:pt x="1473708" y="408432"/>
                </a:lnTo>
              </a:path>
              <a:path w="1473835" h="681354">
                <a:moveTo>
                  <a:pt x="0" y="544068"/>
                </a:moveTo>
                <a:lnTo>
                  <a:pt x="1473708" y="544068"/>
                </a:lnTo>
              </a:path>
              <a:path w="1473835" h="681354">
                <a:moveTo>
                  <a:pt x="0" y="681228"/>
                </a:moveTo>
                <a:lnTo>
                  <a:pt x="1473708" y="6812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920999" y="4525974"/>
            <a:ext cx="652145" cy="58356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25"/>
              </a:spcBef>
              <a:tabLst>
                <a:tab pos="304165" algn="l"/>
              </a:tabLst>
            </a:pPr>
            <a:r>
              <a:rPr dirty="0" sz="800" spc="10">
                <a:latin typeface="Times New Roman"/>
                <a:cs typeface="Times New Roman"/>
              </a:rPr>
              <a:t>i=3	4:</a:t>
            </a:r>
            <a:r>
              <a:rPr dirty="0" sz="800" spc="-5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(5,6)</a:t>
            </a:r>
            <a:endParaRPr sz="800">
              <a:latin typeface="Times New Roman"/>
              <a:cs typeface="Times New Roman"/>
            </a:endParaRPr>
          </a:p>
          <a:p>
            <a:pPr marL="25400" marR="299085">
              <a:lnSpc>
                <a:spcPts val="1100"/>
              </a:lnSpc>
              <a:spcBef>
                <a:spcPts val="50"/>
              </a:spcBef>
            </a:pPr>
            <a:r>
              <a:rPr dirty="0" sz="800" spc="5">
                <a:latin typeface="Times New Roman"/>
                <a:cs typeface="Times New Roman"/>
              </a:rPr>
              <a:t>b</a:t>
            </a:r>
            <a:r>
              <a:rPr dirty="0" baseline="-20202" sz="825" spc="7">
                <a:latin typeface="Times New Roman"/>
                <a:cs typeface="Times New Roman"/>
              </a:rPr>
              <a:t>i</a:t>
            </a:r>
            <a:r>
              <a:rPr dirty="0" sz="800" spc="5">
                <a:latin typeface="Times New Roman"/>
                <a:cs typeface="Times New Roman"/>
              </a:rPr>
              <a:t>=5 </a:t>
            </a:r>
            <a:r>
              <a:rPr dirty="0" sz="800" spc="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w</a:t>
            </a:r>
            <a:r>
              <a:rPr dirty="0" baseline="-20202" sz="825" spc="7">
                <a:latin typeface="Times New Roman"/>
                <a:cs typeface="Times New Roman"/>
              </a:rPr>
              <a:t>i</a:t>
            </a:r>
            <a:r>
              <a:rPr dirty="0" sz="800" spc="5">
                <a:latin typeface="Times New Roman"/>
                <a:cs typeface="Times New Roman"/>
              </a:rPr>
              <a:t>=4 </a:t>
            </a:r>
            <a:r>
              <a:rPr dirty="0" sz="800" spc="10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w=</a:t>
            </a:r>
            <a:r>
              <a:rPr dirty="0" sz="800" spc="5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1</a:t>
            </a:r>
            <a:r>
              <a:rPr dirty="0" sz="800">
                <a:latin typeface="Times New Roman"/>
                <a:cs typeface="Times New Roman"/>
              </a:rPr>
              <a:t>..</a:t>
            </a:r>
            <a:r>
              <a:rPr dirty="0" sz="800" spc="10"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477007" y="4521403"/>
            <a:ext cx="57785" cy="52578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79295" y="5361431"/>
            <a:ext cx="1429385" cy="5695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77800" marR="30480" indent="-152400">
              <a:lnSpc>
                <a:spcPts val="710"/>
              </a:lnSpc>
              <a:spcBef>
                <a:spcPts val="130"/>
              </a:spcBef>
            </a:pPr>
            <a:r>
              <a:rPr dirty="0" sz="600" spc="-10">
                <a:latin typeface="Times New Roman"/>
                <a:cs typeface="Times New Roman"/>
              </a:rPr>
              <a:t>if </a:t>
            </a:r>
            <a:r>
              <a:rPr dirty="0" sz="600">
                <a:latin typeface="Times New Roman"/>
                <a:cs typeface="Times New Roman"/>
              </a:rPr>
              <a:t>w</a:t>
            </a:r>
            <a:r>
              <a:rPr dirty="0" baseline="-23809" sz="525">
                <a:latin typeface="Times New Roman"/>
                <a:cs typeface="Times New Roman"/>
              </a:rPr>
              <a:t>i </a:t>
            </a:r>
            <a:r>
              <a:rPr dirty="0" sz="600" spc="-5">
                <a:latin typeface="Times New Roman"/>
                <a:cs typeface="Times New Roman"/>
              </a:rPr>
              <a:t>&lt;= </a:t>
            </a:r>
            <a:r>
              <a:rPr dirty="0" sz="600">
                <a:latin typeface="Times New Roman"/>
                <a:cs typeface="Times New Roman"/>
              </a:rPr>
              <a:t>w // </a:t>
            </a:r>
            <a:r>
              <a:rPr dirty="0" sz="600" spc="-5">
                <a:latin typeface="Times New Roman"/>
                <a:cs typeface="Times New Roman"/>
              </a:rPr>
              <a:t>item </a:t>
            </a:r>
            <a:r>
              <a:rPr dirty="0" sz="600">
                <a:latin typeface="Times New Roman"/>
                <a:cs typeface="Times New Roman"/>
              </a:rPr>
              <a:t>i </a:t>
            </a:r>
            <a:r>
              <a:rPr dirty="0" sz="600" spc="-5">
                <a:latin typeface="Times New Roman"/>
                <a:cs typeface="Times New Roman"/>
              </a:rPr>
              <a:t>can </a:t>
            </a:r>
            <a:r>
              <a:rPr dirty="0" sz="600" spc="-10">
                <a:latin typeface="Times New Roman"/>
                <a:cs typeface="Times New Roman"/>
              </a:rPr>
              <a:t>be </a:t>
            </a:r>
            <a:r>
              <a:rPr dirty="0" sz="600" spc="-5">
                <a:latin typeface="Times New Roman"/>
                <a:cs typeface="Times New Roman"/>
              </a:rPr>
              <a:t>part </a:t>
            </a:r>
            <a:r>
              <a:rPr dirty="0" sz="600" spc="5">
                <a:latin typeface="Times New Roman"/>
                <a:cs typeface="Times New Roman"/>
              </a:rPr>
              <a:t>of </a:t>
            </a:r>
            <a:r>
              <a:rPr dirty="0" sz="600" spc="-5">
                <a:latin typeface="Times New Roman"/>
                <a:cs typeface="Times New Roman"/>
              </a:rPr>
              <a:t>the solution </a:t>
            </a:r>
            <a:r>
              <a:rPr dirty="0" sz="600" spc="-13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if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baseline="-23809" sz="525" spc="97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+ </a:t>
            </a:r>
            <a:r>
              <a:rPr dirty="0" sz="600" spc="-5">
                <a:latin typeface="Times New Roman"/>
                <a:cs typeface="Times New Roman"/>
              </a:rPr>
              <a:t>B[i-1,w-w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Times New Roman"/>
                <a:cs typeface="Times New Roman"/>
              </a:rPr>
              <a:t>]</a:t>
            </a:r>
            <a:r>
              <a:rPr dirty="0" sz="600" spc="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10">
                <a:latin typeface="Times New Roman"/>
                <a:cs typeface="Times New Roman"/>
              </a:rPr>
              <a:t> B[i-1,w]</a:t>
            </a:r>
            <a:endParaRPr sz="600">
              <a:latin typeface="Times New Roman"/>
              <a:cs typeface="Times New Roman"/>
            </a:endParaRPr>
          </a:p>
          <a:p>
            <a:pPr marL="177800" marR="393700" indent="74295">
              <a:lnSpc>
                <a:spcPts val="710"/>
              </a:lnSpc>
              <a:spcBef>
                <a:spcPts val="10"/>
              </a:spcBef>
            </a:pPr>
            <a:r>
              <a:rPr dirty="0" sz="600" spc="-5">
                <a:latin typeface="Times New Roman"/>
                <a:cs typeface="Times New Roman"/>
              </a:rPr>
              <a:t>B[i,w]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=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baseline="-23809" sz="525" spc="82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+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B[i-1,w-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w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Times New Roman"/>
                <a:cs typeface="Times New Roman"/>
              </a:rPr>
              <a:t>] </a:t>
            </a:r>
            <a:r>
              <a:rPr dirty="0" sz="600" spc="-13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else</a:t>
            </a:r>
            <a:endParaRPr sz="600">
              <a:latin typeface="Times New Roman"/>
              <a:cs typeface="Times New Roman"/>
            </a:endParaRPr>
          </a:p>
          <a:p>
            <a:pPr marL="252095">
              <a:lnSpc>
                <a:spcPts val="690"/>
              </a:lnSpc>
            </a:pP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sz="600">
                <a:latin typeface="Times New Roman"/>
                <a:cs typeface="Times New Roman"/>
              </a:rPr>
              <a:t>[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 spc="5">
                <a:latin typeface="Times New Roman"/>
                <a:cs typeface="Times New Roman"/>
              </a:rPr>
              <a:t>,</a:t>
            </a:r>
            <a:r>
              <a:rPr dirty="0" sz="600" spc="-5">
                <a:latin typeface="Times New Roman"/>
                <a:cs typeface="Times New Roman"/>
              </a:rPr>
              <a:t>w</a:t>
            </a:r>
            <a:r>
              <a:rPr dirty="0" sz="600">
                <a:latin typeface="Times New Roman"/>
                <a:cs typeface="Times New Roman"/>
              </a:rPr>
              <a:t>]</a:t>
            </a:r>
            <a:r>
              <a:rPr dirty="0" sz="600" spc="-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=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sz="600">
                <a:latin typeface="Times New Roman"/>
                <a:cs typeface="Times New Roman"/>
              </a:rPr>
              <a:t>[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>
                <a:latin typeface="Times New Roman"/>
                <a:cs typeface="Times New Roman"/>
              </a:rPr>
              <a:t>-1</a:t>
            </a:r>
            <a:r>
              <a:rPr dirty="0" sz="600" spc="5">
                <a:latin typeface="Times New Roman"/>
                <a:cs typeface="Times New Roman"/>
              </a:rPr>
              <a:t>,</a:t>
            </a:r>
            <a:r>
              <a:rPr dirty="0" sz="600" spc="-15">
                <a:latin typeface="Times New Roman"/>
                <a:cs typeface="Times New Roman"/>
              </a:rPr>
              <a:t>w</a:t>
            </a:r>
            <a:r>
              <a:rPr dirty="0" sz="600">
                <a:latin typeface="Times New Roman"/>
                <a:cs typeface="Times New Roman"/>
              </a:rPr>
              <a:t>]</a:t>
            </a:r>
            <a:endParaRPr sz="600">
              <a:latin typeface="Times New Roman"/>
              <a:cs typeface="Times New Roman"/>
            </a:endParaRPr>
          </a:p>
          <a:p>
            <a:pPr marL="25400">
              <a:lnSpc>
                <a:spcPts val="715"/>
              </a:lnSpc>
            </a:pPr>
            <a:r>
              <a:rPr dirty="0" sz="600" spc="-10">
                <a:latin typeface="Times New Roman"/>
                <a:cs typeface="Times New Roman"/>
              </a:rPr>
              <a:t>else</a:t>
            </a:r>
            <a:r>
              <a:rPr dirty="0" sz="600" spc="-5">
                <a:latin typeface="Times New Roman"/>
                <a:cs typeface="Times New Roman"/>
              </a:rPr>
              <a:t> </a:t>
            </a:r>
            <a:r>
              <a:rPr dirty="0" sz="600" spc="-5" b="1">
                <a:latin typeface="Times New Roman"/>
                <a:cs typeface="Times New Roman"/>
              </a:rPr>
              <a:t>B[i,w]</a:t>
            </a:r>
            <a:r>
              <a:rPr dirty="0" sz="600" spc="-10" b="1">
                <a:latin typeface="Times New Roman"/>
                <a:cs typeface="Times New Roman"/>
              </a:rPr>
              <a:t> </a:t>
            </a:r>
            <a:r>
              <a:rPr dirty="0" sz="600" b="1">
                <a:latin typeface="Times New Roman"/>
                <a:cs typeface="Times New Roman"/>
              </a:rPr>
              <a:t>=</a:t>
            </a:r>
            <a:r>
              <a:rPr dirty="0" sz="600" spc="-20" b="1">
                <a:latin typeface="Times New Roman"/>
                <a:cs typeface="Times New Roman"/>
              </a:rPr>
              <a:t> </a:t>
            </a:r>
            <a:r>
              <a:rPr dirty="0" sz="600" spc="-10" b="1">
                <a:latin typeface="Times New Roman"/>
                <a:cs typeface="Times New Roman"/>
              </a:rPr>
              <a:t>B[i-1,w]</a:t>
            </a:r>
            <a:r>
              <a:rPr dirty="0" sz="600" spc="145" b="1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// </a:t>
            </a:r>
            <a:r>
              <a:rPr dirty="0" sz="600">
                <a:latin typeface="Times New Roman"/>
                <a:cs typeface="Times New Roman"/>
              </a:rPr>
              <a:t>w</a:t>
            </a:r>
            <a:r>
              <a:rPr dirty="0" baseline="-23809" sz="525">
                <a:latin typeface="Times New Roman"/>
                <a:cs typeface="Times New Roman"/>
              </a:rPr>
              <a:t>i</a:t>
            </a:r>
            <a:r>
              <a:rPr dirty="0" baseline="-23809" sz="525" spc="82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w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26943" y="4521403"/>
            <a:ext cx="57785" cy="52578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78659" y="4521403"/>
            <a:ext cx="57785" cy="66103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dirty="0" sz="700" b="1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28595" y="4521403"/>
            <a:ext cx="57785" cy="66103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dirty="0" sz="700" b="1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687576" y="4994465"/>
            <a:ext cx="44450" cy="118110"/>
            <a:chOff x="1687576" y="4994465"/>
            <a:chExt cx="44450" cy="118110"/>
          </a:xfrm>
        </p:grpSpPr>
        <p:sp>
          <p:nvSpPr>
            <p:cNvPr id="51" name="object 51"/>
            <p:cNvSpPr/>
            <p:nvPr/>
          </p:nvSpPr>
          <p:spPr>
            <a:xfrm>
              <a:off x="1708912" y="4999227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w="0" h="73660">
                  <a:moveTo>
                    <a:pt x="0" y="0"/>
                  </a:moveTo>
                  <a:lnTo>
                    <a:pt x="0" y="7315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687576" y="5069331"/>
              <a:ext cx="44450" cy="43180"/>
            </a:xfrm>
            <a:custGeom>
              <a:avLst/>
              <a:gdLst/>
              <a:ahLst/>
              <a:cxnLst/>
              <a:rect l="l" t="t" r="r" b="b"/>
              <a:pathLst>
                <a:path w="44450" h="43179">
                  <a:moveTo>
                    <a:pt x="44196" y="0"/>
                  </a:moveTo>
                  <a:lnTo>
                    <a:pt x="0" y="0"/>
                  </a:lnTo>
                  <a:lnTo>
                    <a:pt x="22860" y="42672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1289811" y="4521403"/>
            <a:ext cx="498475" cy="79819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60"/>
              </a:spcBef>
              <a:tabLst>
                <a:tab pos="212725" algn="l"/>
                <a:tab pos="440055" algn="l"/>
              </a:tabLst>
            </a:pPr>
            <a:r>
              <a:rPr dirty="0" sz="700">
                <a:latin typeface="Times New Roman"/>
                <a:cs typeface="Times New Roman"/>
              </a:rPr>
              <a:t>0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229"/>
              </a:spcBef>
              <a:tabLst>
                <a:tab pos="212725" algn="l"/>
                <a:tab pos="440055" algn="l"/>
              </a:tabLst>
            </a:pP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229"/>
              </a:spcBef>
              <a:tabLst>
                <a:tab pos="212725" algn="l"/>
                <a:tab pos="440055" algn="l"/>
              </a:tabLst>
            </a:pPr>
            <a:r>
              <a:rPr dirty="0" sz="700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 algn="r" marR="7620">
              <a:lnSpc>
                <a:spcPct val="100000"/>
              </a:lnSpc>
              <a:spcBef>
                <a:spcPts val="225"/>
              </a:spcBef>
              <a:tabLst>
                <a:tab pos="212725" algn="l"/>
                <a:tab pos="436880" algn="l"/>
              </a:tabLst>
            </a:pPr>
            <a:r>
              <a:rPr dirty="0" sz="700">
                <a:latin typeface="Times New Roman"/>
                <a:cs typeface="Times New Roman"/>
              </a:rPr>
              <a:t>3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 b="1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4	0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929892" y="5000561"/>
            <a:ext cx="294640" cy="120650"/>
            <a:chOff x="1929892" y="5000561"/>
            <a:chExt cx="294640" cy="120650"/>
          </a:xfrm>
        </p:grpSpPr>
        <p:sp>
          <p:nvSpPr>
            <p:cNvPr id="55" name="object 55"/>
            <p:cNvSpPr/>
            <p:nvPr/>
          </p:nvSpPr>
          <p:spPr>
            <a:xfrm>
              <a:off x="1951228" y="5005323"/>
              <a:ext cx="0" cy="74930"/>
            </a:xfrm>
            <a:custGeom>
              <a:avLst/>
              <a:gdLst/>
              <a:ahLst/>
              <a:cxnLst/>
              <a:rect l="l" t="t" r="r" b="b"/>
              <a:pathLst>
                <a:path w="0" h="74929">
                  <a:moveTo>
                    <a:pt x="0" y="0"/>
                  </a:moveTo>
                  <a:lnTo>
                    <a:pt x="0" y="7467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929892" y="507695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44196" y="0"/>
                  </a:moveTo>
                  <a:lnTo>
                    <a:pt x="0" y="0"/>
                  </a:lnTo>
                  <a:lnTo>
                    <a:pt x="21336" y="44196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201164" y="5005323"/>
              <a:ext cx="0" cy="74930"/>
            </a:xfrm>
            <a:custGeom>
              <a:avLst/>
              <a:gdLst/>
              <a:ahLst/>
              <a:cxnLst/>
              <a:rect l="l" t="t" r="r" b="b"/>
              <a:pathLst>
                <a:path w="0" h="74929">
                  <a:moveTo>
                    <a:pt x="0" y="0"/>
                  </a:moveTo>
                  <a:lnTo>
                    <a:pt x="0" y="7467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2179828" y="507695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44196" y="0"/>
                  </a:moveTo>
                  <a:lnTo>
                    <a:pt x="0" y="0"/>
                  </a:lnTo>
                  <a:lnTo>
                    <a:pt x="21336" y="44196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936746" y="4230623"/>
            <a:ext cx="1775460" cy="4076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  <a:tabLst>
                <a:tab pos="173672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dirty="0" u="heavy" sz="105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(14)	</a:t>
            </a:r>
            <a:endParaRPr sz="1050">
              <a:latin typeface="Times New Roman"/>
              <a:cs typeface="Times New Roman"/>
            </a:endParaRPr>
          </a:p>
          <a:p>
            <a:pPr marL="365125">
              <a:lnSpc>
                <a:spcPct val="100000"/>
              </a:lnSpc>
              <a:spcBef>
                <a:spcPts val="890"/>
              </a:spcBef>
            </a:pPr>
            <a:r>
              <a:rPr dirty="0" sz="700">
                <a:latin typeface="Times New Roman"/>
                <a:cs typeface="Times New Roman"/>
              </a:rPr>
              <a:t>i\W</a:t>
            </a:r>
            <a:r>
              <a:rPr dirty="0" sz="700" spc="285">
                <a:latin typeface="Times New Roman"/>
                <a:cs typeface="Times New Roman"/>
              </a:rPr>
              <a:t> </a:t>
            </a:r>
            <a:r>
              <a:rPr dirty="0" baseline="-15873" sz="1050">
                <a:latin typeface="Times New Roman"/>
                <a:cs typeface="Times New Roman"/>
              </a:rPr>
              <a:t>0</a:t>
            </a:r>
            <a:endParaRPr baseline="-15873" sz="10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60622" y="4014723"/>
            <a:ext cx="2707005" cy="2026920"/>
          </a:xfrm>
          <a:custGeom>
            <a:avLst/>
            <a:gdLst/>
            <a:ahLst/>
            <a:cxnLst/>
            <a:rect l="l" t="t" r="r" b="b"/>
            <a:pathLst>
              <a:path w="2707004" h="2026920">
                <a:moveTo>
                  <a:pt x="0" y="2026920"/>
                </a:moveTo>
                <a:lnTo>
                  <a:pt x="2706624" y="2026920"/>
                </a:lnTo>
                <a:lnTo>
                  <a:pt x="2706624" y="0"/>
                </a:lnTo>
                <a:lnTo>
                  <a:pt x="0" y="0"/>
                </a:lnTo>
                <a:lnTo>
                  <a:pt x="0" y="20269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6751828" y="5977127"/>
            <a:ext cx="46355" cy="660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250" spc="5">
                <a:latin typeface="Times New Roman"/>
                <a:cs typeface="Times New Roman"/>
              </a:rPr>
              <a:t>34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367779" y="4029455"/>
            <a:ext cx="2768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Times New Roman"/>
                <a:cs typeface="Times New Roman"/>
              </a:rPr>
              <a:t>I</a:t>
            </a:r>
            <a:r>
              <a:rPr dirty="0" sz="800" spc="15">
                <a:latin typeface="Times New Roman"/>
                <a:cs typeface="Times New Roman"/>
              </a:rPr>
              <a:t>t</a:t>
            </a:r>
            <a:r>
              <a:rPr dirty="0" sz="800" spc="10">
                <a:latin typeface="Times New Roman"/>
                <a:cs typeface="Times New Roman"/>
              </a:rPr>
              <a:t>e</a:t>
            </a:r>
            <a:r>
              <a:rPr dirty="0" sz="800" spc="10">
                <a:latin typeface="Times New Roman"/>
                <a:cs typeface="Times New Roman"/>
              </a:rPr>
              <a:t>m</a:t>
            </a:r>
            <a:r>
              <a:rPr dirty="0" sz="800" spc="20">
                <a:latin typeface="Times New Roman"/>
                <a:cs typeface="Times New Roman"/>
              </a:rPr>
              <a:t>s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250432" y="4167123"/>
            <a:ext cx="498475" cy="3860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50"/>
              </a:spcBef>
            </a:pPr>
            <a:r>
              <a:rPr dirty="0" sz="800" spc="15">
                <a:latin typeface="Times New Roman"/>
                <a:cs typeface="Times New Roman"/>
              </a:rPr>
              <a:t>1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35"/>
              </a:spcBef>
            </a:pP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40"/>
              </a:spcBef>
            </a:pP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549647" y="4642611"/>
            <a:ext cx="1473835" cy="681355"/>
          </a:xfrm>
          <a:custGeom>
            <a:avLst/>
            <a:gdLst/>
            <a:ahLst/>
            <a:cxnLst/>
            <a:rect l="l" t="t" r="r" b="b"/>
            <a:pathLst>
              <a:path w="1473835" h="681354">
                <a:moveTo>
                  <a:pt x="0" y="0"/>
                </a:moveTo>
                <a:lnTo>
                  <a:pt x="0" y="681228"/>
                </a:lnTo>
              </a:path>
              <a:path w="1473835" h="681354">
                <a:moveTo>
                  <a:pt x="0" y="0"/>
                </a:moveTo>
                <a:lnTo>
                  <a:pt x="1473708" y="0"/>
                </a:lnTo>
              </a:path>
              <a:path w="1473835" h="681354">
                <a:moveTo>
                  <a:pt x="227076" y="0"/>
                </a:moveTo>
                <a:lnTo>
                  <a:pt x="227076" y="681228"/>
                </a:lnTo>
              </a:path>
              <a:path w="1473835" h="681354">
                <a:moveTo>
                  <a:pt x="477012" y="0"/>
                </a:moveTo>
                <a:lnTo>
                  <a:pt x="477012" y="681228"/>
                </a:lnTo>
              </a:path>
              <a:path w="1473835" h="681354">
                <a:moveTo>
                  <a:pt x="725424" y="0"/>
                </a:moveTo>
                <a:lnTo>
                  <a:pt x="725424" y="681228"/>
                </a:lnTo>
              </a:path>
              <a:path w="1473835" h="681354">
                <a:moveTo>
                  <a:pt x="975360" y="0"/>
                </a:moveTo>
                <a:lnTo>
                  <a:pt x="975360" y="681228"/>
                </a:lnTo>
              </a:path>
              <a:path w="1473835" h="681354">
                <a:moveTo>
                  <a:pt x="1223772" y="0"/>
                </a:moveTo>
                <a:lnTo>
                  <a:pt x="1223772" y="681228"/>
                </a:lnTo>
              </a:path>
              <a:path w="1473835" h="681354">
                <a:moveTo>
                  <a:pt x="1473708" y="0"/>
                </a:moveTo>
                <a:lnTo>
                  <a:pt x="1473708" y="681228"/>
                </a:lnTo>
              </a:path>
              <a:path w="1473835" h="681354">
                <a:moveTo>
                  <a:pt x="0" y="137160"/>
                </a:moveTo>
                <a:lnTo>
                  <a:pt x="1473708" y="137160"/>
                </a:lnTo>
              </a:path>
              <a:path w="1473835" h="681354">
                <a:moveTo>
                  <a:pt x="0" y="272796"/>
                </a:moveTo>
                <a:lnTo>
                  <a:pt x="1473708" y="272796"/>
                </a:lnTo>
              </a:path>
              <a:path w="1473835" h="681354">
                <a:moveTo>
                  <a:pt x="0" y="408432"/>
                </a:moveTo>
                <a:lnTo>
                  <a:pt x="1473708" y="408432"/>
                </a:lnTo>
              </a:path>
              <a:path w="1473835" h="681354">
                <a:moveTo>
                  <a:pt x="0" y="544068"/>
                </a:moveTo>
                <a:lnTo>
                  <a:pt x="1473708" y="5440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4432300" y="4614367"/>
            <a:ext cx="271145" cy="70548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25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0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3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tabLst>
                <a:tab pos="212725" algn="l"/>
              </a:tabLst>
            </a:pPr>
            <a:r>
              <a:rPr dirty="0" sz="700">
                <a:latin typeface="Times New Roman"/>
                <a:cs typeface="Times New Roman"/>
              </a:rPr>
              <a:t>4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063488" y="4525974"/>
            <a:ext cx="652145" cy="58356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algn="just" marL="25400">
              <a:lnSpc>
                <a:spcPct val="100000"/>
              </a:lnSpc>
              <a:spcBef>
                <a:spcPts val="225"/>
              </a:spcBef>
            </a:pPr>
            <a:r>
              <a:rPr dirty="0" sz="800" spc="10">
                <a:latin typeface="Times New Roman"/>
                <a:cs typeface="Times New Roman"/>
              </a:rPr>
              <a:t>i=3   </a:t>
            </a:r>
            <a:r>
              <a:rPr dirty="0" sz="800" spc="19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4:</a:t>
            </a:r>
            <a:r>
              <a:rPr dirty="0" sz="800" spc="-2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(5,6)</a:t>
            </a:r>
            <a:endParaRPr sz="800">
              <a:latin typeface="Times New Roman"/>
              <a:cs typeface="Times New Roman"/>
            </a:endParaRPr>
          </a:p>
          <a:p>
            <a:pPr algn="just" marL="25400" marR="404495">
              <a:lnSpc>
                <a:spcPts val="1100"/>
              </a:lnSpc>
              <a:spcBef>
                <a:spcPts val="50"/>
              </a:spcBef>
            </a:pPr>
            <a:r>
              <a:rPr dirty="0" sz="800" spc="5">
                <a:latin typeface="Times New Roman"/>
                <a:cs typeface="Times New Roman"/>
              </a:rPr>
              <a:t>b</a:t>
            </a:r>
            <a:r>
              <a:rPr dirty="0" baseline="-20202" sz="825" spc="7">
                <a:latin typeface="Times New Roman"/>
                <a:cs typeface="Times New Roman"/>
              </a:rPr>
              <a:t>i</a:t>
            </a:r>
            <a:r>
              <a:rPr dirty="0" sz="800" spc="5">
                <a:latin typeface="Times New Roman"/>
                <a:cs typeface="Times New Roman"/>
              </a:rPr>
              <a:t>=5 </a:t>
            </a:r>
            <a:r>
              <a:rPr dirty="0" sz="800" spc="-190">
                <a:latin typeface="Times New Roman"/>
                <a:cs typeface="Times New Roman"/>
              </a:rPr>
              <a:t> </a:t>
            </a:r>
            <a:r>
              <a:rPr dirty="0" sz="800" spc="20">
                <a:latin typeface="Times New Roman"/>
                <a:cs typeface="Times New Roman"/>
              </a:rPr>
              <a:t>w</a:t>
            </a:r>
            <a:r>
              <a:rPr dirty="0" baseline="-20202" sz="825" spc="-22">
                <a:latin typeface="Times New Roman"/>
                <a:cs typeface="Times New Roman"/>
              </a:rPr>
              <a:t>i</a:t>
            </a:r>
            <a:r>
              <a:rPr dirty="0" sz="800" spc="10">
                <a:latin typeface="Times New Roman"/>
                <a:cs typeface="Times New Roman"/>
              </a:rPr>
              <a:t>=4  w=</a:t>
            </a:r>
            <a:r>
              <a:rPr dirty="0" sz="800" spc="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303771" y="5157215"/>
            <a:ext cx="33020" cy="1117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550">
                <a:latin typeface="Times New Roman"/>
                <a:cs typeface="Times New Roman"/>
              </a:rPr>
              <a:t>i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088888" y="5097779"/>
            <a:ext cx="35814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latin typeface="Times New Roman"/>
                <a:cs typeface="Times New Roman"/>
              </a:rPr>
              <a:t>w-</a:t>
            </a:r>
            <a:r>
              <a:rPr dirty="0" sz="800" spc="10">
                <a:latin typeface="Times New Roman"/>
                <a:cs typeface="Times New Roman"/>
              </a:rPr>
              <a:t> </a:t>
            </a:r>
            <a:r>
              <a:rPr dirty="0" sz="800" spc="20">
                <a:latin typeface="Times New Roman"/>
                <a:cs typeface="Times New Roman"/>
              </a:rPr>
              <a:t>w</a:t>
            </a:r>
            <a:r>
              <a:rPr dirty="0" sz="800" spc="-4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=0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869431" y="4521403"/>
            <a:ext cx="57785" cy="52578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872735" y="4521403"/>
            <a:ext cx="57785" cy="66103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121147" y="4521403"/>
            <a:ext cx="57785" cy="66103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371083" y="4521403"/>
            <a:ext cx="57785" cy="66103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702746" y="4978590"/>
            <a:ext cx="890905" cy="138430"/>
            <a:chOff x="4702746" y="4978590"/>
            <a:chExt cx="890905" cy="138430"/>
          </a:xfrm>
        </p:grpSpPr>
        <p:sp>
          <p:nvSpPr>
            <p:cNvPr id="74" name="object 74"/>
            <p:cNvSpPr/>
            <p:nvPr/>
          </p:nvSpPr>
          <p:spPr>
            <a:xfrm>
              <a:off x="4708144" y="4983987"/>
              <a:ext cx="836930" cy="106680"/>
            </a:xfrm>
            <a:custGeom>
              <a:avLst/>
              <a:gdLst/>
              <a:ahLst/>
              <a:cxnLst/>
              <a:rect l="l" t="t" r="r" b="b"/>
              <a:pathLst>
                <a:path w="836929" h="106679">
                  <a:moveTo>
                    <a:pt x="0" y="0"/>
                  </a:moveTo>
                  <a:lnTo>
                    <a:pt x="836676" y="106680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5538724" y="5066283"/>
              <a:ext cx="55244" cy="50800"/>
            </a:xfrm>
            <a:custGeom>
              <a:avLst/>
              <a:gdLst/>
              <a:ahLst/>
              <a:cxnLst/>
              <a:rect l="l" t="t" r="r" b="b"/>
              <a:pathLst>
                <a:path w="55245" h="50800">
                  <a:moveTo>
                    <a:pt x="6096" y="0"/>
                  </a:moveTo>
                  <a:lnTo>
                    <a:pt x="0" y="50292"/>
                  </a:lnTo>
                  <a:lnTo>
                    <a:pt x="54864" y="30480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5619495" y="4521403"/>
            <a:ext cx="57785" cy="66103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dirty="0" sz="700" b="1"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621783" y="5361432"/>
            <a:ext cx="1429385" cy="5695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77800" marR="30480" indent="-152400">
              <a:lnSpc>
                <a:spcPts val="710"/>
              </a:lnSpc>
              <a:spcBef>
                <a:spcPts val="130"/>
              </a:spcBef>
            </a:pPr>
            <a:r>
              <a:rPr dirty="0" sz="600" spc="-10">
                <a:latin typeface="Times New Roman"/>
                <a:cs typeface="Times New Roman"/>
              </a:rPr>
              <a:t>if </a:t>
            </a:r>
            <a:r>
              <a:rPr dirty="0" sz="600">
                <a:latin typeface="Times New Roman"/>
                <a:cs typeface="Times New Roman"/>
              </a:rPr>
              <a:t>w</a:t>
            </a:r>
            <a:r>
              <a:rPr dirty="0" baseline="-23809" sz="525">
                <a:latin typeface="Times New Roman"/>
                <a:cs typeface="Times New Roman"/>
              </a:rPr>
              <a:t>i </a:t>
            </a:r>
            <a:r>
              <a:rPr dirty="0" sz="600" spc="-5">
                <a:latin typeface="Times New Roman"/>
                <a:cs typeface="Times New Roman"/>
              </a:rPr>
              <a:t>&lt;= </a:t>
            </a:r>
            <a:r>
              <a:rPr dirty="0" sz="600">
                <a:latin typeface="Times New Roman"/>
                <a:cs typeface="Times New Roman"/>
              </a:rPr>
              <a:t>w // </a:t>
            </a:r>
            <a:r>
              <a:rPr dirty="0" sz="600" spc="-5">
                <a:latin typeface="Times New Roman"/>
                <a:cs typeface="Times New Roman"/>
              </a:rPr>
              <a:t>item </a:t>
            </a:r>
            <a:r>
              <a:rPr dirty="0" sz="600">
                <a:latin typeface="Times New Roman"/>
                <a:cs typeface="Times New Roman"/>
              </a:rPr>
              <a:t>i </a:t>
            </a:r>
            <a:r>
              <a:rPr dirty="0" sz="600" spc="-5">
                <a:latin typeface="Times New Roman"/>
                <a:cs typeface="Times New Roman"/>
              </a:rPr>
              <a:t>can </a:t>
            </a:r>
            <a:r>
              <a:rPr dirty="0" sz="600" spc="-10">
                <a:latin typeface="Times New Roman"/>
                <a:cs typeface="Times New Roman"/>
              </a:rPr>
              <a:t>be </a:t>
            </a:r>
            <a:r>
              <a:rPr dirty="0" sz="600" spc="-5">
                <a:latin typeface="Times New Roman"/>
                <a:cs typeface="Times New Roman"/>
              </a:rPr>
              <a:t>part </a:t>
            </a:r>
            <a:r>
              <a:rPr dirty="0" sz="600" spc="5">
                <a:latin typeface="Times New Roman"/>
                <a:cs typeface="Times New Roman"/>
              </a:rPr>
              <a:t>of </a:t>
            </a:r>
            <a:r>
              <a:rPr dirty="0" sz="600" spc="-5">
                <a:latin typeface="Times New Roman"/>
                <a:cs typeface="Times New Roman"/>
              </a:rPr>
              <a:t>the solution </a:t>
            </a:r>
            <a:r>
              <a:rPr dirty="0" sz="600" spc="-13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if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baseline="-23809" sz="525" spc="97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+ </a:t>
            </a:r>
            <a:r>
              <a:rPr dirty="0" sz="600" spc="-5">
                <a:latin typeface="Times New Roman"/>
                <a:cs typeface="Times New Roman"/>
              </a:rPr>
              <a:t>B[i-1,w-w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Times New Roman"/>
                <a:cs typeface="Times New Roman"/>
              </a:rPr>
              <a:t>]</a:t>
            </a:r>
            <a:r>
              <a:rPr dirty="0" sz="600" spc="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10">
                <a:latin typeface="Times New Roman"/>
                <a:cs typeface="Times New Roman"/>
              </a:rPr>
              <a:t> B[i-1,w]</a:t>
            </a:r>
            <a:endParaRPr sz="600">
              <a:latin typeface="Times New Roman"/>
              <a:cs typeface="Times New Roman"/>
            </a:endParaRPr>
          </a:p>
          <a:p>
            <a:pPr marL="250825">
              <a:lnSpc>
                <a:spcPts val="690"/>
              </a:lnSpc>
            </a:pPr>
            <a:r>
              <a:rPr dirty="0" sz="600" spc="-5" b="1">
                <a:latin typeface="Times New Roman"/>
                <a:cs typeface="Times New Roman"/>
              </a:rPr>
              <a:t>B[i,w]</a:t>
            </a:r>
            <a:r>
              <a:rPr dirty="0" sz="600" spc="-15" b="1">
                <a:latin typeface="Times New Roman"/>
                <a:cs typeface="Times New Roman"/>
              </a:rPr>
              <a:t> </a:t>
            </a:r>
            <a:r>
              <a:rPr dirty="0" sz="600" b="1">
                <a:latin typeface="Times New Roman"/>
                <a:cs typeface="Times New Roman"/>
              </a:rPr>
              <a:t>=</a:t>
            </a:r>
            <a:r>
              <a:rPr dirty="0" sz="600" spc="-25" b="1">
                <a:latin typeface="Times New Roman"/>
                <a:cs typeface="Times New Roman"/>
              </a:rPr>
              <a:t> </a:t>
            </a:r>
            <a:r>
              <a:rPr dirty="0" sz="600" b="1">
                <a:latin typeface="Times New Roman"/>
                <a:cs typeface="Times New Roman"/>
              </a:rPr>
              <a:t>b</a:t>
            </a:r>
            <a:r>
              <a:rPr dirty="0" baseline="-23809" sz="525" b="1">
                <a:latin typeface="Times New Roman"/>
                <a:cs typeface="Times New Roman"/>
              </a:rPr>
              <a:t>i</a:t>
            </a:r>
            <a:r>
              <a:rPr dirty="0" baseline="-23809" sz="525" spc="82" b="1">
                <a:latin typeface="Times New Roman"/>
                <a:cs typeface="Times New Roman"/>
              </a:rPr>
              <a:t> </a:t>
            </a:r>
            <a:r>
              <a:rPr dirty="0" sz="600" b="1">
                <a:latin typeface="Times New Roman"/>
                <a:cs typeface="Times New Roman"/>
              </a:rPr>
              <a:t>+</a:t>
            </a:r>
            <a:r>
              <a:rPr dirty="0" sz="600" spc="-35" b="1">
                <a:latin typeface="Times New Roman"/>
                <a:cs typeface="Times New Roman"/>
              </a:rPr>
              <a:t> </a:t>
            </a:r>
            <a:r>
              <a:rPr dirty="0" sz="600" spc="-5" b="1">
                <a:latin typeface="Times New Roman"/>
                <a:cs typeface="Times New Roman"/>
              </a:rPr>
              <a:t>B[i-1,w-</a:t>
            </a:r>
            <a:r>
              <a:rPr dirty="0" sz="600" spc="-15" b="1">
                <a:latin typeface="Times New Roman"/>
                <a:cs typeface="Times New Roman"/>
              </a:rPr>
              <a:t> </a:t>
            </a:r>
            <a:r>
              <a:rPr dirty="0" sz="600" spc="-5" b="1">
                <a:latin typeface="Times New Roman"/>
                <a:cs typeface="Times New Roman"/>
              </a:rPr>
              <a:t>w</a:t>
            </a:r>
            <a:r>
              <a:rPr dirty="0" baseline="-23809" sz="525" spc="-7" b="1">
                <a:latin typeface="Times New Roman"/>
                <a:cs typeface="Times New Roman"/>
              </a:rPr>
              <a:t>i</a:t>
            </a:r>
            <a:r>
              <a:rPr dirty="0" sz="600" spc="-5" b="1">
                <a:latin typeface="Times New Roman"/>
                <a:cs typeface="Times New Roman"/>
              </a:rPr>
              <a:t>]</a:t>
            </a:r>
            <a:endParaRPr sz="600">
              <a:latin typeface="Times New Roman"/>
              <a:cs typeface="Times New Roman"/>
            </a:endParaRPr>
          </a:p>
          <a:p>
            <a:pPr marL="177800">
              <a:lnSpc>
                <a:spcPts val="715"/>
              </a:lnSpc>
            </a:pPr>
            <a:r>
              <a:rPr dirty="0" sz="600" spc="-10">
                <a:latin typeface="Times New Roman"/>
                <a:cs typeface="Times New Roman"/>
              </a:rPr>
              <a:t>else</a:t>
            </a:r>
            <a:endParaRPr sz="600">
              <a:latin typeface="Times New Roman"/>
              <a:cs typeface="Times New Roman"/>
            </a:endParaRPr>
          </a:p>
          <a:p>
            <a:pPr algn="ctr" marR="384810">
              <a:lnSpc>
                <a:spcPts val="715"/>
              </a:lnSpc>
            </a:pP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sz="600">
                <a:latin typeface="Times New Roman"/>
                <a:cs typeface="Times New Roman"/>
              </a:rPr>
              <a:t>[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 spc="5">
                <a:latin typeface="Times New Roman"/>
                <a:cs typeface="Times New Roman"/>
              </a:rPr>
              <a:t>,</a:t>
            </a:r>
            <a:r>
              <a:rPr dirty="0" sz="600" spc="-5">
                <a:latin typeface="Times New Roman"/>
                <a:cs typeface="Times New Roman"/>
              </a:rPr>
              <a:t>w</a:t>
            </a:r>
            <a:r>
              <a:rPr dirty="0" sz="600">
                <a:latin typeface="Times New Roman"/>
                <a:cs typeface="Times New Roman"/>
              </a:rPr>
              <a:t>]</a:t>
            </a:r>
            <a:r>
              <a:rPr dirty="0" sz="600" spc="-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=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sz="600">
                <a:latin typeface="Times New Roman"/>
                <a:cs typeface="Times New Roman"/>
              </a:rPr>
              <a:t>[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>
                <a:latin typeface="Times New Roman"/>
                <a:cs typeface="Times New Roman"/>
              </a:rPr>
              <a:t>-1</a:t>
            </a:r>
            <a:r>
              <a:rPr dirty="0" sz="600" spc="5">
                <a:latin typeface="Times New Roman"/>
                <a:cs typeface="Times New Roman"/>
              </a:rPr>
              <a:t>,</a:t>
            </a:r>
            <a:r>
              <a:rPr dirty="0" sz="600" spc="-15">
                <a:latin typeface="Times New Roman"/>
                <a:cs typeface="Times New Roman"/>
              </a:rPr>
              <a:t>w</a:t>
            </a:r>
            <a:r>
              <a:rPr dirty="0" sz="600">
                <a:latin typeface="Times New Roman"/>
                <a:cs typeface="Times New Roman"/>
              </a:rPr>
              <a:t>]</a:t>
            </a:r>
            <a:endParaRPr sz="600">
              <a:latin typeface="Times New Roman"/>
              <a:cs typeface="Times New Roman"/>
            </a:endParaRPr>
          </a:p>
          <a:p>
            <a:pPr algn="ctr" marR="400685">
              <a:lnSpc>
                <a:spcPts val="715"/>
              </a:lnSpc>
            </a:pPr>
            <a:r>
              <a:rPr dirty="0" sz="600" spc="-10">
                <a:latin typeface="Times New Roman"/>
                <a:cs typeface="Times New Roman"/>
              </a:rPr>
              <a:t>else </a:t>
            </a:r>
            <a:r>
              <a:rPr dirty="0" sz="600" spc="-5">
                <a:latin typeface="Times New Roman"/>
                <a:cs typeface="Times New Roman"/>
              </a:rPr>
              <a:t>B[i,w]</a:t>
            </a:r>
            <a:r>
              <a:rPr dirty="0" sz="600">
                <a:latin typeface="Times New Roman"/>
                <a:cs typeface="Times New Roman"/>
              </a:rPr>
              <a:t> =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B[i-1,w]</a:t>
            </a:r>
            <a:r>
              <a:rPr dirty="0" sz="600" spc="12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//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w</a:t>
            </a:r>
            <a:r>
              <a:rPr dirty="0" baseline="-23809" sz="525">
                <a:latin typeface="Times New Roman"/>
                <a:cs typeface="Times New Roman"/>
              </a:rPr>
              <a:t>i</a:t>
            </a:r>
            <a:r>
              <a:rPr dirty="0" baseline="-23809" sz="525" spc="7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w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079240" y="4230623"/>
            <a:ext cx="1775460" cy="4076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  <a:tabLst>
                <a:tab pos="173672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dirty="0" u="heavy" sz="105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(15)	</a:t>
            </a:r>
            <a:endParaRPr sz="1050">
              <a:latin typeface="Times New Roman"/>
              <a:cs typeface="Times New Roman"/>
            </a:endParaRPr>
          </a:p>
          <a:p>
            <a:pPr marL="365125">
              <a:lnSpc>
                <a:spcPct val="100000"/>
              </a:lnSpc>
              <a:spcBef>
                <a:spcPts val="890"/>
              </a:spcBef>
            </a:pPr>
            <a:r>
              <a:rPr dirty="0" sz="700">
                <a:latin typeface="Times New Roman"/>
                <a:cs typeface="Times New Roman"/>
              </a:rPr>
              <a:t>i\W</a:t>
            </a:r>
            <a:r>
              <a:rPr dirty="0" sz="700" spc="285">
                <a:latin typeface="Times New Roman"/>
                <a:cs typeface="Times New Roman"/>
              </a:rPr>
              <a:t> </a:t>
            </a:r>
            <a:r>
              <a:rPr dirty="0" baseline="-15873" sz="1050">
                <a:latin typeface="Times New Roman"/>
                <a:cs typeface="Times New Roman"/>
              </a:rPr>
              <a:t>0</a:t>
            </a:r>
            <a:endParaRPr baseline="-15873" sz="10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103116" y="4014723"/>
            <a:ext cx="2708275" cy="2026920"/>
          </a:xfrm>
          <a:custGeom>
            <a:avLst/>
            <a:gdLst/>
            <a:ahLst/>
            <a:cxnLst/>
            <a:rect l="l" t="t" r="r" b="b"/>
            <a:pathLst>
              <a:path w="2708275" h="2026920">
                <a:moveTo>
                  <a:pt x="0" y="2026920"/>
                </a:moveTo>
                <a:lnTo>
                  <a:pt x="2708148" y="2026920"/>
                </a:lnTo>
                <a:lnTo>
                  <a:pt x="2708148" y="0"/>
                </a:lnTo>
                <a:lnTo>
                  <a:pt x="0" y="0"/>
                </a:lnTo>
                <a:lnTo>
                  <a:pt x="0" y="20269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 txBox="1"/>
          <p:nvPr/>
        </p:nvSpPr>
        <p:spPr>
          <a:xfrm>
            <a:off x="3596640" y="8663940"/>
            <a:ext cx="59055" cy="66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50" spc="5">
                <a:latin typeface="Times New Roman"/>
                <a:cs typeface="Times New Roman"/>
              </a:rPr>
              <a:t>35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212592" y="6716267"/>
            <a:ext cx="2895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Times New Roman"/>
                <a:cs typeface="Times New Roman"/>
              </a:rPr>
              <a:t>I</a:t>
            </a:r>
            <a:r>
              <a:rPr dirty="0" sz="800" spc="15">
                <a:latin typeface="Times New Roman"/>
                <a:cs typeface="Times New Roman"/>
              </a:rPr>
              <a:t>t</a:t>
            </a:r>
            <a:r>
              <a:rPr dirty="0" sz="800" spc="10">
                <a:latin typeface="Times New Roman"/>
                <a:cs typeface="Times New Roman"/>
              </a:rPr>
              <a:t>e</a:t>
            </a:r>
            <a:r>
              <a:rPr dirty="0" sz="800" spc="10">
                <a:latin typeface="Times New Roman"/>
                <a:cs typeface="Times New Roman"/>
              </a:rPr>
              <a:t>m</a:t>
            </a:r>
            <a:r>
              <a:rPr dirty="0" sz="800" spc="20">
                <a:latin typeface="Times New Roman"/>
                <a:cs typeface="Times New Roman"/>
              </a:rPr>
              <a:t>s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107944" y="6853935"/>
            <a:ext cx="498475" cy="3860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50"/>
              </a:spcBef>
            </a:pPr>
            <a:r>
              <a:rPr dirty="0" sz="800" spc="15">
                <a:latin typeface="Times New Roman"/>
                <a:cs typeface="Times New Roman"/>
              </a:rPr>
              <a:t>1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35"/>
              </a:spcBef>
            </a:pP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35"/>
              </a:spcBef>
            </a:pP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407160" y="7329423"/>
            <a:ext cx="1473835" cy="681355"/>
          </a:xfrm>
          <a:custGeom>
            <a:avLst/>
            <a:gdLst/>
            <a:ahLst/>
            <a:cxnLst/>
            <a:rect l="l" t="t" r="r" b="b"/>
            <a:pathLst>
              <a:path w="1473835" h="681354">
                <a:moveTo>
                  <a:pt x="0" y="0"/>
                </a:moveTo>
                <a:lnTo>
                  <a:pt x="0" y="681228"/>
                </a:lnTo>
              </a:path>
              <a:path w="1473835" h="681354">
                <a:moveTo>
                  <a:pt x="0" y="0"/>
                </a:moveTo>
                <a:lnTo>
                  <a:pt x="1473708" y="0"/>
                </a:lnTo>
              </a:path>
              <a:path w="1473835" h="681354">
                <a:moveTo>
                  <a:pt x="227076" y="0"/>
                </a:moveTo>
                <a:lnTo>
                  <a:pt x="227076" y="681228"/>
                </a:lnTo>
              </a:path>
              <a:path w="1473835" h="681354">
                <a:moveTo>
                  <a:pt x="477012" y="0"/>
                </a:moveTo>
                <a:lnTo>
                  <a:pt x="477012" y="681228"/>
                </a:lnTo>
              </a:path>
              <a:path w="1473835" h="681354">
                <a:moveTo>
                  <a:pt x="725424" y="0"/>
                </a:moveTo>
                <a:lnTo>
                  <a:pt x="725424" y="681228"/>
                </a:lnTo>
              </a:path>
              <a:path w="1473835" h="681354">
                <a:moveTo>
                  <a:pt x="975360" y="0"/>
                </a:moveTo>
                <a:lnTo>
                  <a:pt x="975360" y="681228"/>
                </a:lnTo>
              </a:path>
              <a:path w="1473835" h="681354">
                <a:moveTo>
                  <a:pt x="1223772" y="0"/>
                </a:moveTo>
                <a:lnTo>
                  <a:pt x="1223772" y="6812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2714244" y="7328916"/>
            <a:ext cx="704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407160" y="7329423"/>
            <a:ext cx="1473835" cy="681355"/>
          </a:xfrm>
          <a:custGeom>
            <a:avLst/>
            <a:gdLst/>
            <a:ahLst/>
            <a:cxnLst/>
            <a:rect l="l" t="t" r="r" b="b"/>
            <a:pathLst>
              <a:path w="1473835" h="681354">
                <a:moveTo>
                  <a:pt x="1473708" y="0"/>
                </a:moveTo>
                <a:lnTo>
                  <a:pt x="1473708" y="681228"/>
                </a:lnTo>
              </a:path>
              <a:path w="1473835" h="681354">
                <a:moveTo>
                  <a:pt x="0" y="681228"/>
                </a:moveTo>
                <a:lnTo>
                  <a:pt x="1473708" y="6812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2714244" y="7214616"/>
            <a:ext cx="704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717548" y="7208215"/>
            <a:ext cx="817244" cy="2540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  <a:tabLst>
                <a:tab pos="260985" algn="l"/>
                <a:tab pos="510540" algn="l"/>
                <a:tab pos="758825" algn="l"/>
              </a:tabLst>
            </a:pP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3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260985" algn="l"/>
                <a:tab pos="510540" algn="l"/>
                <a:tab pos="758825" algn="l"/>
              </a:tabLst>
            </a:pPr>
            <a:r>
              <a:rPr dirty="0" sz="700">
                <a:latin typeface="Times New Roman"/>
                <a:cs typeface="Times New Roman"/>
              </a:rPr>
              <a:t>0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277111" y="7872983"/>
            <a:ext cx="28384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5425" algn="l"/>
              </a:tabLst>
            </a:pPr>
            <a:r>
              <a:rPr dirty="0" sz="700">
                <a:latin typeface="Times New Roman"/>
                <a:cs typeface="Times New Roman"/>
              </a:rPr>
              <a:t>4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251203" y="7162495"/>
            <a:ext cx="347980" cy="29972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35"/>
              </a:spcBef>
            </a:pPr>
            <a:r>
              <a:rPr dirty="0" sz="700">
                <a:latin typeface="Times New Roman"/>
                <a:cs typeface="Times New Roman"/>
              </a:rPr>
              <a:t>i\W</a:t>
            </a:r>
            <a:r>
              <a:rPr dirty="0" sz="700" spc="260">
                <a:latin typeface="Times New Roman"/>
                <a:cs typeface="Times New Roman"/>
              </a:rPr>
              <a:t> </a:t>
            </a:r>
            <a:r>
              <a:rPr dirty="0" baseline="-15873" sz="1050">
                <a:latin typeface="Times New Roman"/>
                <a:cs typeface="Times New Roman"/>
              </a:rPr>
              <a:t>0</a:t>
            </a:r>
            <a:endParaRPr baseline="-15873" sz="1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40"/>
              </a:spcBef>
              <a:tabLst>
                <a:tab pos="251460" algn="l"/>
              </a:tabLst>
            </a:pPr>
            <a:r>
              <a:rPr dirty="0" sz="700">
                <a:latin typeface="Times New Roman"/>
                <a:cs typeface="Times New Roman"/>
              </a:rPr>
              <a:t>0	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895599" y="7212786"/>
            <a:ext cx="677545" cy="58356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algn="just" marL="50800">
              <a:lnSpc>
                <a:spcPct val="100000"/>
              </a:lnSpc>
              <a:spcBef>
                <a:spcPts val="225"/>
              </a:spcBef>
            </a:pPr>
            <a:r>
              <a:rPr dirty="0" sz="800" spc="10">
                <a:latin typeface="Times New Roman"/>
                <a:cs typeface="Times New Roman"/>
              </a:rPr>
              <a:t>i=3   </a:t>
            </a:r>
            <a:r>
              <a:rPr dirty="0" sz="800" spc="19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4:</a:t>
            </a:r>
            <a:r>
              <a:rPr dirty="0" sz="800" spc="-2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(5,6)</a:t>
            </a:r>
            <a:endParaRPr sz="800">
              <a:latin typeface="Times New Roman"/>
              <a:cs typeface="Times New Roman"/>
            </a:endParaRPr>
          </a:p>
          <a:p>
            <a:pPr algn="just" marL="50800" marR="404495">
              <a:lnSpc>
                <a:spcPts val="1100"/>
              </a:lnSpc>
              <a:spcBef>
                <a:spcPts val="50"/>
              </a:spcBef>
            </a:pPr>
            <a:r>
              <a:rPr dirty="0" sz="800" spc="5">
                <a:latin typeface="Times New Roman"/>
                <a:cs typeface="Times New Roman"/>
              </a:rPr>
              <a:t>b</a:t>
            </a:r>
            <a:r>
              <a:rPr dirty="0" baseline="-20202" sz="825" spc="7">
                <a:latin typeface="Times New Roman"/>
                <a:cs typeface="Times New Roman"/>
              </a:rPr>
              <a:t>i</a:t>
            </a:r>
            <a:r>
              <a:rPr dirty="0" sz="800" spc="5">
                <a:latin typeface="Times New Roman"/>
                <a:cs typeface="Times New Roman"/>
              </a:rPr>
              <a:t>=5 </a:t>
            </a:r>
            <a:r>
              <a:rPr dirty="0" sz="800" spc="-190">
                <a:latin typeface="Times New Roman"/>
                <a:cs typeface="Times New Roman"/>
              </a:rPr>
              <a:t> </a:t>
            </a:r>
            <a:r>
              <a:rPr dirty="0" sz="800" spc="20">
                <a:latin typeface="Times New Roman"/>
                <a:cs typeface="Times New Roman"/>
              </a:rPr>
              <a:t>w</a:t>
            </a:r>
            <a:r>
              <a:rPr dirty="0" baseline="-20202" sz="825" spc="-22">
                <a:latin typeface="Times New Roman"/>
                <a:cs typeface="Times New Roman"/>
              </a:rPr>
              <a:t>i</a:t>
            </a:r>
            <a:r>
              <a:rPr dirty="0" sz="800" spc="10">
                <a:latin typeface="Times New Roman"/>
                <a:cs typeface="Times New Roman"/>
              </a:rPr>
              <a:t>=4  w=</a:t>
            </a:r>
            <a:r>
              <a:rPr dirty="0" sz="800" spc="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148583" y="7844028"/>
            <a:ext cx="45720" cy="1117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>
                <a:latin typeface="Times New Roman"/>
                <a:cs typeface="Times New Roman"/>
              </a:rPr>
              <a:t>i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933699" y="7784591"/>
            <a:ext cx="37084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latin typeface="Times New Roman"/>
                <a:cs typeface="Times New Roman"/>
              </a:rPr>
              <a:t>w-</a:t>
            </a:r>
            <a:r>
              <a:rPr dirty="0" sz="800" spc="10">
                <a:latin typeface="Times New Roman"/>
                <a:cs typeface="Times New Roman"/>
              </a:rPr>
              <a:t> </a:t>
            </a:r>
            <a:r>
              <a:rPr dirty="0" sz="800" spc="20">
                <a:latin typeface="Times New Roman"/>
                <a:cs typeface="Times New Roman"/>
              </a:rPr>
              <a:t>w</a:t>
            </a:r>
            <a:r>
              <a:rPr dirty="0" sz="800" spc="-4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=1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466596" y="8048243"/>
            <a:ext cx="1442085" cy="5695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90500" marR="30480" indent="-152400">
              <a:lnSpc>
                <a:spcPts val="710"/>
              </a:lnSpc>
              <a:spcBef>
                <a:spcPts val="130"/>
              </a:spcBef>
            </a:pPr>
            <a:r>
              <a:rPr dirty="0" sz="600" spc="-10">
                <a:latin typeface="Times New Roman"/>
                <a:cs typeface="Times New Roman"/>
              </a:rPr>
              <a:t>if </a:t>
            </a:r>
            <a:r>
              <a:rPr dirty="0" sz="600">
                <a:latin typeface="Times New Roman"/>
                <a:cs typeface="Times New Roman"/>
              </a:rPr>
              <a:t>w</a:t>
            </a:r>
            <a:r>
              <a:rPr dirty="0" baseline="-23809" sz="525">
                <a:latin typeface="Times New Roman"/>
                <a:cs typeface="Times New Roman"/>
              </a:rPr>
              <a:t>i </a:t>
            </a:r>
            <a:r>
              <a:rPr dirty="0" sz="600" spc="-5">
                <a:latin typeface="Times New Roman"/>
                <a:cs typeface="Times New Roman"/>
              </a:rPr>
              <a:t>&lt;= </a:t>
            </a:r>
            <a:r>
              <a:rPr dirty="0" sz="600">
                <a:latin typeface="Times New Roman"/>
                <a:cs typeface="Times New Roman"/>
              </a:rPr>
              <a:t>w // </a:t>
            </a:r>
            <a:r>
              <a:rPr dirty="0" sz="600" spc="-5">
                <a:latin typeface="Times New Roman"/>
                <a:cs typeface="Times New Roman"/>
              </a:rPr>
              <a:t>item </a:t>
            </a:r>
            <a:r>
              <a:rPr dirty="0" sz="600">
                <a:latin typeface="Times New Roman"/>
                <a:cs typeface="Times New Roman"/>
              </a:rPr>
              <a:t>i </a:t>
            </a:r>
            <a:r>
              <a:rPr dirty="0" sz="600" spc="-5">
                <a:latin typeface="Times New Roman"/>
                <a:cs typeface="Times New Roman"/>
              </a:rPr>
              <a:t>can </a:t>
            </a:r>
            <a:r>
              <a:rPr dirty="0" sz="600" spc="-10">
                <a:latin typeface="Times New Roman"/>
                <a:cs typeface="Times New Roman"/>
              </a:rPr>
              <a:t>be </a:t>
            </a:r>
            <a:r>
              <a:rPr dirty="0" sz="600" spc="-5">
                <a:latin typeface="Times New Roman"/>
                <a:cs typeface="Times New Roman"/>
              </a:rPr>
              <a:t>part </a:t>
            </a:r>
            <a:r>
              <a:rPr dirty="0" sz="600" spc="5">
                <a:latin typeface="Times New Roman"/>
                <a:cs typeface="Times New Roman"/>
              </a:rPr>
              <a:t>of </a:t>
            </a:r>
            <a:r>
              <a:rPr dirty="0" sz="600" spc="-5">
                <a:latin typeface="Times New Roman"/>
                <a:cs typeface="Times New Roman"/>
              </a:rPr>
              <a:t>the solution </a:t>
            </a:r>
            <a:r>
              <a:rPr dirty="0" sz="600" spc="-13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if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baseline="-23809" sz="525" spc="97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+ </a:t>
            </a:r>
            <a:r>
              <a:rPr dirty="0" sz="600" spc="-5">
                <a:latin typeface="Times New Roman"/>
                <a:cs typeface="Times New Roman"/>
              </a:rPr>
              <a:t>B[i-1,w-w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Times New Roman"/>
                <a:cs typeface="Times New Roman"/>
              </a:rPr>
              <a:t>]</a:t>
            </a:r>
            <a:r>
              <a:rPr dirty="0" sz="600" spc="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10">
                <a:latin typeface="Times New Roman"/>
                <a:cs typeface="Times New Roman"/>
              </a:rPr>
              <a:t> B[i-1,w]</a:t>
            </a:r>
            <a:endParaRPr sz="600">
              <a:latin typeface="Times New Roman"/>
              <a:cs typeface="Times New Roman"/>
            </a:endParaRPr>
          </a:p>
          <a:p>
            <a:pPr marL="190500" marR="393700" indent="74295">
              <a:lnSpc>
                <a:spcPts val="710"/>
              </a:lnSpc>
              <a:spcBef>
                <a:spcPts val="10"/>
              </a:spcBef>
            </a:pPr>
            <a:r>
              <a:rPr dirty="0" sz="600" spc="-5">
                <a:latin typeface="Times New Roman"/>
                <a:cs typeface="Times New Roman"/>
              </a:rPr>
              <a:t>B[i,w]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=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baseline="-23809" sz="525" spc="82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+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B[i-1,w-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w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Times New Roman"/>
                <a:cs typeface="Times New Roman"/>
              </a:rPr>
              <a:t>] </a:t>
            </a:r>
            <a:r>
              <a:rPr dirty="0" sz="600" spc="-13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else</a:t>
            </a:r>
            <a:endParaRPr sz="600">
              <a:latin typeface="Times New Roman"/>
              <a:cs typeface="Times New Roman"/>
            </a:endParaRPr>
          </a:p>
          <a:p>
            <a:pPr marL="263525">
              <a:lnSpc>
                <a:spcPts val="690"/>
              </a:lnSpc>
            </a:pPr>
            <a:r>
              <a:rPr dirty="0" sz="600" spc="-5" b="1">
                <a:latin typeface="Times New Roman"/>
                <a:cs typeface="Times New Roman"/>
              </a:rPr>
              <a:t>B[i,w]</a:t>
            </a:r>
            <a:r>
              <a:rPr dirty="0" sz="600" spc="-30" b="1">
                <a:latin typeface="Times New Roman"/>
                <a:cs typeface="Times New Roman"/>
              </a:rPr>
              <a:t> </a:t>
            </a:r>
            <a:r>
              <a:rPr dirty="0" sz="600" b="1">
                <a:latin typeface="Times New Roman"/>
                <a:cs typeface="Times New Roman"/>
              </a:rPr>
              <a:t>=</a:t>
            </a:r>
            <a:r>
              <a:rPr dirty="0" sz="600" spc="-40" b="1">
                <a:latin typeface="Times New Roman"/>
                <a:cs typeface="Times New Roman"/>
              </a:rPr>
              <a:t> </a:t>
            </a:r>
            <a:r>
              <a:rPr dirty="0" sz="600" spc="-5" b="1">
                <a:latin typeface="Times New Roman"/>
                <a:cs typeface="Times New Roman"/>
              </a:rPr>
              <a:t>B[i-1,w]</a:t>
            </a:r>
            <a:endParaRPr sz="600">
              <a:latin typeface="Times New Roman"/>
              <a:cs typeface="Times New Roman"/>
            </a:endParaRPr>
          </a:p>
          <a:p>
            <a:pPr marL="38100">
              <a:lnSpc>
                <a:spcPts val="715"/>
              </a:lnSpc>
            </a:pPr>
            <a:r>
              <a:rPr dirty="0" sz="600" spc="-10">
                <a:latin typeface="Times New Roman"/>
                <a:cs typeface="Times New Roman"/>
              </a:rPr>
              <a:t>else </a:t>
            </a:r>
            <a:r>
              <a:rPr dirty="0" sz="600" spc="-5">
                <a:latin typeface="Times New Roman"/>
                <a:cs typeface="Times New Roman"/>
              </a:rPr>
              <a:t>B[i,w]</a:t>
            </a:r>
            <a:r>
              <a:rPr dirty="0" sz="600">
                <a:latin typeface="Times New Roman"/>
                <a:cs typeface="Times New Roman"/>
              </a:rPr>
              <a:t> =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B[i-1,w]</a:t>
            </a:r>
            <a:r>
              <a:rPr dirty="0" sz="600" spc="12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//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w</a:t>
            </a:r>
            <a:r>
              <a:rPr dirty="0" baseline="-23809" sz="525">
                <a:latin typeface="Times New Roman"/>
                <a:cs typeface="Times New Roman"/>
              </a:rPr>
              <a:t>i</a:t>
            </a:r>
            <a:r>
              <a:rPr dirty="0" baseline="-23809" sz="525" spc="7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w</a:t>
            </a:r>
            <a:endParaRPr sz="600">
              <a:latin typeface="Times New Roman"/>
              <a:cs typeface="Times New Roman"/>
            </a:endParaRPr>
          </a:p>
        </p:txBody>
      </p:sp>
      <p:graphicFrame>
        <p:nvGraphicFramePr>
          <p:cNvPr id="94" name="object 94"/>
          <p:cNvGraphicFramePr>
            <a:graphicFrameLocks noGrp="1"/>
          </p:cNvGraphicFramePr>
          <p:nvPr/>
        </p:nvGraphicFramePr>
        <p:xfrm>
          <a:off x="1268176" y="7466583"/>
          <a:ext cx="1612900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065"/>
                <a:gridCol w="227329"/>
                <a:gridCol w="250190"/>
                <a:gridCol w="248920"/>
                <a:gridCol w="250190"/>
                <a:gridCol w="248920"/>
                <a:gridCol w="78105"/>
                <a:gridCol w="172719"/>
              </a:tblGrid>
              <a:tr h="135636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5636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2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5636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 b="1">
                          <a:latin typeface="Times New Roman"/>
                          <a:cs typeface="Times New Roman"/>
                        </a:rPr>
                        <a:t>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95" name="object 95"/>
          <p:cNvGrpSpPr/>
          <p:nvPr/>
        </p:nvGrpSpPr>
        <p:grpSpPr>
          <a:xfrm>
            <a:off x="2687320" y="7681277"/>
            <a:ext cx="44450" cy="118110"/>
            <a:chOff x="2687320" y="7681277"/>
            <a:chExt cx="44450" cy="118110"/>
          </a:xfrm>
        </p:grpSpPr>
        <p:sp>
          <p:nvSpPr>
            <p:cNvPr id="96" name="object 96"/>
            <p:cNvSpPr/>
            <p:nvPr/>
          </p:nvSpPr>
          <p:spPr>
            <a:xfrm>
              <a:off x="2708656" y="7686040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w="0" h="73659">
                  <a:moveTo>
                    <a:pt x="0" y="0"/>
                  </a:moveTo>
                  <a:lnTo>
                    <a:pt x="0" y="7315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2687320" y="7756144"/>
              <a:ext cx="44450" cy="43180"/>
            </a:xfrm>
            <a:custGeom>
              <a:avLst/>
              <a:gdLst/>
              <a:ahLst/>
              <a:cxnLst/>
              <a:rect l="l" t="t" r="r" b="b"/>
              <a:pathLst>
                <a:path w="44450" h="43179">
                  <a:moveTo>
                    <a:pt x="44196" y="0"/>
                  </a:moveTo>
                  <a:lnTo>
                    <a:pt x="0" y="0"/>
                  </a:lnTo>
                  <a:lnTo>
                    <a:pt x="22860" y="42672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8" name="object 98"/>
          <p:cNvSpPr txBox="1"/>
          <p:nvPr/>
        </p:nvSpPr>
        <p:spPr>
          <a:xfrm>
            <a:off x="949446" y="6917435"/>
            <a:ext cx="173736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72402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dirty="0" u="heavy" sz="105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(16)	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960622" y="6701535"/>
            <a:ext cx="2707005" cy="2028825"/>
          </a:xfrm>
          <a:custGeom>
            <a:avLst/>
            <a:gdLst/>
            <a:ahLst/>
            <a:cxnLst/>
            <a:rect l="l" t="t" r="r" b="b"/>
            <a:pathLst>
              <a:path w="2707004" h="2028825">
                <a:moveTo>
                  <a:pt x="0" y="2028444"/>
                </a:moveTo>
                <a:lnTo>
                  <a:pt x="2706624" y="2028444"/>
                </a:lnTo>
                <a:lnTo>
                  <a:pt x="2706624" y="0"/>
                </a:lnTo>
                <a:lnTo>
                  <a:pt x="0" y="0"/>
                </a:lnTo>
                <a:lnTo>
                  <a:pt x="0" y="202844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6739128" y="8663940"/>
            <a:ext cx="59055" cy="66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50" spc="5">
                <a:latin typeface="Times New Roman"/>
                <a:cs typeface="Times New Roman"/>
              </a:rPr>
              <a:t>36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355079" y="6716267"/>
            <a:ext cx="2895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Times New Roman"/>
                <a:cs typeface="Times New Roman"/>
              </a:rPr>
              <a:t>I</a:t>
            </a:r>
            <a:r>
              <a:rPr dirty="0" sz="800" spc="15">
                <a:latin typeface="Times New Roman"/>
                <a:cs typeface="Times New Roman"/>
              </a:rPr>
              <a:t>t</a:t>
            </a:r>
            <a:r>
              <a:rPr dirty="0" sz="800" spc="10">
                <a:latin typeface="Times New Roman"/>
                <a:cs typeface="Times New Roman"/>
              </a:rPr>
              <a:t>e</a:t>
            </a:r>
            <a:r>
              <a:rPr dirty="0" sz="800" spc="10">
                <a:latin typeface="Times New Roman"/>
                <a:cs typeface="Times New Roman"/>
              </a:rPr>
              <a:t>m</a:t>
            </a:r>
            <a:r>
              <a:rPr dirty="0" sz="800" spc="20">
                <a:latin typeface="Times New Roman"/>
                <a:cs typeface="Times New Roman"/>
              </a:rPr>
              <a:t>s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250432" y="6853935"/>
            <a:ext cx="498475" cy="521334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50"/>
              </a:spcBef>
            </a:pPr>
            <a:r>
              <a:rPr dirty="0" sz="800" spc="15">
                <a:latin typeface="Times New Roman"/>
                <a:cs typeface="Times New Roman"/>
              </a:rPr>
              <a:t>1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35"/>
              </a:spcBef>
            </a:pP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35"/>
              </a:spcBef>
            </a:pP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  <a:spcBef>
                <a:spcPts val="50"/>
              </a:spcBef>
            </a:pP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6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4549647" y="7329423"/>
            <a:ext cx="1473835" cy="681355"/>
          </a:xfrm>
          <a:custGeom>
            <a:avLst/>
            <a:gdLst/>
            <a:ahLst/>
            <a:cxnLst/>
            <a:rect l="l" t="t" r="r" b="b"/>
            <a:pathLst>
              <a:path w="1473835" h="681354">
                <a:moveTo>
                  <a:pt x="0" y="0"/>
                </a:moveTo>
                <a:lnTo>
                  <a:pt x="0" y="681228"/>
                </a:lnTo>
              </a:path>
              <a:path w="1473835" h="681354">
                <a:moveTo>
                  <a:pt x="0" y="0"/>
                </a:moveTo>
                <a:lnTo>
                  <a:pt x="1473708" y="0"/>
                </a:lnTo>
              </a:path>
              <a:path w="1473835" h="681354">
                <a:moveTo>
                  <a:pt x="227076" y="0"/>
                </a:moveTo>
                <a:lnTo>
                  <a:pt x="227076" y="681228"/>
                </a:lnTo>
              </a:path>
              <a:path w="1473835" h="681354">
                <a:moveTo>
                  <a:pt x="477012" y="0"/>
                </a:moveTo>
                <a:lnTo>
                  <a:pt x="477012" y="681228"/>
                </a:lnTo>
              </a:path>
              <a:path w="1473835" h="681354">
                <a:moveTo>
                  <a:pt x="725424" y="0"/>
                </a:moveTo>
                <a:lnTo>
                  <a:pt x="725424" y="681228"/>
                </a:lnTo>
              </a:path>
              <a:path w="1473835" h="681354">
                <a:moveTo>
                  <a:pt x="975360" y="0"/>
                </a:moveTo>
                <a:lnTo>
                  <a:pt x="975360" y="681228"/>
                </a:lnTo>
              </a:path>
              <a:path w="1473835" h="681354">
                <a:moveTo>
                  <a:pt x="1223772" y="0"/>
                </a:moveTo>
                <a:lnTo>
                  <a:pt x="1223772" y="6812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5856732" y="7328916"/>
            <a:ext cx="704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4549647" y="7329423"/>
            <a:ext cx="1473835" cy="681355"/>
          </a:xfrm>
          <a:custGeom>
            <a:avLst/>
            <a:gdLst/>
            <a:ahLst/>
            <a:cxnLst/>
            <a:rect l="l" t="t" r="r" b="b"/>
            <a:pathLst>
              <a:path w="1473835" h="681354">
                <a:moveTo>
                  <a:pt x="1473708" y="0"/>
                </a:moveTo>
                <a:lnTo>
                  <a:pt x="1473708" y="681228"/>
                </a:lnTo>
              </a:path>
              <a:path w="1473835" h="681354">
                <a:moveTo>
                  <a:pt x="0" y="681228"/>
                </a:moveTo>
                <a:lnTo>
                  <a:pt x="1473708" y="6812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 txBox="1"/>
          <p:nvPr/>
        </p:nvSpPr>
        <p:spPr>
          <a:xfrm>
            <a:off x="5856732" y="7214616"/>
            <a:ext cx="704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4860035" y="7208215"/>
            <a:ext cx="817244" cy="2540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  <a:tabLst>
                <a:tab pos="260985" algn="l"/>
                <a:tab pos="510540" algn="l"/>
                <a:tab pos="758825" algn="l"/>
              </a:tabLst>
            </a:pP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3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  <a:tabLst>
                <a:tab pos="260985" algn="l"/>
                <a:tab pos="510540" algn="l"/>
                <a:tab pos="758825" algn="l"/>
              </a:tabLst>
            </a:pPr>
            <a:r>
              <a:rPr dirty="0" sz="700">
                <a:latin typeface="Times New Roman"/>
                <a:cs typeface="Times New Roman"/>
              </a:rPr>
              <a:t>0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4393691" y="7162495"/>
            <a:ext cx="347980" cy="29972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35"/>
              </a:spcBef>
            </a:pPr>
            <a:r>
              <a:rPr dirty="0" sz="700">
                <a:latin typeface="Times New Roman"/>
                <a:cs typeface="Times New Roman"/>
              </a:rPr>
              <a:t>i\W</a:t>
            </a:r>
            <a:r>
              <a:rPr dirty="0" sz="700" spc="260">
                <a:latin typeface="Times New Roman"/>
                <a:cs typeface="Times New Roman"/>
              </a:rPr>
              <a:t> </a:t>
            </a:r>
            <a:r>
              <a:rPr dirty="0" baseline="-15873" sz="1050">
                <a:latin typeface="Times New Roman"/>
                <a:cs typeface="Times New Roman"/>
              </a:rPr>
              <a:t>0</a:t>
            </a:r>
            <a:endParaRPr baseline="-15873" sz="1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40"/>
              </a:spcBef>
              <a:tabLst>
                <a:tab pos="251460" algn="l"/>
              </a:tabLst>
            </a:pPr>
            <a:r>
              <a:rPr dirty="0" sz="700">
                <a:latin typeface="Times New Roman"/>
                <a:cs typeface="Times New Roman"/>
              </a:rPr>
              <a:t>0	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076188" y="7225283"/>
            <a:ext cx="16637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latin typeface="Times New Roman"/>
                <a:cs typeface="Times New Roman"/>
              </a:rPr>
              <a:t>i</a:t>
            </a:r>
            <a:r>
              <a:rPr dirty="0" sz="800" spc="10">
                <a:latin typeface="Times New Roman"/>
                <a:cs typeface="Times New Roman"/>
              </a:rPr>
              <a:t>=4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050788" y="7349947"/>
            <a:ext cx="395605" cy="446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>
              <a:lnSpc>
                <a:spcPct val="114999"/>
              </a:lnSpc>
              <a:spcBef>
                <a:spcPts val="95"/>
              </a:spcBef>
            </a:pPr>
            <a:r>
              <a:rPr dirty="0" sz="800" spc="5">
                <a:latin typeface="Times New Roman"/>
                <a:cs typeface="Times New Roman"/>
              </a:rPr>
              <a:t>b</a:t>
            </a:r>
            <a:r>
              <a:rPr dirty="0" baseline="-20202" sz="825" spc="7">
                <a:latin typeface="Times New Roman"/>
                <a:cs typeface="Times New Roman"/>
              </a:rPr>
              <a:t>i</a:t>
            </a:r>
            <a:r>
              <a:rPr dirty="0" sz="800" spc="5">
                <a:latin typeface="Times New Roman"/>
                <a:cs typeface="Times New Roman"/>
              </a:rPr>
              <a:t>=6 </a:t>
            </a:r>
            <a:r>
              <a:rPr dirty="0" sz="800" spc="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w</a:t>
            </a:r>
            <a:r>
              <a:rPr dirty="0" baseline="-20202" sz="825" spc="7">
                <a:latin typeface="Times New Roman"/>
                <a:cs typeface="Times New Roman"/>
              </a:rPr>
              <a:t>i</a:t>
            </a:r>
            <a:r>
              <a:rPr dirty="0" sz="800" spc="5">
                <a:latin typeface="Times New Roman"/>
                <a:cs typeface="Times New Roman"/>
              </a:rPr>
              <a:t>=5 </a:t>
            </a:r>
            <a:r>
              <a:rPr dirty="0" sz="800" spc="10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w=</a:t>
            </a:r>
            <a:r>
              <a:rPr dirty="0" sz="800" spc="5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1</a:t>
            </a:r>
            <a:r>
              <a:rPr dirty="0" sz="800">
                <a:latin typeface="Times New Roman"/>
                <a:cs typeface="Times New Roman"/>
              </a:rPr>
              <a:t>..</a:t>
            </a:r>
            <a:r>
              <a:rPr dirty="0" sz="800" spc="10"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</p:txBody>
      </p:sp>
      <p:graphicFrame>
        <p:nvGraphicFramePr>
          <p:cNvPr id="111" name="object 111"/>
          <p:cNvGraphicFramePr>
            <a:graphicFrameLocks noGrp="1"/>
          </p:cNvGraphicFramePr>
          <p:nvPr/>
        </p:nvGraphicFramePr>
        <p:xfrm>
          <a:off x="4410664" y="7466583"/>
          <a:ext cx="1612900" cy="410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065"/>
                <a:gridCol w="227329"/>
                <a:gridCol w="250190"/>
                <a:gridCol w="248920"/>
                <a:gridCol w="250190"/>
                <a:gridCol w="248920"/>
                <a:gridCol w="250190"/>
              </a:tblGrid>
              <a:tr h="135636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5636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2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5636">
                <a:tc>
                  <a:txBody>
                    <a:bodyPr/>
                    <a:lstStyle/>
                    <a:p>
                      <a:pPr marL="2159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12" name="object 112"/>
          <p:cNvGrpSpPr/>
          <p:nvPr/>
        </p:nvGrpSpPr>
        <p:grpSpPr>
          <a:xfrm>
            <a:off x="4830064" y="7816913"/>
            <a:ext cx="536575" cy="125730"/>
            <a:chOff x="4830064" y="7816913"/>
            <a:chExt cx="536575" cy="125730"/>
          </a:xfrm>
        </p:grpSpPr>
        <p:sp>
          <p:nvSpPr>
            <p:cNvPr id="113" name="object 113"/>
            <p:cNvSpPr/>
            <p:nvPr/>
          </p:nvSpPr>
          <p:spPr>
            <a:xfrm>
              <a:off x="4851400" y="7821676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w="0" h="73659">
                  <a:moveTo>
                    <a:pt x="0" y="0"/>
                  </a:moveTo>
                  <a:lnTo>
                    <a:pt x="0" y="7315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4830064" y="789178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44196" y="0"/>
                  </a:moveTo>
                  <a:lnTo>
                    <a:pt x="0" y="0"/>
                  </a:lnTo>
                  <a:lnTo>
                    <a:pt x="22860" y="44196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5093716" y="7829296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w="0" h="73659">
                  <a:moveTo>
                    <a:pt x="0" y="0"/>
                  </a:moveTo>
                  <a:lnTo>
                    <a:pt x="0" y="7315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5072380" y="7899400"/>
              <a:ext cx="44450" cy="43180"/>
            </a:xfrm>
            <a:custGeom>
              <a:avLst/>
              <a:gdLst/>
              <a:ahLst/>
              <a:cxnLst/>
              <a:rect l="l" t="t" r="r" b="b"/>
              <a:pathLst>
                <a:path w="44450" h="43179">
                  <a:moveTo>
                    <a:pt x="44196" y="0"/>
                  </a:moveTo>
                  <a:lnTo>
                    <a:pt x="0" y="0"/>
                  </a:lnTo>
                  <a:lnTo>
                    <a:pt x="21336" y="42672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5343652" y="7829296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w="0" h="73659">
                  <a:moveTo>
                    <a:pt x="0" y="0"/>
                  </a:moveTo>
                  <a:lnTo>
                    <a:pt x="0" y="7315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5322316" y="7899400"/>
              <a:ext cx="44450" cy="43180"/>
            </a:xfrm>
            <a:custGeom>
              <a:avLst/>
              <a:gdLst/>
              <a:ahLst/>
              <a:cxnLst/>
              <a:rect l="l" t="t" r="r" b="b"/>
              <a:pathLst>
                <a:path w="44450" h="43179">
                  <a:moveTo>
                    <a:pt x="44196" y="0"/>
                  </a:moveTo>
                  <a:lnTo>
                    <a:pt x="0" y="0"/>
                  </a:lnTo>
                  <a:lnTo>
                    <a:pt x="21336" y="42672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9" name="object 119"/>
          <p:cNvSpPr txBox="1"/>
          <p:nvPr/>
        </p:nvSpPr>
        <p:spPr>
          <a:xfrm>
            <a:off x="4394200" y="7872983"/>
            <a:ext cx="1682114" cy="7448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50825" algn="l"/>
                <a:tab pos="474980" algn="l"/>
                <a:tab pos="726440" algn="l"/>
                <a:tab pos="976630" algn="l"/>
                <a:tab pos="1216025" algn="l"/>
              </a:tabLst>
            </a:pPr>
            <a:r>
              <a:rPr dirty="0" sz="700">
                <a:latin typeface="Times New Roman"/>
                <a:cs typeface="Times New Roman"/>
              </a:rPr>
              <a:t>4	0	</a:t>
            </a:r>
            <a:r>
              <a:rPr dirty="0" sz="700" b="1">
                <a:latin typeface="Times New Roman"/>
                <a:cs typeface="Times New Roman"/>
              </a:rPr>
              <a:t>0	3	4	5</a:t>
            </a:r>
            <a:endParaRPr sz="700">
              <a:latin typeface="Times New Roman"/>
              <a:cs typeface="Times New Roman"/>
            </a:endParaRPr>
          </a:p>
          <a:p>
            <a:pPr marL="405130" marR="55880" indent="-152400">
              <a:lnSpc>
                <a:spcPts val="710"/>
              </a:lnSpc>
              <a:spcBef>
                <a:spcPts val="565"/>
              </a:spcBef>
            </a:pPr>
            <a:r>
              <a:rPr dirty="0" sz="600" spc="-10">
                <a:latin typeface="Times New Roman"/>
                <a:cs typeface="Times New Roman"/>
              </a:rPr>
              <a:t>if </a:t>
            </a:r>
            <a:r>
              <a:rPr dirty="0" sz="600">
                <a:latin typeface="Times New Roman"/>
                <a:cs typeface="Times New Roman"/>
              </a:rPr>
              <a:t>w</a:t>
            </a:r>
            <a:r>
              <a:rPr dirty="0" baseline="-23809" sz="525">
                <a:latin typeface="Times New Roman"/>
                <a:cs typeface="Times New Roman"/>
              </a:rPr>
              <a:t>i </a:t>
            </a:r>
            <a:r>
              <a:rPr dirty="0" sz="600" spc="-5">
                <a:latin typeface="Times New Roman"/>
                <a:cs typeface="Times New Roman"/>
              </a:rPr>
              <a:t>&lt;= </a:t>
            </a:r>
            <a:r>
              <a:rPr dirty="0" sz="600">
                <a:latin typeface="Times New Roman"/>
                <a:cs typeface="Times New Roman"/>
              </a:rPr>
              <a:t>w // </a:t>
            </a:r>
            <a:r>
              <a:rPr dirty="0" sz="600" spc="-5">
                <a:latin typeface="Times New Roman"/>
                <a:cs typeface="Times New Roman"/>
              </a:rPr>
              <a:t>item </a:t>
            </a:r>
            <a:r>
              <a:rPr dirty="0" sz="600">
                <a:latin typeface="Times New Roman"/>
                <a:cs typeface="Times New Roman"/>
              </a:rPr>
              <a:t>i </a:t>
            </a:r>
            <a:r>
              <a:rPr dirty="0" sz="600" spc="-5">
                <a:latin typeface="Times New Roman"/>
                <a:cs typeface="Times New Roman"/>
              </a:rPr>
              <a:t>can </a:t>
            </a:r>
            <a:r>
              <a:rPr dirty="0" sz="600" spc="-10">
                <a:latin typeface="Times New Roman"/>
                <a:cs typeface="Times New Roman"/>
              </a:rPr>
              <a:t>be </a:t>
            </a:r>
            <a:r>
              <a:rPr dirty="0" sz="600" spc="-5">
                <a:latin typeface="Times New Roman"/>
                <a:cs typeface="Times New Roman"/>
              </a:rPr>
              <a:t>part </a:t>
            </a:r>
            <a:r>
              <a:rPr dirty="0" sz="600" spc="5">
                <a:latin typeface="Times New Roman"/>
                <a:cs typeface="Times New Roman"/>
              </a:rPr>
              <a:t>of </a:t>
            </a:r>
            <a:r>
              <a:rPr dirty="0" sz="600" spc="-5">
                <a:latin typeface="Times New Roman"/>
                <a:cs typeface="Times New Roman"/>
              </a:rPr>
              <a:t>the solution </a:t>
            </a:r>
            <a:r>
              <a:rPr dirty="0" sz="600" spc="-13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if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baseline="-23809" sz="525" spc="97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+ </a:t>
            </a:r>
            <a:r>
              <a:rPr dirty="0" sz="600" spc="-5">
                <a:latin typeface="Times New Roman"/>
                <a:cs typeface="Times New Roman"/>
              </a:rPr>
              <a:t>B[i-1,w-w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Times New Roman"/>
                <a:cs typeface="Times New Roman"/>
              </a:rPr>
              <a:t>]</a:t>
            </a:r>
            <a:r>
              <a:rPr dirty="0" sz="600" spc="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10">
                <a:latin typeface="Times New Roman"/>
                <a:cs typeface="Times New Roman"/>
              </a:rPr>
              <a:t> B[i-1,w]</a:t>
            </a:r>
            <a:endParaRPr sz="600">
              <a:latin typeface="Times New Roman"/>
              <a:cs typeface="Times New Roman"/>
            </a:endParaRPr>
          </a:p>
          <a:p>
            <a:pPr marL="405130" marR="419100" indent="74295">
              <a:lnSpc>
                <a:spcPts val="710"/>
              </a:lnSpc>
              <a:spcBef>
                <a:spcPts val="10"/>
              </a:spcBef>
            </a:pPr>
            <a:r>
              <a:rPr dirty="0" sz="600" spc="-5">
                <a:latin typeface="Times New Roman"/>
                <a:cs typeface="Times New Roman"/>
              </a:rPr>
              <a:t>B[i,w]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=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baseline="-23809" sz="525" spc="82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+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B[i-1,w-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w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Times New Roman"/>
                <a:cs typeface="Times New Roman"/>
              </a:rPr>
              <a:t>] </a:t>
            </a:r>
            <a:r>
              <a:rPr dirty="0" sz="600" spc="-13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else</a:t>
            </a:r>
            <a:endParaRPr sz="600">
              <a:latin typeface="Times New Roman"/>
              <a:cs typeface="Times New Roman"/>
            </a:endParaRPr>
          </a:p>
          <a:p>
            <a:pPr marL="479425">
              <a:lnSpc>
                <a:spcPts val="690"/>
              </a:lnSpc>
            </a:pP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sz="600">
                <a:latin typeface="Times New Roman"/>
                <a:cs typeface="Times New Roman"/>
              </a:rPr>
              <a:t>[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 spc="5">
                <a:latin typeface="Times New Roman"/>
                <a:cs typeface="Times New Roman"/>
              </a:rPr>
              <a:t>,</a:t>
            </a:r>
            <a:r>
              <a:rPr dirty="0" sz="600" spc="-5">
                <a:latin typeface="Times New Roman"/>
                <a:cs typeface="Times New Roman"/>
              </a:rPr>
              <a:t>w</a:t>
            </a:r>
            <a:r>
              <a:rPr dirty="0" sz="600">
                <a:latin typeface="Times New Roman"/>
                <a:cs typeface="Times New Roman"/>
              </a:rPr>
              <a:t>]</a:t>
            </a:r>
            <a:r>
              <a:rPr dirty="0" sz="600" spc="-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=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sz="600">
                <a:latin typeface="Times New Roman"/>
                <a:cs typeface="Times New Roman"/>
              </a:rPr>
              <a:t>[</a:t>
            </a:r>
            <a:r>
              <a:rPr dirty="0" sz="600" spc="-25">
                <a:latin typeface="Times New Roman"/>
                <a:cs typeface="Times New Roman"/>
              </a:rPr>
              <a:t>i</a:t>
            </a:r>
            <a:r>
              <a:rPr dirty="0" sz="600">
                <a:latin typeface="Times New Roman"/>
                <a:cs typeface="Times New Roman"/>
              </a:rPr>
              <a:t>-1</a:t>
            </a:r>
            <a:r>
              <a:rPr dirty="0" sz="600" spc="5">
                <a:latin typeface="Times New Roman"/>
                <a:cs typeface="Times New Roman"/>
              </a:rPr>
              <a:t>,</a:t>
            </a:r>
            <a:r>
              <a:rPr dirty="0" sz="600" spc="-15">
                <a:latin typeface="Times New Roman"/>
                <a:cs typeface="Times New Roman"/>
              </a:rPr>
              <a:t>w</a:t>
            </a:r>
            <a:r>
              <a:rPr dirty="0" sz="600">
                <a:latin typeface="Times New Roman"/>
                <a:cs typeface="Times New Roman"/>
              </a:rPr>
              <a:t>]</a:t>
            </a:r>
            <a:endParaRPr sz="600">
              <a:latin typeface="Times New Roman"/>
              <a:cs typeface="Times New Roman"/>
            </a:endParaRPr>
          </a:p>
          <a:p>
            <a:pPr marL="252729">
              <a:lnSpc>
                <a:spcPts val="715"/>
              </a:lnSpc>
            </a:pPr>
            <a:r>
              <a:rPr dirty="0" sz="600" spc="-10">
                <a:latin typeface="Times New Roman"/>
                <a:cs typeface="Times New Roman"/>
              </a:rPr>
              <a:t>else</a:t>
            </a:r>
            <a:r>
              <a:rPr dirty="0" sz="600" spc="-5">
                <a:latin typeface="Times New Roman"/>
                <a:cs typeface="Times New Roman"/>
              </a:rPr>
              <a:t> </a:t>
            </a:r>
            <a:r>
              <a:rPr dirty="0" sz="600" spc="-5" b="1">
                <a:latin typeface="Times New Roman"/>
                <a:cs typeface="Times New Roman"/>
              </a:rPr>
              <a:t>B[i,w]</a:t>
            </a:r>
            <a:r>
              <a:rPr dirty="0" sz="600" spc="-10" b="1">
                <a:latin typeface="Times New Roman"/>
                <a:cs typeface="Times New Roman"/>
              </a:rPr>
              <a:t> </a:t>
            </a:r>
            <a:r>
              <a:rPr dirty="0" sz="600" b="1">
                <a:latin typeface="Times New Roman"/>
                <a:cs typeface="Times New Roman"/>
              </a:rPr>
              <a:t>=</a:t>
            </a:r>
            <a:r>
              <a:rPr dirty="0" sz="600" spc="-20" b="1">
                <a:latin typeface="Times New Roman"/>
                <a:cs typeface="Times New Roman"/>
              </a:rPr>
              <a:t> </a:t>
            </a:r>
            <a:r>
              <a:rPr dirty="0" sz="600" spc="-10" b="1">
                <a:latin typeface="Times New Roman"/>
                <a:cs typeface="Times New Roman"/>
              </a:rPr>
              <a:t>B[i-1,w]</a:t>
            </a:r>
            <a:r>
              <a:rPr dirty="0" sz="600" spc="145" b="1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// </a:t>
            </a:r>
            <a:r>
              <a:rPr dirty="0" sz="600">
                <a:latin typeface="Times New Roman"/>
                <a:cs typeface="Times New Roman"/>
              </a:rPr>
              <a:t>w</a:t>
            </a:r>
            <a:r>
              <a:rPr dirty="0" baseline="-23809" sz="525">
                <a:latin typeface="Times New Roman"/>
                <a:cs typeface="Times New Roman"/>
              </a:rPr>
              <a:t>i</a:t>
            </a:r>
            <a:r>
              <a:rPr dirty="0" baseline="-23809" sz="525" spc="82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w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5561584" y="7824533"/>
            <a:ext cx="44450" cy="118110"/>
            <a:chOff x="5561584" y="7824533"/>
            <a:chExt cx="44450" cy="118110"/>
          </a:xfrm>
        </p:grpSpPr>
        <p:sp>
          <p:nvSpPr>
            <p:cNvPr id="121" name="object 121"/>
            <p:cNvSpPr/>
            <p:nvPr/>
          </p:nvSpPr>
          <p:spPr>
            <a:xfrm>
              <a:off x="5582920" y="7829295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w="0" h="73659">
                  <a:moveTo>
                    <a:pt x="0" y="0"/>
                  </a:moveTo>
                  <a:lnTo>
                    <a:pt x="0" y="7315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5561584" y="7899399"/>
              <a:ext cx="44450" cy="43180"/>
            </a:xfrm>
            <a:custGeom>
              <a:avLst/>
              <a:gdLst/>
              <a:ahLst/>
              <a:cxnLst/>
              <a:rect l="l" t="t" r="r" b="b"/>
              <a:pathLst>
                <a:path w="44450" h="43179">
                  <a:moveTo>
                    <a:pt x="44196" y="0"/>
                  </a:moveTo>
                  <a:lnTo>
                    <a:pt x="0" y="0"/>
                  </a:lnTo>
                  <a:lnTo>
                    <a:pt x="22860" y="42672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3" name="object 123"/>
          <p:cNvSpPr txBox="1"/>
          <p:nvPr/>
        </p:nvSpPr>
        <p:spPr>
          <a:xfrm>
            <a:off x="4091940" y="6917435"/>
            <a:ext cx="173736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72402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dirty="0" u="heavy" sz="105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(17)	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4103116" y="6701535"/>
            <a:ext cx="2708275" cy="2028825"/>
          </a:xfrm>
          <a:custGeom>
            <a:avLst/>
            <a:gdLst/>
            <a:ahLst/>
            <a:cxnLst/>
            <a:rect l="l" t="t" r="r" b="b"/>
            <a:pathLst>
              <a:path w="2708275" h="2028825">
                <a:moveTo>
                  <a:pt x="0" y="2028444"/>
                </a:moveTo>
                <a:lnTo>
                  <a:pt x="2708148" y="2028444"/>
                </a:lnTo>
                <a:lnTo>
                  <a:pt x="2708148" y="0"/>
                </a:lnTo>
                <a:lnTo>
                  <a:pt x="0" y="0"/>
                </a:lnTo>
                <a:lnTo>
                  <a:pt x="0" y="202844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6640" y="3288791"/>
            <a:ext cx="59055" cy="660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0" spc="5">
                <a:latin typeface="Times New Roman"/>
                <a:cs typeface="Times New Roman"/>
              </a:rPr>
              <a:t>37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2592" y="1341120"/>
            <a:ext cx="2895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Times New Roman"/>
                <a:cs typeface="Times New Roman"/>
              </a:rPr>
              <a:t>I</a:t>
            </a:r>
            <a:r>
              <a:rPr dirty="0" sz="800" spc="15">
                <a:latin typeface="Times New Roman"/>
                <a:cs typeface="Times New Roman"/>
              </a:rPr>
              <a:t>t</a:t>
            </a:r>
            <a:r>
              <a:rPr dirty="0" sz="800" spc="10">
                <a:latin typeface="Times New Roman"/>
                <a:cs typeface="Times New Roman"/>
              </a:rPr>
              <a:t>e</a:t>
            </a:r>
            <a:r>
              <a:rPr dirty="0" sz="800" spc="10">
                <a:latin typeface="Times New Roman"/>
                <a:cs typeface="Times New Roman"/>
              </a:rPr>
              <a:t>m</a:t>
            </a:r>
            <a:r>
              <a:rPr dirty="0" sz="800" spc="20">
                <a:latin typeface="Times New Roman"/>
                <a:cs typeface="Times New Roman"/>
              </a:rPr>
              <a:t>s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4244" y="1839467"/>
            <a:ext cx="704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7548" y="1839467"/>
            <a:ext cx="817244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0985" algn="l"/>
                <a:tab pos="510540" algn="l"/>
                <a:tab pos="758825" algn="l"/>
              </a:tabLst>
            </a:pP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3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7111" y="1926031"/>
            <a:ext cx="70485" cy="70548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903" y="1816607"/>
            <a:ext cx="322580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i\W</a:t>
            </a:r>
            <a:r>
              <a:rPr dirty="0" sz="700" spc="285">
                <a:latin typeface="Times New Roman"/>
                <a:cs typeface="Times New Roman"/>
              </a:rPr>
              <a:t> </a:t>
            </a:r>
            <a:r>
              <a:rPr dirty="0" baseline="-15873" sz="1050">
                <a:latin typeface="Times New Roman"/>
                <a:cs typeface="Times New Roman"/>
              </a:rPr>
              <a:t>0</a:t>
            </a:r>
            <a:endParaRPr baseline="-15873" sz="1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3700" y="1469136"/>
            <a:ext cx="614045" cy="532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latin typeface="Times New Roman"/>
                <a:cs typeface="Times New Roman"/>
              </a:rPr>
              <a:t>1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35"/>
              </a:spcBef>
            </a:pP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40"/>
              </a:spcBef>
            </a:pP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45"/>
              </a:spcBef>
              <a:tabLst>
                <a:tab pos="278765" algn="l"/>
              </a:tabLst>
            </a:pPr>
            <a:r>
              <a:rPr dirty="0" sz="800">
                <a:latin typeface="Times New Roman"/>
                <a:cs typeface="Times New Roman"/>
              </a:rPr>
              <a:t>i</a:t>
            </a:r>
            <a:r>
              <a:rPr dirty="0" sz="800" spc="10">
                <a:latin typeface="Times New Roman"/>
                <a:cs typeface="Times New Roman"/>
              </a:rPr>
              <a:t>=4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6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48583" y="2468878"/>
            <a:ext cx="45720" cy="1117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">
                <a:latin typeface="Times New Roman"/>
                <a:cs typeface="Times New Roman"/>
              </a:rPr>
              <a:t>i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08299" y="1974799"/>
            <a:ext cx="421640" cy="5867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8100" marR="161290">
              <a:lnSpc>
                <a:spcPct val="114999"/>
              </a:lnSpc>
              <a:spcBef>
                <a:spcPts val="95"/>
              </a:spcBef>
            </a:pPr>
            <a:r>
              <a:rPr dirty="0" sz="800" spc="5">
                <a:latin typeface="Times New Roman"/>
                <a:cs typeface="Times New Roman"/>
              </a:rPr>
              <a:t>b</a:t>
            </a:r>
            <a:r>
              <a:rPr dirty="0" baseline="-20202" sz="825" spc="7">
                <a:latin typeface="Times New Roman"/>
                <a:cs typeface="Times New Roman"/>
              </a:rPr>
              <a:t>i</a:t>
            </a:r>
            <a:r>
              <a:rPr dirty="0" sz="800" spc="5">
                <a:latin typeface="Times New Roman"/>
                <a:cs typeface="Times New Roman"/>
              </a:rPr>
              <a:t>=6 </a:t>
            </a:r>
            <a:r>
              <a:rPr dirty="0" sz="800" spc="-190">
                <a:latin typeface="Times New Roman"/>
                <a:cs typeface="Times New Roman"/>
              </a:rPr>
              <a:t> </a:t>
            </a:r>
            <a:r>
              <a:rPr dirty="0" sz="800" spc="20">
                <a:latin typeface="Times New Roman"/>
                <a:cs typeface="Times New Roman"/>
              </a:rPr>
              <a:t>w</a:t>
            </a:r>
            <a:r>
              <a:rPr dirty="0" baseline="-20202" sz="825" spc="-22">
                <a:latin typeface="Times New Roman"/>
                <a:cs typeface="Times New Roman"/>
              </a:rPr>
              <a:t>i</a:t>
            </a:r>
            <a:r>
              <a:rPr dirty="0" sz="800" spc="10">
                <a:latin typeface="Times New Roman"/>
                <a:cs typeface="Times New Roman"/>
              </a:rPr>
              <a:t>=5  w=</a:t>
            </a:r>
            <a:r>
              <a:rPr dirty="0" sz="800" spc="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5</a:t>
            </a:r>
            <a:endParaRPr sz="800">
              <a:latin typeface="Times New Roman"/>
              <a:cs typeface="Times New Roman"/>
            </a:endParaRPr>
          </a:p>
          <a:p>
            <a:pPr algn="just" marL="38100">
              <a:lnSpc>
                <a:spcPct val="100000"/>
              </a:lnSpc>
              <a:spcBef>
                <a:spcPts val="140"/>
              </a:spcBef>
            </a:pPr>
            <a:r>
              <a:rPr dirty="0" sz="800" spc="10">
                <a:latin typeface="Times New Roman"/>
                <a:cs typeface="Times New Roman"/>
              </a:rPr>
              <a:t>w-</a:t>
            </a:r>
            <a:r>
              <a:rPr dirty="0" sz="800" spc="10">
                <a:latin typeface="Times New Roman"/>
                <a:cs typeface="Times New Roman"/>
              </a:rPr>
              <a:t> </a:t>
            </a:r>
            <a:r>
              <a:rPr dirty="0" sz="800" spc="20">
                <a:latin typeface="Times New Roman"/>
                <a:cs typeface="Times New Roman"/>
              </a:rPr>
              <a:t>w</a:t>
            </a:r>
            <a:r>
              <a:rPr dirty="0" sz="800" spc="-4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=0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6595" y="2673095"/>
            <a:ext cx="1442085" cy="5695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90500" marR="30480" indent="-152400">
              <a:lnSpc>
                <a:spcPts val="710"/>
              </a:lnSpc>
              <a:spcBef>
                <a:spcPts val="130"/>
              </a:spcBef>
            </a:pPr>
            <a:r>
              <a:rPr dirty="0" sz="600" spc="-10">
                <a:latin typeface="Times New Roman"/>
                <a:cs typeface="Times New Roman"/>
              </a:rPr>
              <a:t>if </a:t>
            </a:r>
            <a:r>
              <a:rPr dirty="0" sz="600">
                <a:latin typeface="Times New Roman"/>
                <a:cs typeface="Times New Roman"/>
              </a:rPr>
              <a:t>w</a:t>
            </a:r>
            <a:r>
              <a:rPr dirty="0" baseline="-23809" sz="525">
                <a:latin typeface="Times New Roman"/>
                <a:cs typeface="Times New Roman"/>
              </a:rPr>
              <a:t>i </a:t>
            </a:r>
            <a:r>
              <a:rPr dirty="0" sz="600" spc="-5">
                <a:latin typeface="Times New Roman"/>
                <a:cs typeface="Times New Roman"/>
              </a:rPr>
              <a:t>&lt;= </a:t>
            </a:r>
            <a:r>
              <a:rPr dirty="0" sz="600">
                <a:latin typeface="Times New Roman"/>
                <a:cs typeface="Times New Roman"/>
              </a:rPr>
              <a:t>w // </a:t>
            </a:r>
            <a:r>
              <a:rPr dirty="0" sz="600" spc="-5">
                <a:latin typeface="Times New Roman"/>
                <a:cs typeface="Times New Roman"/>
              </a:rPr>
              <a:t>item </a:t>
            </a:r>
            <a:r>
              <a:rPr dirty="0" sz="600">
                <a:latin typeface="Times New Roman"/>
                <a:cs typeface="Times New Roman"/>
              </a:rPr>
              <a:t>i </a:t>
            </a:r>
            <a:r>
              <a:rPr dirty="0" sz="600" spc="-5">
                <a:latin typeface="Times New Roman"/>
                <a:cs typeface="Times New Roman"/>
              </a:rPr>
              <a:t>can </a:t>
            </a:r>
            <a:r>
              <a:rPr dirty="0" sz="600" spc="-10">
                <a:latin typeface="Times New Roman"/>
                <a:cs typeface="Times New Roman"/>
              </a:rPr>
              <a:t>be </a:t>
            </a:r>
            <a:r>
              <a:rPr dirty="0" sz="600" spc="-5">
                <a:latin typeface="Times New Roman"/>
                <a:cs typeface="Times New Roman"/>
              </a:rPr>
              <a:t>part </a:t>
            </a:r>
            <a:r>
              <a:rPr dirty="0" sz="600" spc="5">
                <a:latin typeface="Times New Roman"/>
                <a:cs typeface="Times New Roman"/>
              </a:rPr>
              <a:t>of </a:t>
            </a:r>
            <a:r>
              <a:rPr dirty="0" sz="600" spc="-5">
                <a:latin typeface="Times New Roman"/>
                <a:cs typeface="Times New Roman"/>
              </a:rPr>
              <a:t>the solution </a:t>
            </a:r>
            <a:r>
              <a:rPr dirty="0" sz="600" spc="-13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if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baseline="-23809" sz="525" spc="97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+ </a:t>
            </a:r>
            <a:r>
              <a:rPr dirty="0" sz="600" spc="-5">
                <a:latin typeface="Times New Roman"/>
                <a:cs typeface="Times New Roman"/>
              </a:rPr>
              <a:t>B[i-1,w-w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Times New Roman"/>
                <a:cs typeface="Times New Roman"/>
              </a:rPr>
              <a:t>]</a:t>
            </a:r>
            <a:r>
              <a:rPr dirty="0" sz="600" spc="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10">
                <a:latin typeface="Times New Roman"/>
                <a:cs typeface="Times New Roman"/>
              </a:rPr>
              <a:t> B[i-1,w]</a:t>
            </a:r>
            <a:endParaRPr sz="600">
              <a:latin typeface="Times New Roman"/>
              <a:cs typeface="Times New Roman"/>
            </a:endParaRPr>
          </a:p>
          <a:p>
            <a:pPr marL="190500" marR="393700" indent="74295">
              <a:lnSpc>
                <a:spcPts val="710"/>
              </a:lnSpc>
              <a:spcBef>
                <a:spcPts val="10"/>
              </a:spcBef>
            </a:pPr>
            <a:r>
              <a:rPr dirty="0" sz="600" spc="-5">
                <a:latin typeface="Times New Roman"/>
                <a:cs typeface="Times New Roman"/>
              </a:rPr>
              <a:t>B[i,w]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=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baseline="-23809" sz="525" spc="82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+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B[i-1,w-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w</a:t>
            </a:r>
            <a:r>
              <a:rPr dirty="0" baseline="-23809" sz="525" spc="-7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Times New Roman"/>
                <a:cs typeface="Times New Roman"/>
              </a:rPr>
              <a:t>] </a:t>
            </a:r>
            <a:r>
              <a:rPr dirty="0" sz="600" spc="-13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else</a:t>
            </a:r>
            <a:endParaRPr sz="600">
              <a:latin typeface="Times New Roman"/>
              <a:cs typeface="Times New Roman"/>
            </a:endParaRPr>
          </a:p>
          <a:p>
            <a:pPr marL="263525">
              <a:lnSpc>
                <a:spcPts val="690"/>
              </a:lnSpc>
            </a:pPr>
            <a:r>
              <a:rPr dirty="0" sz="600" spc="-5" b="1">
                <a:latin typeface="Times New Roman"/>
                <a:cs typeface="Times New Roman"/>
              </a:rPr>
              <a:t>B[i,w]</a:t>
            </a:r>
            <a:r>
              <a:rPr dirty="0" sz="600" spc="-30" b="1">
                <a:latin typeface="Times New Roman"/>
                <a:cs typeface="Times New Roman"/>
              </a:rPr>
              <a:t> </a:t>
            </a:r>
            <a:r>
              <a:rPr dirty="0" sz="600" b="1">
                <a:latin typeface="Times New Roman"/>
                <a:cs typeface="Times New Roman"/>
              </a:rPr>
              <a:t>=</a:t>
            </a:r>
            <a:r>
              <a:rPr dirty="0" sz="600" spc="-40" b="1">
                <a:latin typeface="Times New Roman"/>
                <a:cs typeface="Times New Roman"/>
              </a:rPr>
              <a:t> </a:t>
            </a:r>
            <a:r>
              <a:rPr dirty="0" sz="600" spc="-5" b="1">
                <a:latin typeface="Times New Roman"/>
                <a:cs typeface="Times New Roman"/>
              </a:rPr>
              <a:t>B[i-1,w]</a:t>
            </a:r>
            <a:endParaRPr sz="600">
              <a:latin typeface="Times New Roman"/>
              <a:cs typeface="Times New Roman"/>
            </a:endParaRPr>
          </a:p>
          <a:p>
            <a:pPr marL="38100">
              <a:lnSpc>
                <a:spcPts val="715"/>
              </a:lnSpc>
            </a:pPr>
            <a:r>
              <a:rPr dirty="0" sz="600" spc="-10">
                <a:latin typeface="Times New Roman"/>
                <a:cs typeface="Times New Roman"/>
              </a:rPr>
              <a:t>else </a:t>
            </a:r>
            <a:r>
              <a:rPr dirty="0" sz="600" spc="-5">
                <a:latin typeface="Times New Roman"/>
                <a:cs typeface="Times New Roman"/>
              </a:rPr>
              <a:t>B[i,w]</a:t>
            </a:r>
            <a:r>
              <a:rPr dirty="0" sz="600">
                <a:latin typeface="Times New Roman"/>
                <a:cs typeface="Times New Roman"/>
              </a:rPr>
              <a:t> =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B[i-1,w]</a:t>
            </a:r>
            <a:r>
              <a:rPr dirty="0" sz="600" spc="12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//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w</a:t>
            </a:r>
            <a:r>
              <a:rPr dirty="0" baseline="-23809" sz="525">
                <a:latin typeface="Times New Roman"/>
                <a:cs typeface="Times New Roman"/>
              </a:rPr>
              <a:t>i</a:t>
            </a:r>
            <a:r>
              <a:rPr dirty="0" baseline="-23809" sz="525" spc="7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w</a:t>
            </a:r>
            <a:endParaRPr sz="6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405636" y="1952751"/>
          <a:ext cx="1478280" cy="684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/>
                <a:gridCol w="250189"/>
                <a:gridCol w="248920"/>
                <a:gridCol w="250189"/>
                <a:gridCol w="248920"/>
                <a:gridCol w="78105"/>
                <a:gridCol w="172719"/>
              </a:tblGrid>
              <a:tr h="137160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5636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5636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5636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 b="1">
                          <a:latin typeface="Times New Roman"/>
                          <a:cs typeface="Times New Roman"/>
                        </a:rPr>
                        <a:t>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2687320" y="2516631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6" y="0"/>
                </a:moveTo>
                <a:lnTo>
                  <a:pt x="0" y="0"/>
                </a:lnTo>
                <a:lnTo>
                  <a:pt x="22860" y="44196"/>
                </a:lnTo>
                <a:lnTo>
                  <a:pt x="44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07944" y="1478787"/>
            <a:ext cx="498475" cy="521334"/>
          </a:xfrm>
          <a:custGeom>
            <a:avLst/>
            <a:gdLst/>
            <a:ahLst/>
            <a:cxnLst/>
            <a:rect l="l" t="t" r="r" b="b"/>
            <a:pathLst>
              <a:path w="498475" h="521335">
                <a:moveTo>
                  <a:pt x="0" y="521208"/>
                </a:moveTo>
                <a:lnTo>
                  <a:pt x="498348" y="521208"/>
                </a:lnTo>
                <a:lnTo>
                  <a:pt x="498348" y="0"/>
                </a:lnTo>
                <a:lnTo>
                  <a:pt x="0" y="0"/>
                </a:lnTo>
                <a:lnTo>
                  <a:pt x="0" y="52120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49446" y="1542287"/>
            <a:ext cx="173736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72402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dirty="0" u="heavy" sz="105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(18)	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60622" y="1326387"/>
            <a:ext cx="2707005" cy="2028825"/>
          </a:xfrm>
          <a:custGeom>
            <a:avLst/>
            <a:gdLst/>
            <a:ahLst/>
            <a:cxnLst/>
            <a:rect l="l" t="t" r="r" b="b"/>
            <a:pathLst>
              <a:path w="2707004" h="2028825">
                <a:moveTo>
                  <a:pt x="0" y="2028444"/>
                </a:moveTo>
                <a:lnTo>
                  <a:pt x="2706624" y="2028444"/>
                </a:lnTo>
                <a:lnTo>
                  <a:pt x="2706624" y="0"/>
                </a:lnTo>
                <a:lnTo>
                  <a:pt x="0" y="0"/>
                </a:lnTo>
                <a:lnTo>
                  <a:pt x="0" y="202844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103116" y="1326387"/>
            <a:ext cx="2708275" cy="202882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tabLst>
                <a:tab pos="171259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Comments	</a:t>
            </a:r>
            <a:endParaRPr sz="1050">
              <a:latin typeface="Times New Roman"/>
              <a:cs typeface="Times New Roman"/>
            </a:endParaRPr>
          </a:p>
          <a:p>
            <a:pPr marL="418465" marR="218440" indent="-102235">
              <a:lnSpc>
                <a:spcPct val="105000"/>
              </a:lnSpc>
              <a:spcBef>
                <a:spcPts val="860"/>
              </a:spcBef>
              <a:buSzPct val="75000"/>
              <a:buFont typeface="MS UI Gothic"/>
              <a:buChar char="◆"/>
              <a:tabLst>
                <a:tab pos="419100" algn="l"/>
              </a:tabLst>
            </a:pPr>
            <a:r>
              <a:rPr dirty="0" sz="800" spc="5">
                <a:latin typeface="Times New Roman"/>
                <a:cs typeface="Times New Roman"/>
              </a:rPr>
              <a:t>This </a:t>
            </a:r>
            <a:r>
              <a:rPr dirty="0" sz="800" spc="10">
                <a:latin typeface="Times New Roman"/>
                <a:cs typeface="Times New Roman"/>
              </a:rPr>
              <a:t>algorithm only finds the max possible value </a:t>
            </a:r>
            <a:r>
              <a:rPr dirty="0" sz="800" spc="-18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that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can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be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carried </a:t>
            </a:r>
            <a:r>
              <a:rPr dirty="0" sz="800" spc="5">
                <a:latin typeface="Times New Roman"/>
                <a:cs typeface="Times New Roman"/>
              </a:rPr>
              <a:t>in</a:t>
            </a:r>
            <a:r>
              <a:rPr dirty="0" sz="800" spc="10">
                <a:latin typeface="Times New Roman"/>
                <a:cs typeface="Times New Roman"/>
              </a:rPr>
              <a:t> the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knapsack</a:t>
            </a:r>
            <a:endParaRPr sz="800">
              <a:latin typeface="Times New Roman"/>
              <a:cs typeface="Times New Roman"/>
            </a:endParaRPr>
          </a:p>
          <a:p>
            <a:pPr marL="452120">
              <a:lnSpc>
                <a:spcPct val="100000"/>
              </a:lnSpc>
              <a:spcBef>
                <a:spcPts val="185"/>
              </a:spcBef>
            </a:pPr>
            <a:r>
              <a:rPr dirty="0" sz="700">
                <a:latin typeface="Times New Roman"/>
                <a:cs typeface="Times New Roman"/>
              </a:rPr>
              <a:t>»</a:t>
            </a:r>
            <a:r>
              <a:rPr dirty="0" sz="700" spc="130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I.e.,</a:t>
            </a:r>
            <a:r>
              <a:rPr dirty="0" sz="700">
                <a:latin typeface="Times New Roman"/>
                <a:cs typeface="Times New Roman"/>
              </a:rPr>
              <a:t> the value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in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B[n,W]</a:t>
            </a:r>
            <a:endParaRPr sz="700">
              <a:latin typeface="Times New Roman"/>
              <a:cs typeface="Times New Roman"/>
            </a:endParaRPr>
          </a:p>
          <a:p>
            <a:pPr marL="418465" marR="144145" indent="-102235">
              <a:lnSpc>
                <a:spcPct val="105000"/>
              </a:lnSpc>
              <a:spcBef>
                <a:spcPts val="190"/>
              </a:spcBef>
              <a:buSzPct val="75000"/>
              <a:buFont typeface="MS UI Gothic"/>
              <a:buChar char="◆"/>
              <a:tabLst>
                <a:tab pos="419100" algn="l"/>
              </a:tabLst>
            </a:pPr>
            <a:r>
              <a:rPr dirty="0" sz="800" spc="10">
                <a:latin typeface="Times New Roman"/>
                <a:cs typeface="Times New Roman"/>
              </a:rPr>
              <a:t>To </a:t>
            </a:r>
            <a:r>
              <a:rPr dirty="0" sz="800" spc="15">
                <a:latin typeface="Times New Roman"/>
                <a:cs typeface="Times New Roman"/>
              </a:rPr>
              <a:t>know </a:t>
            </a:r>
            <a:r>
              <a:rPr dirty="0" sz="800" spc="10">
                <a:latin typeface="Times New Roman"/>
                <a:cs typeface="Times New Roman"/>
              </a:rPr>
              <a:t>the items that make </a:t>
            </a:r>
            <a:r>
              <a:rPr dirty="0" sz="800" spc="5">
                <a:latin typeface="Times New Roman"/>
                <a:cs typeface="Times New Roman"/>
              </a:rPr>
              <a:t>this </a:t>
            </a:r>
            <a:r>
              <a:rPr dirty="0" sz="800" spc="10">
                <a:latin typeface="Times New Roman"/>
                <a:cs typeface="Times New Roman"/>
              </a:rPr>
              <a:t>maximum </a:t>
            </a:r>
            <a:r>
              <a:rPr dirty="0" sz="800" spc="5">
                <a:latin typeface="Times New Roman"/>
                <a:cs typeface="Times New Roman"/>
              </a:rPr>
              <a:t>value, </a:t>
            </a:r>
            <a:r>
              <a:rPr dirty="0" sz="800" spc="-18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an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addition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to</a:t>
            </a:r>
            <a:r>
              <a:rPr dirty="0" sz="800" spc="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this</a:t>
            </a:r>
            <a:r>
              <a:rPr dirty="0" sz="800" spc="1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algorithm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is</a:t>
            </a:r>
            <a:r>
              <a:rPr dirty="0" sz="800" spc="1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necessary.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algn="r" marR="17780">
              <a:lnSpc>
                <a:spcPct val="100000"/>
              </a:lnSpc>
            </a:pPr>
            <a:r>
              <a:rPr dirty="0" sz="250" spc="5">
                <a:latin typeface="Times New Roman"/>
                <a:cs typeface="Times New Roman"/>
              </a:rPr>
              <a:t>38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0622" y="4014723"/>
            <a:ext cx="2707005" cy="20269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101600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800"/>
              </a:spcBef>
            </a:pPr>
            <a:r>
              <a:rPr dirty="0" sz="950" spc="-5" b="1">
                <a:latin typeface="Times New Roman"/>
                <a:cs typeface="Times New Roman"/>
              </a:rPr>
              <a:t>How to</a:t>
            </a:r>
            <a:r>
              <a:rPr dirty="0" sz="950" spc="-15" b="1">
                <a:latin typeface="Times New Roman"/>
                <a:cs typeface="Times New Roman"/>
              </a:rPr>
              <a:t> </a:t>
            </a:r>
            <a:r>
              <a:rPr dirty="0" sz="950" b="1">
                <a:latin typeface="Times New Roman"/>
                <a:cs typeface="Times New Roman"/>
              </a:rPr>
              <a:t>find</a:t>
            </a:r>
            <a:r>
              <a:rPr dirty="0" sz="950" spc="-15" b="1">
                <a:latin typeface="Times New Roman"/>
                <a:cs typeface="Times New Roman"/>
              </a:rPr>
              <a:t> </a:t>
            </a:r>
            <a:r>
              <a:rPr dirty="0" sz="950" spc="-5" b="1">
                <a:latin typeface="Times New Roman"/>
                <a:cs typeface="Times New Roman"/>
              </a:rPr>
              <a:t>actual</a:t>
            </a:r>
            <a:r>
              <a:rPr dirty="0" sz="950" spc="-10" b="1">
                <a:latin typeface="Times New Roman"/>
                <a:cs typeface="Times New Roman"/>
              </a:rPr>
              <a:t> </a:t>
            </a:r>
            <a:r>
              <a:rPr dirty="0" sz="950" spc="-5" b="1">
                <a:latin typeface="Times New Roman"/>
                <a:cs typeface="Times New Roman"/>
              </a:rPr>
              <a:t>Knapsack</a:t>
            </a:r>
            <a:endParaRPr sz="9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tabLst>
                <a:tab pos="1712595" algn="l"/>
              </a:tabLst>
            </a:pPr>
            <a:r>
              <a:rPr dirty="0" u="heavy" sz="9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950" spc="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9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Items	</a:t>
            </a:r>
            <a:endParaRPr sz="950">
              <a:latin typeface="Times New Roman"/>
              <a:cs typeface="Times New Roman"/>
            </a:endParaRPr>
          </a:p>
          <a:p>
            <a:pPr marL="419100" indent="-102235">
              <a:lnSpc>
                <a:spcPct val="100000"/>
              </a:lnSpc>
              <a:spcBef>
                <a:spcPts val="640"/>
              </a:spcBef>
              <a:buSzPct val="75000"/>
              <a:buFont typeface="MS UI Gothic"/>
              <a:buChar char="◆"/>
              <a:tabLst>
                <a:tab pos="419100" algn="l"/>
              </a:tabLst>
            </a:pPr>
            <a:r>
              <a:rPr dirty="0" sz="800" spc="10">
                <a:latin typeface="Times New Roman"/>
                <a:cs typeface="Times New Roman"/>
              </a:rPr>
              <a:t>All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of</a:t>
            </a:r>
            <a:r>
              <a:rPr dirty="0" sz="800" spc="10">
                <a:latin typeface="Times New Roman"/>
                <a:cs typeface="Times New Roman"/>
              </a:rPr>
              <a:t> the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information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20">
                <a:latin typeface="Times New Roman"/>
                <a:cs typeface="Times New Roman"/>
              </a:rPr>
              <a:t>we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need is</a:t>
            </a:r>
            <a:r>
              <a:rPr dirty="0" sz="800" spc="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in</a:t>
            </a:r>
            <a:r>
              <a:rPr dirty="0" sz="800" spc="2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the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table.</a:t>
            </a:r>
            <a:endParaRPr sz="800">
              <a:latin typeface="Times New Roman"/>
              <a:cs typeface="Times New Roman"/>
            </a:endParaRPr>
          </a:p>
          <a:p>
            <a:pPr marL="419100" marR="227329" indent="-102235">
              <a:lnSpc>
                <a:spcPts val="900"/>
              </a:lnSpc>
              <a:spcBef>
                <a:spcPts val="225"/>
              </a:spcBef>
              <a:buSzPct val="75000"/>
              <a:buFont typeface="MS UI Gothic"/>
              <a:buChar char="◆"/>
              <a:tabLst>
                <a:tab pos="419100" algn="l"/>
              </a:tabLst>
            </a:pPr>
            <a:r>
              <a:rPr dirty="0" sz="800" spc="10" i="1">
                <a:latin typeface="Times New Roman"/>
                <a:cs typeface="Times New Roman"/>
              </a:rPr>
              <a:t>B</a:t>
            </a:r>
            <a:r>
              <a:rPr dirty="0" sz="800" spc="10">
                <a:latin typeface="Times New Roman"/>
                <a:cs typeface="Times New Roman"/>
              </a:rPr>
              <a:t>[</a:t>
            </a:r>
            <a:r>
              <a:rPr dirty="0" sz="800" spc="10" i="1">
                <a:latin typeface="Times New Roman"/>
                <a:cs typeface="Times New Roman"/>
              </a:rPr>
              <a:t>n</a:t>
            </a:r>
            <a:r>
              <a:rPr dirty="0" sz="800" spc="10">
                <a:latin typeface="Times New Roman"/>
                <a:cs typeface="Times New Roman"/>
              </a:rPr>
              <a:t>,</a:t>
            </a:r>
            <a:r>
              <a:rPr dirty="0" sz="800" spc="10" i="1">
                <a:latin typeface="Times New Roman"/>
                <a:cs typeface="Times New Roman"/>
              </a:rPr>
              <a:t>W</a:t>
            </a:r>
            <a:r>
              <a:rPr dirty="0" sz="800" spc="10">
                <a:latin typeface="Times New Roman"/>
                <a:cs typeface="Times New Roman"/>
              </a:rPr>
              <a:t>] </a:t>
            </a:r>
            <a:r>
              <a:rPr dirty="0" sz="800" spc="5">
                <a:latin typeface="Times New Roman"/>
                <a:cs typeface="Times New Roman"/>
              </a:rPr>
              <a:t>is </a:t>
            </a:r>
            <a:r>
              <a:rPr dirty="0" sz="800" spc="10">
                <a:latin typeface="Times New Roman"/>
                <a:cs typeface="Times New Roman"/>
              </a:rPr>
              <a:t>the maximal value </a:t>
            </a:r>
            <a:r>
              <a:rPr dirty="0" sz="800" spc="5">
                <a:latin typeface="Times New Roman"/>
                <a:cs typeface="Times New Roman"/>
              </a:rPr>
              <a:t>of </a:t>
            </a:r>
            <a:r>
              <a:rPr dirty="0" sz="800" spc="10">
                <a:latin typeface="Times New Roman"/>
                <a:cs typeface="Times New Roman"/>
              </a:rPr>
              <a:t>items </a:t>
            </a:r>
            <a:r>
              <a:rPr dirty="0" sz="800" spc="5">
                <a:latin typeface="Times New Roman"/>
                <a:cs typeface="Times New Roman"/>
              </a:rPr>
              <a:t>that </a:t>
            </a:r>
            <a:r>
              <a:rPr dirty="0" sz="800" spc="10">
                <a:latin typeface="Times New Roman"/>
                <a:cs typeface="Times New Roman"/>
              </a:rPr>
              <a:t>can </a:t>
            </a:r>
            <a:r>
              <a:rPr dirty="0" sz="800" spc="15">
                <a:latin typeface="Times New Roman"/>
                <a:cs typeface="Times New Roman"/>
              </a:rPr>
              <a:t>be </a:t>
            </a:r>
            <a:r>
              <a:rPr dirty="0" sz="800" spc="-18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placed in</a:t>
            </a:r>
            <a:r>
              <a:rPr dirty="0" sz="800" spc="10">
                <a:latin typeface="Times New Roman"/>
                <a:cs typeface="Times New Roman"/>
              </a:rPr>
              <a:t> the</a:t>
            </a:r>
            <a:r>
              <a:rPr dirty="0" sz="800" spc="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Knapsack.</a:t>
            </a:r>
            <a:endParaRPr sz="800">
              <a:latin typeface="Times New Roman"/>
              <a:cs typeface="Times New Roman"/>
            </a:endParaRPr>
          </a:p>
          <a:p>
            <a:pPr marL="419100" indent="-102235">
              <a:lnSpc>
                <a:spcPct val="100000"/>
              </a:lnSpc>
              <a:spcBef>
                <a:spcPts val="114"/>
              </a:spcBef>
              <a:buSzPct val="75000"/>
              <a:buFont typeface="MS UI Gothic"/>
              <a:buChar char="◆"/>
              <a:tabLst>
                <a:tab pos="419100" algn="l"/>
              </a:tabLst>
            </a:pPr>
            <a:r>
              <a:rPr dirty="0" sz="800" spc="5">
                <a:latin typeface="Times New Roman"/>
                <a:cs typeface="Times New Roman"/>
              </a:rPr>
              <a:t>Let</a:t>
            </a:r>
            <a:r>
              <a:rPr dirty="0" sz="800" spc="-1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i=n</a:t>
            </a:r>
            <a:r>
              <a:rPr dirty="0" sz="800" spc="-25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and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20">
                <a:latin typeface="Times New Roman"/>
                <a:cs typeface="Times New Roman"/>
              </a:rPr>
              <a:t>k=W</a:t>
            </a:r>
            <a:endParaRPr sz="800">
              <a:latin typeface="Times New Roman"/>
              <a:cs typeface="Times New Roman"/>
            </a:endParaRPr>
          </a:p>
          <a:p>
            <a:pPr marL="452120">
              <a:lnSpc>
                <a:spcPct val="100000"/>
              </a:lnSpc>
              <a:spcBef>
                <a:spcPts val="225"/>
              </a:spcBef>
            </a:pPr>
            <a:r>
              <a:rPr dirty="0" sz="800" spc="5">
                <a:latin typeface="Times New Roman"/>
                <a:cs typeface="Times New Roman"/>
              </a:rPr>
              <a:t>if </a:t>
            </a:r>
            <a:r>
              <a:rPr dirty="0" sz="800" spc="5" i="1">
                <a:latin typeface="Times New Roman"/>
                <a:cs typeface="Times New Roman"/>
              </a:rPr>
              <a:t>B</a:t>
            </a:r>
            <a:r>
              <a:rPr dirty="0" sz="800" spc="5">
                <a:latin typeface="Times New Roman"/>
                <a:cs typeface="Times New Roman"/>
              </a:rPr>
              <a:t>[</a:t>
            </a:r>
            <a:r>
              <a:rPr dirty="0" sz="800" spc="5" i="1">
                <a:latin typeface="Times New Roman"/>
                <a:cs typeface="Times New Roman"/>
              </a:rPr>
              <a:t>i,k</a:t>
            </a:r>
            <a:r>
              <a:rPr dirty="0" sz="800" spc="5">
                <a:latin typeface="Times New Roman"/>
                <a:cs typeface="Times New Roman"/>
              </a:rPr>
              <a:t>]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Symbol"/>
                <a:cs typeface="Symbol"/>
              </a:rPr>
              <a:t>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5" i="1">
                <a:latin typeface="Times New Roman"/>
                <a:cs typeface="Times New Roman"/>
              </a:rPr>
              <a:t>B</a:t>
            </a:r>
            <a:r>
              <a:rPr dirty="0" sz="800" spc="5">
                <a:latin typeface="Times New Roman"/>
                <a:cs typeface="Times New Roman"/>
              </a:rPr>
              <a:t>[</a:t>
            </a:r>
            <a:r>
              <a:rPr dirty="0" sz="800" spc="5" i="1">
                <a:latin typeface="Times New Roman"/>
                <a:cs typeface="Times New Roman"/>
              </a:rPr>
              <a:t>i</a:t>
            </a:r>
            <a:r>
              <a:rPr dirty="0" sz="850" spc="5">
                <a:latin typeface="Symbol"/>
                <a:cs typeface="Symbol"/>
              </a:rPr>
              <a:t></a:t>
            </a:r>
            <a:r>
              <a:rPr dirty="0" sz="800" spc="5" i="1">
                <a:latin typeface="Times New Roman"/>
                <a:cs typeface="Times New Roman"/>
              </a:rPr>
              <a:t>1,k</a:t>
            </a:r>
            <a:r>
              <a:rPr dirty="0" sz="800" spc="5">
                <a:latin typeface="Times New Roman"/>
                <a:cs typeface="Times New Roman"/>
              </a:rPr>
              <a:t>]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then</a:t>
            </a:r>
            <a:endParaRPr sz="800">
              <a:latin typeface="Times New Roman"/>
              <a:cs typeface="Times New Roman"/>
            </a:endParaRPr>
          </a:p>
          <a:p>
            <a:pPr marL="537845">
              <a:lnSpc>
                <a:spcPct val="100000"/>
              </a:lnSpc>
              <a:spcBef>
                <a:spcPts val="155"/>
              </a:spcBef>
            </a:pPr>
            <a:r>
              <a:rPr dirty="0" sz="800" spc="10">
                <a:latin typeface="Times New Roman"/>
                <a:cs typeface="Times New Roman"/>
              </a:rPr>
              <a:t>mark</a:t>
            </a:r>
            <a:r>
              <a:rPr dirty="0" sz="800" spc="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the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 i="1">
                <a:latin typeface="Times New Roman"/>
                <a:cs typeface="Times New Roman"/>
              </a:rPr>
              <a:t>i</a:t>
            </a:r>
            <a:r>
              <a:rPr dirty="0" baseline="25252" sz="825" spc="7">
                <a:latin typeface="Times New Roman"/>
                <a:cs typeface="Times New Roman"/>
              </a:rPr>
              <a:t>th</a:t>
            </a:r>
            <a:r>
              <a:rPr dirty="0" baseline="25252" sz="825" spc="89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item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as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in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the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knapsack</a:t>
            </a:r>
            <a:endParaRPr sz="800">
              <a:latin typeface="Times New Roman"/>
              <a:cs typeface="Times New Roman"/>
            </a:endParaRPr>
          </a:p>
          <a:p>
            <a:pPr marL="537845">
              <a:lnSpc>
                <a:spcPct val="100000"/>
              </a:lnSpc>
              <a:spcBef>
                <a:spcPts val="110"/>
              </a:spcBef>
            </a:pPr>
            <a:r>
              <a:rPr dirty="0" sz="800" spc="5" i="1">
                <a:latin typeface="Times New Roman"/>
                <a:cs typeface="Times New Roman"/>
              </a:rPr>
              <a:t>i</a:t>
            </a:r>
            <a:r>
              <a:rPr dirty="0" sz="800" spc="-10" i="1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=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i="1">
                <a:latin typeface="Times New Roman"/>
                <a:cs typeface="Times New Roman"/>
              </a:rPr>
              <a:t>i</a:t>
            </a:r>
            <a:r>
              <a:rPr dirty="0" sz="850">
                <a:latin typeface="Symbol"/>
                <a:cs typeface="Symbol"/>
              </a:rPr>
              <a:t></a:t>
            </a:r>
            <a:r>
              <a:rPr dirty="0" sz="800" i="1">
                <a:latin typeface="Times New Roman"/>
                <a:cs typeface="Times New Roman"/>
              </a:rPr>
              <a:t>1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0" i="1">
                <a:latin typeface="Times New Roman"/>
                <a:cs typeface="Times New Roman"/>
              </a:rPr>
              <a:t>k</a:t>
            </a:r>
            <a:r>
              <a:rPr dirty="0" sz="800" spc="-5" i="1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=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5" i="1">
                <a:latin typeface="Times New Roman"/>
                <a:cs typeface="Times New Roman"/>
              </a:rPr>
              <a:t>k-w</a:t>
            </a:r>
            <a:r>
              <a:rPr dirty="0" baseline="-20202" sz="825" spc="7" i="1">
                <a:latin typeface="Times New Roman"/>
                <a:cs typeface="Times New Roman"/>
              </a:rPr>
              <a:t>i</a:t>
            </a:r>
            <a:endParaRPr baseline="-20202" sz="825">
              <a:latin typeface="Times New Roman"/>
              <a:cs typeface="Times New Roman"/>
            </a:endParaRPr>
          </a:p>
          <a:p>
            <a:pPr marL="452120">
              <a:lnSpc>
                <a:spcPct val="100000"/>
              </a:lnSpc>
              <a:spcBef>
                <a:spcPts val="110"/>
              </a:spcBef>
            </a:pPr>
            <a:r>
              <a:rPr dirty="0" sz="800" spc="5">
                <a:latin typeface="Times New Roman"/>
                <a:cs typeface="Times New Roman"/>
              </a:rPr>
              <a:t>else</a:t>
            </a:r>
            <a:endParaRPr sz="800">
              <a:latin typeface="Times New Roman"/>
              <a:cs typeface="Times New Roman"/>
            </a:endParaRPr>
          </a:p>
          <a:p>
            <a:pPr marL="537845">
              <a:lnSpc>
                <a:spcPct val="100000"/>
              </a:lnSpc>
              <a:spcBef>
                <a:spcPts val="114"/>
              </a:spcBef>
            </a:pPr>
            <a:r>
              <a:rPr dirty="0" sz="800" spc="5" i="1">
                <a:latin typeface="Times New Roman"/>
                <a:cs typeface="Times New Roman"/>
              </a:rPr>
              <a:t>i</a:t>
            </a:r>
            <a:r>
              <a:rPr dirty="0" sz="800" spc="-5" i="1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=</a:t>
            </a:r>
            <a:r>
              <a:rPr dirty="0" sz="800" spc="5">
                <a:latin typeface="Times New Roman"/>
                <a:cs typeface="Times New Roman"/>
              </a:rPr>
              <a:t> </a:t>
            </a:r>
            <a:r>
              <a:rPr dirty="0" sz="800" i="1">
                <a:latin typeface="Times New Roman"/>
                <a:cs typeface="Times New Roman"/>
              </a:rPr>
              <a:t>i</a:t>
            </a:r>
            <a:r>
              <a:rPr dirty="0" sz="850">
                <a:latin typeface="Symbol"/>
                <a:cs typeface="Symbol"/>
              </a:rPr>
              <a:t></a:t>
            </a:r>
            <a:r>
              <a:rPr dirty="0" sz="800" i="1">
                <a:latin typeface="Times New Roman"/>
                <a:cs typeface="Times New Roman"/>
              </a:rPr>
              <a:t>1</a:t>
            </a:r>
            <a:r>
              <a:rPr dirty="0" sz="800" spc="204" i="1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//</a:t>
            </a:r>
            <a:r>
              <a:rPr dirty="0" sz="800" spc="25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Assume</a:t>
            </a:r>
            <a:r>
              <a:rPr dirty="0" sz="700">
                <a:latin typeface="Times New Roman"/>
                <a:cs typeface="Times New Roman"/>
              </a:rPr>
              <a:t> the </a:t>
            </a:r>
            <a:r>
              <a:rPr dirty="0" sz="700" spc="5" i="1">
                <a:latin typeface="Times New Roman"/>
                <a:cs typeface="Times New Roman"/>
              </a:rPr>
              <a:t>i</a:t>
            </a:r>
            <a:r>
              <a:rPr dirty="0" baseline="24691" sz="675" spc="7">
                <a:latin typeface="Times New Roman"/>
                <a:cs typeface="Times New Roman"/>
              </a:rPr>
              <a:t>th</a:t>
            </a:r>
            <a:r>
              <a:rPr dirty="0" baseline="24691" sz="675" spc="97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item</a:t>
            </a:r>
            <a:r>
              <a:rPr dirty="0" sz="700" spc="1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is </a:t>
            </a:r>
            <a:r>
              <a:rPr dirty="0" u="sng" sz="7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</a:t>
            </a:r>
            <a:r>
              <a:rPr dirty="0" sz="700">
                <a:latin typeface="Times New Roman"/>
                <a:cs typeface="Times New Roman"/>
              </a:rPr>
              <a:t>t in</a:t>
            </a:r>
            <a:r>
              <a:rPr dirty="0" sz="700" spc="10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the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knapsack</a:t>
            </a:r>
            <a:endParaRPr sz="700">
              <a:latin typeface="Times New Roman"/>
              <a:cs typeface="Times New Roman"/>
            </a:endParaRPr>
          </a:p>
          <a:p>
            <a:pPr marL="861060">
              <a:lnSpc>
                <a:spcPct val="100000"/>
              </a:lnSpc>
              <a:spcBef>
                <a:spcPts val="100"/>
              </a:spcBef>
            </a:pPr>
            <a:r>
              <a:rPr dirty="0" sz="800" spc="5">
                <a:latin typeface="Times New Roman"/>
                <a:cs typeface="Times New Roman"/>
              </a:rPr>
              <a:t>//</a:t>
            </a:r>
            <a:r>
              <a:rPr dirty="0" sz="800" spc="-25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Could</a:t>
            </a:r>
            <a:r>
              <a:rPr dirty="0" sz="700" spc="1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it </a:t>
            </a:r>
            <a:r>
              <a:rPr dirty="0" sz="700" spc="5">
                <a:latin typeface="Times New Roman"/>
                <a:cs typeface="Times New Roman"/>
              </a:rPr>
              <a:t>be </a:t>
            </a:r>
            <a:r>
              <a:rPr dirty="0" sz="700">
                <a:latin typeface="Times New Roman"/>
                <a:cs typeface="Times New Roman"/>
              </a:rPr>
              <a:t>in</a:t>
            </a:r>
            <a:r>
              <a:rPr dirty="0" sz="700" spc="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the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optimally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packed</a:t>
            </a:r>
            <a:r>
              <a:rPr dirty="0" sz="700" spc="1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knapsack?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Times New Roman"/>
              <a:cs typeface="Times New Roman"/>
            </a:endParaRPr>
          </a:p>
          <a:p>
            <a:pPr algn="r" marR="16510">
              <a:lnSpc>
                <a:spcPct val="100000"/>
              </a:lnSpc>
            </a:pPr>
            <a:r>
              <a:rPr dirty="0" sz="250" spc="5">
                <a:latin typeface="Times New Roman"/>
                <a:cs typeface="Times New Roman"/>
              </a:rPr>
              <a:t>39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39128" y="5977127"/>
            <a:ext cx="59055" cy="660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0" spc="5">
                <a:latin typeface="Times New Roman"/>
                <a:cs typeface="Times New Roman"/>
              </a:rPr>
              <a:t>40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55079" y="4029455"/>
            <a:ext cx="2895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Times New Roman"/>
                <a:cs typeface="Times New Roman"/>
              </a:rPr>
              <a:t>I</a:t>
            </a:r>
            <a:r>
              <a:rPr dirty="0" sz="800" spc="15">
                <a:latin typeface="Times New Roman"/>
                <a:cs typeface="Times New Roman"/>
              </a:rPr>
              <a:t>t</a:t>
            </a:r>
            <a:r>
              <a:rPr dirty="0" sz="800" spc="10">
                <a:latin typeface="Times New Roman"/>
                <a:cs typeface="Times New Roman"/>
              </a:rPr>
              <a:t>e</a:t>
            </a:r>
            <a:r>
              <a:rPr dirty="0" sz="800" spc="10">
                <a:latin typeface="Times New Roman"/>
                <a:cs typeface="Times New Roman"/>
              </a:rPr>
              <a:t>m</a:t>
            </a:r>
            <a:r>
              <a:rPr dirty="0" sz="800" spc="20">
                <a:latin typeface="Times New Roman"/>
                <a:cs typeface="Times New Roman"/>
              </a:rPr>
              <a:t>s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55079" y="4157472"/>
            <a:ext cx="335280" cy="532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latin typeface="Times New Roman"/>
                <a:cs typeface="Times New Roman"/>
              </a:rPr>
              <a:t>1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6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56732" y="4527804"/>
            <a:ext cx="704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60035" y="4527804"/>
            <a:ext cx="817244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0985" algn="l"/>
                <a:tab pos="510540" algn="l"/>
                <a:tab pos="758825" algn="l"/>
              </a:tabLst>
            </a:pP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3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19600" y="4614367"/>
            <a:ext cx="70485" cy="70548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06391" y="4504944"/>
            <a:ext cx="322580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i\W</a:t>
            </a:r>
            <a:r>
              <a:rPr dirty="0" sz="700" spc="285">
                <a:latin typeface="Times New Roman"/>
                <a:cs typeface="Times New Roman"/>
              </a:rPr>
              <a:t> </a:t>
            </a:r>
            <a:r>
              <a:rPr dirty="0" baseline="-15873" sz="1050">
                <a:latin typeface="Times New Roman"/>
                <a:cs typeface="Times New Roman"/>
              </a:rPr>
              <a:t>0</a:t>
            </a:r>
            <a:endParaRPr baseline="-15873" sz="10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76188" y="4536947"/>
            <a:ext cx="14541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 spc="-5">
                <a:latin typeface="Times New Roman"/>
                <a:cs typeface="Times New Roman"/>
              </a:rPr>
              <a:t>i=</a:t>
            </a: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50788" y="4646371"/>
            <a:ext cx="254000" cy="3835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38100" marR="30480">
              <a:lnSpc>
                <a:spcPct val="112100"/>
              </a:lnSpc>
              <a:spcBef>
                <a:spcPts val="90"/>
              </a:spcBef>
            </a:pPr>
            <a:r>
              <a:rPr dirty="0" sz="700" spc="5">
                <a:latin typeface="Times New Roman"/>
                <a:cs typeface="Times New Roman"/>
              </a:rPr>
              <a:t>k</a:t>
            </a:r>
            <a:r>
              <a:rPr dirty="0" sz="700">
                <a:latin typeface="Times New Roman"/>
                <a:cs typeface="Times New Roman"/>
              </a:rPr>
              <a:t>=</a:t>
            </a:r>
            <a:r>
              <a:rPr dirty="0" sz="70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5  </a:t>
            </a:r>
            <a:r>
              <a:rPr dirty="0" sz="700">
                <a:latin typeface="Times New Roman"/>
                <a:cs typeface="Times New Roman"/>
              </a:rPr>
              <a:t>b</a:t>
            </a:r>
            <a:r>
              <a:rPr dirty="0" baseline="-24691" sz="675">
                <a:latin typeface="Times New Roman"/>
                <a:cs typeface="Times New Roman"/>
              </a:rPr>
              <a:t>i</a:t>
            </a:r>
            <a:r>
              <a:rPr dirty="0" sz="700">
                <a:latin typeface="Times New Roman"/>
                <a:cs typeface="Times New Roman"/>
              </a:rPr>
              <a:t>=6 </a:t>
            </a:r>
            <a:r>
              <a:rPr dirty="0" sz="700" spc="-165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w</a:t>
            </a:r>
            <a:r>
              <a:rPr dirty="0" baseline="-24691" sz="675">
                <a:latin typeface="Times New Roman"/>
                <a:cs typeface="Times New Roman"/>
              </a:rPr>
              <a:t>i</a:t>
            </a:r>
            <a:r>
              <a:rPr dirty="0" sz="700" spc="-5">
                <a:latin typeface="Times New Roman"/>
                <a:cs typeface="Times New Roman"/>
              </a:rPr>
              <a:t>=</a:t>
            </a:r>
            <a:r>
              <a:rPr dirty="0" sz="700"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76188" y="5015483"/>
            <a:ext cx="369570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 i="1">
                <a:latin typeface="Times New Roman"/>
                <a:cs typeface="Times New Roman"/>
              </a:rPr>
              <a:t>B</a:t>
            </a:r>
            <a:r>
              <a:rPr dirty="0" sz="700">
                <a:latin typeface="Times New Roman"/>
                <a:cs typeface="Times New Roman"/>
              </a:rPr>
              <a:t>[</a:t>
            </a:r>
            <a:r>
              <a:rPr dirty="0" sz="700" i="1">
                <a:latin typeface="Times New Roman"/>
                <a:cs typeface="Times New Roman"/>
              </a:rPr>
              <a:t>i,k</a:t>
            </a:r>
            <a:r>
              <a:rPr dirty="0" sz="700">
                <a:latin typeface="Times New Roman"/>
                <a:cs typeface="Times New Roman"/>
              </a:rPr>
              <a:t>]</a:t>
            </a:r>
            <a:r>
              <a:rPr dirty="0" sz="700" spc="-3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=</a:t>
            </a:r>
            <a:r>
              <a:rPr dirty="0" sz="700" spc="-3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76187" y="5130767"/>
            <a:ext cx="44069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i="1">
                <a:latin typeface="Times New Roman"/>
                <a:cs typeface="Times New Roman"/>
              </a:rPr>
              <a:t>B</a:t>
            </a:r>
            <a:r>
              <a:rPr dirty="0" sz="700" spc="-5">
                <a:latin typeface="Times New Roman"/>
                <a:cs typeface="Times New Roman"/>
              </a:rPr>
              <a:t>[</a:t>
            </a:r>
            <a:r>
              <a:rPr dirty="0" sz="700" spc="-5" i="1">
                <a:latin typeface="Times New Roman"/>
                <a:cs typeface="Times New Roman"/>
              </a:rPr>
              <a:t>i</a:t>
            </a:r>
            <a:r>
              <a:rPr dirty="0" sz="750" spc="-5">
                <a:latin typeface="Symbol"/>
                <a:cs typeface="Symbol"/>
              </a:rPr>
              <a:t></a:t>
            </a:r>
            <a:r>
              <a:rPr dirty="0" sz="700" spc="-5" i="1">
                <a:latin typeface="Times New Roman"/>
                <a:cs typeface="Times New Roman"/>
              </a:rPr>
              <a:t>1,k</a:t>
            </a:r>
            <a:r>
              <a:rPr dirty="0" sz="700" spc="-5">
                <a:latin typeface="Times New Roman"/>
                <a:cs typeface="Times New Roman"/>
              </a:rPr>
              <a:t>]</a:t>
            </a:r>
            <a:r>
              <a:rPr dirty="0" sz="700" spc="-4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=7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09084" y="5346192"/>
            <a:ext cx="1308735" cy="686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880744">
              <a:lnSpc>
                <a:spcPct val="108300"/>
              </a:lnSpc>
              <a:spcBef>
                <a:spcPts val="100"/>
              </a:spcBef>
            </a:pPr>
            <a:r>
              <a:rPr dirty="0" sz="600" spc="-10">
                <a:latin typeface="Times New Roman"/>
                <a:cs typeface="Times New Roman"/>
              </a:rPr>
              <a:t>i=n, </a:t>
            </a:r>
            <a:r>
              <a:rPr dirty="0" sz="600" spc="-5">
                <a:latin typeface="Times New Roman"/>
                <a:cs typeface="Times New Roman"/>
              </a:rPr>
              <a:t>k=W 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while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i,k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3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0</a:t>
            </a:r>
            <a:endParaRPr sz="600">
              <a:latin typeface="Times New Roman"/>
              <a:cs typeface="Times New Roman"/>
            </a:endParaRPr>
          </a:p>
          <a:p>
            <a:pPr marL="173355">
              <a:lnSpc>
                <a:spcPct val="100000"/>
              </a:lnSpc>
              <a:spcBef>
                <a:spcPts val="85"/>
              </a:spcBef>
            </a:pPr>
            <a:r>
              <a:rPr dirty="0" sz="600" spc="-10">
                <a:latin typeface="Times New Roman"/>
                <a:cs typeface="Times New Roman"/>
              </a:rPr>
              <a:t>if</a:t>
            </a:r>
            <a:r>
              <a:rPr dirty="0" sz="600" spc="-25">
                <a:latin typeface="Times New Roman"/>
                <a:cs typeface="Times New Roman"/>
              </a:rPr>
              <a:t> </a:t>
            </a:r>
            <a:r>
              <a:rPr dirty="0" sz="600" spc="-5" i="1">
                <a:latin typeface="Times New Roman"/>
                <a:cs typeface="Times New Roman"/>
              </a:rPr>
              <a:t>B</a:t>
            </a:r>
            <a:r>
              <a:rPr dirty="0" sz="600" spc="-5">
                <a:latin typeface="Times New Roman"/>
                <a:cs typeface="Times New Roman"/>
              </a:rPr>
              <a:t>[</a:t>
            </a:r>
            <a:r>
              <a:rPr dirty="0" sz="600" spc="-5" i="1">
                <a:latin typeface="Times New Roman"/>
                <a:cs typeface="Times New Roman"/>
              </a:rPr>
              <a:t>i,k</a:t>
            </a:r>
            <a:r>
              <a:rPr dirty="0" sz="600" spc="-5">
                <a:latin typeface="Times New Roman"/>
                <a:cs typeface="Times New Roman"/>
              </a:rPr>
              <a:t>]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>
                <a:latin typeface="Symbol"/>
                <a:cs typeface="Symbol"/>
              </a:rPr>
              <a:t>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 i="1">
                <a:latin typeface="Times New Roman"/>
                <a:cs typeface="Times New Roman"/>
              </a:rPr>
              <a:t>B</a:t>
            </a:r>
            <a:r>
              <a:rPr dirty="0" sz="600" spc="-5">
                <a:latin typeface="Times New Roman"/>
                <a:cs typeface="Times New Roman"/>
              </a:rPr>
              <a:t>[</a:t>
            </a:r>
            <a:r>
              <a:rPr dirty="0" sz="600" spc="-5" i="1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Symbol"/>
                <a:cs typeface="Symbol"/>
              </a:rPr>
              <a:t></a:t>
            </a:r>
            <a:r>
              <a:rPr dirty="0" sz="600" spc="-5" i="1">
                <a:latin typeface="Times New Roman"/>
                <a:cs typeface="Times New Roman"/>
              </a:rPr>
              <a:t>1,k</a:t>
            </a:r>
            <a:r>
              <a:rPr dirty="0" sz="600" spc="-5">
                <a:latin typeface="Times New Roman"/>
                <a:cs typeface="Times New Roman"/>
              </a:rPr>
              <a:t>]</a:t>
            </a:r>
            <a:r>
              <a:rPr dirty="0" sz="600" spc="-25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then</a:t>
            </a:r>
            <a:endParaRPr sz="60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  <a:spcBef>
                <a:spcPts val="35"/>
              </a:spcBef>
            </a:pPr>
            <a:r>
              <a:rPr dirty="0" sz="550" spc="-10">
                <a:latin typeface="Times New Roman"/>
                <a:cs typeface="Times New Roman"/>
              </a:rPr>
              <a:t>mark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the</a:t>
            </a:r>
            <a:r>
              <a:rPr dirty="0" sz="550" spc="-25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i</a:t>
            </a:r>
            <a:r>
              <a:rPr dirty="0" baseline="23809" sz="525">
                <a:latin typeface="Times New Roman"/>
                <a:cs typeface="Times New Roman"/>
              </a:rPr>
              <a:t>th</a:t>
            </a:r>
            <a:r>
              <a:rPr dirty="0" baseline="23809" sz="525" spc="60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item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5">
                <a:latin typeface="Times New Roman"/>
                <a:cs typeface="Times New Roman"/>
              </a:rPr>
              <a:t>as </a:t>
            </a:r>
            <a:r>
              <a:rPr dirty="0" sz="550" spc="-10">
                <a:latin typeface="Times New Roman"/>
                <a:cs typeface="Times New Roman"/>
              </a:rPr>
              <a:t>in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the knapsack</a:t>
            </a:r>
            <a:endParaRPr sz="55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  <a:spcBef>
                <a:spcPts val="60"/>
              </a:spcBef>
            </a:pPr>
            <a:r>
              <a:rPr dirty="0" sz="550" spc="-5" i="1">
                <a:latin typeface="Times New Roman"/>
                <a:cs typeface="Times New Roman"/>
              </a:rPr>
              <a:t>i</a:t>
            </a:r>
            <a:r>
              <a:rPr dirty="0" sz="550" spc="-10" i="1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=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10" i="1">
                <a:latin typeface="Times New Roman"/>
                <a:cs typeface="Times New Roman"/>
              </a:rPr>
              <a:t>i</a:t>
            </a:r>
            <a:r>
              <a:rPr dirty="0" sz="550" spc="-10">
                <a:latin typeface="Symbol"/>
                <a:cs typeface="Symbol"/>
              </a:rPr>
              <a:t></a:t>
            </a:r>
            <a:r>
              <a:rPr dirty="0" sz="550" spc="-10" i="1">
                <a:latin typeface="Times New Roman"/>
                <a:cs typeface="Times New Roman"/>
              </a:rPr>
              <a:t>1</a:t>
            </a:r>
            <a:r>
              <a:rPr dirty="0" sz="550" spc="-10">
                <a:latin typeface="Times New Roman"/>
                <a:cs typeface="Times New Roman"/>
              </a:rPr>
              <a:t>,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5" i="1">
                <a:latin typeface="Times New Roman"/>
                <a:cs typeface="Times New Roman"/>
              </a:rPr>
              <a:t>k</a:t>
            </a:r>
            <a:r>
              <a:rPr dirty="0" sz="550" spc="-15" i="1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=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10" i="1">
                <a:latin typeface="Times New Roman"/>
                <a:cs typeface="Times New Roman"/>
              </a:rPr>
              <a:t>k-w</a:t>
            </a:r>
            <a:r>
              <a:rPr dirty="0" baseline="-23809" sz="525" spc="-15" i="1">
                <a:latin typeface="Times New Roman"/>
                <a:cs typeface="Times New Roman"/>
              </a:rPr>
              <a:t>i</a:t>
            </a:r>
            <a:endParaRPr baseline="-23809" sz="525">
              <a:latin typeface="Times New Roman"/>
              <a:cs typeface="Times New Roman"/>
            </a:endParaRPr>
          </a:p>
          <a:p>
            <a:pPr marL="173355">
              <a:lnSpc>
                <a:spcPct val="100000"/>
              </a:lnSpc>
              <a:spcBef>
                <a:spcPts val="35"/>
              </a:spcBef>
            </a:pPr>
            <a:r>
              <a:rPr dirty="0" sz="550" spc="-10">
                <a:latin typeface="Times New Roman"/>
                <a:cs typeface="Times New Roman"/>
              </a:rPr>
              <a:t>else</a:t>
            </a:r>
            <a:endParaRPr sz="55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  <a:spcBef>
                <a:spcPts val="60"/>
              </a:spcBef>
            </a:pPr>
            <a:r>
              <a:rPr dirty="0" sz="550" spc="-5" i="1">
                <a:latin typeface="Times New Roman"/>
                <a:cs typeface="Times New Roman"/>
              </a:rPr>
              <a:t>i</a:t>
            </a:r>
            <a:r>
              <a:rPr dirty="0" sz="550" spc="-5" i="1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=</a:t>
            </a:r>
            <a:r>
              <a:rPr dirty="0" sz="550" spc="-10">
                <a:latin typeface="Times New Roman"/>
                <a:cs typeface="Times New Roman"/>
              </a:rPr>
              <a:t> </a:t>
            </a:r>
            <a:r>
              <a:rPr dirty="0" sz="550" spc="-15" i="1">
                <a:latin typeface="Times New Roman"/>
                <a:cs typeface="Times New Roman"/>
              </a:rPr>
              <a:t>i</a:t>
            </a:r>
            <a:r>
              <a:rPr dirty="0" sz="550" spc="-10">
                <a:latin typeface="Symbol"/>
                <a:cs typeface="Symbol"/>
              </a:rPr>
              <a:t></a:t>
            </a:r>
            <a:r>
              <a:rPr dirty="0" sz="550" spc="-5" i="1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548123" y="4641088"/>
          <a:ext cx="1478280" cy="684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/>
                <a:gridCol w="250189"/>
                <a:gridCol w="248920"/>
                <a:gridCol w="250189"/>
                <a:gridCol w="248920"/>
                <a:gridCol w="250190"/>
              </a:tblGrid>
              <a:tr h="13716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5636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5636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5636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6250432" y="4167123"/>
            <a:ext cx="498475" cy="521334"/>
          </a:xfrm>
          <a:custGeom>
            <a:avLst/>
            <a:gdLst/>
            <a:ahLst/>
            <a:cxnLst/>
            <a:rect l="l" t="t" r="r" b="b"/>
            <a:pathLst>
              <a:path w="498475" h="521335">
                <a:moveTo>
                  <a:pt x="0" y="521208"/>
                </a:moveTo>
                <a:lnTo>
                  <a:pt x="498348" y="521208"/>
                </a:lnTo>
                <a:lnTo>
                  <a:pt x="498348" y="0"/>
                </a:lnTo>
                <a:lnTo>
                  <a:pt x="0" y="0"/>
                </a:lnTo>
                <a:lnTo>
                  <a:pt x="0" y="52120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091940" y="4230623"/>
            <a:ext cx="173736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72402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Finding</a:t>
            </a:r>
            <a:r>
              <a:rPr dirty="0" u="heavy" sz="105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heavy" sz="105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Items	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103116" y="4014723"/>
            <a:ext cx="2708275" cy="2026920"/>
          </a:xfrm>
          <a:custGeom>
            <a:avLst/>
            <a:gdLst/>
            <a:ahLst/>
            <a:cxnLst/>
            <a:rect l="l" t="t" r="r" b="b"/>
            <a:pathLst>
              <a:path w="2708275" h="2026920">
                <a:moveTo>
                  <a:pt x="0" y="2026920"/>
                </a:moveTo>
                <a:lnTo>
                  <a:pt x="2708148" y="2026920"/>
                </a:lnTo>
                <a:lnTo>
                  <a:pt x="2708148" y="0"/>
                </a:lnTo>
                <a:lnTo>
                  <a:pt x="0" y="0"/>
                </a:lnTo>
                <a:lnTo>
                  <a:pt x="0" y="20269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596640" y="8663940"/>
            <a:ext cx="59055" cy="66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50" spc="5">
                <a:latin typeface="Times New Roman"/>
                <a:cs typeface="Times New Roman"/>
              </a:rPr>
              <a:t>41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12592" y="6716267"/>
            <a:ext cx="2895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Times New Roman"/>
                <a:cs typeface="Times New Roman"/>
              </a:rPr>
              <a:t>I</a:t>
            </a:r>
            <a:r>
              <a:rPr dirty="0" sz="800" spc="15">
                <a:latin typeface="Times New Roman"/>
                <a:cs typeface="Times New Roman"/>
              </a:rPr>
              <a:t>t</a:t>
            </a:r>
            <a:r>
              <a:rPr dirty="0" sz="800" spc="10">
                <a:latin typeface="Times New Roman"/>
                <a:cs typeface="Times New Roman"/>
              </a:rPr>
              <a:t>e</a:t>
            </a:r>
            <a:r>
              <a:rPr dirty="0" sz="800" spc="10">
                <a:latin typeface="Times New Roman"/>
                <a:cs typeface="Times New Roman"/>
              </a:rPr>
              <a:t>m</a:t>
            </a:r>
            <a:r>
              <a:rPr dirty="0" sz="800" spc="20">
                <a:latin typeface="Times New Roman"/>
                <a:cs typeface="Times New Roman"/>
              </a:rPr>
              <a:t>s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12592" y="6844283"/>
            <a:ext cx="335280" cy="532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latin typeface="Times New Roman"/>
                <a:cs typeface="Times New Roman"/>
              </a:rPr>
              <a:t>1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6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77111" y="7301179"/>
            <a:ext cx="70485" cy="70548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1270253" y="7214246"/>
          <a:ext cx="1827530" cy="13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390"/>
                <a:gridCol w="170180"/>
                <a:gridCol w="238125"/>
                <a:gridCol w="249554"/>
                <a:gridCol w="249555"/>
                <a:gridCol w="249555"/>
                <a:gridCol w="234950"/>
                <a:gridCol w="238760"/>
              </a:tblGrid>
              <a:tr h="131578">
                <a:tc>
                  <a:txBody>
                    <a:bodyPr/>
                    <a:lstStyle/>
                    <a:p>
                      <a:pPr marL="31750">
                        <a:lnSpc>
                          <a:spcPts val="77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i\W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825"/>
                        </a:lnSpc>
                        <a:spcBef>
                          <a:spcPts val="11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ts val="825"/>
                        </a:lnSpc>
                        <a:spcBef>
                          <a:spcPts val="11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25"/>
                        </a:lnSpc>
                        <a:spcBef>
                          <a:spcPts val="11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2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25"/>
                        </a:lnSpc>
                        <a:spcBef>
                          <a:spcPts val="11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25"/>
                        </a:lnSpc>
                        <a:spcBef>
                          <a:spcPts val="11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825"/>
                        </a:lnSpc>
                        <a:spcBef>
                          <a:spcPts val="11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755"/>
                        </a:lnSpc>
                        <a:spcBef>
                          <a:spcPts val="18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i=4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</a:tr>
            </a:tbl>
          </a:graphicData>
        </a:graphic>
      </p:graphicFrame>
      <p:sp>
        <p:nvSpPr>
          <p:cNvPr id="40" name="object 40"/>
          <p:cNvSpPr txBox="1"/>
          <p:nvPr/>
        </p:nvSpPr>
        <p:spPr>
          <a:xfrm>
            <a:off x="2908300" y="7333183"/>
            <a:ext cx="254000" cy="3835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38100" marR="30480">
              <a:lnSpc>
                <a:spcPct val="112100"/>
              </a:lnSpc>
              <a:spcBef>
                <a:spcPts val="90"/>
              </a:spcBef>
            </a:pPr>
            <a:r>
              <a:rPr dirty="0" sz="700" spc="5">
                <a:latin typeface="Times New Roman"/>
                <a:cs typeface="Times New Roman"/>
              </a:rPr>
              <a:t>k</a:t>
            </a:r>
            <a:r>
              <a:rPr dirty="0" sz="700">
                <a:latin typeface="Times New Roman"/>
                <a:cs typeface="Times New Roman"/>
              </a:rPr>
              <a:t>=</a:t>
            </a:r>
            <a:r>
              <a:rPr dirty="0" sz="70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5  </a:t>
            </a:r>
            <a:r>
              <a:rPr dirty="0" sz="700">
                <a:latin typeface="Times New Roman"/>
                <a:cs typeface="Times New Roman"/>
              </a:rPr>
              <a:t>b</a:t>
            </a:r>
            <a:r>
              <a:rPr dirty="0" baseline="-24691" sz="675">
                <a:latin typeface="Times New Roman"/>
                <a:cs typeface="Times New Roman"/>
              </a:rPr>
              <a:t>i</a:t>
            </a:r>
            <a:r>
              <a:rPr dirty="0" sz="700">
                <a:latin typeface="Times New Roman"/>
                <a:cs typeface="Times New Roman"/>
              </a:rPr>
              <a:t>=6 </a:t>
            </a:r>
            <a:r>
              <a:rPr dirty="0" sz="700" spc="-165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w</a:t>
            </a:r>
            <a:r>
              <a:rPr dirty="0" baseline="-24691" sz="675">
                <a:latin typeface="Times New Roman"/>
                <a:cs typeface="Times New Roman"/>
              </a:rPr>
              <a:t>i</a:t>
            </a:r>
            <a:r>
              <a:rPr dirty="0" sz="700" spc="-5">
                <a:latin typeface="Times New Roman"/>
                <a:cs typeface="Times New Roman"/>
              </a:rPr>
              <a:t>=</a:t>
            </a:r>
            <a:r>
              <a:rPr dirty="0" sz="700"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33700" y="7695308"/>
            <a:ext cx="440690" cy="26225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700" i="1">
                <a:latin typeface="Times New Roman"/>
                <a:cs typeface="Times New Roman"/>
              </a:rPr>
              <a:t>B</a:t>
            </a:r>
            <a:r>
              <a:rPr dirty="0" sz="700">
                <a:latin typeface="Times New Roman"/>
                <a:cs typeface="Times New Roman"/>
              </a:rPr>
              <a:t>[</a:t>
            </a:r>
            <a:r>
              <a:rPr dirty="0" sz="700" i="1">
                <a:latin typeface="Times New Roman"/>
                <a:cs typeface="Times New Roman"/>
              </a:rPr>
              <a:t>i,k</a:t>
            </a:r>
            <a:r>
              <a:rPr dirty="0" sz="700">
                <a:latin typeface="Times New Roman"/>
                <a:cs typeface="Times New Roman"/>
              </a:rPr>
              <a:t>]</a:t>
            </a:r>
            <a:r>
              <a:rPr dirty="0" sz="700" spc="-2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=</a:t>
            </a:r>
            <a:r>
              <a:rPr dirty="0" sz="700" spc="-2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7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700" spc="-5" i="1">
                <a:latin typeface="Times New Roman"/>
                <a:cs typeface="Times New Roman"/>
              </a:rPr>
              <a:t>B</a:t>
            </a:r>
            <a:r>
              <a:rPr dirty="0" sz="700" spc="-5">
                <a:latin typeface="Times New Roman"/>
                <a:cs typeface="Times New Roman"/>
              </a:rPr>
              <a:t>[</a:t>
            </a:r>
            <a:r>
              <a:rPr dirty="0" sz="700" spc="-5" i="1">
                <a:latin typeface="Times New Roman"/>
                <a:cs typeface="Times New Roman"/>
              </a:rPr>
              <a:t>i</a:t>
            </a:r>
            <a:r>
              <a:rPr dirty="0" sz="750" spc="-5">
                <a:latin typeface="Symbol"/>
                <a:cs typeface="Symbol"/>
              </a:rPr>
              <a:t></a:t>
            </a:r>
            <a:r>
              <a:rPr dirty="0" sz="700" spc="-5" i="1">
                <a:latin typeface="Times New Roman"/>
                <a:cs typeface="Times New Roman"/>
              </a:rPr>
              <a:t>1,k</a:t>
            </a:r>
            <a:r>
              <a:rPr dirty="0" sz="700" spc="-5">
                <a:latin typeface="Times New Roman"/>
                <a:cs typeface="Times New Roman"/>
              </a:rPr>
              <a:t>]</a:t>
            </a:r>
            <a:r>
              <a:rPr dirty="0" sz="700" spc="-4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=7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66596" y="8033004"/>
            <a:ext cx="1308735" cy="686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880744">
              <a:lnSpc>
                <a:spcPct val="108300"/>
              </a:lnSpc>
              <a:spcBef>
                <a:spcPts val="100"/>
              </a:spcBef>
            </a:pPr>
            <a:r>
              <a:rPr dirty="0" sz="600" spc="-10">
                <a:latin typeface="Times New Roman"/>
                <a:cs typeface="Times New Roman"/>
              </a:rPr>
              <a:t>i=n, </a:t>
            </a:r>
            <a:r>
              <a:rPr dirty="0" sz="600" spc="-5">
                <a:latin typeface="Times New Roman"/>
                <a:cs typeface="Times New Roman"/>
              </a:rPr>
              <a:t>k=W 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while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i,k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3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0</a:t>
            </a:r>
            <a:endParaRPr sz="600">
              <a:latin typeface="Times New Roman"/>
              <a:cs typeface="Times New Roman"/>
            </a:endParaRPr>
          </a:p>
          <a:p>
            <a:pPr marL="173355">
              <a:lnSpc>
                <a:spcPct val="100000"/>
              </a:lnSpc>
              <a:spcBef>
                <a:spcPts val="85"/>
              </a:spcBef>
            </a:pPr>
            <a:r>
              <a:rPr dirty="0" sz="600" spc="-10">
                <a:latin typeface="Times New Roman"/>
                <a:cs typeface="Times New Roman"/>
              </a:rPr>
              <a:t>if</a:t>
            </a:r>
            <a:r>
              <a:rPr dirty="0" sz="600" spc="-25">
                <a:latin typeface="Times New Roman"/>
                <a:cs typeface="Times New Roman"/>
              </a:rPr>
              <a:t> </a:t>
            </a:r>
            <a:r>
              <a:rPr dirty="0" sz="600" spc="-5" i="1">
                <a:latin typeface="Times New Roman"/>
                <a:cs typeface="Times New Roman"/>
              </a:rPr>
              <a:t>B</a:t>
            </a:r>
            <a:r>
              <a:rPr dirty="0" sz="600" spc="-5">
                <a:latin typeface="Times New Roman"/>
                <a:cs typeface="Times New Roman"/>
              </a:rPr>
              <a:t>[</a:t>
            </a:r>
            <a:r>
              <a:rPr dirty="0" sz="600" spc="-5" i="1">
                <a:latin typeface="Times New Roman"/>
                <a:cs typeface="Times New Roman"/>
              </a:rPr>
              <a:t>i,k</a:t>
            </a:r>
            <a:r>
              <a:rPr dirty="0" sz="600" spc="-5">
                <a:latin typeface="Times New Roman"/>
                <a:cs typeface="Times New Roman"/>
              </a:rPr>
              <a:t>]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>
                <a:latin typeface="Symbol"/>
                <a:cs typeface="Symbol"/>
              </a:rPr>
              <a:t>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 i="1">
                <a:latin typeface="Times New Roman"/>
                <a:cs typeface="Times New Roman"/>
              </a:rPr>
              <a:t>B</a:t>
            </a:r>
            <a:r>
              <a:rPr dirty="0" sz="600" spc="-5">
                <a:latin typeface="Times New Roman"/>
                <a:cs typeface="Times New Roman"/>
              </a:rPr>
              <a:t>[</a:t>
            </a:r>
            <a:r>
              <a:rPr dirty="0" sz="600" spc="-5" i="1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Symbol"/>
                <a:cs typeface="Symbol"/>
              </a:rPr>
              <a:t></a:t>
            </a:r>
            <a:r>
              <a:rPr dirty="0" sz="600" spc="-5" i="1">
                <a:latin typeface="Times New Roman"/>
                <a:cs typeface="Times New Roman"/>
              </a:rPr>
              <a:t>1,k</a:t>
            </a:r>
            <a:r>
              <a:rPr dirty="0" sz="600" spc="-5">
                <a:latin typeface="Times New Roman"/>
                <a:cs typeface="Times New Roman"/>
              </a:rPr>
              <a:t>]</a:t>
            </a:r>
            <a:r>
              <a:rPr dirty="0" sz="600" spc="-25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then</a:t>
            </a:r>
            <a:endParaRPr sz="60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  <a:spcBef>
                <a:spcPts val="35"/>
              </a:spcBef>
            </a:pPr>
            <a:r>
              <a:rPr dirty="0" sz="550" spc="-10">
                <a:latin typeface="Times New Roman"/>
                <a:cs typeface="Times New Roman"/>
              </a:rPr>
              <a:t>mark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the</a:t>
            </a:r>
            <a:r>
              <a:rPr dirty="0" sz="550" spc="-25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i</a:t>
            </a:r>
            <a:r>
              <a:rPr dirty="0" baseline="23809" sz="525">
                <a:latin typeface="Times New Roman"/>
                <a:cs typeface="Times New Roman"/>
              </a:rPr>
              <a:t>th</a:t>
            </a:r>
            <a:r>
              <a:rPr dirty="0" baseline="23809" sz="525" spc="60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item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5">
                <a:latin typeface="Times New Roman"/>
                <a:cs typeface="Times New Roman"/>
              </a:rPr>
              <a:t>as </a:t>
            </a:r>
            <a:r>
              <a:rPr dirty="0" sz="550" spc="-10">
                <a:latin typeface="Times New Roman"/>
                <a:cs typeface="Times New Roman"/>
              </a:rPr>
              <a:t>in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the knapsack</a:t>
            </a:r>
            <a:endParaRPr sz="55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  <a:spcBef>
                <a:spcPts val="60"/>
              </a:spcBef>
            </a:pPr>
            <a:r>
              <a:rPr dirty="0" sz="550" spc="-5" i="1">
                <a:latin typeface="Times New Roman"/>
                <a:cs typeface="Times New Roman"/>
              </a:rPr>
              <a:t>i</a:t>
            </a:r>
            <a:r>
              <a:rPr dirty="0" sz="550" spc="-10" i="1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=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10" i="1">
                <a:latin typeface="Times New Roman"/>
                <a:cs typeface="Times New Roman"/>
              </a:rPr>
              <a:t>i</a:t>
            </a:r>
            <a:r>
              <a:rPr dirty="0" sz="550" spc="-10">
                <a:latin typeface="Symbol"/>
                <a:cs typeface="Symbol"/>
              </a:rPr>
              <a:t></a:t>
            </a:r>
            <a:r>
              <a:rPr dirty="0" sz="550" spc="-10" i="1">
                <a:latin typeface="Times New Roman"/>
                <a:cs typeface="Times New Roman"/>
              </a:rPr>
              <a:t>1</a:t>
            </a:r>
            <a:r>
              <a:rPr dirty="0" sz="550" spc="-10">
                <a:latin typeface="Times New Roman"/>
                <a:cs typeface="Times New Roman"/>
              </a:rPr>
              <a:t>,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5" i="1">
                <a:latin typeface="Times New Roman"/>
                <a:cs typeface="Times New Roman"/>
              </a:rPr>
              <a:t>k</a:t>
            </a:r>
            <a:r>
              <a:rPr dirty="0" sz="550" spc="-15" i="1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=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10" i="1">
                <a:latin typeface="Times New Roman"/>
                <a:cs typeface="Times New Roman"/>
              </a:rPr>
              <a:t>k-w</a:t>
            </a:r>
            <a:r>
              <a:rPr dirty="0" baseline="-23809" sz="525" spc="-15" i="1">
                <a:latin typeface="Times New Roman"/>
                <a:cs typeface="Times New Roman"/>
              </a:rPr>
              <a:t>i</a:t>
            </a:r>
            <a:endParaRPr baseline="-23809" sz="525">
              <a:latin typeface="Times New Roman"/>
              <a:cs typeface="Times New Roman"/>
            </a:endParaRPr>
          </a:p>
          <a:p>
            <a:pPr marL="173355">
              <a:lnSpc>
                <a:spcPct val="100000"/>
              </a:lnSpc>
              <a:spcBef>
                <a:spcPts val="35"/>
              </a:spcBef>
            </a:pPr>
            <a:r>
              <a:rPr dirty="0" sz="550" spc="-10">
                <a:latin typeface="Times New Roman"/>
                <a:cs typeface="Times New Roman"/>
              </a:rPr>
              <a:t>else</a:t>
            </a:r>
            <a:endParaRPr sz="55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  <a:spcBef>
                <a:spcPts val="60"/>
              </a:spcBef>
            </a:pPr>
            <a:r>
              <a:rPr dirty="0" sz="550" spc="-5" b="1" i="1">
                <a:latin typeface="Times New Roman"/>
                <a:cs typeface="Times New Roman"/>
              </a:rPr>
              <a:t>i</a:t>
            </a:r>
            <a:r>
              <a:rPr dirty="0" sz="550" spc="-5" b="1" i="1">
                <a:latin typeface="Times New Roman"/>
                <a:cs typeface="Times New Roman"/>
              </a:rPr>
              <a:t> </a:t>
            </a:r>
            <a:r>
              <a:rPr dirty="0" sz="550" spc="-10" b="1">
                <a:latin typeface="Times New Roman"/>
                <a:cs typeface="Times New Roman"/>
              </a:rPr>
              <a:t>=</a:t>
            </a:r>
            <a:r>
              <a:rPr dirty="0" sz="550" spc="-15" b="1">
                <a:latin typeface="Times New Roman"/>
                <a:cs typeface="Times New Roman"/>
              </a:rPr>
              <a:t> </a:t>
            </a:r>
            <a:r>
              <a:rPr dirty="0" sz="550" spc="-15" b="1" i="1">
                <a:latin typeface="Times New Roman"/>
                <a:cs typeface="Times New Roman"/>
              </a:rPr>
              <a:t>i</a:t>
            </a:r>
            <a:r>
              <a:rPr dirty="0" sz="550" spc="-10">
                <a:latin typeface="Symbol"/>
                <a:cs typeface="Symbol"/>
              </a:rPr>
              <a:t></a:t>
            </a:r>
            <a:r>
              <a:rPr dirty="0" sz="550" spc="-5" b="1" i="1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1405636" y="7327900"/>
          <a:ext cx="1478280" cy="684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/>
                <a:gridCol w="250189"/>
                <a:gridCol w="248920"/>
                <a:gridCol w="250189"/>
                <a:gridCol w="248920"/>
                <a:gridCol w="181609"/>
                <a:gridCol w="68580"/>
              </a:tblGrid>
              <a:tr h="137160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5636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5636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5636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7160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3107944" y="6853935"/>
            <a:ext cx="498475" cy="521334"/>
          </a:xfrm>
          <a:custGeom>
            <a:avLst/>
            <a:gdLst/>
            <a:ahLst/>
            <a:cxnLst/>
            <a:rect l="l" t="t" r="r" b="b"/>
            <a:pathLst>
              <a:path w="498475" h="521334">
                <a:moveTo>
                  <a:pt x="0" y="521208"/>
                </a:moveTo>
                <a:lnTo>
                  <a:pt x="498348" y="521208"/>
                </a:lnTo>
                <a:lnTo>
                  <a:pt x="498348" y="0"/>
                </a:lnTo>
                <a:lnTo>
                  <a:pt x="0" y="0"/>
                </a:lnTo>
                <a:lnTo>
                  <a:pt x="0" y="52120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5" name="object 45"/>
          <p:cNvGrpSpPr/>
          <p:nvPr/>
        </p:nvGrpSpPr>
        <p:grpSpPr>
          <a:xfrm>
            <a:off x="2662745" y="7725473"/>
            <a:ext cx="172720" cy="305435"/>
            <a:chOff x="2662745" y="7725473"/>
            <a:chExt cx="172720" cy="305435"/>
          </a:xfrm>
        </p:grpSpPr>
        <p:sp>
          <p:nvSpPr>
            <p:cNvPr id="46" name="object 46"/>
            <p:cNvSpPr/>
            <p:nvPr/>
          </p:nvSpPr>
          <p:spPr>
            <a:xfrm>
              <a:off x="2790952" y="7807959"/>
              <a:ext cx="44450" cy="43180"/>
            </a:xfrm>
            <a:custGeom>
              <a:avLst/>
              <a:gdLst/>
              <a:ahLst/>
              <a:cxnLst/>
              <a:rect l="l" t="t" r="r" b="b"/>
              <a:pathLst>
                <a:path w="44450" h="43179">
                  <a:moveTo>
                    <a:pt x="22860" y="0"/>
                  </a:moveTo>
                  <a:lnTo>
                    <a:pt x="0" y="42672"/>
                  </a:lnTo>
                  <a:lnTo>
                    <a:pt x="44196" y="42672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667508" y="7730235"/>
              <a:ext cx="158750" cy="295910"/>
            </a:xfrm>
            <a:custGeom>
              <a:avLst/>
              <a:gdLst/>
              <a:ahLst/>
              <a:cxnLst/>
              <a:rect l="l" t="t" r="r" b="b"/>
              <a:pathLst>
                <a:path w="158750" h="295909">
                  <a:moveTo>
                    <a:pt x="158496" y="147828"/>
                  </a:moveTo>
                  <a:lnTo>
                    <a:pt x="152114" y="90011"/>
                  </a:lnTo>
                  <a:lnTo>
                    <a:pt x="134874" y="43053"/>
                  </a:lnTo>
                  <a:lnTo>
                    <a:pt x="109632" y="11525"/>
                  </a:lnTo>
                  <a:lnTo>
                    <a:pt x="79248" y="0"/>
                  </a:lnTo>
                  <a:lnTo>
                    <a:pt x="48220" y="11525"/>
                  </a:lnTo>
                  <a:lnTo>
                    <a:pt x="23050" y="43053"/>
                  </a:lnTo>
                  <a:lnTo>
                    <a:pt x="6167" y="90011"/>
                  </a:lnTo>
                  <a:lnTo>
                    <a:pt x="0" y="147828"/>
                  </a:lnTo>
                  <a:lnTo>
                    <a:pt x="6167" y="205001"/>
                  </a:lnTo>
                  <a:lnTo>
                    <a:pt x="23050" y="252031"/>
                  </a:lnTo>
                  <a:lnTo>
                    <a:pt x="48220" y="283916"/>
                  </a:lnTo>
                  <a:lnTo>
                    <a:pt x="79248" y="295656"/>
                  </a:lnTo>
                  <a:lnTo>
                    <a:pt x="109632" y="283916"/>
                  </a:lnTo>
                  <a:lnTo>
                    <a:pt x="134874" y="252031"/>
                  </a:lnTo>
                  <a:lnTo>
                    <a:pt x="152114" y="205001"/>
                  </a:lnTo>
                  <a:lnTo>
                    <a:pt x="158496" y="14782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949446" y="6917435"/>
            <a:ext cx="173736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72402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Finding</a:t>
            </a:r>
            <a:r>
              <a:rPr dirty="0" u="heavy" sz="10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Items</a:t>
            </a:r>
            <a:r>
              <a:rPr dirty="0" u="heavy" sz="10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(2)	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60622" y="6701535"/>
            <a:ext cx="2707005" cy="2028825"/>
          </a:xfrm>
          <a:custGeom>
            <a:avLst/>
            <a:gdLst/>
            <a:ahLst/>
            <a:cxnLst/>
            <a:rect l="l" t="t" r="r" b="b"/>
            <a:pathLst>
              <a:path w="2707004" h="2028825">
                <a:moveTo>
                  <a:pt x="0" y="2028444"/>
                </a:moveTo>
                <a:lnTo>
                  <a:pt x="2706624" y="2028444"/>
                </a:lnTo>
                <a:lnTo>
                  <a:pt x="2706624" y="0"/>
                </a:lnTo>
                <a:lnTo>
                  <a:pt x="0" y="0"/>
                </a:lnTo>
                <a:lnTo>
                  <a:pt x="0" y="202844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6739128" y="8663940"/>
            <a:ext cx="59055" cy="66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50" spc="5">
                <a:latin typeface="Times New Roman"/>
                <a:cs typeface="Times New Roman"/>
              </a:rPr>
              <a:t>42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55079" y="6716267"/>
            <a:ext cx="2895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Times New Roman"/>
                <a:cs typeface="Times New Roman"/>
              </a:rPr>
              <a:t>I</a:t>
            </a:r>
            <a:r>
              <a:rPr dirty="0" sz="800" spc="15">
                <a:latin typeface="Times New Roman"/>
                <a:cs typeface="Times New Roman"/>
              </a:rPr>
              <a:t>t</a:t>
            </a:r>
            <a:r>
              <a:rPr dirty="0" sz="800" spc="10">
                <a:latin typeface="Times New Roman"/>
                <a:cs typeface="Times New Roman"/>
              </a:rPr>
              <a:t>e</a:t>
            </a:r>
            <a:r>
              <a:rPr dirty="0" sz="800" spc="10">
                <a:latin typeface="Times New Roman"/>
                <a:cs typeface="Times New Roman"/>
              </a:rPr>
              <a:t>m</a:t>
            </a:r>
            <a:r>
              <a:rPr dirty="0" sz="800" spc="20">
                <a:latin typeface="Times New Roman"/>
                <a:cs typeface="Times New Roman"/>
              </a:rPr>
              <a:t>s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55079" y="6844283"/>
            <a:ext cx="335280" cy="532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latin typeface="Times New Roman"/>
                <a:cs typeface="Times New Roman"/>
              </a:rPr>
              <a:t>1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6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860035" y="7464552"/>
            <a:ext cx="704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549647" y="7329423"/>
            <a:ext cx="1473835" cy="681355"/>
          </a:xfrm>
          <a:custGeom>
            <a:avLst/>
            <a:gdLst/>
            <a:ahLst/>
            <a:cxnLst/>
            <a:rect l="l" t="t" r="r" b="b"/>
            <a:pathLst>
              <a:path w="1473835" h="681354">
                <a:moveTo>
                  <a:pt x="0" y="0"/>
                </a:moveTo>
                <a:lnTo>
                  <a:pt x="1473708" y="0"/>
                </a:lnTo>
              </a:path>
              <a:path w="1473835" h="681354">
                <a:moveTo>
                  <a:pt x="227076" y="0"/>
                </a:moveTo>
                <a:lnTo>
                  <a:pt x="227076" y="681228"/>
                </a:lnTo>
              </a:path>
              <a:path w="1473835" h="681354">
                <a:moveTo>
                  <a:pt x="0" y="0"/>
                </a:moveTo>
                <a:lnTo>
                  <a:pt x="0" y="681228"/>
                </a:lnTo>
              </a:path>
              <a:path w="1473835" h="681354">
                <a:moveTo>
                  <a:pt x="477012" y="0"/>
                </a:moveTo>
                <a:lnTo>
                  <a:pt x="477012" y="681228"/>
                </a:lnTo>
              </a:path>
              <a:path w="1473835" h="681354">
                <a:moveTo>
                  <a:pt x="725424" y="0"/>
                </a:moveTo>
                <a:lnTo>
                  <a:pt x="725424" y="681228"/>
                </a:lnTo>
              </a:path>
              <a:path w="1473835" h="681354">
                <a:moveTo>
                  <a:pt x="975360" y="0"/>
                </a:moveTo>
                <a:lnTo>
                  <a:pt x="975360" y="681228"/>
                </a:lnTo>
              </a:path>
              <a:path w="1473835" h="681354">
                <a:moveTo>
                  <a:pt x="1223772" y="0"/>
                </a:moveTo>
                <a:lnTo>
                  <a:pt x="1223772" y="6812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4860035" y="7328916"/>
            <a:ext cx="704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08447" y="7328916"/>
            <a:ext cx="704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358384" y="7328916"/>
            <a:ext cx="704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856732" y="7328916"/>
            <a:ext cx="704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06796" y="7328916"/>
            <a:ext cx="704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549647" y="7329423"/>
            <a:ext cx="1473835" cy="681355"/>
          </a:xfrm>
          <a:custGeom>
            <a:avLst/>
            <a:gdLst/>
            <a:ahLst/>
            <a:cxnLst/>
            <a:rect l="l" t="t" r="r" b="b"/>
            <a:pathLst>
              <a:path w="1473835" h="681354">
                <a:moveTo>
                  <a:pt x="1473708" y="0"/>
                </a:moveTo>
                <a:lnTo>
                  <a:pt x="1473708" y="681228"/>
                </a:lnTo>
              </a:path>
              <a:path w="1473835" h="681354">
                <a:moveTo>
                  <a:pt x="0" y="137160"/>
                </a:moveTo>
                <a:lnTo>
                  <a:pt x="1473708" y="137160"/>
                </a:lnTo>
              </a:path>
              <a:path w="1473835" h="681354">
                <a:moveTo>
                  <a:pt x="0" y="272796"/>
                </a:moveTo>
                <a:lnTo>
                  <a:pt x="1473708" y="272796"/>
                </a:lnTo>
              </a:path>
              <a:path w="1473835" h="681354">
                <a:moveTo>
                  <a:pt x="0" y="408432"/>
                </a:moveTo>
                <a:lnTo>
                  <a:pt x="1473708" y="408432"/>
                </a:lnTo>
              </a:path>
              <a:path w="1473835" h="681354">
                <a:moveTo>
                  <a:pt x="0" y="544068"/>
                </a:moveTo>
                <a:lnTo>
                  <a:pt x="1473708" y="544068"/>
                </a:lnTo>
              </a:path>
              <a:path w="1473835" h="681354">
                <a:moveTo>
                  <a:pt x="0" y="681228"/>
                </a:moveTo>
                <a:lnTo>
                  <a:pt x="1473708" y="6812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4412741" y="7214246"/>
          <a:ext cx="1827530" cy="13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390"/>
                <a:gridCol w="170180"/>
                <a:gridCol w="238125"/>
                <a:gridCol w="249554"/>
                <a:gridCol w="249555"/>
                <a:gridCol w="249555"/>
                <a:gridCol w="234950"/>
                <a:gridCol w="238760"/>
              </a:tblGrid>
              <a:tr h="131578">
                <a:tc>
                  <a:txBody>
                    <a:bodyPr/>
                    <a:lstStyle/>
                    <a:p>
                      <a:pPr marL="31750">
                        <a:lnSpc>
                          <a:spcPts val="77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i\W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825"/>
                        </a:lnSpc>
                        <a:spcBef>
                          <a:spcPts val="11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ts val="825"/>
                        </a:lnSpc>
                        <a:spcBef>
                          <a:spcPts val="11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25"/>
                        </a:lnSpc>
                        <a:spcBef>
                          <a:spcPts val="11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2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825"/>
                        </a:lnSpc>
                        <a:spcBef>
                          <a:spcPts val="11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25"/>
                        </a:lnSpc>
                        <a:spcBef>
                          <a:spcPts val="11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825"/>
                        </a:lnSpc>
                        <a:spcBef>
                          <a:spcPts val="11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755"/>
                        </a:lnSpc>
                        <a:spcBef>
                          <a:spcPts val="18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i=3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/>
                </a:tc>
              </a:tr>
            </a:tbl>
          </a:graphicData>
        </a:graphic>
      </p:graphicFrame>
      <p:sp>
        <p:nvSpPr>
          <p:cNvPr id="62" name="object 62"/>
          <p:cNvSpPr txBox="1"/>
          <p:nvPr/>
        </p:nvSpPr>
        <p:spPr>
          <a:xfrm>
            <a:off x="6076188" y="7702295"/>
            <a:ext cx="369570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 i="1">
                <a:latin typeface="Times New Roman"/>
                <a:cs typeface="Times New Roman"/>
              </a:rPr>
              <a:t>B</a:t>
            </a:r>
            <a:r>
              <a:rPr dirty="0" sz="700">
                <a:latin typeface="Times New Roman"/>
                <a:cs typeface="Times New Roman"/>
              </a:rPr>
              <a:t>[</a:t>
            </a:r>
            <a:r>
              <a:rPr dirty="0" sz="700" i="1">
                <a:latin typeface="Times New Roman"/>
                <a:cs typeface="Times New Roman"/>
              </a:rPr>
              <a:t>i,k</a:t>
            </a:r>
            <a:r>
              <a:rPr dirty="0" sz="700">
                <a:latin typeface="Times New Roman"/>
                <a:cs typeface="Times New Roman"/>
              </a:rPr>
              <a:t>]</a:t>
            </a:r>
            <a:r>
              <a:rPr dirty="0" sz="700" spc="-3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=</a:t>
            </a:r>
            <a:r>
              <a:rPr dirty="0" sz="700" spc="-3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076187" y="7817579"/>
            <a:ext cx="44069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" i="1">
                <a:latin typeface="Times New Roman"/>
                <a:cs typeface="Times New Roman"/>
              </a:rPr>
              <a:t>B</a:t>
            </a:r>
            <a:r>
              <a:rPr dirty="0" sz="700" spc="-5">
                <a:latin typeface="Times New Roman"/>
                <a:cs typeface="Times New Roman"/>
              </a:rPr>
              <a:t>[</a:t>
            </a:r>
            <a:r>
              <a:rPr dirty="0" sz="700" spc="-5" i="1">
                <a:latin typeface="Times New Roman"/>
                <a:cs typeface="Times New Roman"/>
              </a:rPr>
              <a:t>i</a:t>
            </a:r>
            <a:r>
              <a:rPr dirty="0" sz="750" spc="-5">
                <a:latin typeface="Symbol"/>
                <a:cs typeface="Symbol"/>
              </a:rPr>
              <a:t></a:t>
            </a:r>
            <a:r>
              <a:rPr dirty="0" sz="700" spc="-5" i="1">
                <a:latin typeface="Times New Roman"/>
                <a:cs typeface="Times New Roman"/>
              </a:rPr>
              <a:t>1,k</a:t>
            </a:r>
            <a:r>
              <a:rPr dirty="0" sz="700" spc="-5">
                <a:latin typeface="Times New Roman"/>
                <a:cs typeface="Times New Roman"/>
              </a:rPr>
              <a:t>]</a:t>
            </a:r>
            <a:r>
              <a:rPr dirty="0" sz="700" spc="-4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=7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108448" y="7464552"/>
            <a:ext cx="704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358384" y="7464552"/>
            <a:ext cx="704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606796" y="7464552"/>
            <a:ext cx="704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831332" y="7331659"/>
            <a:ext cx="486409" cy="38544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r" marR="56515">
              <a:lnSpc>
                <a:spcPct val="100000"/>
              </a:lnSpc>
              <a:spcBef>
                <a:spcPts val="204"/>
              </a:spcBef>
            </a:pPr>
            <a:r>
              <a:rPr dirty="0" sz="700" spc="5">
                <a:latin typeface="Times New Roman"/>
                <a:cs typeface="Times New Roman"/>
              </a:rPr>
              <a:t>k</a:t>
            </a:r>
            <a:r>
              <a:rPr dirty="0" sz="700">
                <a:latin typeface="Times New Roman"/>
                <a:cs typeface="Times New Roman"/>
              </a:rPr>
              <a:t>=</a:t>
            </a:r>
            <a:r>
              <a:rPr dirty="0" sz="70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  <a:p>
            <a:pPr algn="r" marL="257175" marR="43180" indent="-219710">
              <a:lnSpc>
                <a:spcPct val="111400"/>
              </a:lnSpc>
              <a:spcBef>
                <a:spcPts val="10"/>
              </a:spcBef>
              <a:tabLst>
                <a:tab pos="257175" algn="l"/>
              </a:tabLst>
            </a:pPr>
            <a:r>
              <a:rPr dirty="0" sz="700">
                <a:latin typeface="Times New Roman"/>
                <a:cs typeface="Times New Roman"/>
              </a:rPr>
              <a:t>3	b</a:t>
            </a:r>
            <a:r>
              <a:rPr dirty="0" baseline="-18518" sz="675">
                <a:latin typeface="Times New Roman"/>
                <a:cs typeface="Times New Roman"/>
              </a:rPr>
              <a:t>i</a:t>
            </a:r>
            <a:r>
              <a:rPr dirty="0" sz="700">
                <a:latin typeface="Times New Roman"/>
                <a:cs typeface="Times New Roman"/>
              </a:rPr>
              <a:t>=6 </a:t>
            </a:r>
            <a:r>
              <a:rPr dirty="0" sz="700" spc="-160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w</a:t>
            </a:r>
            <a:r>
              <a:rPr dirty="0" baseline="-24691" sz="675">
                <a:latin typeface="Times New Roman"/>
                <a:cs typeface="Times New Roman"/>
              </a:rPr>
              <a:t>i</a:t>
            </a:r>
            <a:r>
              <a:rPr dirty="0" sz="700" spc="-5">
                <a:latin typeface="Times New Roman"/>
                <a:cs typeface="Times New Roman"/>
              </a:rPr>
              <a:t>=</a:t>
            </a: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860036" y="7600188"/>
            <a:ext cx="704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108448" y="7600188"/>
            <a:ext cx="704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358384" y="7600188"/>
            <a:ext cx="704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606796" y="7600188"/>
            <a:ext cx="704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856732" y="7600188"/>
            <a:ext cx="704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860036" y="7735823"/>
            <a:ext cx="704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108448" y="7735823"/>
            <a:ext cx="704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3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358384" y="7735823"/>
            <a:ext cx="704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606796" y="7735823"/>
            <a:ext cx="704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856732" y="7735823"/>
            <a:ext cx="704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7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250432" y="6853935"/>
            <a:ext cx="498475" cy="521334"/>
          </a:xfrm>
          <a:custGeom>
            <a:avLst/>
            <a:gdLst/>
            <a:ahLst/>
            <a:cxnLst/>
            <a:rect l="l" t="t" r="r" b="b"/>
            <a:pathLst>
              <a:path w="498475" h="521334">
                <a:moveTo>
                  <a:pt x="0" y="521208"/>
                </a:moveTo>
                <a:lnTo>
                  <a:pt x="498348" y="521208"/>
                </a:lnTo>
                <a:lnTo>
                  <a:pt x="498348" y="0"/>
                </a:lnTo>
                <a:lnTo>
                  <a:pt x="0" y="0"/>
                </a:lnTo>
                <a:lnTo>
                  <a:pt x="0" y="52120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4394200" y="7301179"/>
            <a:ext cx="1570990" cy="141795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25"/>
              </a:spcBef>
              <a:tabLst>
                <a:tab pos="250825" algn="l"/>
              </a:tabLst>
            </a:pPr>
            <a:r>
              <a:rPr dirty="0" sz="700">
                <a:latin typeface="Times New Roman"/>
                <a:cs typeface="Times New Roman"/>
              </a:rPr>
              <a:t>0	0</a:t>
            </a:r>
            <a:endParaRPr sz="7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9"/>
              </a:spcBef>
              <a:tabLst>
                <a:tab pos="250825" algn="l"/>
              </a:tabLst>
            </a:pPr>
            <a:r>
              <a:rPr dirty="0" sz="700">
                <a:latin typeface="Times New Roman"/>
                <a:cs typeface="Times New Roman"/>
              </a:rPr>
              <a:t>1	0</a:t>
            </a:r>
            <a:endParaRPr sz="7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5"/>
              </a:spcBef>
              <a:tabLst>
                <a:tab pos="250825" algn="l"/>
              </a:tabLst>
            </a:pPr>
            <a:r>
              <a:rPr dirty="0" sz="700">
                <a:latin typeface="Times New Roman"/>
                <a:cs typeface="Times New Roman"/>
              </a:rPr>
              <a:t>2	0</a:t>
            </a:r>
            <a:endParaRPr sz="7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9"/>
              </a:spcBef>
              <a:tabLst>
                <a:tab pos="250825" algn="l"/>
              </a:tabLst>
            </a:pPr>
            <a:r>
              <a:rPr dirty="0" sz="700">
                <a:latin typeface="Times New Roman"/>
                <a:cs typeface="Times New Roman"/>
              </a:rPr>
              <a:t>3	0</a:t>
            </a:r>
            <a:endParaRPr sz="7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40"/>
              </a:spcBef>
              <a:tabLst>
                <a:tab pos="250825" algn="l"/>
                <a:tab pos="478155" algn="l"/>
                <a:tab pos="726440" algn="l"/>
                <a:tab pos="976630" algn="l"/>
                <a:tab pos="1224915" algn="l"/>
                <a:tab pos="1475105" algn="l"/>
              </a:tabLst>
            </a:pPr>
            <a:r>
              <a:rPr dirty="0" sz="700">
                <a:latin typeface="Times New Roman"/>
                <a:cs typeface="Times New Roman"/>
              </a:rPr>
              <a:t>4	0	0	3	4	5	7</a:t>
            </a:r>
            <a:endParaRPr sz="700">
              <a:latin typeface="Times New Roman"/>
              <a:cs typeface="Times New Roman"/>
            </a:endParaRPr>
          </a:p>
          <a:p>
            <a:pPr marL="252729" marR="927735">
              <a:lnSpc>
                <a:spcPct val="108300"/>
              </a:lnSpc>
              <a:spcBef>
                <a:spcPts val="409"/>
              </a:spcBef>
            </a:pPr>
            <a:r>
              <a:rPr dirty="0" sz="600" spc="-10">
                <a:latin typeface="Times New Roman"/>
                <a:cs typeface="Times New Roman"/>
              </a:rPr>
              <a:t>i=n,</a:t>
            </a:r>
            <a:r>
              <a:rPr dirty="0" sz="600" spc="-5">
                <a:latin typeface="Times New Roman"/>
                <a:cs typeface="Times New Roman"/>
              </a:rPr>
              <a:t> k=W 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while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i,k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3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0</a:t>
            </a:r>
            <a:endParaRPr sz="600">
              <a:latin typeface="Times New Roman"/>
              <a:cs typeface="Times New Roman"/>
            </a:endParaRPr>
          </a:p>
          <a:p>
            <a:pPr marL="388620">
              <a:lnSpc>
                <a:spcPct val="100000"/>
              </a:lnSpc>
              <a:spcBef>
                <a:spcPts val="85"/>
              </a:spcBef>
            </a:pPr>
            <a:r>
              <a:rPr dirty="0" sz="600" spc="-10">
                <a:latin typeface="Times New Roman"/>
                <a:cs typeface="Times New Roman"/>
              </a:rPr>
              <a:t>if</a:t>
            </a:r>
            <a:r>
              <a:rPr dirty="0" sz="600" spc="-25">
                <a:latin typeface="Times New Roman"/>
                <a:cs typeface="Times New Roman"/>
              </a:rPr>
              <a:t> </a:t>
            </a:r>
            <a:r>
              <a:rPr dirty="0" sz="600" spc="-5" i="1">
                <a:latin typeface="Times New Roman"/>
                <a:cs typeface="Times New Roman"/>
              </a:rPr>
              <a:t>B</a:t>
            </a:r>
            <a:r>
              <a:rPr dirty="0" sz="600" spc="-5">
                <a:latin typeface="Times New Roman"/>
                <a:cs typeface="Times New Roman"/>
              </a:rPr>
              <a:t>[</a:t>
            </a:r>
            <a:r>
              <a:rPr dirty="0" sz="600" spc="-5" i="1">
                <a:latin typeface="Times New Roman"/>
                <a:cs typeface="Times New Roman"/>
              </a:rPr>
              <a:t>i,k</a:t>
            </a:r>
            <a:r>
              <a:rPr dirty="0" sz="600" spc="-5">
                <a:latin typeface="Times New Roman"/>
                <a:cs typeface="Times New Roman"/>
              </a:rPr>
              <a:t>]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>
                <a:latin typeface="Symbol"/>
                <a:cs typeface="Symbol"/>
              </a:rPr>
              <a:t>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 i="1">
                <a:latin typeface="Times New Roman"/>
                <a:cs typeface="Times New Roman"/>
              </a:rPr>
              <a:t>B</a:t>
            </a:r>
            <a:r>
              <a:rPr dirty="0" sz="600" spc="-5">
                <a:latin typeface="Times New Roman"/>
                <a:cs typeface="Times New Roman"/>
              </a:rPr>
              <a:t>[</a:t>
            </a:r>
            <a:r>
              <a:rPr dirty="0" sz="600" spc="-5" i="1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Symbol"/>
                <a:cs typeface="Symbol"/>
              </a:rPr>
              <a:t></a:t>
            </a:r>
            <a:r>
              <a:rPr dirty="0" sz="600" spc="-5" i="1">
                <a:latin typeface="Times New Roman"/>
                <a:cs typeface="Times New Roman"/>
              </a:rPr>
              <a:t>1,k</a:t>
            </a:r>
            <a:r>
              <a:rPr dirty="0" sz="600" spc="-5">
                <a:latin typeface="Times New Roman"/>
                <a:cs typeface="Times New Roman"/>
              </a:rPr>
              <a:t>]</a:t>
            </a:r>
            <a:r>
              <a:rPr dirty="0" sz="600" spc="-25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then</a:t>
            </a:r>
            <a:endParaRPr sz="600">
              <a:latin typeface="Times New Roman"/>
              <a:cs typeface="Times New Roman"/>
            </a:endParaRPr>
          </a:p>
          <a:p>
            <a:pPr marL="523875">
              <a:lnSpc>
                <a:spcPct val="100000"/>
              </a:lnSpc>
              <a:spcBef>
                <a:spcPts val="40"/>
              </a:spcBef>
            </a:pPr>
            <a:r>
              <a:rPr dirty="0" sz="550" spc="-10">
                <a:latin typeface="Times New Roman"/>
                <a:cs typeface="Times New Roman"/>
              </a:rPr>
              <a:t>mark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the</a:t>
            </a:r>
            <a:r>
              <a:rPr dirty="0" sz="550" spc="-25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i</a:t>
            </a:r>
            <a:r>
              <a:rPr dirty="0" baseline="23809" sz="525">
                <a:latin typeface="Times New Roman"/>
                <a:cs typeface="Times New Roman"/>
              </a:rPr>
              <a:t>th</a:t>
            </a:r>
            <a:r>
              <a:rPr dirty="0" baseline="23809" sz="525" spc="60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item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5">
                <a:latin typeface="Times New Roman"/>
                <a:cs typeface="Times New Roman"/>
              </a:rPr>
              <a:t>as </a:t>
            </a:r>
            <a:r>
              <a:rPr dirty="0" sz="550" spc="-10">
                <a:latin typeface="Times New Roman"/>
                <a:cs typeface="Times New Roman"/>
              </a:rPr>
              <a:t>in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the knapsack</a:t>
            </a:r>
            <a:endParaRPr sz="550">
              <a:latin typeface="Times New Roman"/>
              <a:cs typeface="Times New Roman"/>
            </a:endParaRPr>
          </a:p>
          <a:p>
            <a:pPr marL="523875">
              <a:lnSpc>
                <a:spcPct val="100000"/>
              </a:lnSpc>
              <a:spcBef>
                <a:spcPts val="60"/>
              </a:spcBef>
            </a:pPr>
            <a:r>
              <a:rPr dirty="0" sz="550" spc="-5" i="1">
                <a:latin typeface="Times New Roman"/>
                <a:cs typeface="Times New Roman"/>
              </a:rPr>
              <a:t>i</a:t>
            </a:r>
            <a:r>
              <a:rPr dirty="0" sz="550" spc="-10" i="1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=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10" i="1">
                <a:latin typeface="Times New Roman"/>
                <a:cs typeface="Times New Roman"/>
              </a:rPr>
              <a:t>i</a:t>
            </a:r>
            <a:r>
              <a:rPr dirty="0" sz="550" spc="-10">
                <a:latin typeface="Symbol"/>
                <a:cs typeface="Symbol"/>
              </a:rPr>
              <a:t></a:t>
            </a:r>
            <a:r>
              <a:rPr dirty="0" sz="550" spc="-10" i="1">
                <a:latin typeface="Times New Roman"/>
                <a:cs typeface="Times New Roman"/>
              </a:rPr>
              <a:t>1</a:t>
            </a:r>
            <a:r>
              <a:rPr dirty="0" sz="550" spc="-10">
                <a:latin typeface="Times New Roman"/>
                <a:cs typeface="Times New Roman"/>
              </a:rPr>
              <a:t>,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5" i="1">
                <a:latin typeface="Times New Roman"/>
                <a:cs typeface="Times New Roman"/>
              </a:rPr>
              <a:t>k</a:t>
            </a:r>
            <a:r>
              <a:rPr dirty="0" sz="550" spc="-15" i="1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=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10" i="1">
                <a:latin typeface="Times New Roman"/>
                <a:cs typeface="Times New Roman"/>
              </a:rPr>
              <a:t>k-w</a:t>
            </a:r>
            <a:r>
              <a:rPr dirty="0" baseline="-23809" sz="525" spc="-15" i="1">
                <a:latin typeface="Times New Roman"/>
                <a:cs typeface="Times New Roman"/>
              </a:rPr>
              <a:t>i</a:t>
            </a:r>
            <a:endParaRPr baseline="-23809" sz="525">
              <a:latin typeface="Times New Roman"/>
              <a:cs typeface="Times New Roman"/>
            </a:endParaRPr>
          </a:p>
          <a:p>
            <a:pPr marL="388620">
              <a:lnSpc>
                <a:spcPct val="100000"/>
              </a:lnSpc>
              <a:spcBef>
                <a:spcPts val="35"/>
              </a:spcBef>
            </a:pPr>
            <a:r>
              <a:rPr dirty="0" sz="550" spc="-10">
                <a:latin typeface="Times New Roman"/>
                <a:cs typeface="Times New Roman"/>
              </a:rPr>
              <a:t>else</a:t>
            </a:r>
            <a:endParaRPr sz="550">
              <a:latin typeface="Times New Roman"/>
              <a:cs typeface="Times New Roman"/>
            </a:endParaRPr>
          </a:p>
          <a:p>
            <a:pPr marL="523875">
              <a:lnSpc>
                <a:spcPct val="100000"/>
              </a:lnSpc>
              <a:spcBef>
                <a:spcPts val="60"/>
              </a:spcBef>
            </a:pPr>
            <a:r>
              <a:rPr dirty="0" sz="550" spc="-5" b="1" i="1">
                <a:latin typeface="Times New Roman"/>
                <a:cs typeface="Times New Roman"/>
              </a:rPr>
              <a:t>i</a:t>
            </a:r>
            <a:r>
              <a:rPr dirty="0" sz="550" spc="-5" b="1" i="1">
                <a:latin typeface="Times New Roman"/>
                <a:cs typeface="Times New Roman"/>
              </a:rPr>
              <a:t> </a:t>
            </a:r>
            <a:r>
              <a:rPr dirty="0" sz="550" spc="-10" b="1">
                <a:latin typeface="Times New Roman"/>
                <a:cs typeface="Times New Roman"/>
              </a:rPr>
              <a:t>=</a:t>
            </a:r>
            <a:r>
              <a:rPr dirty="0" sz="550" spc="-15" b="1">
                <a:latin typeface="Times New Roman"/>
                <a:cs typeface="Times New Roman"/>
              </a:rPr>
              <a:t> </a:t>
            </a:r>
            <a:r>
              <a:rPr dirty="0" sz="550" spc="-15" b="1" i="1">
                <a:latin typeface="Times New Roman"/>
                <a:cs typeface="Times New Roman"/>
              </a:rPr>
              <a:t>i</a:t>
            </a:r>
            <a:r>
              <a:rPr dirty="0" sz="550" spc="-10">
                <a:latin typeface="Symbol"/>
                <a:cs typeface="Symbol"/>
              </a:rPr>
              <a:t></a:t>
            </a:r>
            <a:r>
              <a:rPr dirty="0" sz="550" spc="-5" b="1" i="1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5805233" y="7588313"/>
            <a:ext cx="172720" cy="304165"/>
            <a:chOff x="5805233" y="7588313"/>
            <a:chExt cx="172720" cy="304165"/>
          </a:xfrm>
        </p:grpSpPr>
        <p:sp>
          <p:nvSpPr>
            <p:cNvPr id="81" name="object 81"/>
            <p:cNvSpPr/>
            <p:nvPr/>
          </p:nvSpPr>
          <p:spPr>
            <a:xfrm>
              <a:off x="5954776" y="7710424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w="0" h="73659">
                  <a:moveTo>
                    <a:pt x="0" y="73152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5933440" y="767080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60" y="0"/>
                  </a:moveTo>
                  <a:lnTo>
                    <a:pt x="0" y="44196"/>
                  </a:lnTo>
                  <a:lnTo>
                    <a:pt x="44196" y="44196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5809996" y="7593076"/>
              <a:ext cx="158750" cy="294640"/>
            </a:xfrm>
            <a:custGeom>
              <a:avLst/>
              <a:gdLst/>
              <a:ahLst/>
              <a:cxnLst/>
              <a:rect l="l" t="t" r="r" b="b"/>
              <a:pathLst>
                <a:path w="158750" h="294640">
                  <a:moveTo>
                    <a:pt x="158496" y="146304"/>
                  </a:moveTo>
                  <a:lnTo>
                    <a:pt x="152114" y="89368"/>
                  </a:lnTo>
                  <a:lnTo>
                    <a:pt x="134874" y="42862"/>
                  </a:lnTo>
                  <a:lnTo>
                    <a:pt x="109632" y="11501"/>
                  </a:lnTo>
                  <a:lnTo>
                    <a:pt x="79248" y="0"/>
                  </a:lnTo>
                  <a:lnTo>
                    <a:pt x="48220" y="11501"/>
                  </a:lnTo>
                  <a:lnTo>
                    <a:pt x="23050" y="42862"/>
                  </a:lnTo>
                  <a:lnTo>
                    <a:pt x="6167" y="89368"/>
                  </a:lnTo>
                  <a:lnTo>
                    <a:pt x="0" y="146304"/>
                  </a:lnTo>
                  <a:lnTo>
                    <a:pt x="6167" y="203477"/>
                  </a:lnTo>
                  <a:lnTo>
                    <a:pt x="23050" y="250507"/>
                  </a:lnTo>
                  <a:lnTo>
                    <a:pt x="48220" y="282392"/>
                  </a:lnTo>
                  <a:lnTo>
                    <a:pt x="79248" y="294132"/>
                  </a:lnTo>
                  <a:lnTo>
                    <a:pt x="109632" y="282392"/>
                  </a:lnTo>
                  <a:lnTo>
                    <a:pt x="134874" y="250507"/>
                  </a:lnTo>
                  <a:lnTo>
                    <a:pt x="152114" y="203477"/>
                  </a:lnTo>
                  <a:lnTo>
                    <a:pt x="158496" y="14630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/>
          <p:cNvSpPr txBox="1"/>
          <p:nvPr/>
        </p:nvSpPr>
        <p:spPr>
          <a:xfrm>
            <a:off x="4091940" y="6917435"/>
            <a:ext cx="173736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72402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Finding</a:t>
            </a:r>
            <a:r>
              <a:rPr dirty="0" u="heavy" sz="10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Items</a:t>
            </a:r>
            <a:r>
              <a:rPr dirty="0" u="heavy" sz="10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(3)	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103116" y="6701535"/>
            <a:ext cx="2708275" cy="2028825"/>
          </a:xfrm>
          <a:custGeom>
            <a:avLst/>
            <a:gdLst/>
            <a:ahLst/>
            <a:cxnLst/>
            <a:rect l="l" t="t" r="r" b="b"/>
            <a:pathLst>
              <a:path w="2708275" h="2028825">
                <a:moveTo>
                  <a:pt x="0" y="2028444"/>
                </a:moveTo>
                <a:lnTo>
                  <a:pt x="2708148" y="2028444"/>
                </a:lnTo>
                <a:lnTo>
                  <a:pt x="2708148" y="0"/>
                </a:lnTo>
                <a:lnTo>
                  <a:pt x="0" y="0"/>
                </a:lnTo>
                <a:lnTo>
                  <a:pt x="0" y="202844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6640" y="3288791"/>
            <a:ext cx="59055" cy="660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0" spc="5">
                <a:latin typeface="Times New Roman"/>
                <a:cs typeface="Times New Roman"/>
              </a:rPr>
              <a:t>43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2592" y="1341120"/>
            <a:ext cx="2895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Times New Roman"/>
                <a:cs typeface="Times New Roman"/>
              </a:rPr>
              <a:t>I</a:t>
            </a:r>
            <a:r>
              <a:rPr dirty="0" sz="800" spc="15">
                <a:latin typeface="Times New Roman"/>
                <a:cs typeface="Times New Roman"/>
              </a:rPr>
              <a:t>t</a:t>
            </a:r>
            <a:r>
              <a:rPr dirty="0" sz="800" spc="10">
                <a:latin typeface="Times New Roman"/>
                <a:cs typeface="Times New Roman"/>
              </a:rPr>
              <a:t>e</a:t>
            </a:r>
            <a:r>
              <a:rPr dirty="0" sz="800" spc="10">
                <a:latin typeface="Times New Roman"/>
                <a:cs typeface="Times New Roman"/>
              </a:rPr>
              <a:t>m</a:t>
            </a:r>
            <a:r>
              <a:rPr dirty="0" sz="800" spc="20">
                <a:latin typeface="Times New Roman"/>
                <a:cs typeface="Times New Roman"/>
              </a:rPr>
              <a:t>s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2592" y="1469136"/>
            <a:ext cx="335280" cy="532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latin typeface="Times New Roman"/>
                <a:cs typeface="Times New Roman"/>
              </a:rPr>
              <a:t>1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6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7160" y="1954275"/>
            <a:ext cx="1473835" cy="681355"/>
          </a:xfrm>
          <a:custGeom>
            <a:avLst/>
            <a:gdLst/>
            <a:ahLst/>
            <a:cxnLst/>
            <a:rect l="l" t="t" r="r" b="b"/>
            <a:pathLst>
              <a:path w="1473835" h="681355">
                <a:moveTo>
                  <a:pt x="0" y="0"/>
                </a:moveTo>
                <a:lnTo>
                  <a:pt x="0" y="681228"/>
                </a:lnTo>
              </a:path>
              <a:path w="1473835" h="681355">
                <a:moveTo>
                  <a:pt x="227076" y="0"/>
                </a:moveTo>
                <a:lnTo>
                  <a:pt x="227076" y="681228"/>
                </a:lnTo>
              </a:path>
              <a:path w="1473835" h="681355">
                <a:moveTo>
                  <a:pt x="477012" y="0"/>
                </a:moveTo>
                <a:lnTo>
                  <a:pt x="477012" y="681228"/>
                </a:lnTo>
              </a:path>
              <a:path w="1473835" h="681355">
                <a:moveTo>
                  <a:pt x="725424" y="0"/>
                </a:moveTo>
                <a:lnTo>
                  <a:pt x="725424" y="681228"/>
                </a:lnTo>
              </a:path>
              <a:path w="1473835" h="681355">
                <a:moveTo>
                  <a:pt x="975360" y="0"/>
                </a:moveTo>
                <a:lnTo>
                  <a:pt x="975360" y="681228"/>
                </a:lnTo>
              </a:path>
              <a:path w="1473835" h="681355">
                <a:moveTo>
                  <a:pt x="1223772" y="0"/>
                </a:moveTo>
                <a:lnTo>
                  <a:pt x="1223772" y="681228"/>
                </a:lnTo>
              </a:path>
              <a:path w="1473835" h="681355">
                <a:moveTo>
                  <a:pt x="1473708" y="0"/>
                </a:moveTo>
                <a:lnTo>
                  <a:pt x="1473708" y="681228"/>
                </a:lnTo>
              </a:path>
              <a:path w="1473835" h="681355">
                <a:moveTo>
                  <a:pt x="0" y="681228"/>
                </a:moveTo>
                <a:lnTo>
                  <a:pt x="1473708" y="6812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714244" y="1839467"/>
            <a:ext cx="704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7548" y="1839467"/>
            <a:ext cx="817244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0985" algn="l"/>
                <a:tab pos="510540" algn="l"/>
                <a:tab pos="758825" algn="l"/>
              </a:tabLst>
            </a:pP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3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3903" y="1816607"/>
            <a:ext cx="322580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i\W</a:t>
            </a:r>
            <a:r>
              <a:rPr dirty="0" sz="700" spc="285">
                <a:latin typeface="Times New Roman"/>
                <a:cs typeface="Times New Roman"/>
              </a:rPr>
              <a:t> </a:t>
            </a:r>
            <a:r>
              <a:rPr dirty="0" baseline="-15873" sz="1050">
                <a:latin typeface="Times New Roman"/>
                <a:cs typeface="Times New Roman"/>
              </a:rPr>
              <a:t>0</a:t>
            </a:r>
            <a:endParaRPr baseline="-15873"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3700" y="1848612"/>
            <a:ext cx="14541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 spc="-5">
                <a:latin typeface="Times New Roman"/>
                <a:cs typeface="Times New Roman"/>
              </a:rPr>
              <a:t>i=</a:t>
            </a:r>
            <a:r>
              <a:rPr dirty="0" sz="70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08300" y="2430306"/>
            <a:ext cx="491490" cy="271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>
              <a:lnSpc>
                <a:spcPct val="110900"/>
              </a:lnSpc>
              <a:spcBef>
                <a:spcPts val="95"/>
              </a:spcBef>
            </a:pPr>
            <a:r>
              <a:rPr dirty="0" sz="700" spc="-5" i="1">
                <a:latin typeface="Times New Roman"/>
                <a:cs typeface="Times New Roman"/>
              </a:rPr>
              <a:t>B</a:t>
            </a:r>
            <a:r>
              <a:rPr dirty="0" sz="700">
                <a:latin typeface="Times New Roman"/>
                <a:cs typeface="Times New Roman"/>
              </a:rPr>
              <a:t>[</a:t>
            </a:r>
            <a:r>
              <a:rPr dirty="0" sz="700" spc="-5" i="1">
                <a:latin typeface="Times New Roman"/>
                <a:cs typeface="Times New Roman"/>
              </a:rPr>
              <a:t>i</a:t>
            </a:r>
            <a:r>
              <a:rPr dirty="0" sz="750" spc="-30">
                <a:latin typeface="Symbol"/>
                <a:cs typeface="Symbol"/>
              </a:rPr>
              <a:t></a:t>
            </a:r>
            <a:r>
              <a:rPr dirty="0" sz="700" spc="5" i="1">
                <a:latin typeface="Times New Roman"/>
                <a:cs typeface="Times New Roman"/>
              </a:rPr>
              <a:t>1</a:t>
            </a:r>
            <a:r>
              <a:rPr dirty="0" sz="700" i="1">
                <a:latin typeface="Times New Roman"/>
                <a:cs typeface="Times New Roman"/>
              </a:rPr>
              <a:t>,</a:t>
            </a:r>
            <a:r>
              <a:rPr dirty="0" sz="700" spc="-5" i="1">
                <a:latin typeface="Times New Roman"/>
                <a:cs typeface="Times New Roman"/>
              </a:rPr>
              <a:t>k</a:t>
            </a:r>
            <a:r>
              <a:rPr dirty="0" sz="700">
                <a:latin typeface="Times New Roman"/>
                <a:cs typeface="Times New Roman"/>
              </a:rPr>
              <a:t>]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=</a:t>
            </a:r>
            <a:r>
              <a:rPr dirty="0" sz="700">
                <a:latin typeface="Times New Roman"/>
                <a:cs typeface="Times New Roman"/>
              </a:rPr>
              <a:t>3  </a:t>
            </a:r>
            <a:r>
              <a:rPr dirty="0" sz="700">
                <a:latin typeface="Times New Roman"/>
                <a:cs typeface="Times New Roman"/>
              </a:rPr>
              <a:t>k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>
                <a:latin typeface="Symbol"/>
                <a:cs typeface="Symbol"/>
              </a:rPr>
              <a:t></a:t>
            </a:r>
            <a:r>
              <a:rPr dirty="0" sz="700" spc="-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w</a:t>
            </a:r>
            <a:r>
              <a:rPr dirty="0" baseline="-24691" sz="675">
                <a:latin typeface="Times New Roman"/>
                <a:cs typeface="Times New Roman"/>
              </a:rPr>
              <a:t>i</a:t>
            </a:r>
            <a:r>
              <a:rPr dirty="0" sz="700">
                <a:latin typeface="Times New Roman"/>
                <a:cs typeface="Times New Roman"/>
              </a:rPr>
              <a:t>=2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07944" y="1478787"/>
            <a:ext cx="498475" cy="521334"/>
          </a:xfrm>
          <a:custGeom>
            <a:avLst/>
            <a:gdLst/>
            <a:ahLst/>
            <a:cxnLst/>
            <a:rect l="l" t="t" r="r" b="b"/>
            <a:pathLst>
              <a:path w="498475" h="521335">
                <a:moveTo>
                  <a:pt x="0" y="521208"/>
                </a:moveTo>
                <a:lnTo>
                  <a:pt x="498348" y="521208"/>
                </a:lnTo>
                <a:lnTo>
                  <a:pt x="498348" y="0"/>
                </a:lnTo>
                <a:lnTo>
                  <a:pt x="0" y="0"/>
                </a:lnTo>
                <a:lnTo>
                  <a:pt x="0" y="52120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51711" y="2497836"/>
            <a:ext cx="1570990" cy="846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50825" algn="l"/>
                <a:tab pos="478155" algn="l"/>
                <a:tab pos="726440" algn="l"/>
                <a:tab pos="976630" algn="l"/>
                <a:tab pos="1224915" algn="l"/>
                <a:tab pos="1475105" algn="l"/>
              </a:tabLst>
            </a:pPr>
            <a:r>
              <a:rPr dirty="0" sz="700">
                <a:latin typeface="Times New Roman"/>
                <a:cs typeface="Times New Roman"/>
              </a:rPr>
              <a:t>4	0	0	3	4	5	7</a:t>
            </a:r>
            <a:endParaRPr sz="700">
              <a:latin typeface="Times New Roman"/>
              <a:cs typeface="Times New Roman"/>
            </a:endParaRPr>
          </a:p>
          <a:p>
            <a:pPr marL="252729" marR="927735">
              <a:lnSpc>
                <a:spcPct val="108300"/>
              </a:lnSpc>
              <a:spcBef>
                <a:spcPts val="415"/>
              </a:spcBef>
            </a:pPr>
            <a:r>
              <a:rPr dirty="0" sz="600" spc="-10">
                <a:latin typeface="Times New Roman"/>
                <a:cs typeface="Times New Roman"/>
              </a:rPr>
              <a:t>i=n,</a:t>
            </a:r>
            <a:r>
              <a:rPr dirty="0" sz="600" spc="-5">
                <a:latin typeface="Times New Roman"/>
                <a:cs typeface="Times New Roman"/>
              </a:rPr>
              <a:t> k=W 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while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i,k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3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0</a:t>
            </a:r>
            <a:endParaRPr sz="600">
              <a:latin typeface="Times New Roman"/>
              <a:cs typeface="Times New Roman"/>
            </a:endParaRPr>
          </a:p>
          <a:p>
            <a:pPr marL="388620">
              <a:lnSpc>
                <a:spcPct val="100000"/>
              </a:lnSpc>
              <a:spcBef>
                <a:spcPts val="85"/>
              </a:spcBef>
            </a:pPr>
            <a:r>
              <a:rPr dirty="0" sz="600" spc="-10">
                <a:latin typeface="Times New Roman"/>
                <a:cs typeface="Times New Roman"/>
              </a:rPr>
              <a:t>if</a:t>
            </a:r>
            <a:r>
              <a:rPr dirty="0" sz="600" spc="-25">
                <a:latin typeface="Times New Roman"/>
                <a:cs typeface="Times New Roman"/>
              </a:rPr>
              <a:t> </a:t>
            </a:r>
            <a:r>
              <a:rPr dirty="0" sz="600" spc="-5" i="1">
                <a:latin typeface="Times New Roman"/>
                <a:cs typeface="Times New Roman"/>
              </a:rPr>
              <a:t>B</a:t>
            </a:r>
            <a:r>
              <a:rPr dirty="0" sz="600" spc="-5">
                <a:latin typeface="Times New Roman"/>
                <a:cs typeface="Times New Roman"/>
              </a:rPr>
              <a:t>[</a:t>
            </a:r>
            <a:r>
              <a:rPr dirty="0" sz="600" spc="-5" i="1">
                <a:latin typeface="Times New Roman"/>
                <a:cs typeface="Times New Roman"/>
              </a:rPr>
              <a:t>i,k</a:t>
            </a:r>
            <a:r>
              <a:rPr dirty="0" sz="600" spc="-5">
                <a:latin typeface="Times New Roman"/>
                <a:cs typeface="Times New Roman"/>
              </a:rPr>
              <a:t>]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>
                <a:latin typeface="Symbol"/>
                <a:cs typeface="Symbol"/>
              </a:rPr>
              <a:t>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 i="1">
                <a:latin typeface="Times New Roman"/>
                <a:cs typeface="Times New Roman"/>
              </a:rPr>
              <a:t>B</a:t>
            </a:r>
            <a:r>
              <a:rPr dirty="0" sz="600" spc="-5">
                <a:latin typeface="Times New Roman"/>
                <a:cs typeface="Times New Roman"/>
              </a:rPr>
              <a:t>[</a:t>
            </a:r>
            <a:r>
              <a:rPr dirty="0" sz="600" spc="-5" i="1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Symbol"/>
                <a:cs typeface="Symbol"/>
              </a:rPr>
              <a:t></a:t>
            </a:r>
            <a:r>
              <a:rPr dirty="0" sz="600" spc="-5" i="1">
                <a:latin typeface="Times New Roman"/>
                <a:cs typeface="Times New Roman"/>
              </a:rPr>
              <a:t>1,k</a:t>
            </a:r>
            <a:r>
              <a:rPr dirty="0" sz="600" spc="-5">
                <a:latin typeface="Times New Roman"/>
                <a:cs typeface="Times New Roman"/>
              </a:rPr>
              <a:t>]</a:t>
            </a:r>
            <a:r>
              <a:rPr dirty="0" sz="600" spc="-25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then</a:t>
            </a:r>
            <a:endParaRPr sz="600">
              <a:latin typeface="Times New Roman"/>
              <a:cs typeface="Times New Roman"/>
            </a:endParaRPr>
          </a:p>
          <a:p>
            <a:pPr marL="523875">
              <a:lnSpc>
                <a:spcPct val="100000"/>
              </a:lnSpc>
              <a:spcBef>
                <a:spcPts val="35"/>
              </a:spcBef>
            </a:pPr>
            <a:r>
              <a:rPr dirty="0" sz="550" spc="-10">
                <a:latin typeface="Times New Roman"/>
                <a:cs typeface="Times New Roman"/>
              </a:rPr>
              <a:t>mark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the</a:t>
            </a:r>
            <a:r>
              <a:rPr dirty="0" sz="550" spc="-25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i</a:t>
            </a:r>
            <a:r>
              <a:rPr dirty="0" baseline="23809" sz="525">
                <a:latin typeface="Times New Roman"/>
                <a:cs typeface="Times New Roman"/>
              </a:rPr>
              <a:t>th</a:t>
            </a:r>
            <a:r>
              <a:rPr dirty="0" baseline="23809" sz="525" spc="60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item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5">
                <a:latin typeface="Times New Roman"/>
                <a:cs typeface="Times New Roman"/>
              </a:rPr>
              <a:t>as </a:t>
            </a:r>
            <a:r>
              <a:rPr dirty="0" sz="550" spc="-10">
                <a:latin typeface="Times New Roman"/>
                <a:cs typeface="Times New Roman"/>
              </a:rPr>
              <a:t>in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the knapsack</a:t>
            </a:r>
            <a:endParaRPr sz="550">
              <a:latin typeface="Times New Roman"/>
              <a:cs typeface="Times New Roman"/>
            </a:endParaRPr>
          </a:p>
          <a:p>
            <a:pPr marL="523875">
              <a:lnSpc>
                <a:spcPct val="100000"/>
              </a:lnSpc>
              <a:spcBef>
                <a:spcPts val="60"/>
              </a:spcBef>
            </a:pPr>
            <a:r>
              <a:rPr dirty="0" sz="550" spc="-5" i="1">
                <a:latin typeface="Times New Roman"/>
                <a:cs typeface="Times New Roman"/>
              </a:rPr>
              <a:t>i</a:t>
            </a:r>
            <a:r>
              <a:rPr dirty="0" sz="550" spc="-10" i="1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=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10" i="1">
                <a:latin typeface="Times New Roman"/>
                <a:cs typeface="Times New Roman"/>
              </a:rPr>
              <a:t>i</a:t>
            </a:r>
            <a:r>
              <a:rPr dirty="0" sz="550" spc="-10">
                <a:latin typeface="Symbol"/>
                <a:cs typeface="Symbol"/>
              </a:rPr>
              <a:t></a:t>
            </a:r>
            <a:r>
              <a:rPr dirty="0" sz="550" spc="-10" i="1">
                <a:latin typeface="Times New Roman"/>
                <a:cs typeface="Times New Roman"/>
              </a:rPr>
              <a:t>1</a:t>
            </a:r>
            <a:r>
              <a:rPr dirty="0" sz="550" spc="-10">
                <a:latin typeface="Times New Roman"/>
                <a:cs typeface="Times New Roman"/>
              </a:rPr>
              <a:t>,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5" i="1">
                <a:latin typeface="Times New Roman"/>
                <a:cs typeface="Times New Roman"/>
              </a:rPr>
              <a:t>k</a:t>
            </a:r>
            <a:r>
              <a:rPr dirty="0" sz="550" spc="-15" i="1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=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10" i="1">
                <a:latin typeface="Times New Roman"/>
                <a:cs typeface="Times New Roman"/>
              </a:rPr>
              <a:t>k-w</a:t>
            </a:r>
            <a:r>
              <a:rPr dirty="0" baseline="-23809" sz="525" spc="-15" i="1">
                <a:latin typeface="Times New Roman"/>
                <a:cs typeface="Times New Roman"/>
              </a:rPr>
              <a:t>i</a:t>
            </a:r>
            <a:endParaRPr baseline="-23809" sz="525">
              <a:latin typeface="Times New Roman"/>
              <a:cs typeface="Times New Roman"/>
            </a:endParaRPr>
          </a:p>
          <a:p>
            <a:pPr marL="388620">
              <a:lnSpc>
                <a:spcPct val="100000"/>
              </a:lnSpc>
              <a:spcBef>
                <a:spcPts val="35"/>
              </a:spcBef>
            </a:pPr>
            <a:r>
              <a:rPr dirty="0" sz="550" spc="-10">
                <a:latin typeface="Times New Roman"/>
                <a:cs typeface="Times New Roman"/>
              </a:rPr>
              <a:t>else</a:t>
            </a:r>
            <a:endParaRPr sz="550">
              <a:latin typeface="Times New Roman"/>
              <a:cs typeface="Times New Roman"/>
            </a:endParaRPr>
          </a:p>
          <a:p>
            <a:pPr marL="523875">
              <a:lnSpc>
                <a:spcPct val="100000"/>
              </a:lnSpc>
              <a:spcBef>
                <a:spcPts val="60"/>
              </a:spcBef>
            </a:pPr>
            <a:r>
              <a:rPr dirty="0" sz="550" spc="-5" b="1" i="1">
                <a:latin typeface="Times New Roman"/>
                <a:cs typeface="Times New Roman"/>
              </a:rPr>
              <a:t>i</a:t>
            </a:r>
            <a:r>
              <a:rPr dirty="0" sz="550" spc="-5" b="1" i="1">
                <a:latin typeface="Times New Roman"/>
                <a:cs typeface="Times New Roman"/>
              </a:rPr>
              <a:t> </a:t>
            </a:r>
            <a:r>
              <a:rPr dirty="0" sz="550" spc="-10" b="1">
                <a:latin typeface="Times New Roman"/>
                <a:cs typeface="Times New Roman"/>
              </a:rPr>
              <a:t>=</a:t>
            </a:r>
            <a:r>
              <a:rPr dirty="0" sz="550" spc="-15" b="1">
                <a:latin typeface="Times New Roman"/>
                <a:cs typeface="Times New Roman"/>
              </a:rPr>
              <a:t> </a:t>
            </a:r>
            <a:r>
              <a:rPr dirty="0" sz="550" spc="-15" b="1" i="1">
                <a:latin typeface="Times New Roman"/>
                <a:cs typeface="Times New Roman"/>
              </a:rPr>
              <a:t>i</a:t>
            </a:r>
            <a:r>
              <a:rPr dirty="0" sz="550" spc="-10">
                <a:latin typeface="Symbol"/>
                <a:cs typeface="Symbol"/>
              </a:rPr>
              <a:t></a:t>
            </a:r>
            <a:r>
              <a:rPr dirty="0" sz="550" spc="-5" b="1" i="1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37228" y="2076005"/>
            <a:ext cx="1593850" cy="305435"/>
            <a:chOff x="1237228" y="2076005"/>
            <a:chExt cx="1593850" cy="30543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7228" y="2221737"/>
              <a:ext cx="146309" cy="14630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082291" y="2166111"/>
              <a:ext cx="617220" cy="106680"/>
            </a:xfrm>
            <a:custGeom>
              <a:avLst/>
              <a:gdLst/>
              <a:ahLst/>
              <a:cxnLst/>
              <a:rect l="l" t="t" r="r" b="b"/>
              <a:pathLst>
                <a:path w="617219" h="106680">
                  <a:moveTo>
                    <a:pt x="617220" y="10668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42668" y="2144775"/>
              <a:ext cx="47625" cy="44450"/>
            </a:xfrm>
            <a:custGeom>
              <a:avLst/>
              <a:gdLst/>
              <a:ahLst/>
              <a:cxnLst/>
              <a:rect l="l" t="t" r="r" b="b"/>
              <a:pathLst>
                <a:path w="47625" h="44450">
                  <a:moveTo>
                    <a:pt x="47244" y="0"/>
                  </a:moveTo>
                  <a:lnTo>
                    <a:pt x="0" y="13716"/>
                  </a:lnTo>
                  <a:lnTo>
                    <a:pt x="39624" y="44196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667508" y="2080767"/>
              <a:ext cx="158750" cy="295910"/>
            </a:xfrm>
            <a:custGeom>
              <a:avLst/>
              <a:gdLst/>
              <a:ahLst/>
              <a:cxnLst/>
              <a:rect l="l" t="t" r="r" b="b"/>
              <a:pathLst>
                <a:path w="158750" h="295910">
                  <a:moveTo>
                    <a:pt x="158496" y="147828"/>
                  </a:moveTo>
                  <a:lnTo>
                    <a:pt x="152114" y="90011"/>
                  </a:lnTo>
                  <a:lnTo>
                    <a:pt x="134874" y="43053"/>
                  </a:lnTo>
                  <a:lnTo>
                    <a:pt x="109632" y="11525"/>
                  </a:lnTo>
                  <a:lnTo>
                    <a:pt x="79248" y="0"/>
                  </a:lnTo>
                  <a:lnTo>
                    <a:pt x="48220" y="11525"/>
                  </a:lnTo>
                  <a:lnTo>
                    <a:pt x="23050" y="43053"/>
                  </a:lnTo>
                  <a:lnTo>
                    <a:pt x="6167" y="90011"/>
                  </a:lnTo>
                  <a:lnTo>
                    <a:pt x="0" y="147828"/>
                  </a:lnTo>
                  <a:lnTo>
                    <a:pt x="6167" y="205001"/>
                  </a:lnTo>
                  <a:lnTo>
                    <a:pt x="23050" y="252031"/>
                  </a:lnTo>
                  <a:lnTo>
                    <a:pt x="48220" y="283916"/>
                  </a:lnTo>
                  <a:lnTo>
                    <a:pt x="79248" y="295656"/>
                  </a:lnTo>
                  <a:lnTo>
                    <a:pt x="109632" y="283916"/>
                  </a:lnTo>
                  <a:lnTo>
                    <a:pt x="134874" y="252031"/>
                  </a:lnTo>
                  <a:lnTo>
                    <a:pt x="152114" y="205001"/>
                  </a:lnTo>
                  <a:lnTo>
                    <a:pt x="158496" y="14782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949446" y="1542287"/>
            <a:ext cx="173736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72402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Finding</a:t>
            </a:r>
            <a:r>
              <a:rPr dirty="0" u="heavy" sz="10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Items</a:t>
            </a:r>
            <a:r>
              <a:rPr dirty="0" u="heavy" sz="10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(4)	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60622" y="1326387"/>
            <a:ext cx="2707005" cy="2028825"/>
          </a:xfrm>
          <a:custGeom>
            <a:avLst/>
            <a:gdLst/>
            <a:ahLst/>
            <a:cxnLst/>
            <a:rect l="l" t="t" r="r" b="b"/>
            <a:pathLst>
              <a:path w="2707004" h="2028825">
                <a:moveTo>
                  <a:pt x="0" y="2028444"/>
                </a:moveTo>
                <a:lnTo>
                  <a:pt x="2706624" y="2028444"/>
                </a:lnTo>
                <a:lnTo>
                  <a:pt x="2706624" y="0"/>
                </a:lnTo>
                <a:lnTo>
                  <a:pt x="0" y="0"/>
                </a:lnTo>
                <a:lnTo>
                  <a:pt x="0" y="202844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739128" y="3288791"/>
            <a:ext cx="59055" cy="660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0" spc="5">
                <a:latin typeface="Times New Roman"/>
                <a:cs typeface="Times New Roman"/>
              </a:rPr>
              <a:t>44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55079" y="1341120"/>
            <a:ext cx="2895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Times New Roman"/>
                <a:cs typeface="Times New Roman"/>
              </a:rPr>
              <a:t>I</a:t>
            </a:r>
            <a:r>
              <a:rPr dirty="0" sz="800" spc="15">
                <a:latin typeface="Times New Roman"/>
                <a:cs typeface="Times New Roman"/>
              </a:rPr>
              <a:t>t</a:t>
            </a:r>
            <a:r>
              <a:rPr dirty="0" sz="800" spc="10">
                <a:latin typeface="Times New Roman"/>
                <a:cs typeface="Times New Roman"/>
              </a:rPr>
              <a:t>e</a:t>
            </a:r>
            <a:r>
              <a:rPr dirty="0" sz="800" spc="10">
                <a:latin typeface="Times New Roman"/>
                <a:cs typeface="Times New Roman"/>
              </a:rPr>
              <a:t>m</a:t>
            </a:r>
            <a:r>
              <a:rPr dirty="0" sz="800" spc="20">
                <a:latin typeface="Times New Roman"/>
                <a:cs typeface="Times New Roman"/>
              </a:rPr>
              <a:t>s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55079" y="1469136"/>
            <a:ext cx="335280" cy="532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latin typeface="Times New Roman"/>
                <a:cs typeface="Times New Roman"/>
              </a:rPr>
              <a:t>1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6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49647" y="1954275"/>
            <a:ext cx="1473835" cy="681355"/>
          </a:xfrm>
          <a:custGeom>
            <a:avLst/>
            <a:gdLst/>
            <a:ahLst/>
            <a:cxnLst/>
            <a:rect l="l" t="t" r="r" b="b"/>
            <a:pathLst>
              <a:path w="1473835" h="681355">
                <a:moveTo>
                  <a:pt x="0" y="0"/>
                </a:moveTo>
                <a:lnTo>
                  <a:pt x="0" y="681228"/>
                </a:lnTo>
              </a:path>
              <a:path w="1473835" h="681355">
                <a:moveTo>
                  <a:pt x="227076" y="0"/>
                </a:moveTo>
                <a:lnTo>
                  <a:pt x="227076" y="681228"/>
                </a:lnTo>
              </a:path>
              <a:path w="1473835" h="681355">
                <a:moveTo>
                  <a:pt x="477012" y="0"/>
                </a:moveTo>
                <a:lnTo>
                  <a:pt x="477012" y="681228"/>
                </a:lnTo>
              </a:path>
              <a:path w="1473835" h="681355">
                <a:moveTo>
                  <a:pt x="725424" y="0"/>
                </a:moveTo>
                <a:lnTo>
                  <a:pt x="725424" y="681228"/>
                </a:lnTo>
              </a:path>
              <a:path w="1473835" h="681355">
                <a:moveTo>
                  <a:pt x="975360" y="0"/>
                </a:moveTo>
                <a:lnTo>
                  <a:pt x="975360" y="681228"/>
                </a:lnTo>
              </a:path>
              <a:path w="1473835" h="681355">
                <a:moveTo>
                  <a:pt x="1223772" y="0"/>
                </a:moveTo>
                <a:lnTo>
                  <a:pt x="1223772" y="681228"/>
                </a:lnTo>
              </a:path>
              <a:path w="1473835" h="681355">
                <a:moveTo>
                  <a:pt x="1473708" y="0"/>
                </a:moveTo>
                <a:lnTo>
                  <a:pt x="1473708" y="681228"/>
                </a:lnTo>
              </a:path>
              <a:path w="1473835" h="681355">
                <a:moveTo>
                  <a:pt x="0" y="681228"/>
                </a:moveTo>
                <a:lnTo>
                  <a:pt x="1473708" y="6812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856732" y="1839467"/>
            <a:ext cx="704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60035" y="1839467"/>
            <a:ext cx="817244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0985" algn="l"/>
                <a:tab pos="510540" algn="l"/>
                <a:tab pos="758825" algn="l"/>
              </a:tabLst>
            </a:pP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3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06391" y="1816607"/>
            <a:ext cx="322580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i\W</a:t>
            </a:r>
            <a:r>
              <a:rPr dirty="0" sz="700" spc="285">
                <a:latin typeface="Times New Roman"/>
                <a:cs typeface="Times New Roman"/>
              </a:rPr>
              <a:t> </a:t>
            </a:r>
            <a:r>
              <a:rPr dirty="0" baseline="-15873" sz="1050">
                <a:latin typeface="Times New Roman"/>
                <a:cs typeface="Times New Roman"/>
              </a:rPr>
              <a:t>0</a:t>
            </a:r>
            <a:endParaRPr baseline="-15873" sz="1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76188" y="1848612"/>
            <a:ext cx="14541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 spc="-5">
                <a:latin typeface="Times New Roman"/>
                <a:cs typeface="Times New Roman"/>
              </a:rPr>
              <a:t>i=</a:t>
            </a:r>
            <a:r>
              <a:rPr dirty="0" sz="70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50787" y="2430306"/>
            <a:ext cx="491490" cy="271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>
              <a:lnSpc>
                <a:spcPct val="110900"/>
              </a:lnSpc>
              <a:spcBef>
                <a:spcPts val="95"/>
              </a:spcBef>
            </a:pPr>
            <a:r>
              <a:rPr dirty="0" sz="700" spc="-5" i="1">
                <a:latin typeface="Times New Roman"/>
                <a:cs typeface="Times New Roman"/>
              </a:rPr>
              <a:t>B</a:t>
            </a:r>
            <a:r>
              <a:rPr dirty="0" sz="700">
                <a:latin typeface="Times New Roman"/>
                <a:cs typeface="Times New Roman"/>
              </a:rPr>
              <a:t>[</a:t>
            </a:r>
            <a:r>
              <a:rPr dirty="0" sz="700" spc="-5" i="1">
                <a:latin typeface="Times New Roman"/>
                <a:cs typeface="Times New Roman"/>
              </a:rPr>
              <a:t>i</a:t>
            </a:r>
            <a:r>
              <a:rPr dirty="0" sz="750" spc="-30">
                <a:latin typeface="Symbol"/>
                <a:cs typeface="Symbol"/>
              </a:rPr>
              <a:t></a:t>
            </a:r>
            <a:r>
              <a:rPr dirty="0" sz="700" spc="5" i="1">
                <a:latin typeface="Times New Roman"/>
                <a:cs typeface="Times New Roman"/>
              </a:rPr>
              <a:t>1</a:t>
            </a:r>
            <a:r>
              <a:rPr dirty="0" sz="700" i="1">
                <a:latin typeface="Times New Roman"/>
                <a:cs typeface="Times New Roman"/>
              </a:rPr>
              <a:t>,</a:t>
            </a:r>
            <a:r>
              <a:rPr dirty="0" sz="700" spc="-5" i="1">
                <a:latin typeface="Times New Roman"/>
                <a:cs typeface="Times New Roman"/>
              </a:rPr>
              <a:t>k</a:t>
            </a:r>
            <a:r>
              <a:rPr dirty="0" sz="700">
                <a:latin typeface="Times New Roman"/>
                <a:cs typeface="Times New Roman"/>
              </a:rPr>
              <a:t>]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=</a:t>
            </a:r>
            <a:r>
              <a:rPr dirty="0" sz="700">
                <a:latin typeface="Times New Roman"/>
                <a:cs typeface="Times New Roman"/>
              </a:rPr>
              <a:t>0  </a:t>
            </a:r>
            <a:r>
              <a:rPr dirty="0" sz="700">
                <a:latin typeface="Times New Roman"/>
                <a:cs typeface="Times New Roman"/>
              </a:rPr>
              <a:t>k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>
                <a:latin typeface="Symbol"/>
                <a:cs typeface="Symbol"/>
              </a:rPr>
              <a:t></a:t>
            </a:r>
            <a:r>
              <a:rPr dirty="0" sz="700" spc="-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w</a:t>
            </a:r>
            <a:r>
              <a:rPr dirty="0" baseline="-24691" sz="675">
                <a:latin typeface="Times New Roman"/>
                <a:cs typeface="Times New Roman"/>
              </a:rPr>
              <a:t>i</a:t>
            </a:r>
            <a:r>
              <a:rPr dirty="0" sz="700">
                <a:latin typeface="Times New Roman"/>
                <a:cs typeface="Times New Roman"/>
              </a:rPr>
              <a:t>=0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250432" y="1478787"/>
            <a:ext cx="498475" cy="521334"/>
          </a:xfrm>
          <a:custGeom>
            <a:avLst/>
            <a:gdLst/>
            <a:ahLst/>
            <a:cxnLst/>
            <a:rect l="l" t="t" r="r" b="b"/>
            <a:pathLst>
              <a:path w="498475" h="521335">
                <a:moveTo>
                  <a:pt x="0" y="521208"/>
                </a:moveTo>
                <a:lnTo>
                  <a:pt x="498348" y="521208"/>
                </a:lnTo>
                <a:lnTo>
                  <a:pt x="498348" y="0"/>
                </a:lnTo>
                <a:lnTo>
                  <a:pt x="0" y="0"/>
                </a:lnTo>
                <a:lnTo>
                  <a:pt x="0" y="52120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394200" y="2497836"/>
            <a:ext cx="1570990" cy="846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50825" algn="l"/>
                <a:tab pos="478155" algn="l"/>
                <a:tab pos="726440" algn="l"/>
                <a:tab pos="976630" algn="l"/>
                <a:tab pos="1224915" algn="l"/>
                <a:tab pos="1475105" algn="l"/>
              </a:tabLst>
            </a:pPr>
            <a:r>
              <a:rPr dirty="0" sz="700">
                <a:latin typeface="Times New Roman"/>
                <a:cs typeface="Times New Roman"/>
              </a:rPr>
              <a:t>4	0	0	3	4	5	7</a:t>
            </a:r>
            <a:endParaRPr sz="700">
              <a:latin typeface="Times New Roman"/>
              <a:cs typeface="Times New Roman"/>
            </a:endParaRPr>
          </a:p>
          <a:p>
            <a:pPr marL="252729" marR="927735">
              <a:lnSpc>
                <a:spcPct val="108300"/>
              </a:lnSpc>
              <a:spcBef>
                <a:spcPts val="415"/>
              </a:spcBef>
            </a:pPr>
            <a:r>
              <a:rPr dirty="0" sz="600" spc="-10">
                <a:latin typeface="Times New Roman"/>
                <a:cs typeface="Times New Roman"/>
              </a:rPr>
              <a:t>i=n,</a:t>
            </a:r>
            <a:r>
              <a:rPr dirty="0" sz="600" spc="-5">
                <a:latin typeface="Times New Roman"/>
                <a:cs typeface="Times New Roman"/>
              </a:rPr>
              <a:t> k=W 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while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i,k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3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0</a:t>
            </a:r>
            <a:endParaRPr sz="600">
              <a:latin typeface="Times New Roman"/>
              <a:cs typeface="Times New Roman"/>
            </a:endParaRPr>
          </a:p>
          <a:p>
            <a:pPr marL="388620">
              <a:lnSpc>
                <a:spcPct val="100000"/>
              </a:lnSpc>
              <a:spcBef>
                <a:spcPts val="85"/>
              </a:spcBef>
            </a:pPr>
            <a:r>
              <a:rPr dirty="0" sz="600" spc="-10">
                <a:latin typeface="Times New Roman"/>
                <a:cs typeface="Times New Roman"/>
              </a:rPr>
              <a:t>if</a:t>
            </a:r>
            <a:r>
              <a:rPr dirty="0" sz="600" spc="-25">
                <a:latin typeface="Times New Roman"/>
                <a:cs typeface="Times New Roman"/>
              </a:rPr>
              <a:t> </a:t>
            </a:r>
            <a:r>
              <a:rPr dirty="0" sz="600" spc="-5" i="1">
                <a:latin typeface="Times New Roman"/>
                <a:cs typeface="Times New Roman"/>
              </a:rPr>
              <a:t>B</a:t>
            </a:r>
            <a:r>
              <a:rPr dirty="0" sz="600" spc="-5">
                <a:latin typeface="Times New Roman"/>
                <a:cs typeface="Times New Roman"/>
              </a:rPr>
              <a:t>[</a:t>
            </a:r>
            <a:r>
              <a:rPr dirty="0" sz="600" spc="-5" i="1">
                <a:latin typeface="Times New Roman"/>
                <a:cs typeface="Times New Roman"/>
              </a:rPr>
              <a:t>i,k</a:t>
            </a:r>
            <a:r>
              <a:rPr dirty="0" sz="600" spc="-5">
                <a:latin typeface="Times New Roman"/>
                <a:cs typeface="Times New Roman"/>
              </a:rPr>
              <a:t>]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>
                <a:latin typeface="Symbol"/>
                <a:cs typeface="Symbol"/>
              </a:rPr>
              <a:t>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 i="1">
                <a:latin typeface="Times New Roman"/>
                <a:cs typeface="Times New Roman"/>
              </a:rPr>
              <a:t>B</a:t>
            </a:r>
            <a:r>
              <a:rPr dirty="0" sz="600" spc="-5">
                <a:latin typeface="Times New Roman"/>
                <a:cs typeface="Times New Roman"/>
              </a:rPr>
              <a:t>[</a:t>
            </a:r>
            <a:r>
              <a:rPr dirty="0" sz="600" spc="-5" i="1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Symbol"/>
                <a:cs typeface="Symbol"/>
              </a:rPr>
              <a:t></a:t>
            </a:r>
            <a:r>
              <a:rPr dirty="0" sz="600" spc="-5" i="1">
                <a:latin typeface="Times New Roman"/>
                <a:cs typeface="Times New Roman"/>
              </a:rPr>
              <a:t>1,k</a:t>
            </a:r>
            <a:r>
              <a:rPr dirty="0" sz="600" spc="-5">
                <a:latin typeface="Times New Roman"/>
                <a:cs typeface="Times New Roman"/>
              </a:rPr>
              <a:t>]</a:t>
            </a:r>
            <a:r>
              <a:rPr dirty="0" sz="600" spc="-25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then</a:t>
            </a:r>
            <a:endParaRPr sz="600">
              <a:latin typeface="Times New Roman"/>
              <a:cs typeface="Times New Roman"/>
            </a:endParaRPr>
          </a:p>
          <a:p>
            <a:pPr marL="523875">
              <a:lnSpc>
                <a:spcPct val="100000"/>
              </a:lnSpc>
              <a:spcBef>
                <a:spcPts val="35"/>
              </a:spcBef>
            </a:pPr>
            <a:r>
              <a:rPr dirty="0" sz="550" spc="-10">
                <a:latin typeface="Times New Roman"/>
                <a:cs typeface="Times New Roman"/>
              </a:rPr>
              <a:t>mark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the</a:t>
            </a:r>
            <a:r>
              <a:rPr dirty="0" sz="550" spc="-25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i</a:t>
            </a:r>
            <a:r>
              <a:rPr dirty="0" baseline="23809" sz="525">
                <a:latin typeface="Times New Roman"/>
                <a:cs typeface="Times New Roman"/>
              </a:rPr>
              <a:t>th</a:t>
            </a:r>
            <a:r>
              <a:rPr dirty="0" baseline="23809" sz="525" spc="60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item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5">
                <a:latin typeface="Times New Roman"/>
                <a:cs typeface="Times New Roman"/>
              </a:rPr>
              <a:t>as </a:t>
            </a:r>
            <a:r>
              <a:rPr dirty="0" sz="550" spc="-10">
                <a:latin typeface="Times New Roman"/>
                <a:cs typeface="Times New Roman"/>
              </a:rPr>
              <a:t>in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the knapsack</a:t>
            </a:r>
            <a:endParaRPr sz="550">
              <a:latin typeface="Times New Roman"/>
              <a:cs typeface="Times New Roman"/>
            </a:endParaRPr>
          </a:p>
          <a:p>
            <a:pPr marL="523875">
              <a:lnSpc>
                <a:spcPct val="100000"/>
              </a:lnSpc>
              <a:spcBef>
                <a:spcPts val="60"/>
              </a:spcBef>
            </a:pPr>
            <a:r>
              <a:rPr dirty="0" sz="550" spc="-5" i="1">
                <a:latin typeface="Times New Roman"/>
                <a:cs typeface="Times New Roman"/>
              </a:rPr>
              <a:t>i</a:t>
            </a:r>
            <a:r>
              <a:rPr dirty="0" sz="550" spc="-10" i="1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=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10" i="1">
                <a:latin typeface="Times New Roman"/>
                <a:cs typeface="Times New Roman"/>
              </a:rPr>
              <a:t>i</a:t>
            </a:r>
            <a:r>
              <a:rPr dirty="0" sz="550" spc="-10">
                <a:latin typeface="Symbol"/>
                <a:cs typeface="Symbol"/>
              </a:rPr>
              <a:t></a:t>
            </a:r>
            <a:r>
              <a:rPr dirty="0" sz="550" spc="-10" i="1">
                <a:latin typeface="Times New Roman"/>
                <a:cs typeface="Times New Roman"/>
              </a:rPr>
              <a:t>1</a:t>
            </a:r>
            <a:r>
              <a:rPr dirty="0" sz="550" spc="-10">
                <a:latin typeface="Times New Roman"/>
                <a:cs typeface="Times New Roman"/>
              </a:rPr>
              <a:t>,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5" i="1">
                <a:latin typeface="Times New Roman"/>
                <a:cs typeface="Times New Roman"/>
              </a:rPr>
              <a:t>k</a:t>
            </a:r>
            <a:r>
              <a:rPr dirty="0" sz="550" spc="-15" i="1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=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10" i="1">
                <a:latin typeface="Times New Roman"/>
                <a:cs typeface="Times New Roman"/>
              </a:rPr>
              <a:t>k-w</a:t>
            </a:r>
            <a:r>
              <a:rPr dirty="0" baseline="-23809" sz="525" spc="-15" i="1">
                <a:latin typeface="Times New Roman"/>
                <a:cs typeface="Times New Roman"/>
              </a:rPr>
              <a:t>i</a:t>
            </a:r>
            <a:endParaRPr baseline="-23809" sz="525">
              <a:latin typeface="Times New Roman"/>
              <a:cs typeface="Times New Roman"/>
            </a:endParaRPr>
          </a:p>
          <a:p>
            <a:pPr marL="388620">
              <a:lnSpc>
                <a:spcPct val="100000"/>
              </a:lnSpc>
              <a:spcBef>
                <a:spcPts val="35"/>
              </a:spcBef>
            </a:pPr>
            <a:r>
              <a:rPr dirty="0" sz="550" spc="-10">
                <a:latin typeface="Times New Roman"/>
                <a:cs typeface="Times New Roman"/>
              </a:rPr>
              <a:t>else</a:t>
            </a:r>
            <a:endParaRPr sz="550">
              <a:latin typeface="Times New Roman"/>
              <a:cs typeface="Times New Roman"/>
            </a:endParaRPr>
          </a:p>
          <a:p>
            <a:pPr marL="523875">
              <a:lnSpc>
                <a:spcPct val="100000"/>
              </a:lnSpc>
              <a:spcBef>
                <a:spcPts val="60"/>
              </a:spcBef>
            </a:pPr>
            <a:r>
              <a:rPr dirty="0" sz="550" spc="-5" b="1" i="1">
                <a:latin typeface="Times New Roman"/>
                <a:cs typeface="Times New Roman"/>
              </a:rPr>
              <a:t>i</a:t>
            </a:r>
            <a:r>
              <a:rPr dirty="0" sz="550" spc="-5" b="1" i="1">
                <a:latin typeface="Times New Roman"/>
                <a:cs typeface="Times New Roman"/>
              </a:rPr>
              <a:t> </a:t>
            </a:r>
            <a:r>
              <a:rPr dirty="0" sz="550" spc="-10" b="1">
                <a:latin typeface="Times New Roman"/>
                <a:cs typeface="Times New Roman"/>
              </a:rPr>
              <a:t>=</a:t>
            </a:r>
            <a:r>
              <a:rPr dirty="0" sz="550" spc="-15" b="1">
                <a:latin typeface="Times New Roman"/>
                <a:cs typeface="Times New Roman"/>
              </a:rPr>
              <a:t> </a:t>
            </a:r>
            <a:r>
              <a:rPr dirty="0" sz="550" spc="-15" b="1" i="1">
                <a:latin typeface="Times New Roman"/>
                <a:cs typeface="Times New Roman"/>
              </a:rPr>
              <a:t>i</a:t>
            </a:r>
            <a:r>
              <a:rPr dirty="0" sz="550" spc="-10">
                <a:latin typeface="Symbol"/>
                <a:cs typeface="Symbol"/>
              </a:rPr>
              <a:t></a:t>
            </a:r>
            <a:r>
              <a:rPr dirty="0" sz="550" spc="-5" b="1" i="1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258061" y="1954275"/>
          <a:ext cx="5398770" cy="547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25"/>
                <a:gridCol w="227329"/>
                <a:gridCol w="250189"/>
                <a:gridCol w="248919"/>
                <a:gridCol w="250190"/>
                <a:gridCol w="248920"/>
                <a:gridCol w="250190"/>
                <a:gridCol w="980440"/>
                <a:gridCol w="688340"/>
                <a:gridCol w="226695"/>
                <a:gridCol w="249554"/>
                <a:gridCol w="202564"/>
                <a:gridCol w="45720"/>
                <a:gridCol w="250189"/>
                <a:gridCol w="248920"/>
                <a:gridCol w="250189"/>
                <a:gridCol w="633729"/>
              </a:tblGrid>
              <a:tr h="1371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755"/>
                        </a:lnSpc>
                        <a:spcBef>
                          <a:spcPts val="225"/>
                        </a:spcBef>
                      </a:pPr>
                      <a:r>
                        <a:rPr dirty="0" sz="700" spc="5">
                          <a:latin typeface="Times New Roman"/>
                          <a:cs typeface="Times New Roman"/>
                        </a:rPr>
                        <a:t>k=</a:t>
                      </a:r>
                      <a:r>
                        <a:rPr dirty="0" sz="7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latin typeface="Times New Roman"/>
                          <a:cs typeface="Times New Roman"/>
                        </a:rPr>
                        <a:t>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755"/>
                        </a:lnSpc>
                        <a:spcBef>
                          <a:spcPts val="225"/>
                        </a:spcBef>
                      </a:pPr>
                      <a:r>
                        <a:rPr dirty="0" sz="700" spc="5">
                          <a:latin typeface="Times New Roman"/>
                          <a:cs typeface="Times New Roman"/>
                        </a:rPr>
                        <a:t>k=</a:t>
                      </a:r>
                      <a:r>
                        <a:rPr dirty="0" sz="7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latin typeface="Times New Roman"/>
                          <a:cs typeface="Times New Roman"/>
                        </a:rPr>
                        <a:t>2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/>
                </a:tc>
              </a:tr>
              <a:tr h="13563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baseline="-24691" sz="67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700">
                          <a:latin typeface="Times New Roman"/>
                          <a:cs typeface="Times New Roman"/>
                        </a:rPr>
                        <a:t>=4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 b="1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baseline="-24691" sz="67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700">
                          <a:latin typeface="Times New Roman"/>
                          <a:cs typeface="Times New Roman"/>
                        </a:rPr>
                        <a:t>=3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/>
                </a:tc>
              </a:tr>
              <a:tr h="122566">
                <a:tc>
                  <a:txBody>
                    <a:bodyPr/>
                    <a:lstStyle/>
                    <a:p>
                      <a:pPr marL="31750">
                        <a:lnSpc>
                          <a:spcPts val="775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2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 b="1">
                          <a:latin typeface="Times New Roman"/>
                          <a:cs typeface="Times New Roman"/>
                        </a:rPr>
                        <a:t>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80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baseline="-24691" sz="67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700">
                          <a:latin typeface="Times New Roman"/>
                          <a:cs typeface="Times New Roman"/>
                        </a:rPr>
                        <a:t>=3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775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2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80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baseline="-24691" sz="675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700">
                          <a:latin typeface="Times New Roman"/>
                          <a:cs typeface="Times New Roman"/>
                        </a:rPr>
                        <a:t>=2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487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770"/>
                        </a:lnSpc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70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dirty="0" sz="700" i="1">
                          <a:latin typeface="Times New Roman"/>
                          <a:cs typeface="Times New Roman"/>
                        </a:rPr>
                        <a:t>i,k</a:t>
                      </a:r>
                      <a:r>
                        <a:rPr dirty="0" sz="70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dirty="0" sz="7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7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latin typeface="Times New Roman"/>
                          <a:cs typeface="Times New Roman"/>
                        </a:rPr>
                        <a:t>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770"/>
                        </a:lnSpc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70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dirty="0" sz="700" i="1">
                          <a:latin typeface="Times New Roman"/>
                          <a:cs typeface="Times New Roman"/>
                        </a:rPr>
                        <a:t>i,k</a:t>
                      </a:r>
                      <a:r>
                        <a:rPr dirty="0" sz="700">
                          <a:latin typeface="Times New Roman"/>
                          <a:cs typeface="Times New Roman"/>
                        </a:rPr>
                        <a:t>]</a:t>
                      </a:r>
                      <a:r>
                        <a:rPr dirty="0" sz="7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7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32" name="object 32"/>
          <p:cNvGrpSpPr/>
          <p:nvPr/>
        </p:nvGrpSpPr>
        <p:grpSpPr>
          <a:xfrm>
            <a:off x="4379722" y="1943417"/>
            <a:ext cx="872490" cy="424815"/>
            <a:chOff x="4379722" y="1943417"/>
            <a:chExt cx="872490" cy="424815"/>
          </a:xfrm>
        </p:grpSpPr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9722" y="2086101"/>
              <a:ext cx="146304" cy="14630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9722" y="2221737"/>
              <a:ext cx="146304" cy="14630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060188" y="1948179"/>
              <a:ext cx="158750" cy="294640"/>
            </a:xfrm>
            <a:custGeom>
              <a:avLst/>
              <a:gdLst/>
              <a:ahLst/>
              <a:cxnLst/>
              <a:rect l="l" t="t" r="r" b="b"/>
              <a:pathLst>
                <a:path w="158750" h="294639">
                  <a:moveTo>
                    <a:pt x="158496" y="146304"/>
                  </a:moveTo>
                  <a:lnTo>
                    <a:pt x="152114" y="89368"/>
                  </a:lnTo>
                  <a:lnTo>
                    <a:pt x="134874" y="42862"/>
                  </a:lnTo>
                  <a:lnTo>
                    <a:pt x="109632" y="11501"/>
                  </a:lnTo>
                  <a:lnTo>
                    <a:pt x="79248" y="0"/>
                  </a:lnTo>
                  <a:lnTo>
                    <a:pt x="48220" y="11501"/>
                  </a:lnTo>
                  <a:lnTo>
                    <a:pt x="23050" y="42862"/>
                  </a:lnTo>
                  <a:lnTo>
                    <a:pt x="6167" y="89368"/>
                  </a:lnTo>
                  <a:lnTo>
                    <a:pt x="0" y="146304"/>
                  </a:lnTo>
                  <a:lnTo>
                    <a:pt x="6167" y="203477"/>
                  </a:lnTo>
                  <a:lnTo>
                    <a:pt x="23050" y="250507"/>
                  </a:lnTo>
                  <a:lnTo>
                    <a:pt x="48220" y="282392"/>
                  </a:lnTo>
                  <a:lnTo>
                    <a:pt x="79248" y="294132"/>
                  </a:lnTo>
                  <a:lnTo>
                    <a:pt x="109632" y="282392"/>
                  </a:lnTo>
                  <a:lnTo>
                    <a:pt x="134874" y="250507"/>
                  </a:lnTo>
                  <a:lnTo>
                    <a:pt x="152114" y="203477"/>
                  </a:lnTo>
                  <a:lnTo>
                    <a:pt x="158496" y="14630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229352" y="2062479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w="0" h="73660">
                  <a:moveTo>
                    <a:pt x="0" y="73152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208016" y="2024379"/>
              <a:ext cx="44450" cy="43180"/>
            </a:xfrm>
            <a:custGeom>
              <a:avLst/>
              <a:gdLst/>
              <a:ahLst/>
              <a:cxnLst/>
              <a:rect l="l" t="t" r="r" b="b"/>
              <a:pathLst>
                <a:path w="44450" h="43180">
                  <a:moveTo>
                    <a:pt x="22860" y="0"/>
                  </a:moveTo>
                  <a:lnTo>
                    <a:pt x="0" y="42672"/>
                  </a:lnTo>
                  <a:lnTo>
                    <a:pt x="44196" y="42672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4091940" y="1542287"/>
            <a:ext cx="173736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72402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Finding</a:t>
            </a:r>
            <a:r>
              <a:rPr dirty="0" u="heavy" sz="10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Items</a:t>
            </a:r>
            <a:r>
              <a:rPr dirty="0" u="heavy" sz="10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(5)	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103116" y="1326387"/>
            <a:ext cx="2708275" cy="2028825"/>
          </a:xfrm>
          <a:custGeom>
            <a:avLst/>
            <a:gdLst/>
            <a:ahLst/>
            <a:cxnLst/>
            <a:rect l="l" t="t" r="r" b="b"/>
            <a:pathLst>
              <a:path w="2708275" h="2028825">
                <a:moveTo>
                  <a:pt x="0" y="2028444"/>
                </a:moveTo>
                <a:lnTo>
                  <a:pt x="2708148" y="2028444"/>
                </a:lnTo>
                <a:lnTo>
                  <a:pt x="2708148" y="0"/>
                </a:lnTo>
                <a:lnTo>
                  <a:pt x="0" y="0"/>
                </a:lnTo>
                <a:lnTo>
                  <a:pt x="0" y="2028444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596640" y="5977127"/>
            <a:ext cx="59055" cy="660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0" spc="5">
                <a:latin typeface="Times New Roman"/>
                <a:cs typeface="Times New Roman"/>
              </a:rPr>
              <a:t>45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12592" y="4029455"/>
            <a:ext cx="2895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Times New Roman"/>
                <a:cs typeface="Times New Roman"/>
              </a:rPr>
              <a:t>I</a:t>
            </a:r>
            <a:r>
              <a:rPr dirty="0" sz="800" spc="15">
                <a:latin typeface="Times New Roman"/>
                <a:cs typeface="Times New Roman"/>
              </a:rPr>
              <a:t>t</a:t>
            </a:r>
            <a:r>
              <a:rPr dirty="0" sz="800" spc="10">
                <a:latin typeface="Times New Roman"/>
                <a:cs typeface="Times New Roman"/>
              </a:rPr>
              <a:t>e</a:t>
            </a:r>
            <a:r>
              <a:rPr dirty="0" sz="800" spc="10">
                <a:latin typeface="Times New Roman"/>
                <a:cs typeface="Times New Roman"/>
              </a:rPr>
              <a:t>m</a:t>
            </a:r>
            <a:r>
              <a:rPr dirty="0" sz="800" spc="20">
                <a:latin typeface="Times New Roman"/>
                <a:cs typeface="Times New Roman"/>
              </a:rPr>
              <a:t>s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12592" y="4157472"/>
            <a:ext cx="335280" cy="532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latin typeface="Times New Roman"/>
                <a:cs typeface="Times New Roman"/>
              </a:rPr>
              <a:t>1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6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714244" y="4527804"/>
            <a:ext cx="704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17548" y="4527804"/>
            <a:ext cx="817244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0985" algn="l"/>
                <a:tab pos="510540" algn="l"/>
                <a:tab pos="758825" algn="l"/>
              </a:tabLst>
            </a:pP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3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263903" y="4504944"/>
            <a:ext cx="322580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i\W</a:t>
            </a:r>
            <a:r>
              <a:rPr dirty="0" sz="700" spc="285">
                <a:latin typeface="Times New Roman"/>
                <a:cs typeface="Times New Roman"/>
              </a:rPr>
              <a:t> </a:t>
            </a:r>
            <a:r>
              <a:rPr dirty="0" baseline="-15873" sz="1050">
                <a:latin typeface="Times New Roman"/>
                <a:cs typeface="Times New Roman"/>
              </a:rPr>
              <a:t>0</a:t>
            </a:r>
            <a:endParaRPr baseline="-15873" sz="10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66596" y="5346192"/>
            <a:ext cx="1323975" cy="686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895985">
              <a:lnSpc>
                <a:spcPct val="108300"/>
              </a:lnSpc>
              <a:spcBef>
                <a:spcPts val="100"/>
              </a:spcBef>
            </a:pPr>
            <a:r>
              <a:rPr dirty="0" sz="600" spc="-10">
                <a:latin typeface="Times New Roman"/>
                <a:cs typeface="Times New Roman"/>
              </a:rPr>
              <a:t>i=n, </a:t>
            </a:r>
            <a:r>
              <a:rPr dirty="0" sz="600" spc="-5">
                <a:latin typeface="Times New Roman"/>
                <a:cs typeface="Times New Roman"/>
              </a:rPr>
              <a:t>k=W 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while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i,k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3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0</a:t>
            </a:r>
            <a:endParaRPr sz="600">
              <a:latin typeface="Times New Roman"/>
              <a:cs typeface="Times New Roman"/>
            </a:endParaRPr>
          </a:p>
          <a:p>
            <a:pPr marL="173355">
              <a:lnSpc>
                <a:spcPct val="100000"/>
              </a:lnSpc>
              <a:spcBef>
                <a:spcPts val="85"/>
              </a:spcBef>
            </a:pPr>
            <a:r>
              <a:rPr dirty="0" sz="600" spc="-10">
                <a:latin typeface="Times New Roman"/>
                <a:cs typeface="Times New Roman"/>
              </a:rPr>
              <a:t>if</a:t>
            </a:r>
            <a:r>
              <a:rPr dirty="0" sz="600" spc="-25">
                <a:latin typeface="Times New Roman"/>
                <a:cs typeface="Times New Roman"/>
              </a:rPr>
              <a:t> </a:t>
            </a:r>
            <a:r>
              <a:rPr dirty="0" sz="600" spc="-5" i="1">
                <a:latin typeface="Times New Roman"/>
                <a:cs typeface="Times New Roman"/>
              </a:rPr>
              <a:t>B</a:t>
            </a:r>
            <a:r>
              <a:rPr dirty="0" sz="600" spc="-5">
                <a:latin typeface="Times New Roman"/>
                <a:cs typeface="Times New Roman"/>
              </a:rPr>
              <a:t>[</a:t>
            </a:r>
            <a:r>
              <a:rPr dirty="0" sz="600" spc="-5" i="1">
                <a:latin typeface="Times New Roman"/>
                <a:cs typeface="Times New Roman"/>
              </a:rPr>
              <a:t>i,k</a:t>
            </a:r>
            <a:r>
              <a:rPr dirty="0" sz="600" spc="-5">
                <a:latin typeface="Times New Roman"/>
                <a:cs typeface="Times New Roman"/>
              </a:rPr>
              <a:t>]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>
                <a:latin typeface="Symbol"/>
                <a:cs typeface="Symbol"/>
              </a:rPr>
              <a:t>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 i="1">
                <a:latin typeface="Times New Roman"/>
                <a:cs typeface="Times New Roman"/>
              </a:rPr>
              <a:t>B</a:t>
            </a:r>
            <a:r>
              <a:rPr dirty="0" sz="600" spc="-5">
                <a:latin typeface="Times New Roman"/>
                <a:cs typeface="Times New Roman"/>
              </a:rPr>
              <a:t>[</a:t>
            </a:r>
            <a:r>
              <a:rPr dirty="0" sz="600" spc="-5" i="1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Symbol"/>
                <a:cs typeface="Symbol"/>
              </a:rPr>
              <a:t></a:t>
            </a:r>
            <a:r>
              <a:rPr dirty="0" sz="600" spc="-5" i="1">
                <a:latin typeface="Times New Roman"/>
                <a:cs typeface="Times New Roman"/>
              </a:rPr>
              <a:t>1,k</a:t>
            </a:r>
            <a:r>
              <a:rPr dirty="0" sz="600" spc="-5">
                <a:latin typeface="Times New Roman"/>
                <a:cs typeface="Times New Roman"/>
              </a:rPr>
              <a:t>]</a:t>
            </a:r>
            <a:r>
              <a:rPr dirty="0" sz="600" spc="-25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then</a:t>
            </a:r>
            <a:endParaRPr sz="60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  <a:spcBef>
                <a:spcPts val="35"/>
              </a:spcBef>
            </a:pPr>
            <a:r>
              <a:rPr dirty="0" sz="550" spc="-10">
                <a:latin typeface="Times New Roman"/>
                <a:cs typeface="Times New Roman"/>
              </a:rPr>
              <a:t>mark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the</a:t>
            </a:r>
            <a:r>
              <a:rPr dirty="0" sz="550" spc="-25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n</a:t>
            </a:r>
            <a:r>
              <a:rPr dirty="0" baseline="23809" sz="525">
                <a:latin typeface="Times New Roman"/>
                <a:cs typeface="Times New Roman"/>
              </a:rPr>
              <a:t>th</a:t>
            </a:r>
            <a:r>
              <a:rPr dirty="0" baseline="23809" sz="525" spc="60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item</a:t>
            </a:r>
            <a:r>
              <a:rPr dirty="0" sz="550" spc="-25">
                <a:latin typeface="Times New Roman"/>
                <a:cs typeface="Times New Roman"/>
              </a:rPr>
              <a:t> </a:t>
            </a:r>
            <a:r>
              <a:rPr dirty="0" sz="550" spc="-5">
                <a:latin typeface="Times New Roman"/>
                <a:cs typeface="Times New Roman"/>
              </a:rPr>
              <a:t>as</a:t>
            </a:r>
            <a:r>
              <a:rPr dirty="0" sz="550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in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the</a:t>
            </a:r>
            <a:r>
              <a:rPr dirty="0" sz="550" spc="-15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knapsack</a:t>
            </a:r>
            <a:endParaRPr sz="55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  <a:spcBef>
                <a:spcPts val="60"/>
              </a:spcBef>
            </a:pPr>
            <a:r>
              <a:rPr dirty="0" sz="550" spc="-5" i="1">
                <a:latin typeface="Times New Roman"/>
                <a:cs typeface="Times New Roman"/>
              </a:rPr>
              <a:t>i</a:t>
            </a:r>
            <a:r>
              <a:rPr dirty="0" sz="550" spc="-10" i="1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=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10" i="1">
                <a:latin typeface="Times New Roman"/>
                <a:cs typeface="Times New Roman"/>
              </a:rPr>
              <a:t>i</a:t>
            </a:r>
            <a:r>
              <a:rPr dirty="0" sz="550" spc="-10">
                <a:latin typeface="Symbol"/>
                <a:cs typeface="Symbol"/>
              </a:rPr>
              <a:t></a:t>
            </a:r>
            <a:r>
              <a:rPr dirty="0" sz="550" spc="-10" i="1">
                <a:latin typeface="Times New Roman"/>
                <a:cs typeface="Times New Roman"/>
              </a:rPr>
              <a:t>1</a:t>
            </a:r>
            <a:r>
              <a:rPr dirty="0" sz="550" spc="-10">
                <a:latin typeface="Times New Roman"/>
                <a:cs typeface="Times New Roman"/>
              </a:rPr>
              <a:t>,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5" i="1">
                <a:latin typeface="Times New Roman"/>
                <a:cs typeface="Times New Roman"/>
              </a:rPr>
              <a:t>k</a:t>
            </a:r>
            <a:r>
              <a:rPr dirty="0" sz="550" spc="-15" i="1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=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10" i="1">
                <a:latin typeface="Times New Roman"/>
                <a:cs typeface="Times New Roman"/>
              </a:rPr>
              <a:t>k-w</a:t>
            </a:r>
            <a:r>
              <a:rPr dirty="0" baseline="-23809" sz="525" spc="-15" i="1">
                <a:latin typeface="Times New Roman"/>
                <a:cs typeface="Times New Roman"/>
              </a:rPr>
              <a:t>i</a:t>
            </a:r>
            <a:endParaRPr baseline="-23809" sz="525">
              <a:latin typeface="Times New Roman"/>
              <a:cs typeface="Times New Roman"/>
            </a:endParaRPr>
          </a:p>
          <a:p>
            <a:pPr marL="173355">
              <a:lnSpc>
                <a:spcPct val="100000"/>
              </a:lnSpc>
              <a:spcBef>
                <a:spcPts val="35"/>
              </a:spcBef>
            </a:pPr>
            <a:r>
              <a:rPr dirty="0" sz="550" spc="-10">
                <a:latin typeface="Times New Roman"/>
                <a:cs typeface="Times New Roman"/>
              </a:rPr>
              <a:t>else</a:t>
            </a:r>
            <a:endParaRPr sz="55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  <a:spcBef>
                <a:spcPts val="60"/>
              </a:spcBef>
            </a:pPr>
            <a:r>
              <a:rPr dirty="0" sz="550" spc="-5" i="1">
                <a:latin typeface="Times New Roman"/>
                <a:cs typeface="Times New Roman"/>
              </a:rPr>
              <a:t>i</a:t>
            </a:r>
            <a:r>
              <a:rPr dirty="0" sz="550" spc="-5" i="1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=</a:t>
            </a:r>
            <a:r>
              <a:rPr dirty="0" sz="550" spc="-10">
                <a:latin typeface="Times New Roman"/>
                <a:cs typeface="Times New Roman"/>
              </a:rPr>
              <a:t> </a:t>
            </a:r>
            <a:r>
              <a:rPr dirty="0" sz="550" spc="-15" i="1">
                <a:latin typeface="Times New Roman"/>
                <a:cs typeface="Times New Roman"/>
              </a:rPr>
              <a:t>i</a:t>
            </a:r>
            <a:r>
              <a:rPr dirty="0" sz="550" spc="-10">
                <a:latin typeface="Symbol"/>
                <a:cs typeface="Symbol"/>
              </a:rPr>
              <a:t></a:t>
            </a:r>
            <a:r>
              <a:rPr dirty="0" sz="550" spc="-5" i="1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1405636" y="4641088"/>
          <a:ext cx="1478280" cy="684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/>
                <a:gridCol w="250189"/>
                <a:gridCol w="248920"/>
                <a:gridCol w="250189"/>
                <a:gridCol w="248920"/>
                <a:gridCol w="250190"/>
              </a:tblGrid>
              <a:tr h="137160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5636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5636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5636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8" name="object 48"/>
          <p:cNvSpPr/>
          <p:nvPr/>
        </p:nvSpPr>
        <p:spPr>
          <a:xfrm>
            <a:off x="3107944" y="4167123"/>
            <a:ext cx="498475" cy="521334"/>
          </a:xfrm>
          <a:custGeom>
            <a:avLst/>
            <a:gdLst/>
            <a:ahLst/>
            <a:cxnLst/>
            <a:rect l="l" t="t" r="r" b="b"/>
            <a:pathLst>
              <a:path w="498475" h="521335">
                <a:moveTo>
                  <a:pt x="0" y="521208"/>
                </a:moveTo>
                <a:lnTo>
                  <a:pt x="498348" y="521208"/>
                </a:lnTo>
                <a:lnTo>
                  <a:pt x="498348" y="0"/>
                </a:lnTo>
                <a:lnTo>
                  <a:pt x="0" y="0"/>
                </a:lnTo>
                <a:lnTo>
                  <a:pt x="0" y="52120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933700" y="4536948"/>
            <a:ext cx="14541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 spc="-5">
                <a:latin typeface="Times New Roman"/>
                <a:cs typeface="Times New Roman"/>
              </a:rPr>
              <a:t>i=</a:t>
            </a:r>
            <a:r>
              <a:rPr dirty="0" sz="70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pic>
        <p:nvPicPr>
          <p:cNvPr id="50" name="object 5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7228" y="4774438"/>
            <a:ext cx="146309" cy="281940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3054095" y="5352288"/>
            <a:ext cx="248920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 spc="-5">
                <a:latin typeface="Times New Roman"/>
                <a:cs typeface="Times New Roman"/>
              </a:rPr>
              <a:t>{</a:t>
            </a:r>
            <a:r>
              <a:rPr dirty="0" sz="700" spc="5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,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49446" y="4230624"/>
            <a:ext cx="173736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72402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Finding</a:t>
            </a:r>
            <a:r>
              <a:rPr dirty="0" u="heavy" sz="10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Items</a:t>
            </a:r>
            <a:r>
              <a:rPr dirty="0" u="heavy" sz="10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(6)	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960622" y="4014723"/>
            <a:ext cx="2707005" cy="2026920"/>
          </a:xfrm>
          <a:custGeom>
            <a:avLst/>
            <a:gdLst/>
            <a:ahLst/>
            <a:cxnLst/>
            <a:rect l="l" t="t" r="r" b="b"/>
            <a:pathLst>
              <a:path w="2707004" h="2026920">
                <a:moveTo>
                  <a:pt x="0" y="2026920"/>
                </a:moveTo>
                <a:lnTo>
                  <a:pt x="2706624" y="2026920"/>
                </a:lnTo>
                <a:lnTo>
                  <a:pt x="2706624" y="0"/>
                </a:lnTo>
                <a:lnTo>
                  <a:pt x="0" y="0"/>
                </a:lnTo>
                <a:lnTo>
                  <a:pt x="0" y="20269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6739128" y="5977127"/>
            <a:ext cx="59055" cy="660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50" spc="5">
                <a:latin typeface="Times New Roman"/>
                <a:cs typeface="Times New Roman"/>
              </a:rPr>
              <a:t>46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355079" y="4029455"/>
            <a:ext cx="289560" cy="151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10">
                <a:latin typeface="Times New Roman"/>
                <a:cs typeface="Times New Roman"/>
              </a:rPr>
              <a:t>I</a:t>
            </a:r>
            <a:r>
              <a:rPr dirty="0" sz="800" spc="15">
                <a:latin typeface="Times New Roman"/>
                <a:cs typeface="Times New Roman"/>
              </a:rPr>
              <a:t>t</a:t>
            </a:r>
            <a:r>
              <a:rPr dirty="0" sz="800" spc="10">
                <a:latin typeface="Times New Roman"/>
                <a:cs typeface="Times New Roman"/>
              </a:rPr>
              <a:t>e</a:t>
            </a:r>
            <a:r>
              <a:rPr dirty="0" sz="800" spc="10">
                <a:latin typeface="Times New Roman"/>
                <a:cs typeface="Times New Roman"/>
              </a:rPr>
              <a:t>m</a:t>
            </a:r>
            <a:r>
              <a:rPr dirty="0" sz="800" spc="20">
                <a:latin typeface="Times New Roman"/>
                <a:cs typeface="Times New Roman"/>
              </a:rPr>
              <a:t>s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355079" y="4157472"/>
            <a:ext cx="335280" cy="5327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15">
                <a:latin typeface="Times New Roman"/>
                <a:cs typeface="Times New Roman"/>
              </a:rPr>
              <a:t>1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15">
                <a:latin typeface="Times New Roman"/>
                <a:cs typeface="Times New Roman"/>
              </a:rPr>
              <a:t>2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800" spc="15">
                <a:latin typeface="Times New Roman"/>
                <a:cs typeface="Times New Roman"/>
              </a:rPr>
              <a:t>3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800" spc="15">
                <a:latin typeface="Times New Roman"/>
                <a:cs typeface="Times New Roman"/>
              </a:rPr>
              <a:t>4</a:t>
            </a:r>
            <a:r>
              <a:rPr dirty="0" sz="800" spc="5">
                <a:latin typeface="Times New Roman"/>
                <a:cs typeface="Times New Roman"/>
              </a:rPr>
              <a:t>: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(</a:t>
            </a:r>
            <a:r>
              <a:rPr dirty="0" sz="800" spc="15">
                <a:latin typeface="Times New Roman"/>
                <a:cs typeface="Times New Roman"/>
              </a:rPr>
              <a:t>5</a:t>
            </a:r>
            <a:r>
              <a:rPr dirty="0" sz="800">
                <a:latin typeface="Times New Roman"/>
                <a:cs typeface="Times New Roman"/>
              </a:rPr>
              <a:t>,</a:t>
            </a:r>
            <a:r>
              <a:rPr dirty="0" sz="800" spc="15">
                <a:latin typeface="Times New Roman"/>
                <a:cs typeface="Times New Roman"/>
              </a:rPr>
              <a:t>6</a:t>
            </a:r>
            <a:r>
              <a:rPr dirty="0" sz="800" spc="5"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549647" y="5186679"/>
            <a:ext cx="1473835" cy="137160"/>
          </a:xfrm>
          <a:custGeom>
            <a:avLst/>
            <a:gdLst/>
            <a:ahLst/>
            <a:cxnLst/>
            <a:rect l="l" t="t" r="r" b="b"/>
            <a:pathLst>
              <a:path w="1473835" h="137160">
                <a:moveTo>
                  <a:pt x="0" y="0"/>
                </a:moveTo>
                <a:lnTo>
                  <a:pt x="1473708" y="0"/>
                </a:lnTo>
              </a:path>
              <a:path w="1473835" h="137160">
                <a:moveTo>
                  <a:pt x="0" y="137160"/>
                </a:moveTo>
                <a:lnTo>
                  <a:pt x="1473708" y="1371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5856732" y="4527804"/>
            <a:ext cx="70485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860035" y="4527804"/>
            <a:ext cx="817244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0985" algn="l"/>
                <a:tab pos="510540" algn="l"/>
                <a:tab pos="758825" algn="l"/>
              </a:tabLst>
            </a:pPr>
            <a:r>
              <a:rPr dirty="0" sz="700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3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>
                <a:latin typeface="Times New Roman"/>
                <a:cs typeface="Times New Roman"/>
              </a:rPr>
              <a:t>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406391" y="4504944"/>
            <a:ext cx="322580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700">
                <a:latin typeface="Times New Roman"/>
                <a:cs typeface="Times New Roman"/>
              </a:rPr>
              <a:t>i\W</a:t>
            </a:r>
            <a:r>
              <a:rPr dirty="0" sz="700" spc="285">
                <a:latin typeface="Times New Roman"/>
                <a:cs typeface="Times New Roman"/>
              </a:rPr>
              <a:t> </a:t>
            </a:r>
            <a:r>
              <a:rPr dirty="0" baseline="-15873" sz="1050">
                <a:latin typeface="Times New Roman"/>
                <a:cs typeface="Times New Roman"/>
              </a:rPr>
              <a:t>0</a:t>
            </a:r>
            <a:endParaRPr baseline="-15873" sz="10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609084" y="5346192"/>
            <a:ext cx="1323975" cy="686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895985">
              <a:lnSpc>
                <a:spcPct val="108300"/>
              </a:lnSpc>
              <a:spcBef>
                <a:spcPts val="100"/>
              </a:spcBef>
            </a:pPr>
            <a:r>
              <a:rPr dirty="0" sz="600" spc="-10">
                <a:latin typeface="Times New Roman"/>
                <a:cs typeface="Times New Roman"/>
              </a:rPr>
              <a:t>i=n, </a:t>
            </a:r>
            <a:r>
              <a:rPr dirty="0" sz="600" spc="-5">
                <a:latin typeface="Times New Roman"/>
                <a:cs typeface="Times New Roman"/>
              </a:rPr>
              <a:t>k=W 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while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i,k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&gt;</a:t>
            </a:r>
            <a:r>
              <a:rPr dirty="0" sz="600" spc="-3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0</a:t>
            </a:r>
            <a:endParaRPr sz="600">
              <a:latin typeface="Times New Roman"/>
              <a:cs typeface="Times New Roman"/>
            </a:endParaRPr>
          </a:p>
          <a:p>
            <a:pPr marL="173355">
              <a:lnSpc>
                <a:spcPct val="100000"/>
              </a:lnSpc>
              <a:spcBef>
                <a:spcPts val="85"/>
              </a:spcBef>
            </a:pPr>
            <a:r>
              <a:rPr dirty="0" sz="600" spc="-10">
                <a:latin typeface="Times New Roman"/>
                <a:cs typeface="Times New Roman"/>
              </a:rPr>
              <a:t>if</a:t>
            </a:r>
            <a:r>
              <a:rPr dirty="0" sz="600" spc="-25">
                <a:latin typeface="Times New Roman"/>
                <a:cs typeface="Times New Roman"/>
              </a:rPr>
              <a:t> </a:t>
            </a:r>
            <a:r>
              <a:rPr dirty="0" sz="600" spc="-5" i="1">
                <a:latin typeface="Times New Roman"/>
                <a:cs typeface="Times New Roman"/>
              </a:rPr>
              <a:t>B</a:t>
            </a:r>
            <a:r>
              <a:rPr dirty="0" sz="600" spc="-5">
                <a:latin typeface="Times New Roman"/>
                <a:cs typeface="Times New Roman"/>
              </a:rPr>
              <a:t>[</a:t>
            </a:r>
            <a:r>
              <a:rPr dirty="0" sz="600" spc="-5" i="1">
                <a:latin typeface="Times New Roman"/>
                <a:cs typeface="Times New Roman"/>
              </a:rPr>
              <a:t>i,k</a:t>
            </a:r>
            <a:r>
              <a:rPr dirty="0" sz="600" spc="-5">
                <a:latin typeface="Times New Roman"/>
                <a:cs typeface="Times New Roman"/>
              </a:rPr>
              <a:t>]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>
                <a:latin typeface="Symbol"/>
                <a:cs typeface="Symbol"/>
              </a:rPr>
              <a:t>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5" i="1">
                <a:latin typeface="Times New Roman"/>
                <a:cs typeface="Times New Roman"/>
              </a:rPr>
              <a:t>B</a:t>
            </a:r>
            <a:r>
              <a:rPr dirty="0" sz="600" spc="-5">
                <a:latin typeface="Times New Roman"/>
                <a:cs typeface="Times New Roman"/>
              </a:rPr>
              <a:t>[</a:t>
            </a:r>
            <a:r>
              <a:rPr dirty="0" sz="600" spc="-5" i="1">
                <a:latin typeface="Times New Roman"/>
                <a:cs typeface="Times New Roman"/>
              </a:rPr>
              <a:t>i</a:t>
            </a:r>
            <a:r>
              <a:rPr dirty="0" sz="600" spc="-5">
                <a:latin typeface="Symbol"/>
                <a:cs typeface="Symbol"/>
              </a:rPr>
              <a:t></a:t>
            </a:r>
            <a:r>
              <a:rPr dirty="0" sz="600" spc="-5" i="1">
                <a:latin typeface="Times New Roman"/>
                <a:cs typeface="Times New Roman"/>
              </a:rPr>
              <a:t>1,k</a:t>
            </a:r>
            <a:r>
              <a:rPr dirty="0" sz="600" spc="-5">
                <a:latin typeface="Times New Roman"/>
                <a:cs typeface="Times New Roman"/>
              </a:rPr>
              <a:t>]</a:t>
            </a:r>
            <a:r>
              <a:rPr dirty="0" sz="600" spc="-25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then</a:t>
            </a:r>
            <a:endParaRPr sz="60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  <a:spcBef>
                <a:spcPts val="35"/>
              </a:spcBef>
            </a:pPr>
            <a:r>
              <a:rPr dirty="0" sz="550" spc="-10">
                <a:latin typeface="Times New Roman"/>
                <a:cs typeface="Times New Roman"/>
              </a:rPr>
              <a:t>mark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the</a:t>
            </a:r>
            <a:r>
              <a:rPr dirty="0" sz="550" spc="-25">
                <a:latin typeface="Times New Roman"/>
                <a:cs typeface="Times New Roman"/>
              </a:rPr>
              <a:t> </a:t>
            </a:r>
            <a:r>
              <a:rPr dirty="0" sz="550" i="1">
                <a:latin typeface="Times New Roman"/>
                <a:cs typeface="Times New Roman"/>
              </a:rPr>
              <a:t>n</a:t>
            </a:r>
            <a:r>
              <a:rPr dirty="0" baseline="23809" sz="525">
                <a:latin typeface="Times New Roman"/>
                <a:cs typeface="Times New Roman"/>
              </a:rPr>
              <a:t>th</a:t>
            </a:r>
            <a:r>
              <a:rPr dirty="0" baseline="23809" sz="525" spc="60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item</a:t>
            </a:r>
            <a:r>
              <a:rPr dirty="0" sz="550" spc="-25">
                <a:latin typeface="Times New Roman"/>
                <a:cs typeface="Times New Roman"/>
              </a:rPr>
              <a:t> </a:t>
            </a:r>
            <a:r>
              <a:rPr dirty="0" sz="550" spc="-5">
                <a:latin typeface="Times New Roman"/>
                <a:cs typeface="Times New Roman"/>
              </a:rPr>
              <a:t>as</a:t>
            </a:r>
            <a:r>
              <a:rPr dirty="0" sz="550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in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the</a:t>
            </a:r>
            <a:r>
              <a:rPr dirty="0" sz="550" spc="-15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knapsack</a:t>
            </a:r>
            <a:endParaRPr sz="55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  <a:spcBef>
                <a:spcPts val="60"/>
              </a:spcBef>
            </a:pPr>
            <a:r>
              <a:rPr dirty="0" sz="550" spc="-5" i="1">
                <a:latin typeface="Times New Roman"/>
                <a:cs typeface="Times New Roman"/>
              </a:rPr>
              <a:t>i</a:t>
            </a:r>
            <a:r>
              <a:rPr dirty="0" sz="550" spc="-10" i="1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=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10" i="1">
                <a:latin typeface="Times New Roman"/>
                <a:cs typeface="Times New Roman"/>
              </a:rPr>
              <a:t>i</a:t>
            </a:r>
            <a:r>
              <a:rPr dirty="0" sz="550" spc="-10">
                <a:latin typeface="Symbol"/>
                <a:cs typeface="Symbol"/>
              </a:rPr>
              <a:t></a:t>
            </a:r>
            <a:r>
              <a:rPr dirty="0" sz="550" spc="-10" i="1">
                <a:latin typeface="Times New Roman"/>
                <a:cs typeface="Times New Roman"/>
              </a:rPr>
              <a:t>1</a:t>
            </a:r>
            <a:r>
              <a:rPr dirty="0" sz="550" spc="-10">
                <a:latin typeface="Times New Roman"/>
                <a:cs typeface="Times New Roman"/>
              </a:rPr>
              <a:t>,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5" i="1">
                <a:latin typeface="Times New Roman"/>
                <a:cs typeface="Times New Roman"/>
              </a:rPr>
              <a:t>k</a:t>
            </a:r>
            <a:r>
              <a:rPr dirty="0" sz="550" spc="-15" i="1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=</a:t>
            </a:r>
            <a:r>
              <a:rPr dirty="0" sz="550" spc="-20">
                <a:latin typeface="Times New Roman"/>
                <a:cs typeface="Times New Roman"/>
              </a:rPr>
              <a:t> </a:t>
            </a:r>
            <a:r>
              <a:rPr dirty="0" sz="550" spc="-10" i="1">
                <a:latin typeface="Times New Roman"/>
                <a:cs typeface="Times New Roman"/>
              </a:rPr>
              <a:t>k-w</a:t>
            </a:r>
            <a:r>
              <a:rPr dirty="0" baseline="-23809" sz="525" spc="-15" i="1">
                <a:latin typeface="Times New Roman"/>
                <a:cs typeface="Times New Roman"/>
              </a:rPr>
              <a:t>i</a:t>
            </a:r>
            <a:endParaRPr baseline="-23809" sz="525">
              <a:latin typeface="Times New Roman"/>
              <a:cs typeface="Times New Roman"/>
            </a:endParaRPr>
          </a:p>
          <a:p>
            <a:pPr marL="173355">
              <a:lnSpc>
                <a:spcPct val="100000"/>
              </a:lnSpc>
              <a:spcBef>
                <a:spcPts val="35"/>
              </a:spcBef>
            </a:pPr>
            <a:r>
              <a:rPr dirty="0" sz="550" spc="-10">
                <a:latin typeface="Times New Roman"/>
                <a:cs typeface="Times New Roman"/>
              </a:rPr>
              <a:t>else</a:t>
            </a:r>
            <a:endParaRPr sz="550">
              <a:latin typeface="Times New Roman"/>
              <a:cs typeface="Times New Roman"/>
            </a:endParaRPr>
          </a:p>
          <a:p>
            <a:pPr marL="309245">
              <a:lnSpc>
                <a:spcPct val="100000"/>
              </a:lnSpc>
              <a:spcBef>
                <a:spcPts val="60"/>
              </a:spcBef>
            </a:pPr>
            <a:r>
              <a:rPr dirty="0" sz="550" spc="-5" i="1">
                <a:latin typeface="Times New Roman"/>
                <a:cs typeface="Times New Roman"/>
              </a:rPr>
              <a:t>i</a:t>
            </a:r>
            <a:r>
              <a:rPr dirty="0" sz="550" spc="-5" i="1">
                <a:latin typeface="Times New Roman"/>
                <a:cs typeface="Times New Roman"/>
              </a:rPr>
              <a:t> </a:t>
            </a:r>
            <a:r>
              <a:rPr dirty="0" sz="550" spc="-10">
                <a:latin typeface="Times New Roman"/>
                <a:cs typeface="Times New Roman"/>
              </a:rPr>
              <a:t>=</a:t>
            </a:r>
            <a:r>
              <a:rPr dirty="0" sz="550" spc="-10">
                <a:latin typeface="Times New Roman"/>
                <a:cs typeface="Times New Roman"/>
              </a:rPr>
              <a:t> </a:t>
            </a:r>
            <a:r>
              <a:rPr dirty="0" sz="550" spc="-15" i="1">
                <a:latin typeface="Times New Roman"/>
                <a:cs typeface="Times New Roman"/>
              </a:rPr>
              <a:t>i</a:t>
            </a:r>
            <a:r>
              <a:rPr dirty="0" sz="550" spc="-10">
                <a:latin typeface="Symbol"/>
                <a:cs typeface="Symbol"/>
              </a:rPr>
              <a:t></a:t>
            </a:r>
            <a:r>
              <a:rPr dirty="0" sz="550" spc="-5" i="1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250432" y="4167123"/>
            <a:ext cx="498475" cy="521334"/>
          </a:xfrm>
          <a:custGeom>
            <a:avLst/>
            <a:gdLst/>
            <a:ahLst/>
            <a:cxnLst/>
            <a:rect l="l" t="t" r="r" b="b"/>
            <a:pathLst>
              <a:path w="498475" h="521335">
                <a:moveTo>
                  <a:pt x="0" y="521208"/>
                </a:moveTo>
                <a:lnTo>
                  <a:pt x="498348" y="521208"/>
                </a:lnTo>
                <a:lnTo>
                  <a:pt x="498348" y="0"/>
                </a:lnTo>
                <a:lnTo>
                  <a:pt x="0" y="0"/>
                </a:lnTo>
                <a:lnTo>
                  <a:pt x="0" y="52120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6196584" y="5352288"/>
            <a:ext cx="248920" cy="13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" spc="-5">
                <a:latin typeface="Times New Roman"/>
                <a:cs typeface="Times New Roman"/>
              </a:rPr>
              <a:t>{</a:t>
            </a:r>
            <a:r>
              <a:rPr dirty="0" sz="700" spc="5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,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2</a:t>
            </a:r>
            <a:r>
              <a:rPr dirty="0" sz="700">
                <a:latin typeface="Times New Roman"/>
                <a:cs typeface="Times New Roman"/>
              </a:rPr>
              <a:t>}</a:t>
            </a:r>
            <a:endParaRPr sz="700">
              <a:latin typeface="Times New Roman"/>
              <a:cs typeface="Times New Roman"/>
            </a:endParaRPr>
          </a:p>
        </p:txBody>
      </p:sp>
      <p:graphicFrame>
        <p:nvGraphicFramePr>
          <p:cNvPr id="64" name="object 64"/>
          <p:cNvGraphicFramePr>
            <a:graphicFrameLocks noGrp="1"/>
          </p:cNvGraphicFramePr>
          <p:nvPr/>
        </p:nvGraphicFramePr>
        <p:xfrm>
          <a:off x="1258061" y="4642611"/>
          <a:ext cx="5517515" cy="732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25"/>
                <a:gridCol w="227329"/>
                <a:gridCol w="250189"/>
                <a:gridCol w="248919"/>
                <a:gridCol w="250190"/>
                <a:gridCol w="248920"/>
                <a:gridCol w="250190"/>
                <a:gridCol w="1132840"/>
                <a:gridCol w="535940"/>
                <a:gridCol w="226695"/>
                <a:gridCol w="249554"/>
                <a:gridCol w="202564"/>
                <a:gridCol w="45720"/>
                <a:gridCol w="250189"/>
                <a:gridCol w="248920"/>
                <a:gridCol w="181610"/>
                <a:gridCol w="68579"/>
                <a:gridCol w="752475"/>
              </a:tblGrid>
              <a:tr h="1371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755"/>
                        </a:lnSpc>
                        <a:spcBef>
                          <a:spcPts val="225"/>
                        </a:spcBef>
                      </a:pPr>
                      <a:r>
                        <a:rPr dirty="0" sz="700" spc="5">
                          <a:latin typeface="Times New Roman"/>
                          <a:cs typeface="Times New Roman"/>
                        </a:rPr>
                        <a:t>k=</a:t>
                      </a:r>
                      <a:r>
                        <a:rPr dirty="0" sz="7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3563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 b="1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3475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2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2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700" b="1">
                          <a:latin typeface="Times New Roman"/>
                          <a:cs typeface="Times New Roman"/>
                        </a:rPr>
                        <a:t>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114557">
                <a:tc>
                  <a:txBody>
                    <a:bodyPr/>
                    <a:lstStyle/>
                    <a:p>
                      <a:pPr marL="31750">
                        <a:lnSpc>
                          <a:spcPts val="705"/>
                        </a:lnSpc>
                        <a:spcBef>
                          <a:spcPts val="9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ts val="77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7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latin typeface="Times New Roman"/>
                          <a:cs typeface="Times New Roman"/>
                        </a:rPr>
                        <a:t>optimal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ts val="705"/>
                        </a:lnSpc>
                        <a:spcBef>
                          <a:spcPts val="9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705"/>
                        </a:lnSpc>
                        <a:spcBef>
                          <a:spcPts val="9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ts val="705"/>
                        </a:lnSpc>
                        <a:spcBef>
                          <a:spcPts val="9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ts val="705"/>
                        </a:lnSpc>
                        <a:spcBef>
                          <a:spcPts val="9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ts val="705"/>
                        </a:lnSpc>
                        <a:spcBef>
                          <a:spcPts val="9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ts val="705"/>
                        </a:lnSpc>
                        <a:spcBef>
                          <a:spcPts val="9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ts val="705"/>
                        </a:lnSpc>
                        <a:spcBef>
                          <a:spcPts val="9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ts val="77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7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latin typeface="Times New Roman"/>
                          <a:cs typeface="Times New Roman"/>
                        </a:rPr>
                        <a:t>optimal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2100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ts val="72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knapsack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85420">
                        <a:lnSpc>
                          <a:spcPts val="819"/>
                        </a:lnSpc>
                        <a:spcBef>
                          <a:spcPts val="1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should</a:t>
                      </a:r>
                      <a:r>
                        <a:rPr dirty="0" sz="7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latin typeface="Times New Roman"/>
                          <a:cs typeface="Times New Roman"/>
                        </a:rPr>
                        <a:t>contain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0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5524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3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4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5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7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ts val="720"/>
                        </a:lnSpc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knapsack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85420">
                        <a:lnSpc>
                          <a:spcPts val="819"/>
                        </a:lnSpc>
                        <a:spcBef>
                          <a:spcPts val="10"/>
                        </a:spcBef>
                      </a:pPr>
                      <a:r>
                        <a:rPr dirty="0" sz="700">
                          <a:latin typeface="Times New Roman"/>
                          <a:cs typeface="Times New Roman"/>
                        </a:rPr>
                        <a:t>should</a:t>
                      </a:r>
                      <a:r>
                        <a:rPr dirty="0" sz="7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latin typeface="Times New Roman"/>
                          <a:cs typeface="Times New Roman"/>
                        </a:rPr>
                        <a:t>contain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grpSp>
        <p:nvGrpSpPr>
          <p:cNvPr id="65" name="object 65"/>
          <p:cNvGrpSpPr/>
          <p:nvPr/>
        </p:nvGrpSpPr>
        <p:grpSpPr>
          <a:xfrm>
            <a:off x="4379722" y="4764341"/>
            <a:ext cx="1598295" cy="579755"/>
            <a:chOff x="4379722" y="4764341"/>
            <a:chExt cx="1598295" cy="579755"/>
          </a:xfrm>
        </p:grpSpPr>
        <p:sp>
          <p:nvSpPr>
            <p:cNvPr id="66" name="object 66"/>
            <p:cNvSpPr/>
            <p:nvPr/>
          </p:nvSpPr>
          <p:spPr>
            <a:xfrm>
              <a:off x="5933440" y="5121147"/>
              <a:ext cx="44450" cy="43180"/>
            </a:xfrm>
            <a:custGeom>
              <a:avLst/>
              <a:gdLst/>
              <a:ahLst/>
              <a:cxnLst/>
              <a:rect l="l" t="t" r="r" b="b"/>
              <a:pathLst>
                <a:path w="44450" h="43179">
                  <a:moveTo>
                    <a:pt x="22860" y="0"/>
                  </a:moveTo>
                  <a:lnTo>
                    <a:pt x="0" y="42672"/>
                  </a:lnTo>
                  <a:lnTo>
                    <a:pt x="44196" y="42672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809996" y="5043423"/>
              <a:ext cx="158750" cy="295910"/>
            </a:xfrm>
            <a:custGeom>
              <a:avLst/>
              <a:gdLst/>
              <a:ahLst/>
              <a:cxnLst/>
              <a:rect l="l" t="t" r="r" b="b"/>
              <a:pathLst>
                <a:path w="158750" h="295910">
                  <a:moveTo>
                    <a:pt x="158496" y="147828"/>
                  </a:moveTo>
                  <a:lnTo>
                    <a:pt x="152114" y="90011"/>
                  </a:lnTo>
                  <a:lnTo>
                    <a:pt x="134874" y="43053"/>
                  </a:lnTo>
                  <a:lnTo>
                    <a:pt x="109632" y="11525"/>
                  </a:lnTo>
                  <a:lnTo>
                    <a:pt x="79248" y="0"/>
                  </a:lnTo>
                  <a:lnTo>
                    <a:pt x="48220" y="11525"/>
                  </a:lnTo>
                  <a:lnTo>
                    <a:pt x="23050" y="43053"/>
                  </a:lnTo>
                  <a:lnTo>
                    <a:pt x="6167" y="90011"/>
                  </a:lnTo>
                  <a:lnTo>
                    <a:pt x="0" y="147828"/>
                  </a:lnTo>
                  <a:lnTo>
                    <a:pt x="6167" y="205001"/>
                  </a:lnTo>
                  <a:lnTo>
                    <a:pt x="23050" y="252031"/>
                  </a:lnTo>
                  <a:lnTo>
                    <a:pt x="48220" y="283916"/>
                  </a:lnTo>
                  <a:lnTo>
                    <a:pt x="79248" y="295656"/>
                  </a:lnTo>
                  <a:lnTo>
                    <a:pt x="109632" y="283916"/>
                  </a:lnTo>
                  <a:lnTo>
                    <a:pt x="134874" y="252031"/>
                  </a:lnTo>
                  <a:lnTo>
                    <a:pt x="152114" y="205001"/>
                  </a:lnTo>
                  <a:lnTo>
                    <a:pt x="158496" y="14782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933440" y="498398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60" y="0"/>
                  </a:moveTo>
                  <a:lnTo>
                    <a:pt x="0" y="44196"/>
                  </a:lnTo>
                  <a:lnTo>
                    <a:pt x="44196" y="44196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809996" y="4906263"/>
              <a:ext cx="158750" cy="294640"/>
            </a:xfrm>
            <a:custGeom>
              <a:avLst/>
              <a:gdLst/>
              <a:ahLst/>
              <a:cxnLst/>
              <a:rect l="l" t="t" r="r" b="b"/>
              <a:pathLst>
                <a:path w="158750" h="294639">
                  <a:moveTo>
                    <a:pt x="158496" y="146304"/>
                  </a:moveTo>
                  <a:lnTo>
                    <a:pt x="152114" y="89368"/>
                  </a:lnTo>
                  <a:lnTo>
                    <a:pt x="134874" y="42862"/>
                  </a:lnTo>
                  <a:lnTo>
                    <a:pt x="109632" y="11501"/>
                  </a:lnTo>
                  <a:lnTo>
                    <a:pt x="79248" y="0"/>
                  </a:lnTo>
                  <a:lnTo>
                    <a:pt x="48220" y="11501"/>
                  </a:lnTo>
                  <a:lnTo>
                    <a:pt x="23050" y="42862"/>
                  </a:lnTo>
                  <a:lnTo>
                    <a:pt x="6167" y="89368"/>
                  </a:lnTo>
                  <a:lnTo>
                    <a:pt x="0" y="146304"/>
                  </a:lnTo>
                  <a:lnTo>
                    <a:pt x="6167" y="203477"/>
                  </a:lnTo>
                  <a:lnTo>
                    <a:pt x="23050" y="250507"/>
                  </a:lnTo>
                  <a:lnTo>
                    <a:pt x="48220" y="282392"/>
                  </a:lnTo>
                  <a:lnTo>
                    <a:pt x="79248" y="294132"/>
                  </a:lnTo>
                  <a:lnTo>
                    <a:pt x="109632" y="282392"/>
                  </a:lnTo>
                  <a:lnTo>
                    <a:pt x="134874" y="250507"/>
                  </a:lnTo>
                  <a:lnTo>
                    <a:pt x="152114" y="203477"/>
                  </a:lnTo>
                  <a:lnTo>
                    <a:pt x="158496" y="14630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9722" y="4910073"/>
              <a:ext cx="146304" cy="146304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5224780" y="4854447"/>
              <a:ext cx="617220" cy="106680"/>
            </a:xfrm>
            <a:custGeom>
              <a:avLst/>
              <a:gdLst/>
              <a:ahLst/>
              <a:cxnLst/>
              <a:rect l="l" t="t" r="r" b="b"/>
              <a:pathLst>
                <a:path w="617220" h="106679">
                  <a:moveTo>
                    <a:pt x="617220" y="10668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185156" y="4833111"/>
              <a:ext cx="47625" cy="44450"/>
            </a:xfrm>
            <a:custGeom>
              <a:avLst/>
              <a:gdLst/>
              <a:ahLst/>
              <a:cxnLst/>
              <a:rect l="l" t="t" r="r" b="b"/>
              <a:pathLst>
                <a:path w="47625" h="44450">
                  <a:moveTo>
                    <a:pt x="47244" y="0"/>
                  </a:moveTo>
                  <a:lnTo>
                    <a:pt x="0" y="13716"/>
                  </a:lnTo>
                  <a:lnTo>
                    <a:pt x="39624" y="44196"/>
                  </a:lnTo>
                  <a:lnTo>
                    <a:pt x="472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5809996" y="4769103"/>
              <a:ext cx="158750" cy="295910"/>
            </a:xfrm>
            <a:custGeom>
              <a:avLst/>
              <a:gdLst/>
              <a:ahLst/>
              <a:cxnLst/>
              <a:rect l="l" t="t" r="r" b="b"/>
              <a:pathLst>
                <a:path w="158750" h="295910">
                  <a:moveTo>
                    <a:pt x="158496" y="147828"/>
                  </a:moveTo>
                  <a:lnTo>
                    <a:pt x="152114" y="90011"/>
                  </a:lnTo>
                  <a:lnTo>
                    <a:pt x="134874" y="43053"/>
                  </a:lnTo>
                  <a:lnTo>
                    <a:pt x="109632" y="11525"/>
                  </a:lnTo>
                  <a:lnTo>
                    <a:pt x="79248" y="0"/>
                  </a:lnTo>
                  <a:lnTo>
                    <a:pt x="48220" y="11525"/>
                  </a:lnTo>
                  <a:lnTo>
                    <a:pt x="23050" y="43053"/>
                  </a:lnTo>
                  <a:lnTo>
                    <a:pt x="6167" y="90011"/>
                  </a:lnTo>
                  <a:lnTo>
                    <a:pt x="0" y="147828"/>
                  </a:lnTo>
                  <a:lnTo>
                    <a:pt x="6167" y="205001"/>
                  </a:lnTo>
                  <a:lnTo>
                    <a:pt x="23050" y="252031"/>
                  </a:lnTo>
                  <a:lnTo>
                    <a:pt x="48220" y="283916"/>
                  </a:lnTo>
                  <a:lnTo>
                    <a:pt x="79248" y="295656"/>
                  </a:lnTo>
                  <a:lnTo>
                    <a:pt x="109632" y="283916"/>
                  </a:lnTo>
                  <a:lnTo>
                    <a:pt x="134874" y="252031"/>
                  </a:lnTo>
                  <a:lnTo>
                    <a:pt x="152114" y="205001"/>
                  </a:lnTo>
                  <a:lnTo>
                    <a:pt x="158496" y="14782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4" name="object 74"/>
          <p:cNvGrpSpPr/>
          <p:nvPr/>
        </p:nvGrpSpPr>
        <p:grpSpPr>
          <a:xfrm>
            <a:off x="4379722" y="4631753"/>
            <a:ext cx="872490" cy="304165"/>
            <a:chOff x="4379722" y="4631753"/>
            <a:chExt cx="872490" cy="304165"/>
          </a:xfrm>
        </p:grpSpPr>
        <p:pic>
          <p:nvPicPr>
            <p:cNvPr id="75" name="object 7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9722" y="4774437"/>
              <a:ext cx="146304" cy="146304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5060188" y="4636515"/>
              <a:ext cx="158750" cy="294640"/>
            </a:xfrm>
            <a:custGeom>
              <a:avLst/>
              <a:gdLst/>
              <a:ahLst/>
              <a:cxnLst/>
              <a:rect l="l" t="t" r="r" b="b"/>
              <a:pathLst>
                <a:path w="158750" h="294639">
                  <a:moveTo>
                    <a:pt x="158496" y="146304"/>
                  </a:moveTo>
                  <a:lnTo>
                    <a:pt x="152114" y="89368"/>
                  </a:lnTo>
                  <a:lnTo>
                    <a:pt x="134874" y="42862"/>
                  </a:lnTo>
                  <a:lnTo>
                    <a:pt x="109632" y="11501"/>
                  </a:lnTo>
                  <a:lnTo>
                    <a:pt x="79248" y="0"/>
                  </a:lnTo>
                  <a:lnTo>
                    <a:pt x="48220" y="11501"/>
                  </a:lnTo>
                  <a:lnTo>
                    <a:pt x="23050" y="42862"/>
                  </a:lnTo>
                  <a:lnTo>
                    <a:pt x="6167" y="89368"/>
                  </a:lnTo>
                  <a:lnTo>
                    <a:pt x="0" y="146304"/>
                  </a:lnTo>
                  <a:lnTo>
                    <a:pt x="6167" y="203477"/>
                  </a:lnTo>
                  <a:lnTo>
                    <a:pt x="23050" y="250507"/>
                  </a:lnTo>
                  <a:lnTo>
                    <a:pt x="48220" y="282392"/>
                  </a:lnTo>
                  <a:lnTo>
                    <a:pt x="79248" y="294132"/>
                  </a:lnTo>
                  <a:lnTo>
                    <a:pt x="109632" y="282392"/>
                  </a:lnTo>
                  <a:lnTo>
                    <a:pt x="134874" y="250507"/>
                  </a:lnTo>
                  <a:lnTo>
                    <a:pt x="152114" y="203477"/>
                  </a:lnTo>
                  <a:lnTo>
                    <a:pt x="158496" y="14630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5229352" y="4750815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w="0" h="73660">
                  <a:moveTo>
                    <a:pt x="0" y="73152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5208016" y="4712715"/>
              <a:ext cx="44450" cy="43180"/>
            </a:xfrm>
            <a:custGeom>
              <a:avLst/>
              <a:gdLst/>
              <a:ahLst/>
              <a:cxnLst/>
              <a:rect l="l" t="t" r="r" b="b"/>
              <a:pathLst>
                <a:path w="44450" h="43179">
                  <a:moveTo>
                    <a:pt x="22860" y="0"/>
                  </a:moveTo>
                  <a:lnTo>
                    <a:pt x="0" y="42672"/>
                  </a:lnTo>
                  <a:lnTo>
                    <a:pt x="44196" y="42672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/>
          <p:nvPr/>
        </p:nvSpPr>
        <p:spPr>
          <a:xfrm>
            <a:off x="4091940" y="4230623"/>
            <a:ext cx="173736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72402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Finding</a:t>
            </a:r>
            <a:r>
              <a:rPr dirty="0" u="heavy" sz="10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Items</a:t>
            </a:r>
            <a:r>
              <a:rPr dirty="0" u="heavy" sz="10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(7)	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103116" y="4014723"/>
            <a:ext cx="2708275" cy="2026920"/>
          </a:xfrm>
          <a:custGeom>
            <a:avLst/>
            <a:gdLst/>
            <a:ahLst/>
            <a:cxnLst/>
            <a:rect l="l" t="t" r="r" b="b"/>
            <a:pathLst>
              <a:path w="2708275" h="2026920">
                <a:moveTo>
                  <a:pt x="0" y="2026920"/>
                </a:moveTo>
                <a:lnTo>
                  <a:pt x="2708148" y="2026920"/>
                </a:lnTo>
                <a:lnTo>
                  <a:pt x="2708148" y="0"/>
                </a:lnTo>
                <a:lnTo>
                  <a:pt x="0" y="0"/>
                </a:lnTo>
                <a:lnTo>
                  <a:pt x="0" y="202692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960622" y="6701535"/>
            <a:ext cx="2707005" cy="202882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101600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800"/>
              </a:spcBef>
            </a:pPr>
            <a:r>
              <a:rPr dirty="0" sz="950" spc="-5" b="1">
                <a:latin typeface="Times New Roman"/>
                <a:cs typeface="Times New Roman"/>
              </a:rPr>
              <a:t>Review:</a:t>
            </a:r>
            <a:r>
              <a:rPr dirty="0" sz="950" spc="-20" b="1">
                <a:latin typeface="Times New Roman"/>
                <a:cs typeface="Times New Roman"/>
              </a:rPr>
              <a:t> </a:t>
            </a:r>
            <a:r>
              <a:rPr dirty="0" sz="950" spc="-5" b="1">
                <a:latin typeface="Times New Roman"/>
                <a:cs typeface="Times New Roman"/>
              </a:rPr>
              <a:t>The</a:t>
            </a:r>
            <a:r>
              <a:rPr dirty="0" sz="950" spc="-10" b="1">
                <a:latin typeface="Times New Roman"/>
                <a:cs typeface="Times New Roman"/>
              </a:rPr>
              <a:t> </a:t>
            </a:r>
            <a:r>
              <a:rPr dirty="0" sz="950" spc="-5" b="1">
                <a:latin typeface="Times New Roman"/>
                <a:cs typeface="Times New Roman"/>
              </a:rPr>
              <a:t>Knapsack</a:t>
            </a:r>
            <a:r>
              <a:rPr dirty="0" sz="950" spc="-20" b="1">
                <a:latin typeface="Times New Roman"/>
                <a:cs typeface="Times New Roman"/>
              </a:rPr>
              <a:t> </a:t>
            </a:r>
            <a:r>
              <a:rPr dirty="0" sz="950" spc="-5" b="1">
                <a:latin typeface="Times New Roman"/>
                <a:cs typeface="Times New Roman"/>
              </a:rPr>
              <a:t>Problem</a:t>
            </a:r>
            <a:endParaRPr sz="9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tabLst>
                <a:tab pos="1712595" algn="l"/>
              </a:tabLst>
            </a:pPr>
            <a:r>
              <a:rPr dirty="0" u="heavy" sz="9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950" spc="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9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dirty="0" u="heavy" sz="95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9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Optimal</a:t>
            </a:r>
            <a:r>
              <a:rPr dirty="0" u="heavy" sz="950" spc="-3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95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Substructure	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Times New Roman"/>
              <a:cs typeface="Times New Roman"/>
            </a:endParaRPr>
          </a:p>
          <a:p>
            <a:pPr marL="419100" indent="-102235">
              <a:lnSpc>
                <a:spcPct val="100000"/>
              </a:lnSpc>
              <a:buSzPct val="75000"/>
              <a:buFont typeface="MS UI Gothic"/>
              <a:buChar char="◆"/>
              <a:tabLst>
                <a:tab pos="419100" algn="l"/>
              </a:tabLst>
            </a:pPr>
            <a:r>
              <a:rPr dirty="0" sz="800" spc="5">
                <a:latin typeface="Times New Roman"/>
                <a:cs typeface="Times New Roman"/>
              </a:rPr>
              <a:t>Both</a:t>
            </a:r>
            <a:r>
              <a:rPr dirty="0" sz="800" spc="10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variations</a:t>
            </a:r>
            <a:r>
              <a:rPr dirty="0" sz="800" spc="1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exhibit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optimal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substructure</a:t>
            </a:r>
            <a:endParaRPr sz="800">
              <a:latin typeface="Times New Roman"/>
              <a:cs typeface="Times New Roman"/>
            </a:endParaRPr>
          </a:p>
          <a:p>
            <a:pPr marL="419100" marR="287655" indent="-102235">
              <a:lnSpc>
                <a:spcPct val="105000"/>
              </a:lnSpc>
              <a:spcBef>
                <a:spcPts val="190"/>
              </a:spcBef>
              <a:buSzPct val="75000"/>
              <a:buFont typeface="MS UI Gothic"/>
              <a:buChar char="◆"/>
              <a:tabLst>
                <a:tab pos="419100" algn="l"/>
              </a:tabLst>
            </a:pPr>
            <a:r>
              <a:rPr dirty="0" sz="800" spc="10">
                <a:latin typeface="Times New Roman"/>
                <a:cs typeface="Times New Roman"/>
              </a:rPr>
              <a:t>To show </a:t>
            </a:r>
            <a:r>
              <a:rPr dirty="0" sz="800" spc="5">
                <a:latin typeface="Times New Roman"/>
                <a:cs typeface="Times New Roman"/>
              </a:rPr>
              <a:t>this </a:t>
            </a:r>
            <a:r>
              <a:rPr dirty="0" sz="800" spc="10">
                <a:latin typeface="Times New Roman"/>
                <a:cs typeface="Times New Roman"/>
              </a:rPr>
              <a:t>for the 0-1 problem, consider the </a:t>
            </a:r>
            <a:r>
              <a:rPr dirty="0" sz="800" spc="1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most </a:t>
            </a:r>
            <a:r>
              <a:rPr dirty="0" sz="800" spc="10">
                <a:latin typeface="Times New Roman"/>
                <a:cs typeface="Times New Roman"/>
              </a:rPr>
              <a:t>valuable</a:t>
            </a:r>
            <a:r>
              <a:rPr dirty="0" sz="800" spc="5">
                <a:latin typeface="Times New Roman"/>
                <a:cs typeface="Times New Roman"/>
              </a:rPr>
              <a:t> load</a:t>
            </a:r>
            <a:r>
              <a:rPr dirty="0" sz="800" spc="10">
                <a:latin typeface="Times New Roman"/>
                <a:cs typeface="Times New Roman"/>
              </a:rPr>
              <a:t> weighing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at </a:t>
            </a:r>
            <a:r>
              <a:rPr dirty="0" sz="800" spc="5">
                <a:latin typeface="Times New Roman"/>
                <a:cs typeface="Times New Roman"/>
              </a:rPr>
              <a:t>most</a:t>
            </a:r>
            <a:r>
              <a:rPr dirty="0" sz="800" spc="10">
                <a:latin typeface="Times New Roman"/>
                <a:cs typeface="Times New Roman"/>
              </a:rPr>
              <a:t> </a:t>
            </a:r>
            <a:r>
              <a:rPr dirty="0" sz="800" spc="20" i="1">
                <a:latin typeface="Times New Roman"/>
                <a:cs typeface="Times New Roman"/>
              </a:rPr>
              <a:t>W</a:t>
            </a:r>
            <a:r>
              <a:rPr dirty="0" sz="800" spc="-5" i="1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pounds</a:t>
            </a:r>
            <a:endParaRPr sz="800">
              <a:latin typeface="Times New Roman"/>
              <a:cs typeface="Times New Roman"/>
            </a:endParaRPr>
          </a:p>
          <a:p>
            <a:pPr marL="537845" marR="288925" indent="-85725">
              <a:lnSpc>
                <a:spcPct val="101400"/>
              </a:lnSpc>
              <a:spcBef>
                <a:spcPts val="175"/>
              </a:spcBef>
            </a:pPr>
            <a:r>
              <a:rPr dirty="0" sz="700">
                <a:latin typeface="Times New Roman"/>
                <a:cs typeface="Times New Roman"/>
              </a:rPr>
              <a:t>»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 i="1">
                <a:latin typeface="Times New Roman"/>
                <a:cs typeface="Times New Roman"/>
              </a:rPr>
              <a:t>If we remove item j </a:t>
            </a:r>
            <a:r>
              <a:rPr dirty="0" sz="700" spc="5" i="1">
                <a:latin typeface="Times New Roman"/>
                <a:cs typeface="Times New Roman"/>
              </a:rPr>
              <a:t>from </a:t>
            </a:r>
            <a:r>
              <a:rPr dirty="0" sz="700" i="1">
                <a:latin typeface="Times New Roman"/>
                <a:cs typeface="Times New Roman"/>
              </a:rPr>
              <a:t>the </a:t>
            </a:r>
            <a:r>
              <a:rPr dirty="0" sz="700" spc="5" i="1">
                <a:latin typeface="Times New Roman"/>
                <a:cs typeface="Times New Roman"/>
              </a:rPr>
              <a:t>load, what do </a:t>
            </a:r>
            <a:r>
              <a:rPr dirty="0" sz="700" i="1">
                <a:latin typeface="Times New Roman"/>
                <a:cs typeface="Times New Roman"/>
              </a:rPr>
              <a:t>we </a:t>
            </a:r>
            <a:r>
              <a:rPr dirty="0" sz="700" spc="5" i="1">
                <a:latin typeface="Times New Roman"/>
                <a:cs typeface="Times New Roman"/>
              </a:rPr>
              <a:t>know </a:t>
            </a:r>
            <a:r>
              <a:rPr dirty="0" sz="700" spc="-165" i="1">
                <a:latin typeface="Times New Roman"/>
                <a:cs typeface="Times New Roman"/>
              </a:rPr>
              <a:t> </a:t>
            </a:r>
            <a:r>
              <a:rPr dirty="0" sz="700" spc="5" i="1">
                <a:latin typeface="Times New Roman"/>
                <a:cs typeface="Times New Roman"/>
              </a:rPr>
              <a:t>about</a:t>
            </a:r>
            <a:r>
              <a:rPr dirty="0" sz="700" spc="-5" i="1">
                <a:latin typeface="Times New Roman"/>
                <a:cs typeface="Times New Roman"/>
              </a:rPr>
              <a:t> </a:t>
            </a:r>
            <a:r>
              <a:rPr dirty="0" sz="700" i="1">
                <a:latin typeface="Times New Roman"/>
                <a:cs typeface="Times New Roman"/>
              </a:rPr>
              <a:t>the remaining</a:t>
            </a:r>
            <a:r>
              <a:rPr dirty="0" sz="700" spc="10" i="1">
                <a:latin typeface="Times New Roman"/>
                <a:cs typeface="Times New Roman"/>
              </a:rPr>
              <a:t> </a:t>
            </a:r>
            <a:r>
              <a:rPr dirty="0" sz="700" i="1">
                <a:latin typeface="Times New Roman"/>
                <a:cs typeface="Times New Roman"/>
              </a:rPr>
              <a:t>load?</a:t>
            </a:r>
            <a:endParaRPr sz="700">
              <a:latin typeface="Times New Roman"/>
              <a:cs typeface="Times New Roman"/>
            </a:endParaRPr>
          </a:p>
          <a:p>
            <a:pPr marL="537845" marR="180340" indent="-85725">
              <a:lnSpc>
                <a:spcPct val="101400"/>
              </a:lnSpc>
              <a:spcBef>
                <a:spcPts val="180"/>
              </a:spcBef>
            </a:pPr>
            <a:r>
              <a:rPr dirty="0" sz="700">
                <a:latin typeface="Times New Roman"/>
                <a:cs typeface="Times New Roman"/>
              </a:rPr>
              <a:t>»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A: remainder </a:t>
            </a:r>
            <a:r>
              <a:rPr dirty="0" sz="700" spc="5">
                <a:latin typeface="Times New Roman"/>
                <a:cs typeface="Times New Roman"/>
              </a:rPr>
              <a:t>must be </a:t>
            </a:r>
            <a:r>
              <a:rPr dirty="0" sz="700">
                <a:latin typeface="Times New Roman"/>
                <a:cs typeface="Times New Roman"/>
              </a:rPr>
              <a:t>the most valuable load weighing </a:t>
            </a:r>
            <a:r>
              <a:rPr dirty="0" sz="700" spc="-16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at most</a:t>
            </a:r>
            <a:r>
              <a:rPr dirty="0" sz="700" spc="10">
                <a:latin typeface="Times New Roman"/>
                <a:cs typeface="Times New Roman"/>
              </a:rPr>
              <a:t> </a:t>
            </a:r>
            <a:r>
              <a:rPr dirty="0" sz="700" spc="5" i="1">
                <a:latin typeface="Times New Roman"/>
                <a:cs typeface="Times New Roman"/>
              </a:rPr>
              <a:t>W</a:t>
            </a:r>
            <a:r>
              <a:rPr dirty="0" sz="700" i="1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-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 i="1">
                <a:latin typeface="Times New Roman"/>
                <a:cs typeface="Times New Roman"/>
              </a:rPr>
              <a:t>w</a:t>
            </a:r>
            <a:r>
              <a:rPr dirty="0" baseline="-24691" sz="675" i="1">
                <a:latin typeface="Times New Roman"/>
                <a:cs typeface="Times New Roman"/>
              </a:rPr>
              <a:t>j</a:t>
            </a:r>
            <a:r>
              <a:rPr dirty="0" baseline="-24691" sz="675" spc="97" i="1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that thief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could</a:t>
            </a:r>
            <a:r>
              <a:rPr dirty="0" sz="700" spc="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take,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excluding item</a:t>
            </a:r>
            <a:r>
              <a:rPr dirty="0" sz="700" spc="15">
                <a:latin typeface="Times New Roman"/>
                <a:cs typeface="Times New Roman"/>
              </a:rPr>
              <a:t> </a:t>
            </a:r>
            <a:r>
              <a:rPr dirty="0" sz="700" i="1">
                <a:latin typeface="Times New Roman"/>
                <a:cs typeface="Times New Roman"/>
              </a:rPr>
              <a:t>j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algn="r" marR="16510">
              <a:lnSpc>
                <a:spcPct val="100000"/>
              </a:lnSpc>
            </a:pPr>
            <a:r>
              <a:rPr dirty="0" sz="250" spc="5">
                <a:latin typeface="Times New Roman"/>
                <a:cs typeface="Times New Roman"/>
              </a:rPr>
              <a:t>47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82" name="object 82"/>
          <p:cNvSpPr txBox="1"/>
          <p:nvPr/>
        </p:nvSpPr>
        <p:spPr>
          <a:xfrm>
            <a:off x="4103116" y="6701535"/>
            <a:ext cx="2708275" cy="202882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535"/>
              </a:spcBef>
            </a:pPr>
            <a:r>
              <a:rPr dirty="0" sz="1050" spc="5" b="1">
                <a:latin typeface="Times New Roman"/>
                <a:cs typeface="Times New Roman"/>
              </a:rPr>
              <a:t>Solving</a:t>
            </a:r>
            <a:r>
              <a:rPr dirty="0" sz="1050" spc="-15" b="1">
                <a:latin typeface="Times New Roman"/>
                <a:cs typeface="Times New Roman"/>
              </a:rPr>
              <a:t> </a:t>
            </a:r>
            <a:r>
              <a:rPr dirty="0" sz="1050" spc="5" b="1">
                <a:latin typeface="Times New Roman"/>
                <a:cs typeface="Times New Roman"/>
              </a:rPr>
              <a:t>The</a:t>
            </a:r>
            <a:r>
              <a:rPr dirty="0" sz="1050" spc="-15" b="1">
                <a:latin typeface="Times New Roman"/>
                <a:cs typeface="Times New Roman"/>
              </a:rPr>
              <a:t> </a:t>
            </a:r>
            <a:r>
              <a:rPr dirty="0" sz="1050" spc="5" b="1">
                <a:latin typeface="Times New Roman"/>
                <a:cs typeface="Times New Roman"/>
              </a:rPr>
              <a:t>Knapsack</a:t>
            </a:r>
            <a:endParaRPr sz="10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spcBef>
                <a:spcPts val="20"/>
              </a:spcBef>
              <a:tabLst>
                <a:tab pos="171259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	</a:t>
            </a:r>
            <a:endParaRPr sz="1050">
              <a:latin typeface="Times New Roman"/>
              <a:cs typeface="Times New Roman"/>
            </a:endParaRPr>
          </a:p>
          <a:p>
            <a:pPr marL="418465" marR="290195" indent="-102235">
              <a:lnSpc>
                <a:spcPts val="900"/>
              </a:lnSpc>
              <a:spcBef>
                <a:spcPts val="910"/>
              </a:spcBef>
              <a:buSzPct val="75000"/>
              <a:buFont typeface="MS UI Gothic"/>
              <a:buChar char="◆"/>
              <a:tabLst>
                <a:tab pos="419100" algn="l"/>
              </a:tabLst>
            </a:pPr>
            <a:r>
              <a:rPr dirty="0" sz="800" spc="10">
                <a:latin typeface="Times New Roman"/>
                <a:cs typeface="Times New Roman"/>
              </a:rPr>
              <a:t>The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optimal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solution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to</a:t>
            </a:r>
            <a:r>
              <a:rPr dirty="0" sz="800" spc="10">
                <a:latin typeface="Times New Roman"/>
                <a:cs typeface="Times New Roman"/>
              </a:rPr>
              <a:t> the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fractional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knapsack </a:t>
            </a:r>
            <a:r>
              <a:rPr dirty="0" sz="800" spc="-18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problem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can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be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found with</a:t>
            </a:r>
            <a:r>
              <a:rPr dirty="0" sz="800" spc="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a</a:t>
            </a:r>
            <a:r>
              <a:rPr dirty="0" sz="800" spc="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greedy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algorithm</a:t>
            </a:r>
            <a:endParaRPr sz="800">
              <a:latin typeface="Times New Roman"/>
              <a:cs typeface="Times New Roman"/>
            </a:endParaRPr>
          </a:p>
          <a:p>
            <a:pPr marL="452120">
              <a:lnSpc>
                <a:spcPct val="100000"/>
              </a:lnSpc>
              <a:spcBef>
                <a:spcPts val="90"/>
              </a:spcBef>
            </a:pPr>
            <a:r>
              <a:rPr dirty="0" sz="700">
                <a:latin typeface="Times New Roman"/>
                <a:cs typeface="Times New Roman"/>
              </a:rPr>
              <a:t>»</a:t>
            </a:r>
            <a:r>
              <a:rPr dirty="0" sz="700" spc="120">
                <a:latin typeface="Times New Roman"/>
                <a:cs typeface="Times New Roman"/>
              </a:rPr>
              <a:t> </a:t>
            </a:r>
            <a:r>
              <a:rPr dirty="0" sz="700" i="1">
                <a:latin typeface="Times New Roman"/>
                <a:cs typeface="Times New Roman"/>
              </a:rPr>
              <a:t>Do you recall</a:t>
            </a:r>
            <a:r>
              <a:rPr dirty="0" sz="700" spc="-15" i="1">
                <a:latin typeface="Times New Roman"/>
                <a:cs typeface="Times New Roman"/>
              </a:rPr>
              <a:t> </a:t>
            </a:r>
            <a:r>
              <a:rPr dirty="0" sz="700" spc="5" i="1">
                <a:latin typeface="Times New Roman"/>
                <a:cs typeface="Times New Roman"/>
              </a:rPr>
              <a:t>how?</a:t>
            </a:r>
            <a:endParaRPr sz="700">
              <a:latin typeface="Times New Roman"/>
              <a:cs typeface="Times New Roman"/>
            </a:endParaRPr>
          </a:p>
          <a:p>
            <a:pPr marL="452120">
              <a:lnSpc>
                <a:spcPct val="100000"/>
              </a:lnSpc>
              <a:spcBef>
                <a:spcPts val="110"/>
              </a:spcBef>
            </a:pPr>
            <a:r>
              <a:rPr dirty="0" sz="700">
                <a:latin typeface="Times New Roman"/>
                <a:cs typeface="Times New Roman"/>
              </a:rPr>
              <a:t>»</a:t>
            </a:r>
            <a:r>
              <a:rPr dirty="0" sz="700" spc="14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Greedy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strategy:</a:t>
            </a:r>
            <a:r>
              <a:rPr dirty="0" sz="700" spc="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take in</a:t>
            </a:r>
            <a:r>
              <a:rPr dirty="0" sz="700" spc="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order</a:t>
            </a:r>
            <a:r>
              <a:rPr dirty="0" sz="700" spc="5">
                <a:latin typeface="Times New Roman"/>
                <a:cs typeface="Times New Roman"/>
              </a:rPr>
              <a:t> of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dollars/pound</a:t>
            </a:r>
            <a:endParaRPr sz="700">
              <a:latin typeface="Times New Roman"/>
              <a:cs typeface="Times New Roman"/>
            </a:endParaRPr>
          </a:p>
          <a:p>
            <a:pPr marL="418465" marR="163195" indent="-102235">
              <a:lnSpc>
                <a:spcPts val="900"/>
              </a:lnSpc>
              <a:spcBef>
                <a:spcPts val="195"/>
              </a:spcBef>
              <a:buSzPct val="75000"/>
              <a:buFont typeface="MS UI Gothic"/>
              <a:buChar char="◆"/>
              <a:tabLst>
                <a:tab pos="419100" algn="l"/>
              </a:tabLst>
            </a:pPr>
            <a:r>
              <a:rPr dirty="0" sz="800" spc="10">
                <a:latin typeface="Times New Roman"/>
                <a:cs typeface="Times New Roman"/>
              </a:rPr>
              <a:t>The optimal solution </a:t>
            </a:r>
            <a:r>
              <a:rPr dirty="0" sz="800" spc="15">
                <a:latin typeface="Times New Roman"/>
                <a:cs typeface="Times New Roman"/>
              </a:rPr>
              <a:t>to </a:t>
            </a:r>
            <a:r>
              <a:rPr dirty="0" sz="800" spc="10">
                <a:latin typeface="Times New Roman"/>
                <a:cs typeface="Times New Roman"/>
              </a:rPr>
              <a:t>the 0-1 problem </a:t>
            </a:r>
            <a:r>
              <a:rPr dirty="0" sz="800" spc="5">
                <a:latin typeface="Times New Roman"/>
                <a:cs typeface="Times New Roman"/>
              </a:rPr>
              <a:t>cannot </a:t>
            </a:r>
            <a:r>
              <a:rPr dirty="0" sz="800" spc="15">
                <a:latin typeface="Times New Roman"/>
                <a:cs typeface="Times New Roman"/>
              </a:rPr>
              <a:t>be </a:t>
            </a:r>
            <a:r>
              <a:rPr dirty="0" sz="800" spc="-18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found </a:t>
            </a:r>
            <a:r>
              <a:rPr dirty="0" sz="800" spc="10">
                <a:latin typeface="Times New Roman"/>
                <a:cs typeface="Times New Roman"/>
              </a:rPr>
              <a:t>with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the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same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greedy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strategy</a:t>
            </a:r>
            <a:endParaRPr sz="800">
              <a:latin typeface="Times New Roman"/>
              <a:cs typeface="Times New Roman"/>
            </a:endParaRPr>
          </a:p>
          <a:p>
            <a:pPr marL="537845" marR="327660" indent="-85725">
              <a:lnSpc>
                <a:spcPts val="770"/>
              </a:lnSpc>
              <a:spcBef>
                <a:spcPts val="185"/>
              </a:spcBef>
            </a:pPr>
            <a:r>
              <a:rPr dirty="0" sz="700">
                <a:latin typeface="Times New Roman"/>
                <a:cs typeface="Times New Roman"/>
              </a:rPr>
              <a:t>»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Example: 3 items weighing </a:t>
            </a:r>
            <a:r>
              <a:rPr dirty="0" sz="700" spc="5">
                <a:latin typeface="Times New Roman"/>
                <a:cs typeface="Times New Roman"/>
              </a:rPr>
              <a:t>10, 20, </a:t>
            </a:r>
            <a:r>
              <a:rPr dirty="0" sz="700" spc="-5">
                <a:latin typeface="Times New Roman"/>
                <a:cs typeface="Times New Roman"/>
              </a:rPr>
              <a:t>and 30 </a:t>
            </a:r>
            <a:r>
              <a:rPr dirty="0" sz="700" spc="5">
                <a:latin typeface="Times New Roman"/>
                <a:cs typeface="Times New Roman"/>
              </a:rPr>
              <a:t>pounds, </a:t>
            </a:r>
            <a:r>
              <a:rPr dirty="0" sz="700" spc="-16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knapsack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can</a:t>
            </a:r>
            <a:r>
              <a:rPr dirty="0" sz="700" spc="10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hold</a:t>
            </a:r>
            <a:r>
              <a:rPr dirty="0" sz="700" spc="10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50 pounds</a:t>
            </a:r>
            <a:endParaRPr sz="700">
              <a:latin typeface="Times New Roman"/>
              <a:cs typeface="Times New Roman"/>
            </a:endParaRPr>
          </a:p>
          <a:p>
            <a:pPr lvl="1" marL="656590" marR="140970" indent="-68580">
              <a:lnSpc>
                <a:spcPts val="650"/>
              </a:lnSpc>
              <a:spcBef>
                <a:spcPts val="114"/>
              </a:spcBef>
              <a:buSzPct val="75000"/>
              <a:buFont typeface="MS UI Gothic"/>
              <a:buChar char="❖"/>
              <a:tabLst>
                <a:tab pos="657225" algn="l"/>
              </a:tabLst>
            </a:pPr>
            <a:r>
              <a:rPr dirty="0" sz="600" spc="-5" i="1">
                <a:latin typeface="Times New Roman"/>
                <a:cs typeface="Times New Roman"/>
              </a:rPr>
              <a:t>Suppose item </a:t>
            </a:r>
            <a:r>
              <a:rPr dirty="0" sz="600" i="1">
                <a:latin typeface="Times New Roman"/>
                <a:cs typeface="Times New Roman"/>
              </a:rPr>
              <a:t>2 is </a:t>
            </a:r>
            <a:r>
              <a:rPr dirty="0" sz="600" spc="-10" i="1">
                <a:latin typeface="Times New Roman"/>
                <a:cs typeface="Times New Roman"/>
              </a:rPr>
              <a:t>worth $100.</a:t>
            </a:r>
            <a:r>
              <a:rPr dirty="0" sz="600" spc="-5" i="1">
                <a:latin typeface="Times New Roman"/>
                <a:cs typeface="Times New Roman"/>
              </a:rPr>
              <a:t> Assign values </a:t>
            </a:r>
            <a:r>
              <a:rPr dirty="0" sz="600" i="1">
                <a:latin typeface="Times New Roman"/>
                <a:cs typeface="Times New Roman"/>
              </a:rPr>
              <a:t>to the </a:t>
            </a:r>
            <a:r>
              <a:rPr dirty="0" sz="600" spc="-5" i="1">
                <a:latin typeface="Times New Roman"/>
                <a:cs typeface="Times New Roman"/>
              </a:rPr>
              <a:t>other items </a:t>
            </a:r>
            <a:r>
              <a:rPr dirty="0" sz="600" spc="-135" i="1">
                <a:latin typeface="Times New Roman"/>
                <a:cs typeface="Times New Roman"/>
              </a:rPr>
              <a:t> </a:t>
            </a:r>
            <a:r>
              <a:rPr dirty="0" sz="600" spc="-5" i="1">
                <a:latin typeface="Times New Roman"/>
                <a:cs typeface="Times New Roman"/>
              </a:rPr>
              <a:t>so</a:t>
            </a:r>
            <a:r>
              <a:rPr dirty="0" sz="600" i="1">
                <a:latin typeface="Times New Roman"/>
                <a:cs typeface="Times New Roman"/>
              </a:rPr>
              <a:t> </a:t>
            </a:r>
            <a:r>
              <a:rPr dirty="0" sz="600" spc="-5" i="1">
                <a:latin typeface="Times New Roman"/>
                <a:cs typeface="Times New Roman"/>
              </a:rPr>
              <a:t>that </a:t>
            </a:r>
            <a:r>
              <a:rPr dirty="0" sz="600" i="1">
                <a:latin typeface="Times New Roman"/>
                <a:cs typeface="Times New Roman"/>
              </a:rPr>
              <a:t>the</a:t>
            </a:r>
            <a:r>
              <a:rPr dirty="0" sz="600" spc="-10" i="1">
                <a:latin typeface="Times New Roman"/>
                <a:cs typeface="Times New Roman"/>
              </a:rPr>
              <a:t> </a:t>
            </a:r>
            <a:r>
              <a:rPr dirty="0" sz="600" spc="-5" i="1">
                <a:latin typeface="Times New Roman"/>
                <a:cs typeface="Times New Roman"/>
              </a:rPr>
              <a:t>greedy</a:t>
            </a:r>
            <a:r>
              <a:rPr dirty="0" sz="600" i="1">
                <a:latin typeface="Times New Roman"/>
                <a:cs typeface="Times New Roman"/>
              </a:rPr>
              <a:t> </a:t>
            </a:r>
            <a:r>
              <a:rPr dirty="0" sz="600" spc="-10" i="1">
                <a:latin typeface="Times New Roman"/>
                <a:cs typeface="Times New Roman"/>
              </a:rPr>
              <a:t>strategy</a:t>
            </a:r>
            <a:r>
              <a:rPr dirty="0" sz="600" spc="-5" i="1">
                <a:latin typeface="Times New Roman"/>
                <a:cs typeface="Times New Roman"/>
              </a:rPr>
              <a:t> </a:t>
            </a:r>
            <a:r>
              <a:rPr dirty="0" sz="600" spc="-10" i="1">
                <a:latin typeface="Times New Roman"/>
                <a:cs typeface="Times New Roman"/>
              </a:rPr>
              <a:t>will</a:t>
            </a:r>
            <a:r>
              <a:rPr dirty="0" sz="600" spc="-5" i="1">
                <a:latin typeface="Times New Roman"/>
                <a:cs typeface="Times New Roman"/>
              </a:rPr>
              <a:t> </a:t>
            </a:r>
            <a:r>
              <a:rPr dirty="0" sz="600" i="1">
                <a:latin typeface="Times New Roman"/>
                <a:cs typeface="Times New Roman"/>
              </a:rPr>
              <a:t>fail</a:t>
            </a: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00">
              <a:latin typeface="Times New Roman"/>
              <a:cs typeface="Times New Roman"/>
            </a:endParaRPr>
          </a:p>
          <a:p>
            <a:pPr algn="r" marR="17780">
              <a:lnSpc>
                <a:spcPct val="100000"/>
              </a:lnSpc>
            </a:pPr>
            <a:r>
              <a:rPr dirty="0" sz="250" spc="5">
                <a:latin typeface="Times New Roman"/>
                <a:cs typeface="Times New Roman"/>
              </a:rPr>
              <a:t>48</a:t>
            </a:r>
            <a:endParaRPr sz="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60622" y="1326387"/>
            <a:ext cx="2707005" cy="202882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535"/>
              </a:spcBef>
            </a:pPr>
            <a:r>
              <a:rPr dirty="0" sz="1050" spc="5" b="1">
                <a:latin typeface="Times New Roman"/>
                <a:cs typeface="Times New Roman"/>
              </a:rPr>
              <a:t>The</a:t>
            </a:r>
            <a:r>
              <a:rPr dirty="0" sz="1050" spc="-10" b="1">
                <a:latin typeface="Times New Roman"/>
                <a:cs typeface="Times New Roman"/>
              </a:rPr>
              <a:t> </a:t>
            </a:r>
            <a:r>
              <a:rPr dirty="0" sz="1050" spc="5" b="1">
                <a:latin typeface="Times New Roman"/>
                <a:cs typeface="Times New Roman"/>
              </a:rPr>
              <a:t>Knapsack</a:t>
            </a:r>
            <a:r>
              <a:rPr dirty="0" sz="1050" spc="-20" b="1">
                <a:latin typeface="Times New Roman"/>
                <a:cs typeface="Times New Roman"/>
              </a:rPr>
              <a:t> </a:t>
            </a:r>
            <a:r>
              <a:rPr dirty="0" sz="1050" spc="5" b="1">
                <a:latin typeface="Times New Roman"/>
                <a:cs typeface="Times New Roman"/>
              </a:rPr>
              <a:t>Problem:</a:t>
            </a:r>
            <a:endParaRPr sz="10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spcBef>
                <a:spcPts val="20"/>
              </a:spcBef>
              <a:tabLst>
                <a:tab pos="171259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Greedy</a:t>
            </a:r>
            <a:r>
              <a:rPr dirty="0" u="heavy" sz="105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Vs.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Dynamic	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419100" marR="481965" indent="-102235">
              <a:lnSpc>
                <a:spcPct val="100000"/>
              </a:lnSpc>
              <a:buSzPct val="73684"/>
              <a:buFont typeface="MS UI Gothic"/>
              <a:buChar char="◆"/>
              <a:tabLst>
                <a:tab pos="419100" algn="l"/>
              </a:tabLst>
            </a:pPr>
            <a:r>
              <a:rPr dirty="0" sz="950" spc="-10">
                <a:latin typeface="Times New Roman"/>
                <a:cs typeface="Times New Roman"/>
              </a:rPr>
              <a:t>The</a:t>
            </a:r>
            <a:r>
              <a:rPr dirty="0" sz="950" spc="-5">
                <a:latin typeface="Times New Roman"/>
                <a:cs typeface="Times New Roman"/>
              </a:rPr>
              <a:t> fractional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problem can</a:t>
            </a:r>
            <a:r>
              <a:rPr dirty="0" sz="950" spc="-10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be </a:t>
            </a:r>
            <a:r>
              <a:rPr dirty="0" sz="950" spc="-5">
                <a:latin typeface="Times New Roman"/>
                <a:cs typeface="Times New Roman"/>
              </a:rPr>
              <a:t>solved </a:t>
            </a:r>
            <a:r>
              <a:rPr dirty="0" sz="950" spc="-22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greedily</a:t>
            </a:r>
            <a:endParaRPr sz="950">
              <a:latin typeface="Times New Roman"/>
              <a:cs typeface="Times New Roman"/>
            </a:endParaRPr>
          </a:p>
          <a:p>
            <a:pPr marL="419100" marR="454025" indent="-102235">
              <a:lnSpc>
                <a:spcPct val="100000"/>
              </a:lnSpc>
              <a:spcBef>
                <a:spcPts val="229"/>
              </a:spcBef>
              <a:buSzPct val="73684"/>
              <a:buFont typeface="MS UI Gothic"/>
              <a:buChar char="◆"/>
              <a:tabLst>
                <a:tab pos="419100" algn="l"/>
              </a:tabLst>
            </a:pPr>
            <a:r>
              <a:rPr dirty="0" sz="950" spc="-10">
                <a:latin typeface="Times New Roman"/>
                <a:cs typeface="Times New Roman"/>
              </a:rPr>
              <a:t>The</a:t>
            </a:r>
            <a:r>
              <a:rPr dirty="0" sz="950" spc="-5">
                <a:latin typeface="Times New Roman"/>
                <a:cs typeface="Times New Roman"/>
              </a:rPr>
              <a:t> 0-1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problem</a:t>
            </a:r>
            <a:r>
              <a:rPr dirty="0" sz="950" spc="-1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can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be</a:t>
            </a:r>
            <a:r>
              <a:rPr dirty="0" sz="950" spc="-5">
                <a:latin typeface="Times New Roman"/>
                <a:cs typeface="Times New Roman"/>
              </a:rPr>
              <a:t> solved with</a:t>
            </a:r>
            <a:r>
              <a:rPr dirty="0" sz="95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a </a:t>
            </a:r>
            <a:r>
              <a:rPr dirty="0" sz="950" spc="-22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dynamic programming</a:t>
            </a:r>
            <a:r>
              <a:rPr dirty="0" sz="950" spc="-10">
                <a:latin typeface="Times New Roman"/>
                <a:cs typeface="Times New Roman"/>
              </a:rPr>
              <a:t> </a:t>
            </a:r>
            <a:r>
              <a:rPr dirty="0" sz="950" spc="-5">
                <a:latin typeface="Times New Roman"/>
                <a:cs typeface="Times New Roman"/>
              </a:rPr>
              <a:t>approach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algn="r" marR="16510">
              <a:lnSpc>
                <a:spcPct val="100000"/>
              </a:lnSpc>
              <a:spcBef>
                <a:spcPts val="5"/>
              </a:spcBef>
            </a:pPr>
            <a:r>
              <a:rPr dirty="0" sz="250" spc="5">
                <a:latin typeface="Times New Roman"/>
                <a:cs typeface="Times New Roman"/>
              </a:rPr>
              <a:t>49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3116" y="1326387"/>
            <a:ext cx="2708275" cy="202882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tabLst>
                <a:tab pos="171259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Memoization	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473709" marR="303530" indent="-102235">
              <a:lnSpc>
                <a:spcPts val="770"/>
              </a:lnSpc>
              <a:spcBef>
                <a:spcPts val="5"/>
              </a:spcBef>
              <a:buSzPct val="78571"/>
              <a:buFont typeface="MS UI Gothic"/>
              <a:buChar char="◆"/>
              <a:tabLst>
                <a:tab pos="474345" algn="l"/>
              </a:tabLst>
            </a:pPr>
            <a:r>
              <a:rPr dirty="0" sz="700" i="1">
                <a:latin typeface="Times New Roman"/>
                <a:cs typeface="Times New Roman"/>
              </a:rPr>
              <a:t>Memoization</a:t>
            </a:r>
            <a:r>
              <a:rPr dirty="0" sz="700" spc="10" i="1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is</a:t>
            </a:r>
            <a:r>
              <a:rPr dirty="0" sz="700" spc="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another</a:t>
            </a:r>
            <a:r>
              <a:rPr dirty="0" sz="700" spc="10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way</a:t>
            </a:r>
            <a:r>
              <a:rPr dirty="0" sz="700" spc="-15">
                <a:latin typeface="Times New Roman"/>
                <a:cs typeface="Times New Roman"/>
              </a:rPr>
              <a:t> </a:t>
            </a:r>
            <a:r>
              <a:rPr dirty="0" sz="700" spc="5">
                <a:latin typeface="Times New Roman"/>
                <a:cs typeface="Times New Roman"/>
              </a:rPr>
              <a:t>to</a:t>
            </a:r>
            <a:r>
              <a:rPr dirty="0" sz="700">
                <a:latin typeface="Times New Roman"/>
                <a:cs typeface="Times New Roman"/>
              </a:rPr>
              <a:t> deal</a:t>
            </a:r>
            <a:r>
              <a:rPr dirty="0" sz="700" spc="-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with</a:t>
            </a:r>
            <a:r>
              <a:rPr dirty="0" sz="700" spc="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overlapping </a:t>
            </a:r>
            <a:r>
              <a:rPr dirty="0" sz="700" spc="-16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subproblems in</a:t>
            </a:r>
            <a:r>
              <a:rPr dirty="0" sz="700" spc="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dynamic programming</a:t>
            </a:r>
            <a:endParaRPr sz="700">
              <a:latin typeface="Times New Roman"/>
              <a:cs typeface="Times New Roman"/>
            </a:endParaRPr>
          </a:p>
          <a:p>
            <a:pPr marL="507365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latin typeface="Times New Roman"/>
                <a:cs typeface="Times New Roman"/>
              </a:rPr>
              <a:t>»</a:t>
            </a:r>
            <a:r>
              <a:rPr dirty="0" sz="600" spc="2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After </a:t>
            </a:r>
            <a:r>
              <a:rPr dirty="0" sz="600" spc="-10">
                <a:latin typeface="Times New Roman"/>
                <a:cs typeface="Times New Roman"/>
              </a:rPr>
              <a:t>computing</a:t>
            </a:r>
            <a:r>
              <a:rPr dirty="0" sz="600" spc="5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the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solution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to</a:t>
            </a:r>
            <a:r>
              <a:rPr dirty="0" sz="600" spc="1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a </a:t>
            </a:r>
            <a:r>
              <a:rPr dirty="0" sz="600" spc="-10">
                <a:latin typeface="Times New Roman"/>
                <a:cs typeface="Times New Roman"/>
              </a:rPr>
              <a:t>subproblem,</a:t>
            </a:r>
            <a:r>
              <a:rPr dirty="0" sz="600" spc="1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store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15">
                <a:latin typeface="Times New Roman"/>
                <a:cs typeface="Times New Roman"/>
              </a:rPr>
              <a:t>it</a:t>
            </a:r>
            <a:r>
              <a:rPr dirty="0" sz="600" spc="15">
                <a:latin typeface="Times New Roman"/>
                <a:cs typeface="Times New Roman"/>
              </a:rPr>
              <a:t> </a:t>
            </a:r>
            <a:r>
              <a:rPr dirty="0" sz="600" spc="-15">
                <a:latin typeface="Times New Roman"/>
                <a:cs typeface="Times New Roman"/>
              </a:rPr>
              <a:t>in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a</a:t>
            </a:r>
            <a:r>
              <a:rPr dirty="0" sz="600" spc="-1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table</a:t>
            </a:r>
            <a:endParaRPr sz="600">
              <a:latin typeface="Times New Roman"/>
              <a:cs typeface="Times New Roman"/>
            </a:endParaRPr>
          </a:p>
          <a:p>
            <a:pPr marL="507365">
              <a:lnSpc>
                <a:spcPct val="100000"/>
              </a:lnSpc>
              <a:spcBef>
                <a:spcPts val="60"/>
              </a:spcBef>
            </a:pPr>
            <a:r>
              <a:rPr dirty="0" sz="600">
                <a:latin typeface="Times New Roman"/>
                <a:cs typeface="Times New Roman"/>
              </a:rPr>
              <a:t>»</a:t>
            </a:r>
            <a:r>
              <a:rPr dirty="0" sz="600" spc="204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Subsequent </a:t>
            </a:r>
            <a:r>
              <a:rPr dirty="0" sz="600" spc="-10">
                <a:latin typeface="Times New Roman"/>
                <a:cs typeface="Times New Roman"/>
              </a:rPr>
              <a:t>calls</a:t>
            </a:r>
            <a:r>
              <a:rPr dirty="0" sz="600" spc="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just</a:t>
            </a:r>
            <a:r>
              <a:rPr dirty="0" sz="600" spc="1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do</a:t>
            </a:r>
            <a:r>
              <a:rPr dirty="0" sz="600" spc="-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a</a:t>
            </a:r>
            <a:r>
              <a:rPr dirty="0" sz="600" spc="-3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table</a:t>
            </a:r>
            <a:r>
              <a:rPr dirty="0" sz="600" spc="1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lookup</a:t>
            </a:r>
            <a:endParaRPr sz="600">
              <a:latin typeface="Times New Roman"/>
              <a:cs typeface="Times New Roman"/>
            </a:endParaRPr>
          </a:p>
          <a:p>
            <a:pPr marL="473709" marR="487680" indent="-102235">
              <a:lnSpc>
                <a:spcPts val="770"/>
              </a:lnSpc>
              <a:spcBef>
                <a:spcPts val="200"/>
              </a:spcBef>
              <a:buSzPct val="78571"/>
              <a:buFont typeface="MS UI Gothic"/>
              <a:buChar char="◆"/>
              <a:tabLst>
                <a:tab pos="474345" algn="l"/>
              </a:tabLst>
            </a:pPr>
            <a:r>
              <a:rPr dirty="0" sz="700">
                <a:latin typeface="Times New Roman"/>
                <a:cs typeface="Times New Roman"/>
              </a:rPr>
              <a:t>With</a:t>
            </a:r>
            <a:r>
              <a:rPr dirty="0" sz="700" spc="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memoization,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we implement the algorithm </a:t>
            </a:r>
            <a:r>
              <a:rPr dirty="0" sz="700" spc="-16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recursively:</a:t>
            </a:r>
            <a:endParaRPr sz="700">
              <a:latin typeface="Times New Roman"/>
              <a:cs typeface="Times New Roman"/>
            </a:endParaRPr>
          </a:p>
          <a:p>
            <a:pPr marL="592455" marR="304165" indent="-85725">
              <a:lnSpc>
                <a:spcPts val="650"/>
              </a:lnSpc>
              <a:spcBef>
                <a:spcPts val="114"/>
              </a:spcBef>
            </a:pPr>
            <a:r>
              <a:rPr dirty="0" sz="600">
                <a:latin typeface="Times New Roman"/>
                <a:cs typeface="Times New Roman"/>
              </a:rPr>
              <a:t>»</a:t>
            </a:r>
            <a:r>
              <a:rPr dirty="0" sz="600" spc="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If </a:t>
            </a:r>
            <a:r>
              <a:rPr dirty="0" sz="600" spc="-5">
                <a:latin typeface="Times New Roman"/>
                <a:cs typeface="Times New Roman"/>
              </a:rPr>
              <a:t>we encounter </a:t>
            </a:r>
            <a:r>
              <a:rPr dirty="0" sz="600">
                <a:latin typeface="Times New Roman"/>
                <a:cs typeface="Times New Roman"/>
              </a:rPr>
              <a:t>a </a:t>
            </a:r>
            <a:r>
              <a:rPr dirty="0" sz="600" spc="-10">
                <a:latin typeface="Times New Roman"/>
                <a:cs typeface="Times New Roman"/>
              </a:rPr>
              <a:t>subproblem </a:t>
            </a:r>
            <a:r>
              <a:rPr dirty="0" sz="600" spc="-5">
                <a:latin typeface="Times New Roman"/>
                <a:cs typeface="Times New Roman"/>
              </a:rPr>
              <a:t>we </a:t>
            </a:r>
            <a:r>
              <a:rPr dirty="0" sz="600" spc="-10">
                <a:latin typeface="Times New Roman"/>
                <a:cs typeface="Times New Roman"/>
              </a:rPr>
              <a:t>have seen, </a:t>
            </a:r>
            <a:r>
              <a:rPr dirty="0" sz="600" spc="-5">
                <a:latin typeface="Times New Roman"/>
                <a:cs typeface="Times New Roman"/>
              </a:rPr>
              <a:t>we </a:t>
            </a:r>
            <a:r>
              <a:rPr dirty="0" sz="600" spc="-10">
                <a:latin typeface="Times New Roman"/>
                <a:cs typeface="Times New Roman"/>
              </a:rPr>
              <a:t>look </a:t>
            </a:r>
            <a:r>
              <a:rPr dirty="0" sz="600">
                <a:latin typeface="Times New Roman"/>
                <a:cs typeface="Times New Roman"/>
              </a:rPr>
              <a:t>up </a:t>
            </a:r>
            <a:r>
              <a:rPr dirty="0" sz="600" spc="-5">
                <a:latin typeface="Times New Roman"/>
                <a:cs typeface="Times New Roman"/>
              </a:rPr>
              <a:t>the </a:t>
            </a:r>
            <a:r>
              <a:rPr dirty="0" sz="600" spc="-13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answer</a:t>
            </a:r>
            <a:endParaRPr sz="600">
              <a:latin typeface="Times New Roman"/>
              <a:cs typeface="Times New Roman"/>
            </a:endParaRPr>
          </a:p>
          <a:p>
            <a:pPr marL="592455" marR="177165" indent="-85725">
              <a:lnSpc>
                <a:spcPts val="650"/>
              </a:lnSpc>
              <a:spcBef>
                <a:spcPts val="130"/>
              </a:spcBef>
            </a:pPr>
            <a:r>
              <a:rPr dirty="0" sz="600">
                <a:latin typeface="Times New Roman"/>
                <a:cs typeface="Times New Roman"/>
              </a:rPr>
              <a:t>»</a:t>
            </a:r>
            <a:r>
              <a:rPr dirty="0" sz="600" spc="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If </a:t>
            </a:r>
            <a:r>
              <a:rPr dirty="0" sz="600" spc="-5">
                <a:latin typeface="Times New Roman"/>
                <a:cs typeface="Times New Roman"/>
              </a:rPr>
              <a:t>not, compute the solution </a:t>
            </a:r>
            <a:r>
              <a:rPr dirty="0" sz="600" spc="-10">
                <a:latin typeface="Times New Roman"/>
                <a:cs typeface="Times New Roman"/>
              </a:rPr>
              <a:t>and </a:t>
            </a:r>
            <a:r>
              <a:rPr dirty="0" sz="600" spc="-5">
                <a:latin typeface="Times New Roman"/>
                <a:cs typeface="Times New Roman"/>
              </a:rPr>
              <a:t>add </a:t>
            </a:r>
            <a:r>
              <a:rPr dirty="0" sz="600" spc="-15">
                <a:latin typeface="Times New Roman"/>
                <a:cs typeface="Times New Roman"/>
              </a:rPr>
              <a:t>it </a:t>
            </a:r>
            <a:r>
              <a:rPr dirty="0" sz="600">
                <a:latin typeface="Times New Roman"/>
                <a:cs typeface="Times New Roman"/>
              </a:rPr>
              <a:t>to </a:t>
            </a:r>
            <a:r>
              <a:rPr dirty="0" sz="600" spc="-5">
                <a:latin typeface="Times New Roman"/>
                <a:cs typeface="Times New Roman"/>
              </a:rPr>
              <a:t>the </a:t>
            </a:r>
            <a:r>
              <a:rPr dirty="0" sz="600" spc="-10">
                <a:latin typeface="Times New Roman"/>
                <a:cs typeface="Times New Roman"/>
              </a:rPr>
              <a:t>list </a:t>
            </a:r>
            <a:r>
              <a:rPr dirty="0" sz="600" spc="5">
                <a:latin typeface="Times New Roman"/>
                <a:cs typeface="Times New Roman"/>
              </a:rPr>
              <a:t>of </a:t>
            </a:r>
            <a:r>
              <a:rPr dirty="0" sz="600" spc="-10">
                <a:latin typeface="Times New Roman"/>
                <a:cs typeface="Times New Roman"/>
              </a:rPr>
              <a:t>subproblems </a:t>
            </a:r>
            <a:r>
              <a:rPr dirty="0" sz="600" spc="-135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we </a:t>
            </a:r>
            <a:r>
              <a:rPr dirty="0" sz="600" spc="-10">
                <a:latin typeface="Times New Roman"/>
                <a:cs typeface="Times New Roman"/>
              </a:rPr>
              <a:t>have</a:t>
            </a:r>
            <a:r>
              <a:rPr dirty="0" sz="60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seen.</a:t>
            </a:r>
            <a:endParaRPr sz="600">
              <a:latin typeface="Times New Roman"/>
              <a:cs typeface="Times New Roman"/>
            </a:endParaRPr>
          </a:p>
          <a:p>
            <a:pPr marL="473709" marR="224790" indent="-102235">
              <a:lnSpc>
                <a:spcPts val="770"/>
              </a:lnSpc>
              <a:spcBef>
                <a:spcPts val="175"/>
              </a:spcBef>
              <a:buSzPct val="78571"/>
              <a:buFont typeface="MS UI Gothic"/>
              <a:buChar char="◆"/>
              <a:tabLst>
                <a:tab pos="474345" algn="l"/>
              </a:tabLst>
            </a:pPr>
            <a:r>
              <a:rPr dirty="0" sz="700">
                <a:latin typeface="Times New Roman"/>
                <a:cs typeface="Times New Roman"/>
              </a:rPr>
              <a:t>Must </a:t>
            </a:r>
            <a:r>
              <a:rPr dirty="0" sz="700" spc="5">
                <a:latin typeface="Times New Roman"/>
                <a:cs typeface="Times New Roman"/>
              </a:rPr>
              <a:t>useful</a:t>
            </a:r>
            <a:r>
              <a:rPr dirty="0" sz="700" spc="-1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when</a:t>
            </a:r>
            <a:r>
              <a:rPr dirty="0" sz="700" spc="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the algorithm</a:t>
            </a:r>
            <a:r>
              <a:rPr dirty="0" sz="700" spc="1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is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easiest </a:t>
            </a:r>
            <a:r>
              <a:rPr dirty="0" sz="700" spc="5">
                <a:latin typeface="Times New Roman"/>
                <a:cs typeface="Times New Roman"/>
              </a:rPr>
              <a:t>to</a:t>
            </a:r>
            <a:r>
              <a:rPr dirty="0" sz="700" spc="-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implement </a:t>
            </a:r>
            <a:r>
              <a:rPr dirty="0" sz="700" spc="-16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recursively</a:t>
            </a:r>
            <a:endParaRPr sz="700">
              <a:latin typeface="Times New Roman"/>
              <a:cs typeface="Times New Roman"/>
            </a:endParaRPr>
          </a:p>
          <a:p>
            <a:pPr marL="507365">
              <a:lnSpc>
                <a:spcPct val="100000"/>
              </a:lnSpc>
              <a:spcBef>
                <a:spcPts val="45"/>
              </a:spcBef>
            </a:pPr>
            <a:r>
              <a:rPr dirty="0" sz="600">
                <a:latin typeface="Times New Roman"/>
                <a:cs typeface="Times New Roman"/>
              </a:rPr>
              <a:t>»</a:t>
            </a:r>
            <a:r>
              <a:rPr dirty="0" sz="600" spc="22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Especially </a:t>
            </a:r>
            <a:r>
              <a:rPr dirty="0" sz="600" spc="-10">
                <a:latin typeface="Times New Roman"/>
                <a:cs typeface="Times New Roman"/>
              </a:rPr>
              <a:t>if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we</a:t>
            </a:r>
            <a:r>
              <a:rPr dirty="0" sz="600">
                <a:latin typeface="Times New Roman"/>
                <a:cs typeface="Times New Roman"/>
              </a:rPr>
              <a:t> do</a:t>
            </a:r>
            <a:r>
              <a:rPr dirty="0" sz="600" spc="10">
                <a:latin typeface="Times New Roman"/>
                <a:cs typeface="Times New Roman"/>
              </a:rPr>
              <a:t> </a:t>
            </a:r>
            <a:r>
              <a:rPr dirty="0" sz="600" spc="-5">
                <a:latin typeface="Times New Roman"/>
                <a:cs typeface="Times New Roman"/>
              </a:rPr>
              <a:t>not</a:t>
            </a:r>
            <a:r>
              <a:rPr dirty="0" sz="600" spc="5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need solutions</a:t>
            </a:r>
            <a:r>
              <a:rPr dirty="0" sz="600" spc="-15">
                <a:latin typeface="Times New Roman"/>
                <a:cs typeface="Times New Roman"/>
              </a:rPr>
              <a:t> </a:t>
            </a:r>
            <a:r>
              <a:rPr dirty="0" sz="600">
                <a:latin typeface="Times New Roman"/>
                <a:cs typeface="Times New Roman"/>
              </a:rPr>
              <a:t>to</a:t>
            </a:r>
            <a:r>
              <a:rPr dirty="0" sz="600" spc="1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all</a:t>
            </a:r>
            <a:r>
              <a:rPr dirty="0" sz="600" spc="-20">
                <a:latin typeface="Times New Roman"/>
                <a:cs typeface="Times New Roman"/>
              </a:rPr>
              <a:t> </a:t>
            </a:r>
            <a:r>
              <a:rPr dirty="0" sz="600" spc="-10">
                <a:latin typeface="Times New Roman"/>
                <a:cs typeface="Times New Roman"/>
              </a:rPr>
              <a:t>subproblems.</a:t>
            </a: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600">
              <a:latin typeface="Times New Roman"/>
              <a:cs typeface="Times New Roman"/>
            </a:endParaRPr>
          </a:p>
          <a:p>
            <a:pPr algn="r" marR="17780">
              <a:lnSpc>
                <a:spcPct val="100000"/>
              </a:lnSpc>
            </a:pPr>
            <a:r>
              <a:rPr dirty="0" sz="250" spc="5">
                <a:latin typeface="Times New Roman"/>
                <a:cs typeface="Times New Roman"/>
              </a:rPr>
              <a:t>50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0622" y="4014723"/>
            <a:ext cx="2707005" cy="202692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">
              <a:lnSpc>
                <a:spcPct val="100000"/>
              </a:lnSpc>
              <a:tabLst>
                <a:tab pos="1712595" algn="l"/>
              </a:tabLst>
            </a:pPr>
            <a:r>
              <a:rPr dirty="0" u="heavy" sz="10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05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Conclusion	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473709" marR="236220" indent="-102235">
              <a:lnSpc>
                <a:spcPct val="103699"/>
              </a:lnSpc>
              <a:buSzPct val="75000"/>
              <a:buFont typeface="MS UI Gothic"/>
              <a:buChar char="◆"/>
              <a:tabLst>
                <a:tab pos="474345" algn="l"/>
              </a:tabLst>
            </a:pPr>
            <a:r>
              <a:rPr dirty="0" sz="800" spc="10">
                <a:latin typeface="Times New Roman"/>
                <a:cs typeface="Times New Roman"/>
              </a:rPr>
              <a:t>Dynamic programming </a:t>
            </a:r>
            <a:r>
              <a:rPr dirty="0" sz="800" spc="5">
                <a:latin typeface="Times New Roman"/>
                <a:cs typeface="Times New Roman"/>
              </a:rPr>
              <a:t>is </a:t>
            </a:r>
            <a:r>
              <a:rPr dirty="0" sz="800" spc="10">
                <a:latin typeface="Times New Roman"/>
                <a:cs typeface="Times New Roman"/>
              </a:rPr>
              <a:t>a useful technique </a:t>
            </a:r>
            <a:r>
              <a:rPr dirty="0" sz="800" spc="5">
                <a:latin typeface="Times New Roman"/>
                <a:cs typeface="Times New Roman"/>
              </a:rPr>
              <a:t>of </a:t>
            </a:r>
            <a:r>
              <a:rPr dirty="0" sz="800" spc="-18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solving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certain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kind</a:t>
            </a:r>
            <a:r>
              <a:rPr dirty="0" sz="800" spc="5">
                <a:latin typeface="Times New Roman"/>
                <a:cs typeface="Times New Roman"/>
              </a:rPr>
              <a:t> of</a:t>
            </a:r>
            <a:r>
              <a:rPr dirty="0" sz="800" spc="1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problems</a:t>
            </a:r>
            <a:endParaRPr sz="800">
              <a:latin typeface="Times New Roman"/>
              <a:cs typeface="Times New Roman"/>
            </a:endParaRPr>
          </a:p>
          <a:p>
            <a:pPr marL="473709" marR="122555" indent="-102235">
              <a:lnSpc>
                <a:spcPct val="104200"/>
              </a:lnSpc>
              <a:spcBef>
                <a:spcPts val="200"/>
              </a:spcBef>
              <a:buSzPct val="75000"/>
              <a:buFont typeface="MS UI Gothic"/>
              <a:buChar char="◆"/>
              <a:tabLst>
                <a:tab pos="474345" algn="l"/>
              </a:tabLst>
            </a:pPr>
            <a:r>
              <a:rPr dirty="0" sz="800" spc="10">
                <a:latin typeface="Times New Roman"/>
                <a:cs typeface="Times New Roman"/>
              </a:rPr>
              <a:t>When</a:t>
            </a:r>
            <a:r>
              <a:rPr dirty="0" sz="800" spc="-15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the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solution</a:t>
            </a:r>
            <a:r>
              <a:rPr dirty="0" sz="800" spc="-1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can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be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recursively</a:t>
            </a:r>
            <a:r>
              <a:rPr dirty="0" sz="800" spc="-10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described</a:t>
            </a:r>
            <a:r>
              <a:rPr dirty="0" sz="800">
                <a:latin typeface="Times New Roman"/>
                <a:cs typeface="Times New Roman"/>
              </a:rPr>
              <a:t> </a:t>
            </a:r>
            <a:r>
              <a:rPr dirty="0" sz="800" spc="15">
                <a:latin typeface="Times New Roman"/>
                <a:cs typeface="Times New Roman"/>
              </a:rPr>
              <a:t>in </a:t>
            </a:r>
            <a:r>
              <a:rPr dirty="0" sz="800" spc="-18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terms of partial solutions, </a:t>
            </a:r>
            <a:r>
              <a:rPr dirty="0" sz="800" spc="20">
                <a:latin typeface="Times New Roman"/>
                <a:cs typeface="Times New Roman"/>
              </a:rPr>
              <a:t>we </a:t>
            </a:r>
            <a:r>
              <a:rPr dirty="0" sz="800" spc="10">
                <a:latin typeface="Times New Roman"/>
                <a:cs typeface="Times New Roman"/>
              </a:rPr>
              <a:t>can store these </a:t>
            </a:r>
            <a:r>
              <a:rPr dirty="0" sz="800" spc="1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partial </a:t>
            </a:r>
            <a:r>
              <a:rPr dirty="0" sz="800" spc="10">
                <a:latin typeface="Times New Roman"/>
                <a:cs typeface="Times New Roman"/>
              </a:rPr>
              <a:t>solutions and re-use </a:t>
            </a:r>
            <a:r>
              <a:rPr dirty="0" sz="800" spc="15">
                <a:latin typeface="Times New Roman"/>
                <a:cs typeface="Times New Roman"/>
              </a:rPr>
              <a:t>them </a:t>
            </a:r>
            <a:r>
              <a:rPr dirty="0" sz="800" spc="10">
                <a:latin typeface="Times New Roman"/>
                <a:cs typeface="Times New Roman"/>
              </a:rPr>
              <a:t>as </a:t>
            </a:r>
            <a:r>
              <a:rPr dirty="0" sz="800" spc="5">
                <a:latin typeface="Times New Roman"/>
                <a:cs typeface="Times New Roman"/>
              </a:rPr>
              <a:t>necessary </a:t>
            </a:r>
            <a:r>
              <a:rPr dirty="0" sz="800" spc="10">
                <a:latin typeface="Times New Roman"/>
                <a:cs typeface="Times New Roman"/>
              </a:rPr>
              <a:t> (memoization)</a:t>
            </a:r>
            <a:endParaRPr sz="800">
              <a:latin typeface="Times New Roman"/>
              <a:cs typeface="Times New Roman"/>
            </a:endParaRPr>
          </a:p>
          <a:p>
            <a:pPr marL="473709" marR="108585" indent="-102235">
              <a:lnSpc>
                <a:spcPct val="103800"/>
              </a:lnSpc>
              <a:spcBef>
                <a:spcPts val="215"/>
              </a:spcBef>
              <a:buSzPct val="75000"/>
              <a:buFont typeface="MS UI Gothic"/>
              <a:buChar char="◆"/>
              <a:tabLst>
                <a:tab pos="474345" algn="l"/>
              </a:tabLst>
            </a:pPr>
            <a:r>
              <a:rPr dirty="0" sz="800" spc="10">
                <a:latin typeface="Times New Roman"/>
                <a:cs typeface="Times New Roman"/>
              </a:rPr>
              <a:t>Running time </a:t>
            </a:r>
            <a:r>
              <a:rPr dirty="0" sz="800" spc="5">
                <a:latin typeface="Times New Roman"/>
                <a:cs typeface="Times New Roman"/>
              </a:rPr>
              <a:t>of </a:t>
            </a:r>
            <a:r>
              <a:rPr dirty="0" sz="800" spc="10">
                <a:latin typeface="Times New Roman"/>
                <a:cs typeface="Times New Roman"/>
              </a:rPr>
              <a:t>dynamic programming algorithm </a:t>
            </a:r>
            <a:r>
              <a:rPr dirty="0" sz="800" spc="-185">
                <a:latin typeface="Times New Roman"/>
                <a:cs typeface="Times New Roman"/>
              </a:rPr>
              <a:t> </a:t>
            </a:r>
            <a:r>
              <a:rPr dirty="0" sz="800" spc="5">
                <a:latin typeface="Times New Roman"/>
                <a:cs typeface="Times New Roman"/>
              </a:rPr>
              <a:t>vs. </a:t>
            </a:r>
            <a:r>
              <a:rPr dirty="0" sz="800" spc="10">
                <a:latin typeface="Times New Roman"/>
                <a:cs typeface="Times New Roman"/>
              </a:rPr>
              <a:t>naïve</a:t>
            </a:r>
            <a:r>
              <a:rPr dirty="0" sz="800" spc="-5">
                <a:latin typeface="Times New Roman"/>
                <a:cs typeface="Times New Roman"/>
              </a:rPr>
              <a:t> </a:t>
            </a:r>
            <a:r>
              <a:rPr dirty="0" sz="800" spc="10">
                <a:latin typeface="Times New Roman"/>
                <a:cs typeface="Times New Roman"/>
              </a:rPr>
              <a:t>algorithm:</a:t>
            </a:r>
            <a:endParaRPr sz="800">
              <a:latin typeface="Times New Roman"/>
              <a:cs typeface="Times New Roman"/>
            </a:endParaRPr>
          </a:p>
          <a:p>
            <a:pPr marL="507365">
              <a:lnSpc>
                <a:spcPct val="100000"/>
              </a:lnSpc>
              <a:spcBef>
                <a:spcPts val="185"/>
              </a:spcBef>
            </a:pPr>
            <a:r>
              <a:rPr dirty="0" sz="700">
                <a:latin typeface="Times New Roman"/>
                <a:cs typeface="Times New Roman"/>
              </a:rPr>
              <a:t>»</a:t>
            </a:r>
            <a:r>
              <a:rPr dirty="0" sz="700" spc="135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0-1</a:t>
            </a:r>
            <a:r>
              <a:rPr dirty="0" sz="700" spc="2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Knapsack</a:t>
            </a:r>
            <a:r>
              <a:rPr dirty="0" sz="700" spc="10">
                <a:latin typeface="Times New Roman"/>
                <a:cs typeface="Times New Roman"/>
              </a:rPr>
              <a:t> </a:t>
            </a:r>
            <a:r>
              <a:rPr dirty="0" sz="700">
                <a:latin typeface="Times New Roman"/>
                <a:cs typeface="Times New Roman"/>
              </a:rPr>
              <a:t>problem:</a:t>
            </a:r>
            <a:r>
              <a:rPr dirty="0" sz="700" spc="-15">
                <a:latin typeface="Times New Roman"/>
                <a:cs typeface="Times New Roman"/>
              </a:rPr>
              <a:t> </a:t>
            </a:r>
            <a:r>
              <a:rPr dirty="0" sz="700" spc="5" b="1">
                <a:latin typeface="Times New Roman"/>
                <a:cs typeface="Times New Roman"/>
              </a:rPr>
              <a:t>O(W*n) </a:t>
            </a:r>
            <a:r>
              <a:rPr dirty="0" sz="700" spc="-5">
                <a:latin typeface="Times New Roman"/>
                <a:cs typeface="Times New Roman"/>
              </a:rPr>
              <a:t>vs.</a:t>
            </a:r>
            <a:r>
              <a:rPr dirty="0" sz="700" spc="5">
                <a:latin typeface="Times New Roman"/>
                <a:cs typeface="Times New Roman"/>
              </a:rPr>
              <a:t> </a:t>
            </a:r>
            <a:r>
              <a:rPr dirty="0" sz="700" b="1">
                <a:latin typeface="Times New Roman"/>
                <a:cs typeface="Times New Roman"/>
              </a:rPr>
              <a:t>O(2</a:t>
            </a:r>
            <a:r>
              <a:rPr dirty="0" baseline="24691" sz="675" b="1">
                <a:latin typeface="Times New Roman"/>
                <a:cs typeface="Times New Roman"/>
              </a:rPr>
              <a:t>n</a:t>
            </a:r>
            <a:r>
              <a:rPr dirty="0" sz="700" b="1"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Times New Roman"/>
              <a:cs typeface="Times New Roman"/>
            </a:endParaRPr>
          </a:p>
          <a:p>
            <a:pPr algn="r" marR="16510">
              <a:lnSpc>
                <a:spcPct val="100000"/>
              </a:lnSpc>
              <a:spcBef>
                <a:spcPts val="5"/>
              </a:spcBef>
            </a:pPr>
            <a:r>
              <a:rPr dirty="0" sz="250" spc="5">
                <a:latin typeface="Times New Roman"/>
                <a:cs typeface="Times New Roman"/>
              </a:rPr>
              <a:t>51</a:t>
            </a:r>
            <a:endParaRPr sz="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2023-11-21T15:37:15Z</dcterms:created>
  <dcterms:modified xsi:type="dcterms:W3CDTF">2023-11-21T15:37:15Z</dcterms:modified>
</cp:coreProperties>
</file>