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2" r:id="rId8"/>
    <p:sldId id="267" r:id="rId9"/>
    <p:sldId id="268" r:id="rId10"/>
    <p:sldId id="263" r:id="rId11"/>
    <p:sldId id="264" r:id="rId12"/>
    <p:sldId id="265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66800" y="1752600"/>
            <a:ext cx="7010400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0600" y="2133600"/>
            <a:ext cx="6886575" cy="293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1" dirty="0" smtClean="0"/>
              <a:t>Graph of log n, n, n log n, n2, n3, 2n, n! andnn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600200"/>
            <a:ext cx="82296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One way to compare the function f(n) with these standard function is to use the functional</a:t>
            </a:r>
          </a:p>
          <a:p>
            <a:r>
              <a:rPr lang="en-US" dirty="0" smtClean="0"/>
              <a:t>‘O’ notation, suppose f(n) and g(n) are functions defined on the positive integers with the</a:t>
            </a:r>
          </a:p>
          <a:p>
            <a:r>
              <a:rPr lang="en-US" dirty="0" smtClean="0"/>
              <a:t>property that f(n) is bounded by some multiple g(n) for almost all ‘</a:t>
            </a:r>
            <a:r>
              <a:rPr lang="en-US" dirty="0" err="1" smtClean="0"/>
              <a:t>n’.Then,f</a:t>
            </a:r>
            <a:r>
              <a:rPr lang="en-US" dirty="0" smtClean="0"/>
              <a:t>(n) =O(g(n))</a:t>
            </a:r>
          </a:p>
          <a:p>
            <a:r>
              <a:rPr lang="en-US" dirty="0" smtClean="0"/>
              <a:t>Which is read as “f(n) is of order g(n)”. For example, the order of </a:t>
            </a:r>
            <a:r>
              <a:rPr lang="en-US" dirty="0" err="1" smtClean="0"/>
              <a:t>complexityfor</a:t>
            </a:r>
            <a:r>
              <a:rPr lang="en-US" dirty="0" smtClean="0"/>
              <a:t>:</a:t>
            </a:r>
          </a:p>
          <a:p>
            <a:r>
              <a:rPr lang="en-US" dirty="0" smtClean="0"/>
              <a:t> Linear search is O(n)</a:t>
            </a:r>
          </a:p>
          <a:p>
            <a:r>
              <a:rPr lang="en-US" dirty="0" smtClean="0"/>
              <a:t> Binary search is O (</a:t>
            </a:r>
            <a:r>
              <a:rPr lang="en-US" dirty="0" err="1" smtClean="0"/>
              <a:t>logn</a:t>
            </a:r>
            <a:r>
              <a:rPr lang="en-US" dirty="0" smtClean="0"/>
              <a:t>)</a:t>
            </a:r>
          </a:p>
          <a:p>
            <a:r>
              <a:rPr lang="en-US" dirty="0" smtClean="0"/>
              <a:t> Bubble sort is O(n2)</a:t>
            </a:r>
          </a:p>
          <a:p>
            <a:r>
              <a:rPr lang="pt-BR" dirty="0" smtClean="0"/>
              <a:t> Merge sort is O (n logn)</a:t>
            </a:r>
          </a:p>
          <a:p>
            <a:r>
              <a:rPr lang="en-US" b="1" dirty="0" smtClean="0"/>
              <a:t>Probabilistic analysis of algorithms is an approach to estimate the computational</a:t>
            </a:r>
          </a:p>
          <a:p>
            <a:r>
              <a:rPr lang="en-US" dirty="0" smtClean="0"/>
              <a:t>complexity of an algorithm or a computational problem. It starts from an assumption about</a:t>
            </a:r>
          </a:p>
          <a:p>
            <a:r>
              <a:rPr lang="en-US" dirty="0" smtClean="0"/>
              <a:t>a probabilistic distribution of the set of all possible inputs. This assumption is then used to</a:t>
            </a:r>
          </a:p>
          <a:p>
            <a:r>
              <a:rPr lang="en-US" dirty="0" smtClean="0"/>
              <a:t>design an efficient algorithm or to derive the complexity of a known algorithm.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Big oh </a:t>
            </a:r>
            <a:r>
              <a:rPr lang="en-US" b="1" dirty="0" err="1" smtClean="0"/>
              <a:t>notation:O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 smtClean="0"/>
              <a:t>function f(n)=O(g(n)) (read as “f of n is big oh of g of n”) </a:t>
            </a:r>
            <a:r>
              <a:rPr lang="en-US" dirty="0" err="1" smtClean="0"/>
              <a:t>iff</a:t>
            </a:r>
            <a:r>
              <a:rPr lang="en-US" dirty="0" smtClean="0"/>
              <a:t> there exist positive</a:t>
            </a:r>
          </a:p>
          <a:p>
            <a:r>
              <a:rPr lang="en-US" dirty="0" smtClean="0"/>
              <a:t>constants c and n0 such that </a:t>
            </a:r>
            <a:r>
              <a:rPr lang="en-US" b="1" dirty="0" smtClean="0"/>
              <a:t>f(n)≤C*g(n) for all n, n≥0</a:t>
            </a:r>
          </a:p>
          <a:p>
            <a:r>
              <a:rPr lang="en-US" dirty="0" smtClean="0"/>
              <a:t>The value g(n)is the upper bound value of f(n).</a:t>
            </a:r>
          </a:p>
          <a:p>
            <a:r>
              <a:rPr lang="en-US" b="1" dirty="0" smtClean="0"/>
              <a:t>Example:</a:t>
            </a:r>
          </a:p>
          <a:p>
            <a:r>
              <a:rPr lang="en-US" dirty="0" smtClean="0"/>
              <a:t>3n+2=O(n) as</a:t>
            </a:r>
          </a:p>
          <a:p>
            <a:r>
              <a:rPr lang="nb-NO" dirty="0" smtClean="0"/>
              <a:t>3n+2 ≤4n for all n≥2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685801"/>
            <a:ext cx="7543799" cy="443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Omega notation:</a:t>
            </a:r>
            <a:r>
              <a:rPr lang="el-GR" b="1" dirty="0" smtClean="0"/>
              <a:t>Ω</a:t>
            </a:r>
            <a:br>
              <a:rPr lang="el-GR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 </a:t>
            </a:r>
            <a:r>
              <a:rPr lang="en-US" dirty="0" smtClean="0"/>
              <a:t>function f(n)=Ω (g(n)) (read as “f of n is Omega of g of n”) </a:t>
            </a:r>
            <a:r>
              <a:rPr lang="en-US" dirty="0" err="1" smtClean="0"/>
              <a:t>iff</a:t>
            </a:r>
            <a:r>
              <a:rPr lang="en-US" dirty="0" smtClean="0"/>
              <a:t> there exist positive</a:t>
            </a:r>
          </a:p>
          <a:p>
            <a:r>
              <a:rPr lang="en-US" dirty="0" smtClean="0"/>
              <a:t>constants c and n0 such that </a:t>
            </a:r>
            <a:r>
              <a:rPr lang="en-US" b="1" dirty="0" smtClean="0"/>
              <a:t>f(n)≥C*g(n) for all n, n≥0</a:t>
            </a:r>
          </a:p>
          <a:p>
            <a:r>
              <a:rPr lang="en-US" dirty="0" smtClean="0"/>
              <a:t>The value g(n) is the lower bound value of f(n).</a:t>
            </a:r>
          </a:p>
          <a:p>
            <a:r>
              <a:rPr lang="en-US" b="1" dirty="0" smtClean="0"/>
              <a:t>Example:</a:t>
            </a:r>
          </a:p>
          <a:p>
            <a:r>
              <a:rPr lang="en-US" dirty="0" smtClean="0"/>
              <a:t>3n+2=</a:t>
            </a:r>
            <a:r>
              <a:rPr lang="el-GR" dirty="0" smtClean="0"/>
              <a:t>Ω (</a:t>
            </a:r>
            <a:r>
              <a:rPr lang="en-US" dirty="0" smtClean="0"/>
              <a:t>n) as</a:t>
            </a:r>
          </a:p>
          <a:p>
            <a:r>
              <a:rPr lang="nb-NO" dirty="0" smtClean="0"/>
              <a:t>3n+2 ≥3n for all n≥1</a:t>
            </a:r>
          </a:p>
          <a:p>
            <a:r>
              <a:rPr lang="en-US" b="1" dirty="0" smtClean="0"/>
              <a:t>Theta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686050" y="2539206"/>
            <a:ext cx="3771900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smtClean="0"/>
              <a:t>Theta notation:</a:t>
            </a:r>
            <a:r>
              <a:rPr lang="el-GR" b="1" dirty="0" smtClean="0"/>
              <a:t>θ</a:t>
            </a:r>
          </a:p>
          <a:p>
            <a:r>
              <a:rPr lang="en-US" dirty="0" smtClean="0"/>
              <a:t>The function f(n)= θ (g(n)) (read as “f of n is theta of g of n”) </a:t>
            </a:r>
            <a:r>
              <a:rPr lang="en-US" dirty="0" err="1" smtClean="0"/>
              <a:t>iff</a:t>
            </a:r>
            <a:r>
              <a:rPr lang="en-US" dirty="0" smtClean="0"/>
              <a:t> there exist positive</a:t>
            </a:r>
          </a:p>
          <a:p>
            <a:r>
              <a:rPr lang="en-US" dirty="0" smtClean="0"/>
              <a:t>constants c1, c2 and n0 such that </a:t>
            </a:r>
            <a:r>
              <a:rPr lang="en-US" b="1" dirty="0" smtClean="0"/>
              <a:t>C1*g(n) ≤f(n)≤C2*g(n) for all n, n≥0</a:t>
            </a:r>
          </a:p>
          <a:p>
            <a:r>
              <a:rPr lang="en-US" b="1" dirty="0" smtClean="0"/>
              <a:t>Example:</a:t>
            </a:r>
          </a:p>
          <a:p>
            <a:r>
              <a:rPr lang="en-US" dirty="0" smtClean="0"/>
              <a:t>3n+2=</a:t>
            </a:r>
            <a:r>
              <a:rPr lang="el-GR" b="1" dirty="0" smtClean="0"/>
              <a:t>θ (</a:t>
            </a:r>
            <a:r>
              <a:rPr lang="en-US" b="1" dirty="0" smtClean="0"/>
              <a:t>n) as</a:t>
            </a:r>
          </a:p>
          <a:p>
            <a:r>
              <a:rPr lang="nb-NO" dirty="0" smtClean="0"/>
              <a:t>3n+2 ≥3n for all n≥2</a:t>
            </a:r>
          </a:p>
          <a:p>
            <a:r>
              <a:rPr lang="nb-NO" dirty="0" smtClean="0"/>
              <a:t>3n+2 ≤3n for all n≥2</a:t>
            </a:r>
          </a:p>
          <a:p>
            <a:r>
              <a:rPr lang="en-US" dirty="0" smtClean="0"/>
              <a:t>Here c1=3 and c2=4 and n0=2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652712" y="2272506"/>
            <a:ext cx="3838575" cy="318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b="1" dirty="0" smtClean="0"/>
              <a:t>Little oh: o</a:t>
            </a:r>
          </a:p>
          <a:p>
            <a:r>
              <a:rPr lang="en-US" dirty="0" smtClean="0"/>
              <a:t>The function f(n)=o(g(n)) (read as “f of n is little oh of g of n”) </a:t>
            </a:r>
            <a:r>
              <a:rPr lang="en-US" dirty="0" err="1" smtClean="0"/>
              <a:t>iff</a:t>
            </a:r>
            <a:endParaRPr lang="en-US" dirty="0" smtClean="0"/>
          </a:p>
          <a:p>
            <a:r>
              <a:rPr lang="pt-BR" b="1" dirty="0" smtClean="0"/>
              <a:t>Lim f(n)/g(n)=0 for all n, n≥0</a:t>
            </a:r>
          </a:p>
          <a:p>
            <a:r>
              <a:rPr lang="en-US" b="1" dirty="0" smtClean="0"/>
              <a:t>n~</a:t>
            </a:r>
          </a:p>
          <a:p>
            <a:r>
              <a:rPr lang="en-US" b="1" dirty="0" smtClean="0"/>
              <a:t>Example:</a:t>
            </a:r>
          </a:p>
          <a:p>
            <a:r>
              <a:rPr lang="en-US" dirty="0" smtClean="0"/>
              <a:t>3n+2=o(n2) as</a:t>
            </a:r>
          </a:p>
          <a:p>
            <a:r>
              <a:rPr lang="en-US" b="1" dirty="0" smtClean="0"/>
              <a:t>Lim ((3n+2)/n2)=0</a:t>
            </a:r>
          </a:p>
          <a:p>
            <a:r>
              <a:rPr lang="en-US" b="1" dirty="0" smtClean="0"/>
              <a:t>n~</a:t>
            </a:r>
          </a:p>
          <a:p>
            <a:r>
              <a:rPr lang="en-US" b="1" dirty="0" smtClean="0"/>
              <a:t>Little Omega:</a:t>
            </a:r>
            <a:r>
              <a:rPr lang="el-GR" b="1" dirty="0" smtClean="0"/>
              <a:t>ω</a:t>
            </a:r>
          </a:p>
          <a:p>
            <a:r>
              <a:rPr lang="en-US" dirty="0" smtClean="0"/>
              <a:t>The function f(n)=ω (g(n)) (read as “f of n is little </a:t>
            </a:r>
            <a:r>
              <a:rPr lang="en-US" dirty="0" err="1" smtClean="0"/>
              <a:t>ohomega</a:t>
            </a:r>
            <a:r>
              <a:rPr lang="en-US" dirty="0" smtClean="0"/>
              <a:t> of g of n”) </a:t>
            </a:r>
            <a:r>
              <a:rPr lang="en-US" dirty="0" err="1" smtClean="0"/>
              <a:t>iff</a:t>
            </a:r>
            <a:endParaRPr lang="en-US" dirty="0" smtClean="0"/>
          </a:p>
          <a:p>
            <a:r>
              <a:rPr lang="pt-BR" b="1" dirty="0" smtClean="0"/>
              <a:t>Lim g(n)/f(n)=0 for all n, n≥0</a:t>
            </a:r>
          </a:p>
          <a:p>
            <a:r>
              <a:rPr lang="en-US" b="1" dirty="0" smtClean="0"/>
              <a:t>n~</a:t>
            </a:r>
          </a:p>
          <a:p>
            <a:r>
              <a:rPr lang="en-US" b="1" dirty="0" smtClean="0"/>
              <a:t>Example:</a:t>
            </a:r>
          </a:p>
          <a:p>
            <a:r>
              <a:rPr lang="en-US" dirty="0" smtClean="0"/>
              <a:t>3n+2=o(n2) as</a:t>
            </a:r>
          </a:p>
          <a:p>
            <a:r>
              <a:rPr lang="en-US" b="1" dirty="0" smtClean="0"/>
              <a:t>Lim (n2/(3n+2) =0</a:t>
            </a:r>
          </a:p>
          <a:p>
            <a:r>
              <a:rPr lang="en-US" b="1" dirty="0" smtClean="0"/>
              <a:t>n~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err="1" smtClean="0"/>
              <a:t>AnalyzingAlgorithms</a:t>
            </a:r>
            <a:endParaRPr lang="en-US" b="1" dirty="0" smtClean="0"/>
          </a:p>
          <a:p>
            <a:r>
              <a:rPr lang="en-US" dirty="0" smtClean="0"/>
              <a:t>Suppose ‘M’ is an algorithm, and suppose ‘n’ is the size of the input data. Clearly the</a:t>
            </a:r>
          </a:p>
          <a:p>
            <a:r>
              <a:rPr lang="en-US" dirty="0" smtClean="0"/>
              <a:t>complexity f(n) of M increases as n increases. It is usually the rate of increase of f(n) we</a:t>
            </a:r>
          </a:p>
          <a:p>
            <a:r>
              <a:rPr lang="en-US" dirty="0" smtClean="0"/>
              <a:t>want to examine. This is usually done by comparing f(n) with some standard functions.</a:t>
            </a:r>
          </a:p>
          <a:p>
            <a:r>
              <a:rPr lang="en-US" dirty="0" smtClean="0"/>
              <a:t>The most common computing </a:t>
            </a:r>
            <a:r>
              <a:rPr lang="en-US" dirty="0" err="1" smtClean="0"/>
              <a:t>timesare</a:t>
            </a:r>
            <a:r>
              <a:rPr lang="en-US" dirty="0" smtClean="0"/>
              <a:t>:</a:t>
            </a:r>
          </a:p>
          <a:p>
            <a:r>
              <a:rPr lang="pt-BR" dirty="0" smtClean="0"/>
              <a:t>O(1), O(log2n), O(n), O(n. log2n), O(n2), O(n3), O(2n), n! andnn</a:t>
            </a:r>
          </a:p>
          <a:p>
            <a:r>
              <a:rPr lang="en-US" b="1" dirty="0" smtClean="0"/>
              <a:t>Numerical Comparison of </a:t>
            </a:r>
            <a:r>
              <a:rPr lang="en-US" b="1" dirty="0" err="1" smtClean="0"/>
              <a:t>DifferentAlgorithms</a:t>
            </a:r>
            <a:endParaRPr lang="en-US" b="1" dirty="0" smtClean="0"/>
          </a:p>
          <a:p>
            <a:r>
              <a:rPr lang="en-US" dirty="0" smtClean="0"/>
              <a:t>The execution time for six of the typical functions is </a:t>
            </a:r>
            <a:r>
              <a:rPr lang="en-US" dirty="0" err="1" smtClean="0"/>
              <a:t>givenbelow</a:t>
            </a:r>
            <a:r>
              <a:rPr lang="en-US" dirty="0" smtClean="0"/>
              <a:t>: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631</Words>
  <Application>Microsoft Office PowerPoint</Application>
  <PresentationFormat>On-screen Show (4:3)</PresentationFormat>
  <Paragraphs>60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Slide 1</vt:lpstr>
      <vt:lpstr>Big oh notation:O </vt:lpstr>
      <vt:lpstr>Slide 3</vt:lpstr>
      <vt:lpstr>Omega notation:Ω </vt:lpstr>
      <vt:lpstr>Slide 5</vt:lpstr>
      <vt:lpstr>Slide 6</vt:lpstr>
      <vt:lpstr>Slide 7</vt:lpstr>
      <vt:lpstr>Slide 8</vt:lpstr>
      <vt:lpstr>Slide 9</vt:lpstr>
      <vt:lpstr>Slide 10</vt:lpstr>
      <vt:lpstr>Graph of log n, n, n log n, n2, n3, 2n, n! andnn</vt:lpstr>
      <vt:lpstr>Slide 12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Windows User</cp:lastModifiedBy>
  <cp:revision>1</cp:revision>
  <dcterms:created xsi:type="dcterms:W3CDTF">2006-08-16T00:00:00Z</dcterms:created>
  <dcterms:modified xsi:type="dcterms:W3CDTF">2021-03-24T05:44:01Z</dcterms:modified>
</cp:coreProperties>
</file>