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5" r:id="rId5"/>
    <p:sldId id="276" r:id="rId6"/>
    <p:sldId id="274" r:id="rId7"/>
    <p:sldId id="269" r:id="rId8"/>
    <p:sldId id="272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 Automated Recommendation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Niraj Dedhia (njd4185)</a:t>
            </a:r>
          </a:p>
          <a:p>
            <a:pPr algn="r"/>
            <a:r>
              <a:rPr lang="en-US" dirty="0" err="1"/>
              <a:t>Siddharth</a:t>
            </a:r>
            <a:r>
              <a:rPr lang="en-US" dirty="0"/>
              <a:t> </a:t>
            </a:r>
            <a:r>
              <a:rPr lang="en-US" dirty="0" err="1"/>
              <a:t>Bidwalkar</a:t>
            </a:r>
            <a:r>
              <a:rPr lang="en-US" dirty="0"/>
              <a:t> (ssb9012)</a:t>
            </a:r>
          </a:p>
          <a:p>
            <a:pPr algn="r"/>
            <a:r>
              <a:rPr lang="en-US" dirty="0"/>
              <a:t>Sandeep Chaudhary (ssc4763)</a:t>
            </a:r>
          </a:p>
        </p:txBody>
      </p:sp>
    </p:spTree>
    <p:extLst>
      <p:ext uri="{BB962C8B-B14F-4D97-AF65-F5344CB8AC3E}">
        <p14:creationId xmlns:p14="http://schemas.microsoft.com/office/powerpoint/2010/main" val="104119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https://en.wikipedia.org/wiki/Recommender_system </a:t>
            </a:r>
          </a:p>
          <a:p>
            <a:r>
              <a:rPr lang="en-US" sz="2200" dirty="0"/>
              <a:t>http://recommender-systems.org/content-based-filtering/ </a:t>
            </a:r>
          </a:p>
          <a:p>
            <a:r>
              <a:rPr lang="en-US" sz="2200" dirty="0"/>
              <a:t>http://recommender-systems.org/collaborative-filtering/</a:t>
            </a:r>
          </a:p>
          <a:p>
            <a:r>
              <a:rPr lang="en-US" sz="2200" dirty="0"/>
              <a:t>https://www.youtube.com/watch?v=saXRzxgFN0o </a:t>
            </a:r>
          </a:p>
          <a:p>
            <a:r>
              <a:rPr lang="en-US" sz="2200" dirty="0"/>
              <a:t>https://www.youtube.com/watch?v=i6u5ykEHSP8 </a:t>
            </a:r>
          </a:p>
          <a:p>
            <a:r>
              <a:rPr lang="en-US" sz="2200" dirty="0"/>
              <a:t>https://www.youtube.com/watch?v=KkMAgWlYCAQ  </a:t>
            </a:r>
          </a:p>
          <a:p>
            <a:r>
              <a:rPr lang="en-US" sz="2200" dirty="0"/>
              <a:t>http://archive.ics.uci.edu/ml/datasets/Restaurant+%26+consumer+data# </a:t>
            </a:r>
          </a:p>
        </p:txBody>
      </p:sp>
    </p:spTree>
    <p:extLst>
      <p:ext uri="{BB962C8B-B14F-4D97-AF65-F5344CB8AC3E}">
        <p14:creationId xmlns:p14="http://schemas.microsoft.com/office/powerpoint/2010/main" val="319698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Large number of items are available for selection. </a:t>
            </a:r>
          </a:p>
          <a:p>
            <a:r>
              <a:rPr lang="en-US" sz="2200" dirty="0" smtClean="0"/>
              <a:t>Filter required to </a:t>
            </a:r>
            <a:r>
              <a:rPr lang="en-US" sz="2200" dirty="0"/>
              <a:t>make best selection out of it. Recommendation system solves this problem. </a:t>
            </a:r>
          </a:p>
          <a:p>
            <a:r>
              <a:rPr lang="en-US" sz="2200" dirty="0"/>
              <a:t>It </a:t>
            </a:r>
            <a:r>
              <a:rPr lang="en-US" sz="2200" dirty="0" smtClean="0"/>
              <a:t>navigates </a:t>
            </a:r>
            <a:r>
              <a:rPr lang="en-US" sz="2200" dirty="0"/>
              <a:t>through large data collections and </a:t>
            </a:r>
            <a:r>
              <a:rPr lang="en-US" sz="2200" dirty="0" smtClean="0"/>
              <a:t>predicts </a:t>
            </a:r>
            <a:r>
              <a:rPr lang="en-US" sz="2200" dirty="0"/>
              <a:t>user preferences based on user’s navigation history. </a:t>
            </a:r>
          </a:p>
          <a:p>
            <a:r>
              <a:rPr lang="en-US" sz="2200" dirty="0"/>
              <a:t>Methods:</a:t>
            </a:r>
          </a:p>
          <a:p>
            <a:pPr lvl="1"/>
            <a:r>
              <a:rPr lang="en-US" sz="2200" dirty="0"/>
              <a:t>Content-based Filtering</a:t>
            </a:r>
          </a:p>
          <a:p>
            <a:pPr lvl="1"/>
            <a:r>
              <a:rPr lang="en-US" sz="2200" dirty="0"/>
              <a:t>Collaborative Filtering</a:t>
            </a:r>
          </a:p>
          <a:p>
            <a:pPr lvl="1"/>
            <a:r>
              <a:rPr lang="en-US" sz="2200" dirty="0"/>
              <a:t>Hybrid Technique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586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Analysis – Equal distribution</a:t>
            </a:r>
          </a:p>
          <a:p>
            <a:r>
              <a:rPr lang="en-US" sz="2200" dirty="0"/>
              <a:t>Development</a:t>
            </a:r>
          </a:p>
          <a:p>
            <a:pPr lvl="1"/>
            <a:r>
              <a:rPr lang="en-US" sz="2200" dirty="0"/>
              <a:t>Content-based Filtering – Niraj Dedhia</a:t>
            </a:r>
          </a:p>
          <a:p>
            <a:pPr lvl="1"/>
            <a:r>
              <a:rPr lang="en-US" sz="2200" dirty="0"/>
              <a:t>Collaborative Filtering – </a:t>
            </a:r>
            <a:r>
              <a:rPr lang="en-US" sz="2200" dirty="0" err="1"/>
              <a:t>Siddharth</a:t>
            </a:r>
            <a:r>
              <a:rPr lang="en-US" sz="2200" dirty="0"/>
              <a:t> </a:t>
            </a:r>
            <a:r>
              <a:rPr lang="en-US" sz="2200" dirty="0" err="1"/>
              <a:t>Bidwalkar</a:t>
            </a:r>
            <a:endParaRPr lang="en-US" sz="2200" dirty="0"/>
          </a:p>
          <a:p>
            <a:pPr lvl="1"/>
            <a:r>
              <a:rPr lang="en-US" sz="2200" dirty="0"/>
              <a:t>Hybrid Technique – Sandeep Chaudhary</a:t>
            </a:r>
          </a:p>
          <a:p>
            <a:r>
              <a:rPr lang="en-US" sz="2200" dirty="0"/>
              <a:t>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9598151" cy="331012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Generate matrix </a:t>
            </a:r>
            <a:r>
              <a:rPr lang="en-US" sz="2200" dirty="0"/>
              <a:t>Y</a:t>
            </a:r>
            <a:r>
              <a:rPr lang="en-US" sz="2200" dirty="0" smtClean="0"/>
              <a:t> </a:t>
            </a:r>
            <a:r>
              <a:rPr lang="en-US" sz="2200" dirty="0"/>
              <a:t>where Y( </a:t>
            </a:r>
            <a:r>
              <a:rPr lang="en-US" sz="2200" dirty="0" err="1"/>
              <a:t>i</a:t>
            </a:r>
            <a:r>
              <a:rPr lang="en-US" sz="2200" dirty="0"/>
              <a:t> , j ) = Ratings given by user j for place </a:t>
            </a:r>
            <a:r>
              <a:rPr lang="en-US" sz="2200" dirty="0" err="1"/>
              <a:t>i</a:t>
            </a:r>
            <a:r>
              <a:rPr lang="en-US" sz="2200" dirty="0"/>
              <a:t>. </a:t>
            </a:r>
          </a:p>
          <a:p>
            <a:r>
              <a:rPr lang="en-US" sz="2200" dirty="0"/>
              <a:t>Calculate the Feature vector for each place based on the average rating for that place. </a:t>
            </a:r>
          </a:p>
          <a:p>
            <a:r>
              <a:rPr lang="en-US" sz="2200" dirty="0"/>
              <a:t>Compute Parameter vector(θ) for every user with the help of gradient decent. 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Now for prediction we applied following formula.</a:t>
            </a:r>
            <a:br>
              <a:rPr lang="en-US" sz="2200" dirty="0"/>
            </a:br>
            <a:r>
              <a:rPr lang="en-US" sz="2200" dirty="0"/>
              <a:t>Prediction = [Transpose ( Parameter Vector ) ]  * [ Feature  Vector ]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11" y="4215384"/>
            <a:ext cx="3180544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38" y="2630659"/>
            <a:ext cx="5921324" cy="31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7265" y="2639028"/>
            <a:ext cx="98462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approach searches for similar restaurants based on restaurants having similar features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builds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nxn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matrix where n is total number of restaurants and each cell contains total number of similar features between 2 restaurants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restaurant, generate list of restaurants where total similar features &gt;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every user request, pass list of restaurants visited by similar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users along with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of similar restaurants to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hybrid technique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 for further processing.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89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9598151" cy="331012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Ran the </a:t>
            </a:r>
            <a:r>
              <a:rPr lang="en-US" sz="2200" dirty="0" smtClean="0"/>
              <a:t>content based filtering </a:t>
            </a:r>
            <a:r>
              <a:rPr lang="en-US" sz="2200" dirty="0"/>
              <a:t>to get the user’s parameter vector (i.e. to understand the user’s taste) </a:t>
            </a:r>
          </a:p>
          <a:p>
            <a:r>
              <a:rPr lang="en-US" sz="2200" dirty="0"/>
              <a:t>Ran the collaborative filtering to classify </a:t>
            </a:r>
            <a:r>
              <a:rPr lang="en-US" sz="2200" dirty="0" smtClean="0"/>
              <a:t>the datasets </a:t>
            </a:r>
            <a:r>
              <a:rPr lang="en-US" sz="2200" dirty="0"/>
              <a:t>of items in to group of similar items and to generate the list of similar users. </a:t>
            </a:r>
            <a:endParaRPr lang="en-US" sz="2200" dirty="0" smtClean="0"/>
          </a:p>
          <a:p>
            <a:r>
              <a:rPr lang="en-US" sz="2200" dirty="0" smtClean="0"/>
              <a:t>R</a:t>
            </a:r>
            <a:r>
              <a:rPr lang="en-US" sz="2200" dirty="0" smtClean="0"/>
              <a:t>ead user ID and filtered out similar users list. </a:t>
            </a:r>
          </a:p>
          <a:p>
            <a:r>
              <a:rPr lang="en-US" sz="2200" dirty="0" smtClean="0"/>
              <a:t>Calculated </a:t>
            </a:r>
            <a:r>
              <a:rPr lang="en-US" sz="2200" dirty="0"/>
              <a:t>and merged all the items rated by those similar users and not rated by active user. </a:t>
            </a:r>
          </a:p>
          <a:p>
            <a:r>
              <a:rPr lang="en-US" sz="2200" dirty="0"/>
              <a:t>Calculated prediction with the help of content based method for all the items with respect to active user’s taste. </a:t>
            </a:r>
          </a:p>
          <a:p>
            <a:r>
              <a:rPr lang="en-US" sz="2200" dirty="0" smtClean="0"/>
              <a:t>Suggested </a:t>
            </a:r>
            <a:r>
              <a:rPr lang="en-US" sz="2200" dirty="0"/>
              <a:t>all the items from the above list for which prediction value is </a:t>
            </a:r>
            <a:r>
              <a:rPr lang="en-US" sz="2200" dirty="0" smtClean="0"/>
              <a:t>high.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208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9598151" cy="2475914"/>
          </a:xfrm>
        </p:spPr>
        <p:txBody>
          <a:bodyPr>
            <a:normAutofit/>
          </a:bodyPr>
          <a:lstStyle/>
          <a:p>
            <a:r>
              <a:rPr lang="en-US" sz="2200" dirty="0"/>
              <a:t>U1008  -  Total :  12  matches found out of 138 and List of Places[……]</a:t>
            </a:r>
          </a:p>
          <a:p>
            <a:r>
              <a:rPr lang="en-US" sz="2200" dirty="0"/>
              <a:t>U1082  -  Total :  23  matches found out of 138 and List of Places[……]</a:t>
            </a:r>
          </a:p>
          <a:p>
            <a:r>
              <a:rPr lang="en-US" sz="2200" dirty="0"/>
              <a:t>U1097  -  Total :  17  matches found out of 138 and List of Places[……]</a:t>
            </a:r>
          </a:p>
          <a:p>
            <a:r>
              <a:rPr lang="en-US" sz="2200" dirty="0"/>
              <a:t>U1020  -  Total :  41  matches found out of 138 and List of Places[……]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9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9598151" cy="3310128"/>
          </a:xfrm>
        </p:spPr>
        <p:txBody>
          <a:bodyPr>
            <a:normAutofit/>
          </a:bodyPr>
          <a:lstStyle/>
          <a:p>
            <a:r>
              <a:rPr lang="en-US" sz="2200" dirty="0"/>
              <a:t>New users have to dedicate some efforts on to the system to generate a user profile. </a:t>
            </a:r>
          </a:p>
          <a:p>
            <a:r>
              <a:rPr lang="en-US" sz="2200" dirty="0"/>
              <a:t>This technique is also known as cold start. </a:t>
            </a:r>
          </a:p>
          <a:p>
            <a:r>
              <a:rPr lang="en-US" sz="2200" dirty="0"/>
              <a:t>The system should show the results based on the latest trending products or highly rated product by different users. </a:t>
            </a:r>
          </a:p>
        </p:txBody>
      </p:sp>
    </p:spTree>
    <p:extLst>
      <p:ext uri="{BB962C8B-B14F-4D97-AF65-F5344CB8AC3E}">
        <p14:creationId xmlns:p14="http://schemas.microsoft.com/office/powerpoint/2010/main" val="60243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472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Garamond</vt:lpstr>
      <vt:lpstr>Arial</vt:lpstr>
      <vt:lpstr>Organic</vt:lpstr>
      <vt:lpstr> Automated Recommendation System </vt:lpstr>
      <vt:lpstr>INTRODUCTION</vt:lpstr>
      <vt:lpstr>ROLE</vt:lpstr>
      <vt:lpstr>CONTENT-BASED FILTERING</vt:lpstr>
      <vt:lpstr>CONTENT-BASED FILTERING</vt:lpstr>
      <vt:lpstr>COLLABORATIVE FILTERING</vt:lpstr>
      <vt:lpstr>HYBRID TECHNIQUE</vt:lpstr>
      <vt:lpstr>TEST CASES</vt:lpstr>
      <vt:lpstr>FUTURE WORK</vt:lpstr>
      <vt:lpstr>REFERENCES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Recommendation System</dc:title>
  <dc:creator>Niraj Dedhia</dc:creator>
  <cp:lastModifiedBy>Siddharth Bidwalkar</cp:lastModifiedBy>
  <cp:revision>51</cp:revision>
  <dcterms:created xsi:type="dcterms:W3CDTF">2017-04-28T19:31:25Z</dcterms:created>
  <dcterms:modified xsi:type="dcterms:W3CDTF">2017-04-29T03:06:57Z</dcterms:modified>
</cp:coreProperties>
</file>