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9.jpeg" ContentType="image/jpe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823040" y="137520"/>
            <a:ext cx="731988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2300" spc="-1" strike="noStrike" u="sng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PHILIPS CODE TO CARE CHALLENGE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361800" y="623520"/>
            <a:ext cx="8419680" cy="412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8120">
              <a:lnSpc>
                <a:spcPct val="100000"/>
              </a:lnSpc>
              <a:buClr>
                <a:srgbClr val="000000"/>
              </a:buClr>
              <a:buFont typeface="Times New Roman"/>
              <a:buChar char="❏"/>
            </a:pPr>
            <a:r>
              <a:rPr b="1" lang="en-IN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Theme Chosen :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AI in Healthcare.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8120">
              <a:lnSpc>
                <a:spcPct val="100000"/>
              </a:lnSpc>
              <a:buClr>
                <a:srgbClr val="000000"/>
              </a:buClr>
              <a:buFont typeface="Times New Roman"/>
              <a:buChar char="❏"/>
            </a:pPr>
            <a:r>
              <a:rPr b="1" lang="en-IN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Problem Statement 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PNEUMONIA DETECTION ON CHEST X-RAYS WITH DEEP LEARNING.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8120">
              <a:lnSpc>
                <a:spcPct val="100000"/>
              </a:lnSpc>
              <a:buClr>
                <a:srgbClr val="000000"/>
              </a:buClr>
              <a:buFont typeface="Times New Roman"/>
              <a:buChar char="❏"/>
            </a:pPr>
            <a:r>
              <a:rPr b="1" lang="en-IN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Proposed solution in brief 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Developing a web app which takes chest x-ray as input and automatically detects pneumonia (14 different (types) thoracic pathology labels) even better than practicing radiologists. The prediction model is trained using VGG16 architecture.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8120">
              <a:lnSpc>
                <a:spcPct val="100000"/>
              </a:lnSpc>
              <a:buClr>
                <a:srgbClr val="000000"/>
              </a:buClr>
              <a:buFont typeface="Times New Roman"/>
              <a:buChar char="❏"/>
            </a:pPr>
            <a:r>
              <a:rPr b="1" lang="en-IN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Team Details :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1.  NIRAJ SARODE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2.  VAIBHAV SARAF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3.  YASH BIYANI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IN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4.  PRANAV KULKARNI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8120">
              <a:lnSpc>
                <a:spcPct val="100000"/>
              </a:lnSpc>
              <a:buClr>
                <a:srgbClr val="000000"/>
              </a:buClr>
              <a:buFont typeface="Times New Roman"/>
              <a:buChar char="❏"/>
            </a:pPr>
            <a:r>
              <a:rPr b="1" lang="en-IN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Team Name :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DEBUG ENTITY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311760" y="177480"/>
            <a:ext cx="8519400" cy="105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1" lang="en-IN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Understanding of the Problem Statement :</a:t>
            </a:r>
            <a:r>
              <a:rPr b="0" lang="en-IN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IN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Radiologist-Level Pneumonia Detection on Chest X-Rays with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IN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Deep Learning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60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i="1" lang="en-IN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7960" y="1612080"/>
            <a:ext cx="8824680" cy="31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000" algn="just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Chest X-rays are currently the best available method for diagnosing pneumonia. However, detecting pneumonia in chest X-rays is a challenging task that relies on the </a:t>
            </a:r>
            <a:r>
              <a:rPr b="0" lang="en-IN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availability of expert radiologists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 algn="just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Detecting pneumonia in chest radiography can be difficult for radiologists. The appearance of pneumonia in X-ray images is often vague, can overlap with other diagnoses, and can mimic many other benign abnormalities. These discrepancies cause considerable </a:t>
            </a:r>
            <a:r>
              <a:rPr b="0" lang="en-IN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variability among radiologists in the diagnosis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of pneumonia.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 algn="just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Here we’re presenting a solution that can automatically detect pneumonia from chest X-rays better than practicing radiologists.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1880" y="543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67200">
              <a:lnSpc>
                <a:spcPct val="100000"/>
              </a:lnSpc>
              <a:buClr>
                <a:srgbClr val="000000"/>
              </a:buClr>
              <a:buFont typeface="Times New Roman"/>
              <a:buChar char="❏"/>
            </a:pPr>
            <a:r>
              <a:rPr b="1" lang="en-IN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Current situation in India and need of such diagnostic tool 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261000" y="627120"/>
            <a:ext cx="8657640" cy="41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just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Providing quality health services and scaling to rural population in our country is extremely challenging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040" algn="just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67% of Indian population resides in rural areas.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040" algn="just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90% of medical imaging facilities are in the cities.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040" algn="just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And there is </a:t>
            </a:r>
            <a:r>
              <a:rPr b="0" lang="en-IN" sz="1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ONLY 1 RADIOLOGIST PER 100,000 people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Cardiovascular disease is the leading cause of death in India, and is becoming increasingly common among younger age groups: in India, 52 percent of cardiovascular deaths occur before the age of 70, compared to only 23 percent of deaths in Western populations.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Pneumonia in India accounts for 20 percent of the deaths worldwide caused by pneumonia.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Considering such aspects, Artificial Intelligence may be the breakthrough it needs and in order to address this situation, we are in a strong need of a computer aided diagnosis tool for </a:t>
            </a:r>
            <a:r>
              <a:rPr b="0" lang="en-IN" sz="1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quicker, efficient and detailed diagnosis.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88640" y="-1584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54600">
              <a:lnSpc>
                <a:spcPct val="100000"/>
              </a:lnSpc>
              <a:buClr>
                <a:srgbClr val="000000"/>
              </a:buClr>
              <a:buFont typeface="Times New Roman"/>
              <a:buChar char="❏"/>
            </a:pPr>
            <a:r>
              <a:rPr b="1" lang="en-IN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About the Dataset 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290160" y="361800"/>
            <a:ext cx="8628840" cy="18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2904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We have used </a:t>
            </a:r>
            <a:r>
              <a:rPr b="0" i="1" lang="en-IN" sz="1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ChestX-ray14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, the largest publicly available chest x-ray dataset released by NIH clinical centre.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04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The dataset contains 112,120 frontal-view X-ray images of 30,805 unique patients with labels belonging to 15 classes.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04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The dataset is annotated with up to 14 different thoracic pathology labels using radiology reports and a ‘No findings’ label.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04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The labels are expected to be &gt;90% accurate and suitable for weakly-supervised learning.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Google Shape;74;p16" descr=""/>
          <p:cNvPicPr/>
          <p:nvPr/>
        </p:nvPicPr>
        <p:blipFill>
          <a:blip r:embed="rId1"/>
          <a:stretch/>
        </p:blipFill>
        <p:spPr>
          <a:xfrm>
            <a:off x="152280" y="2395080"/>
            <a:ext cx="4042080" cy="2711160"/>
          </a:xfrm>
          <a:prstGeom prst="rect">
            <a:avLst/>
          </a:prstGeom>
          <a:ln>
            <a:noFill/>
          </a:ln>
        </p:spPr>
      </p:pic>
      <p:pic>
        <p:nvPicPr>
          <p:cNvPr id="81" name="Google Shape;75;p16" descr=""/>
          <p:cNvPicPr/>
          <p:nvPr/>
        </p:nvPicPr>
        <p:blipFill>
          <a:blip r:embed="rId2"/>
          <a:stretch/>
        </p:blipFill>
        <p:spPr>
          <a:xfrm>
            <a:off x="4290120" y="3081960"/>
            <a:ext cx="1438200" cy="1438200"/>
          </a:xfrm>
          <a:prstGeom prst="rect">
            <a:avLst/>
          </a:prstGeom>
          <a:ln>
            <a:noFill/>
          </a:ln>
        </p:spPr>
      </p:pic>
      <p:pic>
        <p:nvPicPr>
          <p:cNvPr id="82" name="Google Shape;76;p16" descr=""/>
          <p:cNvPicPr/>
          <p:nvPr/>
        </p:nvPicPr>
        <p:blipFill>
          <a:blip r:embed="rId3"/>
          <a:stretch/>
        </p:blipFill>
        <p:spPr>
          <a:xfrm>
            <a:off x="5769360" y="3081960"/>
            <a:ext cx="1438200" cy="1438200"/>
          </a:xfrm>
          <a:prstGeom prst="rect">
            <a:avLst/>
          </a:prstGeom>
          <a:ln>
            <a:noFill/>
          </a:ln>
        </p:spPr>
      </p:pic>
      <p:pic>
        <p:nvPicPr>
          <p:cNvPr id="83" name="Google Shape;77;p16" descr=""/>
          <p:cNvPicPr/>
          <p:nvPr/>
        </p:nvPicPr>
        <p:blipFill>
          <a:blip r:embed="rId4"/>
          <a:stretch/>
        </p:blipFill>
        <p:spPr>
          <a:xfrm>
            <a:off x="7248960" y="3081960"/>
            <a:ext cx="1438200" cy="1438200"/>
          </a:xfrm>
          <a:prstGeom prst="rect">
            <a:avLst/>
          </a:prstGeom>
          <a:ln>
            <a:noFill/>
          </a:ln>
        </p:spPr>
      </p:pic>
      <p:sp>
        <p:nvSpPr>
          <p:cNvPr id="84" name="CustomShape 3"/>
          <p:cNvSpPr/>
          <p:nvPr/>
        </p:nvSpPr>
        <p:spPr>
          <a:xfrm>
            <a:off x="4152600" y="2734560"/>
            <a:ext cx="416592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Sample Images in Dataset 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24280" y="564120"/>
            <a:ext cx="8606880" cy="39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Data preprocessing 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Images in the NIH dataset are 1024x1024 in dimension which is first reduced to 224x224 for compatibility to VGG16 architecture.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All records in the csv file with ages greater than 100 were dropped.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We also augment the training data with random horizontal flipping.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Image indexes are replaced by corresponding image paths.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Training and validation data are splitted in 80-20 pattern.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2.     Web app 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Front-end of the web app is designed in HTML5, CSS3, bootstrap, and JavaScript.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Back-end of the web app is designed using flask.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Prediction is done in back-end with the help of pickle saved state file (.pkl) which is produced by training the model beforehand.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0280" y="3960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67200">
              <a:lnSpc>
                <a:spcPct val="100000"/>
              </a:lnSpc>
              <a:buClr>
                <a:srgbClr val="000000"/>
              </a:buClr>
              <a:buFont typeface="Times New Roman"/>
              <a:buChar char="❏"/>
            </a:pPr>
            <a:r>
              <a:rPr b="1" lang="en-IN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Proposed Solution 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11760" y="101160"/>
            <a:ext cx="8519400" cy="24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3.   Model 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04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In our solution we are using VGG16 (convolutional neural network model) having only </a:t>
            </a:r>
            <a:r>
              <a:rPr b="0" i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3×3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convolutional layers stacked on top of each other in increasing depth.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04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Reducing volume size is handled by max pooling.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04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Two fully-connected layers, each with 4,096 nodes are then followed by a softmax classifier.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04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The “16”  stand for the number of weight layers in the network.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04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Input to VGG: 224*224 RGB image and normalize based on the mean and standard deviation of images in the ImageNet training set.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Google Shape;90;p18" descr=""/>
          <p:cNvPicPr/>
          <p:nvPr/>
        </p:nvPicPr>
        <p:blipFill>
          <a:blip r:embed="rId1"/>
          <a:stretch/>
        </p:blipFill>
        <p:spPr>
          <a:xfrm>
            <a:off x="1186560" y="2571840"/>
            <a:ext cx="6733800" cy="222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3920" y="543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67200">
              <a:lnSpc>
                <a:spcPct val="100000"/>
              </a:lnSpc>
              <a:buClr>
                <a:srgbClr val="000000"/>
              </a:buClr>
              <a:buFont typeface="Times New Roman"/>
              <a:buChar char="❏"/>
            </a:pPr>
            <a:r>
              <a:rPr b="1" lang="en-IN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Demo 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224000" y="4464000"/>
            <a:ext cx="66240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 :If video not visible refer Demo video in the same folder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68200" y="5508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67200">
              <a:lnSpc>
                <a:spcPct val="100000"/>
              </a:lnSpc>
              <a:buClr>
                <a:srgbClr val="000000"/>
              </a:buClr>
              <a:buFont typeface="Times New Roman"/>
              <a:buChar char="❏"/>
            </a:pPr>
            <a:r>
              <a:rPr b="1" lang="en-IN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Future Scope 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268200" y="588240"/>
            <a:ext cx="8519400" cy="428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81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IN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Due to large dataset and lack of computing power we were restricted to use VGG-16, but use of densenet-169 can boost our models accuracy 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81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IN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Recent experiments using ResNet model have also given promising results.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81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IN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The NIH dataset is not clean. Many images are blur, wrongly labelled and skewed. More data preprocessing can also increase the efficiency.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81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IN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Number of 'No finding’ labels are huge compared to other anomalies . Hence the model becomes more biased towards No findings. This problem can be solved by training the model on anomalies separately.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81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IN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We are also planning to use Django in back-end to make the code more organized and easy to understand.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09080" y="13392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67200">
              <a:lnSpc>
                <a:spcPct val="100000"/>
              </a:lnSpc>
              <a:buClr>
                <a:srgbClr val="000000"/>
              </a:buClr>
              <a:buFont typeface="Times New Roman"/>
              <a:buChar char="❏"/>
            </a:pPr>
            <a:r>
              <a:rPr b="1" lang="en-IN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Impact and Applications: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09080" y="542520"/>
            <a:ext cx="8519400" cy="44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81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IN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This application can determine the exact place of abnormality and highlight it which , in turn, will reduce errors in diagnosis and make the process far more easy.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81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IN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Current load on radiologists all over the world will decrease significantly.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81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IN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Due to early primary diagnosis, priority treatment can be given to patients with comparably more severity of the disease.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81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IN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Efficient patient management in areas with less number of radiologists can be implemented by forwarding only those patient reports with anomalies.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81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IN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Diagnosis process can be carried out 24 hours a day for the whole year.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81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IN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Cost of such diagnosis will also decrease considerably.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2019-09-12T21:12:31Z</dcterms:modified>
  <cp:revision>3</cp:revision>
  <dc:subject/>
  <dc:title/>
</cp:coreProperties>
</file>