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4" r:id="rId2"/>
    <p:sldId id="256" r:id="rId3"/>
    <p:sldId id="257" r:id="rId4"/>
    <p:sldId id="258" r:id="rId5"/>
    <p:sldId id="259" r:id="rId6"/>
    <p:sldId id="266" r:id="rId7"/>
    <p:sldId id="260" r:id="rId8"/>
    <p:sldId id="261" r:id="rId9"/>
    <p:sldId id="262" r:id="rId10"/>
    <p:sldId id="263"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1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450498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4722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49406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637590" y="2172122"/>
            <a:ext cx="8720970" cy="3666344"/>
          </a:xfrm>
          <a:prstGeom prst="rect">
            <a:avLst/>
          </a:prstGeom>
          <a:noFill/>
          <a:ln/>
        </p:spPr>
        <p:txBody>
          <a:bodyPr wrap="square" rtlCol="0" anchor="t"/>
          <a:lstStyle/>
          <a:p>
            <a:pPr marL="0" indent="0" algn="ctr">
              <a:lnSpc>
                <a:spcPts val="6561"/>
              </a:lnSpc>
              <a:buNone/>
            </a:pPr>
            <a:r>
              <a:rPr lang="en-US" sz="4400" b="1" kern="0" spc="-105" dirty="0" smtClean="0">
                <a:solidFill>
                  <a:srgbClr val="FF75D3"/>
                </a:solidFill>
                <a:latin typeface="adonis-web" pitchFamily="34" charset="0"/>
                <a:ea typeface="adonis-web" pitchFamily="34" charset="-122"/>
                <a:cs typeface="adonis-web" pitchFamily="34" charset="-120"/>
              </a:rPr>
              <a:t>Cryptograph And it’s objectives</a:t>
            </a:r>
          </a:p>
          <a:p>
            <a:pPr marL="0" indent="0" algn="ctr">
              <a:lnSpc>
                <a:spcPts val="6561"/>
              </a:lnSpc>
              <a:buNone/>
            </a:pPr>
            <a:r>
              <a:rPr lang="en-US" sz="4400" b="1" kern="0" spc="-105" dirty="0" smtClean="0">
                <a:solidFill>
                  <a:srgbClr val="FF75D3"/>
                </a:solidFill>
                <a:latin typeface="adonis-web" pitchFamily="34" charset="0"/>
                <a:ea typeface="adonis-web" pitchFamily="34" charset="-122"/>
                <a:cs typeface="adonis-web" pitchFamily="34" charset="-120"/>
              </a:rPr>
              <a:t>Encryption And Decryption</a:t>
            </a:r>
          </a:p>
          <a:p>
            <a:pPr marL="0" indent="0" algn="ctr">
              <a:lnSpc>
                <a:spcPts val="6561"/>
              </a:lnSpc>
              <a:buNone/>
            </a:pPr>
            <a:endParaRPr lang="en-US" sz="4400" dirty="0"/>
          </a:p>
        </p:txBody>
      </p:sp>
      <p:sp>
        <p:nvSpPr>
          <p:cNvPr id="5" name="Text 2"/>
          <p:cNvSpPr/>
          <p:nvPr/>
        </p:nvSpPr>
        <p:spPr>
          <a:xfrm>
            <a:off x="11472863" y="7514927"/>
            <a:ext cx="2871787" cy="486073"/>
          </a:xfrm>
          <a:prstGeom prst="rect">
            <a:avLst/>
          </a:prstGeom>
          <a:noFill/>
          <a:ln/>
        </p:spPr>
        <p:txBody>
          <a:bodyPr wrap="square" rtlCol="0" anchor="t"/>
          <a:lstStyle/>
          <a:p>
            <a:pPr marL="0" indent="0">
              <a:lnSpc>
                <a:spcPts val="2799"/>
              </a:lnSpc>
              <a:buNone/>
            </a:pPr>
            <a:r>
              <a:rPr lang="en-US" sz="1750" dirty="0" smtClean="0">
                <a:solidFill>
                  <a:srgbClr val="FF33CC"/>
                </a:solidFill>
              </a:rPr>
              <a:t>Presented by</a:t>
            </a:r>
            <a:r>
              <a:rPr lang="en-US" sz="1750" dirty="0" smtClean="0">
                <a:solidFill>
                  <a:srgbClr val="FF33CC"/>
                </a:solidFill>
              </a:rPr>
              <a:t>:  </a:t>
            </a:r>
            <a:r>
              <a:rPr lang="en-US" sz="1750" dirty="0" err="1" smtClean="0">
                <a:solidFill>
                  <a:srgbClr val="FF33CC"/>
                </a:solidFill>
              </a:rPr>
              <a:t>Niraj</a:t>
            </a:r>
            <a:r>
              <a:rPr lang="en-US" sz="1750" dirty="0" smtClean="0">
                <a:solidFill>
                  <a:srgbClr val="FF33CC"/>
                </a:solidFill>
              </a:rPr>
              <a:t> Shrestha</a:t>
            </a:r>
            <a:endParaRPr lang="en-US" sz="1750" dirty="0">
              <a:solidFill>
                <a:srgbClr val="FF33CC"/>
              </a:solidFill>
            </a:endParaRPr>
          </a:p>
        </p:txBody>
      </p:sp>
      <p:sp>
        <p:nvSpPr>
          <p:cNvPr id="6" name="Shape 3"/>
          <p:cNvSpPr/>
          <p:nvPr/>
        </p:nvSpPr>
        <p:spPr>
          <a:xfrm>
            <a:off x="6319599" y="5594866"/>
            <a:ext cx="355402" cy="355402"/>
          </a:xfrm>
          <a:prstGeom prst="roundRect">
            <a:avLst>
              <a:gd name="adj" fmla="val 25726039"/>
            </a:avLst>
          </a:prstGeom>
          <a:noFill/>
          <a:ln w="7620">
            <a:solidFill>
              <a:srgbClr val="FFFFFF"/>
            </a:solidFill>
            <a:prstDash val="solid"/>
          </a:ln>
        </p:spPr>
      </p:sp>
      <p:sp>
        <p:nvSpPr>
          <p:cNvPr id="8" name="Text 4"/>
          <p:cNvSpPr/>
          <p:nvPr/>
        </p:nvSpPr>
        <p:spPr>
          <a:xfrm>
            <a:off x="6786086" y="5578197"/>
            <a:ext cx="2020014"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243894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105257"/>
            <a:ext cx="8621554"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Conclusion and Future Developments</a:t>
            </a:r>
            <a:endParaRPr lang="en-US" sz="4374" dirty="0"/>
          </a:p>
        </p:txBody>
      </p:sp>
      <p:pic>
        <p:nvPicPr>
          <p:cNvPr id="5" name="Image 1" descr="preencoded.png"/>
          <p:cNvPicPr>
            <a:picLocks noChangeAspect="1"/>
          </p:cNvPicPr>
          <p:nvPr/>
        </p:nvPicPr>
        <p:blipFill>
          <a:blip r:embed="rId4"/>
          <a:stretch>
            <a:fillRect/>
          </a:stretch>
        </p:blipFill>
        <p:spPr>
          <a:xfrm>
            <a:off x="2348389" y="2243971"/>
            <a:ext cx="3088958" cy="1909048"/>
          </a:xfrm>
          <a:prstGeom prst="rect">
            <a:avLst/>
          </a:prstGeom>
        </p:spPr>
      </p:pic>
      <p:sp>
        <p:nvSpPr>
          <p:cNvPr id="6" name="Text 2"/>
          <p:cNvSpPr/>
          <p:nvPr/>
        </p:nvSpPr>
        <p:spPr>
          <a:xfrm>
            <a:off x="2348389" y="4430673"/>
            <a:ext cx="3088958" cy="694373"/>
          </a:xfrm>
          <a:prstGeom prst="rect">
            <a:avLst/>
          </a:prstGeom>
          <a:noFill/>
          <a:ln/>
        </p:spPr>
        <p:txBody>
          <a:bodyPr wrap="squar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Importance of Cryptography</a:t>
            </a:r>
            <a:endParaRPr lang="en-US" sz="2187" dirty="0"/>
          </a:p>
        </p:txBody>
      </p:sp>
      <p:sp>
        <p:nvSpPr>
          <p:cNvPr id="7" name="Text 3"/>
          <p:cNvSpPr/>
          <p:nvPr/>
        </p:nvSpPr>
        <p:spPr>
          <a:xfrm>
            <a:off x="2348389" y="5347216"/>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Cryptography is essential for ensuring secure communication and preventing data breaches.</a:t>
            </a:r>
            <a:endParaRPr lang="en-US" sz="1750" dirty="0"/>
          </a:p>
        </p:txBody>
      </p:sp>
      <p:pic>
        <p:nvPicPr>
          <p:cNvPr id="8" name="Image 2" descr="preencoded.png"/>
          <p:cNvPicPr>
            <a:picLocks noChangeAspect="1"/>
          </p:cNvPicPr>
          <p:nvPr/>
        </p:nvPicPr>
        <p:blipFill>
          <a:blip r:embed="rId5"/>
          <a:stretch>
            <a:fillRect/>
          </a:stretch>
        </p:blipFill>
        <p:spPr>
          <a:xfrm>
            <a:off x="5770602" y="2243971"/>
            <a:ext cx="3088958" cy="1909048"/>
          </a:xfrm>
          <a:prstGeom prst="rect">
            <a:avLst/>
          </a:prstGeom>
        </p:spPr>
      </p:pic>
      <p:sp>
        <p:nvSpPr>
          <p:cNvPr id="9" name="Text 4"/>
          <p:cNvSpPr/>
          <p:nvPr/>
        </p:nvSpPr>
        <p:spPr>
          <a:xfrm>
            <a:off x="5770602" y="4430673"/>
            <a:ext cx="3088958" cy="694373"/>
          </a:xfrm>
          <a:prstGeom prst="rect">
            <a:avLst/>
          </a:prstGeom>
          <a:noFill/>
          <a:ln/>
        </p:spPr>
        <p:txBody>
          <a:bodyPr wrap="squar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Future Developments: AI and Cryptography</a:t>
            </a:r>
            <a:endParaRPr lang="en-US" sz="2187" dirty="0"/>
          </a:p>
        </p:txBody>
      </p:sp>
      <p:sp>
        <p:nvSpPr>
          <p:cNvPr id="10" name="Text 5"/>
          <p:cNvSpPr/>
          <p:nvPr/>
        </p:nvSpPr>
        <p:spPr>
          <a:xfrm>
            <a:off x="5770602" y="5347216"/>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Artificial intelligence has the potential to enhance cryptographic methods and provide additional security measures.</a:t>
            </a:r>
            <a:endParaRPr lang="en-US" sz="1750" dirty="0"/>
          </a:p>
        </p:txBody>
      </p:sp>
      <p:pic>
        <p:nvPicPr>
          <p:cNvPr id="11" name="Image 3" descr="preencoded.png"/>
          <p:cNvPicPr>
            <a:picLocks noChangeAspect="1"/>
          </p:cNvPicPr>
          <p:nvPr/>
        </p:nvPicPr>
        <p:blipFill>
          <a:blip r:embed="rId6"/>
          <a:stretch>
            <a:fillRect/>
          </a:stretch>
        </p:blipFill>
        <p:spPr>
          <a:xfrm>
            <a:off x="9192816" y="2243971"/>
            <a:ext cx="3089077" cy="1909167"/>
          </a:xfrm>
          <a:prstGeom prst="rect">
            <a:avLst/>
          </a:prstGeom>
        </p:spPr>
      </p:pic>
      <p:sp>
        <p:nvSpPr>
          <p:cNvPr id="12" name="Text 6"/>
          <p:cNvSpPr/>
          <p:nvPr/>
        </p:nvSpPr>
        <p:spPr>
          <a:xfrm>
            <a:off x="9192816" y="4430792"/>
            <a:ext cx="3089077" cy="694373"/>
          </a:xfrm>
          <a:prstGeom prst="rect">
            <a:avLst/>
          </a:prstGeom>
          <a:noFill/>
          <a:ln/>
        </p:spPr>
        <p:txBody>
          <a:bodyPr wrap="squar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Future Developments: Blockchain Technology</a:t>
            </a:r>
            <a:endParaRPr lang="en-US" sz="2187" dirty="0"/>
          </a:p>
        </p:txBody>
      </p:sp>
      <p:sp>
        <p:nvSpPr>
          <p:cNvPr id="13" name="Text 7"/>
          <p:cNvSpPr/>
          <p:nvPr/>
        </p:nvSpPr>
        <p:spPr>
          <a:xfrm>
            <a:off x="9192816" y="5347335"/>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Blockchain technology provides a secure and decentralized method for transmitting data, making it an area of future development for cryptography.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8722"/>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3480555" y="3287382"/>
            <a:ext cx="7263645" cy="870281"/>
          </a:xfrm>
          <a:prstGeom prst="rect">
            <a:avLst/>
          </a:prstGeom>
          <a:noFill/>
          <a:ln/>
        </p:spPr>
        <p:txBody>
          <a:bodyPr wrap="square" rtlCol="0" anchor="t"/>
          <a:lstStyle/>
          <a:p>
            <a:pPr marL="0" indent="0" algn="ctr">
              <a:lnSpc>
                <a:spcPts val="6561"/>
              </a:lnSpc>
              <a:buNone/>
            </a:pPr>
            <a:r>
              <a:rPr lang="en-US" sz="5249" b="1" kern="0" spc="-105" dirty="0" smtClean="0">
                <a:solidFill>
                  <a:srgbClr val="FF75D3"/>
                </a:solidFill>
                <a:latin typeface="adonis-web" pitchFamily="34" charset="0"/>
                <a:ea typeface="adonis-web" pitchFamily="34" charset="-122"/>
                <a:cs typeface="adonis-web" pitchFamily="34" charset="-120"/>
              </a:rPr>
              <a:t>Thank you</a:t>
            </a:r>
          </a:p>
          <a:p>
            <a:pPr marL="0" indent="0" algn="ctr">
              <a:lnSpc>
                <a:spcPts val="6561"/>
              </a:lnSpc>
              <a:buNone/>
            </a:pPr>
            <a:endParaRPr lang="en-US" sz="5249" dirty="0"/>
          </a:p>
        </p:txBody>
      </p:sp>
      <p:sp>
        <p:nvSpPr>
          <p:cNvPr id="6" name="Shape 3"/>
          <p:cNvSpPr/>
          <p:nvPr/>
        </p:nvSpPr>
        <p:spPr>
          <a:xfrm>
            <a:off x="6319599" y="5594866"/>
            <a:ext cx="355402" cy="355402"/>
          </a:xfrm>
          <a:prstGeom prst="roundRect">
            <a:avLst>
              <a:gd name="adj" fmla="val 25726039"/>
            </a:avLst>
          </a:prstGeom>
          <a:noFill/>
          <a:ln w="7620">
            <a:solidFill>
              <a:srgbClr val="FFFFFF"/>
            </a:solidFill>
            <a:prstDash val="solid"/>
          </a:ln>
        </p:spPr>
      </p:sp>
      <p:sp>
        <p:nvSpPr>
          <p:cNvPr id="8" name="Text 4"/>
          <p:cNvSpPr/>
          <p:nvPr/>
        </p:nvSpPr>
        <p:spPr>
          <a:xfrm>
            <a:off x="6786086" y="5578197"/>
            <a:ext cx="2020014"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226259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2262426"/>
            <a:ext cx="7477601" cy="1209437"/>
          </a:xfrm>
          <a:prstGeom prst="rect">
            <a:avLst/>
          </a:prstGeom>
          <a:noFill/>
          <a:ln/>
        </p:spPr>
        <p:txBody>
          <a:bodyPr wrap="square" rtlCol="0" anchor="t"/>
          <a:lstStyle/>
          <a:p>
            <a:pPr marL="0" indent="0">
              <a:lnSpc>
                <a:spcPts val="6561"/>
              </a:lnSpc>
              <a:buNone/>
            </a:pPr>
            <a:r>
              <a:rPr lang="en-US" sz="5249" b="1" kern="0" spc="-105" dirty="0" smtClean="0">
                <a:solidFill>
                  <a:srgbClr val="FF75D3"/>
                </a:solidFill>
                <a:latin typeface="adonis-web" pitchFamily="34" charset="0"/>
                <a:ea typeface="adonis-web" pitchFamily="34" charset="-122"/>
                <a:cs typeface="adonis-web" pitchFamily="34" charset="-120"/>
              </a:rPr>
              <a:t>Cryptography</a:t>
            </a:r>
            <a:endParaRPr lang="en-US" sz="5249" dirty="0"/>
          </a:p>
        </p:txBody>
      </p:sp>
      <p:sp>
        <p:nvSpPr>
          <p:cNvPr id="5" name="Text 2"/>
          <p:cNvSpPr/>
          <p:nvPr/>
        </p:nvSpPr>
        <p:spPr>
          <a:xfrm>
            <a:off x="6319599" y="3800476"/>
            <a:ext cx="7477601" cy="2166580"/>
          </a:xfrm>
          <a:prstGeom prst="rect">
            <a:avLst/>
          </a:prstGeom>
          <a:noFill/>
          <a:ln/>
        </p:spPr>
        <p:txBody>
          <a:bodyPr wrap="square" rtlCol="0" anchor="t"/>
          <a:lstStyle/>
          <a:p>
            <a:pPr>
              <a:lnSpc>
                <a:spcPts val="2799"/>
              </a:lnSpc>
            </a:pPr>
            <a:r>
              <a:rPr lang="en-US" sz="1600" dirty="0"/>
              <a:t>Cryptography is the practice and study of techniques for secure communication in the presence of third parties or adversaries. More generally, cryptography is about constructing and analyzing protocols that prevent third parties or the public from reading private messages.</a:t>
            </a:r>
          </a:p>
        </p:txBody>
      </p:sp>
      <p:sp>
        <p:nvSpPr>
          <p:cNvPr id="6" name="Shape 3"/>
          <p:cNvSpPr/>
          <p:nvPr/>
        </p:nvSpPr>
        <p:spPr>
          <a:xfrm>
            <a:off x="6319599" y="5594866"/>
            <a:ext cx="355402" cy="355402"/>
          </a:xfrm>
          <a:prstGeom prst="roundRect">
            <a:avLst>
              <a:gd name="adj" fmla="val 25726039"/>
            </a:avLst>
          </a:prstGeom>
          <a:noFill/>
          <a:ln w="7620">
            <a:solidFill>
              <a:srgbClr val="FFFFFF"/>
            </a:solidFill>
            <a:prstDash val="solid"/>
          </a:ln>
        </p:spPr>
      </p:sp>
      <p:sp>
        <p:nvSpPr>
          <p:cNvPr id="8" name="Text 4"/>
          <p:cNvSpPr/>
          <p:nvPr/>
        </p:nvSpPr>
        <p:spPr>
          <a:xfrm>
            <a:off x="6786086" y="5578197"/>
            <a:ext cx="2020014" cy="388858"/>
          </a:xfrm>
          <a:prstGeom prst="rect">
            <a:avLst/>
          </a:prstGeom>
          <a:noFill/>
          <a:ln/>
        </p:spPr>
        <p:txBody>
          <a:bodyPr wrap="none" rtlCol="0" anchor="t"/>
          <a:lstStyle/>
          <a:p>
            <a:pPr marL="0" indent="0" algn="l">
              <a:lnSpc>
                <a:spcPts val="3062"/>
              </a:lnSpc>
              <a:buNone/>
            </a:pPr>
            <a:endParaRPr lang="en-US" sz="2187" dirty="0"/>
          </a:p>
        </p:txBody>
      </p:sp>
      <p:pic>
        <p:nvPicPr>
          <p:cNvPr id="9" name="Image 2"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429583"/>
            <a:ext cx="628792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Objective 1: Confidentiality</a:t>
            </a:r>
            <a:endParaRPr lang="en-US" sz="4374" dirty="0"/>
          </a:p>
        </p:txBody>
      </p:sp>
      <p:sp>
        <p:nvSpPr>
          <p:cNvPr id="5" name="Shape 2"/>
          <p:cNvSpPr/>
          <p:nvPr/>
        </p:nvSpPr>
        <p:spPr>
          <a:xfrm>
            <a:off x="2348389" y="2568297"/>
            <a:ext cx="3163014" cy="4231719"/>
          </a:xfrm>
          <a:prstGeom prst="roundRect">
            <a:avLst>
              <a:gd name="adj" fmla="val 3161"/>
            </a:avLst>
          </a:prstGeom>
          <a:solidFill>
            <a:srgbClr val="EBD0FB"/>
          </a:solidFill>
          <a:ln w="13811">
            <a:solidFill>
              <a:srgbClr val="D7A1F7"/>
            </a:solidFill>
            <a:prstDash val="solid"/>
          </a:ln>
        </p:spPr>
      </p:sp>
      <p:sp>
        <p:nvSpPr>
          <p:cNvPr id="6" name="Text 3"/>
          <p:cNvSpPr/>
          <p:nvPr/>
        </p:nvSpPr>
        <p:spPr>
          <a:xfrm>
            <a:off x="2584371" y="2804279"/>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Definition of Confidentiality</a:t>
            </a:r>
            <a:endParaRPr lang="en-US" sz="2187" dirty="0"/>
          </a:p>
        </p:txBody>
      </p:sp>
      <p:sp>
        <p:nvSpPr>
          <p:cNvPr id="7" name="Text 4"/>
          <p:cNvSpPr/>
          <p:nvPr/>
        </p:nvSpPr>
        <p:spPr>
          <a:xfrm>
            <a:off x="2584371" y="3720822"/>
            <a:ext cx="2691051" cy="2843213"/>
          </a:xfrm>
          <a:prstGeom prst="rect">
            <a:avLst/>
          </a:prstGeom>
          <a:noFill/>
          <a:ln/>
        </p:spPr>
        <p:txBody>
          <a:bodyPr wrap="square" rtlCol="0" anchor="t"/>
          <a:lstStyle/>
          <a:p>
            <a:pPr marL="0" indent="0">
              <a:lnSpc>
                <a:spcPts val="2799"/>
              </a:lnSpc>
              <a:buNone/>
            </a:pPr>
            <a:r>
              <a:rPr lang="en-US" sz="1600" kern="0" spc="-35" dirty="0">
                <a:solidFill>
                  <a:srgbClr val="272525"/>
                </a:solidFill>
                <a:latin typeface="Source Sans Pro" pitchFamily="34" charset="0"/>
                <a:ea typeface="Source Sans Pro" pitchFamily="34" charset="-122"/>
                <a:cs typeface="Source Sans Pro" pitchFamily="34" charset="-120"/>
              </a:rPr>
              <a:t>Confidentiality ensures that only authorized parties can view the information being transmitted. Encryption methods, such as the Advanced Encryption Standard (AES), allow for secure communication.</a:t>
            </a:r>
            <a:endParaRPr lang="en-US" sz="1600" dirty="0"/>
          </a:p>
        </p:txBody>
      </p:sp>
      <p:sp>
        <p:nvSpPr>
          <p:cNvPr id="8" name="Shape 5"/>
          <p:cNvSpPr/>
          <p:nvPr/>
        </p:nvSpPr>
        <p:spPr>
          <a:xfrm>
            <a:off x="5747385" y="2640093"/>
            <a:ext cx="3163014" cy="4231719"/>
          </a:xfrm>
          <a:prstGeom prst="roundRect">
            <a:avLst>
              <a:gd name="adj" fmla="val 3161"/>
            </a:avLst>
          </a:prstGeom>
          <a:solidFill>
            <a:srgbClr val="EBD0FB"/>
          </a:solidFill>
          <a:ln w="13811">
            <a:solidFill>
              <a:srgbClr val="D7A1F7"/>
            </a:solidFill>
            <a:prstDash val="solid"/>
          </a:ln>
        </p:spPr>
      </p:sp>
      <p:sp>
        <p:nvSpPr>
          <p:cNvPr id="9" name="Text 6"/>
          <p:cNvSpPr/>
          <p:nvPr/>
        </p:nvSpPr>
        <p:spPr>
          <a:xfrm>
            <a:off x="5969556" y="2804279"/>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User Case: Healthcare Records</a:t>
            </a:r>
            <a:endParaRPr lang="en-US" sz="2187" dirty="0"/>
          </a:p>
        </p:txBody>
      </p:sp>
      <p:sp>
        <p:nvSpPr>
          <p:cNvPr id="10" name="Text 7"/>
          <p:cNvSpPr/>
          <p:nvPr/>
        </p:nvSpPr>
        <p:spPr>
          <a:xfrm>
            <a:off x="5969556" y="3720822"/>
            <a:ext cx="2691051" cy="2417923"/>
          </a:xfrm>
          <a:prstGeom prst="rect">
            <a:avLst/>
          </a:prstGeom>
          <a:noFill/>
          <a:ln/>
        </p:spPr>
        <p:txBody>
          <a:bodyPr wrap="square" rtlCol="0" anchor="t"/>
          <a:lstStyle/>
          <a:p>
            <a:pPr marL="0" indent="0">
              <a:lnSpc>
                <a:spcPts val="2799"/>
              </a:lnSpc>
              <a:buNone/>
            </a:pPr>
            <a:r>
              <a:rPr lang="en-US" sz="1600" kern="0" spc="-35" dirty="0">
                <a:solidFill>
                  <a:srgbClr val="272525"/>
                </a:solidFill>
                <a:latin typeface="Source Sans Pro" pitchFamily="34" charset="0"/>
                <a:ea typeface="Source Sans Pro" pitchFamily="34" charset="-122"/>
                <a:cs typeface="Source Sans Pro" pitchFamily="34" charset="-120"/>
              </a:rPr>
              <a:t>Patient health records are highly confidential and require secure communication. Encryption prevents unauthorized access to sensitive information.</a:t>
            </a:r>
            <a:endParaRPr lang="en-US" sz="1600" dirty="0"/>
          </a:p>
        </p:txBody>
      </p:sp>
      <p:sp>
        <p:nvSpPr>
          <p:cNvPr id="11" name="Shape 8"/>
          <p:cNvSpPr/>
          <p:nvPr/>
        </p:nvSpPr>
        <p:spPr>
          <a:xfrm>
            <a:off x="9118759" y="2568297"/>
            <a:ext cx="3163014" cy="4231719"/>
          </a:xfrm>
          <a:prstGeom prst="roundRect">
            <a:avLst>
              <a:gd name="adj" fmla="val 3161"/>
            </a:avLst>
          </a:prstGeom>
          <a:solidFill>
            <a:srgbClr val="EBD0FB"/>
          </a:solidFill>
          <a:ln w="13811">
            <a:solidFill>
              <a:srgbClr val="D7A1F7"/>
            </a:solidFill>
            <a:prstDash val="solid"/>
          </a:ln>
        </p:spPr>
      </p:sp>
      <p:sp>
        <p:nvSpPr>
          <p:cNvPr id="12" name="Text 9"/>
          <p:cNvSpPr/>
          <p:nvPr/>
        </p:nvSpPr>
        <p:spPr>
          <a:xfrm>
            <a:off x="9354741" y="2804279"/>
            <a:ext cx="2691051" cy="1041559"/>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Future Development: Quantum Cryptography</a:t>
            </a:r>
            <a:endParaRPr lang="en-US" sz="2187" dirty="0"/>
          </a:p>
        </p:txBody>
      </p:sp>
      <p:sp>
        <p:nvSpPr>
          <p:cNvPr id="13" name="Text 10"/>
          <p:cNvSpPr/>
          <p:nvPr/>
        </p:nvSpPr>
        <p:spPr>
          <a:xfrm>
            <a:off x="9354741" y="4068008"/>
            <a:ext cx="2691051" cy="2487811"/>
          </a:xfrm>
          <a:prstGeom prst="rect">
            <a:avLst/>
          </a:prstGeom>
          <a:noFill/>
          <a:ln/>
        </p:spPr>
        <p:txBody>
          <a:bodyPr wrap="square" rtlCol="0" anchor="t"/>
          <a:lstStyle/>
          <a:p>
            <a:pPr marL="0" indent="0">
              <a:lnSpc>
                <a:spcPts val="2799"/>
              </a:lnSpc>
              <a:buNone/>
            </a:pPr>
            <a:r>
              <a:rPr lang="en-US" sz="1600" kern="0" spc="-35" dirty="0">
                <a:solidFill>
                  <a:srgbClr val="272525"/>
                </a:solidFill>
                <a:latin typeface="Source Sans Pro" pitchFamily="34" charset="0"/>
                <a:ea typeface="Source Sans Pro" pitchFamily="34" charset="-122"/>
                <a:cs typeface="Source Sans Pro" pitchFamily="34" charset="-120"/>
              </a:rPr>
              <a:t>Quantum cryptography promises to provide absolute confidentiality through the use of quantum key distribution, which is based on the properties of quantum mechanics.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097">
            <a:solidFill>
              <a:srgbClr val="FFFFFF">
                <a:alpha val="64000"/>
              </a:srgbClr>
            </a:solidFill>
            <a:prstDash val="solid"/>
          </a:ln>
        </p:spPr>
      </p:sp>
      <p:sp>
        <p:nvSpPr>
          <p:cNvPr id="4" name="Text 1"/>
          <p:cNvSpPr/>
          <p:nvPr/>
        </p:nvSpPr>
        <p:spPr>
          <a:xfrm>
            <a:off x="2613898" y="580906"/>
            <a:ext cx="4614982" cy="657225"/>
          </a:xfrm>
          <a:prstGeom prst="rect">
            <a:avLst/>
          </a:prstGeom>
          <a:noFill/>
          <a:ln/>
        </p:spPr>
        <p:txBody>
          <a:bodyPr wrap="none" rtlCol="0" anchor="t"/>
          <a:lstStyle/>
          <a:p>
            <a:pPr marL="0" indent="0">
              <a:lnSpc>
                <a:spcPts val="5175"/>
              </a:lnSpc>
              <a:buNone/>
            </a:pPr>
            <a:r>
              <a:rPr lang="en-US" sz="4140" b="1" kern="0" spc="-83" dirty="0">
                <a:solidFill>
                  <a:srgbClr val="FF75D3"/>
                </a:solidFill>
                <a:latin typeface="adonis-web" pitchFamily="34" charset="0"/>
                <a:ea typeface="adonis-web" pitchFamily="34" charset="-122"/>
                <a:cs typeface="adonis-web" pitchFamily="34" charset="-120"/>
              </a:rPr>
              <a:t>Objective 2: Integrity</a:t>
            </a:r>
            <a:endParaRPr lang="en-US" sz="4140" dirty="0"/>
          </a:p>
        </p:txBody>
      </p:sp>
      <p:sp>
        <p:nvSpPr>
          <p:cNvPr id="5" name="Shape 2"/>
          <p:cNvSpPr/>
          <p:nvPr/>
        </p:nvSpPr>
        <p:spPr>
          <a:xfrm>
            <a:off x="2613898" y="4489371"/>
            <a:ext cx="9402485" cy="42029"/>
          </a:xfrm>
          <a:prstGeom prst="rect">
            <a:avLst/>
          </a:prstGeom>
          <a:solidFill>
            <a:srgbClr val="D7A1F7"/>
          </a:solidFill>
          <a:ln/>
        </p:spPr>
      </p:sp>
      <p:sp>
        <p:nvSpPr>
          <p:cNvPr id="6" name="Shape 3"/>
          <p:cNvSpPr/>
          <p:nvPr/>
        </p:nvSpPr>
        <p:spPr>
          <a:xfrm>
            <a:off x="4890909" y="4489371"/>
            <a:ext cx="42029" cy="736044"/>
          </a:xfrm>
          <a:prstGeom prst="rect">
            <a:avLst/>
          </a:prstGeom>
          <a:solidFill>
            <a:srgbClr val="D7A1F7"/>
          </a:solidFill>
          <a:ln/>
        </p:spPr>
      </p:sp>
      <p:sp>
        <p:nvSpPr>
          <p:cNvPr id="7" name="Shape 4"/>
          <p:cNvSpPr/>
          <p:nvPr/>
        </p:nvSpPr>
        <p:spPr>
          <a:xfrm>
            <a:off x="4675346" y="4252793"/>
            <a:ext cx="473154" cy="473154"/>
          </a:xfrm>
          <a:prstGeom prst="roundRect">
            <a:avLst>
              <a:gd name="adj" fmla="val 20003"/>
            </a:avLst>
          </a:prstGeom>
          <a:solidFill>
            <a:srgbClr val="EBD0FB"/>
          </a:solidFill>
          <a:ln w="13097">
            <a:solidFill>
              <a:srgbClr val="D7A1F7"/>
            </a:solidFill>
            <a:prstDash val="solid"/>
          </a:ln>
        </p:spPr>
      </p:sp>
      <p:sp>
        <p:nvSpPr>
          <p:cNvPr id="8" name="Text 5"/>
          <p:cNvSpPr/>
          <p:nvPr/>
        </p:nvSpPr>
        <p:spPr>
          <a:xfrm>
            <a:off x="4827389" y="4292203"/>
            <a:ext cx="169069" cy="394335"/>
          </a:xfrm>
          <a:prstGeom prst="rect">
            <a:avLst/>
          </a:prstGeom>
          <a:noFill/>
          <a:ln/>
        </p:spPr>
        <p:txBody>
          <a:bodyPr wrap="none" rtlCol="0" anchor="t"/>
          <a:lstStyle/>
          <a:p>
            <a:pPr marL="0" indent="0" algn="ctr">
              <a:lnSpc>
                <a:spcPts val="3105"/>
              </a:lnSpc>
              <a:buNone/>
            </a:pPr>
            <a:r>
              <a:rPr lang="en-US" sz="2484" b="1" kern="0" spc="-50" dirty="0">
                <a:solidFill>
                  <a:srgbClr val="272525"/>
                </a:solidFill>
                <a:latin typeface="adonis-web" pitchFamily="34" charset="0"/>
                <a:ea typeface="adonis-web" pitchFamily="34" charset="-122"/>
                <a:cs typeface="adonis-web" pitchFamily="34" charset="-120"/>
              </a:rPr>
              <a:t>1</a:t>
            </a:r>
            <a:endParaRPr lang="en-US" sz="2484" dirty="0"/>
          </a:p>
        </p:txBody>
      </p:sp>
      <p:sp>
        <p:nvSpPr>
          <p:cNvPr id="9" name="Text 6"/>
          <p:cNvSpPr/>
          <p:nvPr/>
        </p:nvSpPr>
        <p:spPr>
          <a:xfrm>
            <a:off x="3699748" y="5435798"/>
            <a:ext cx="2424232" cy="328613"/>
          </a:xfrm>
          <a:prstGeom prst="rect">
            <a:avLst/>
          </a:prstGeom>
          <a:noFill/>
          <a:ln/>
        </p:spPr>
        <p:txBody>
          <a:bodyPr wrap="none" rtlCol="0" anchor="t"/>
          <a:lstStyle/>
          <a:p>
            <a:pPr marL="0" indent="0" algn="ctr">
              <a:lnSpc>
                <a:spcPts val="2588"/>
              </a:lnSpc>
              <a:buNone/>
            </a:pPr>
            <a:r>
              <a:rPr lang="en-US" sz="2070" b="1" kern="0" spc="-41" dirty="0">
                <a:solidFill>
                  <a:srgbClr val="272525"/>
                </a:solidFill>
                <a:latin typeface="adonis-web" pitchFamily="34" charset="0"/>
                <a:ea typeface="adonis-web" pitchFamily="34" charset="-122"/>
                <a:cs typeface="adonis-web" pitchFamily="34" charset="-120"/>
              </a:rPr>
              <a:t>Definition of Integrity</a:t>
            </a:r>
            <a:endParaRPr lang="en-US" sz="2070" dirty="0"/>
          </a:p>
        </p:txBody>
      </p:sp>
      <p:sp>
        <p:nvSpPr>
          <p:cNvPr id="10" name="Text 7"/>
          <p:cNvSpPr/>
          <p:nvPr/>
        </p:nvSpPr>
        <p:spPr>
          <a:xfrm>
            <a:off x="2824163" y="5974675"/>
            <a:ext cx="4175522" cy="1345406"/>
          </a:xfrm>
          <a:prstGeom prst="rect">
            <a:avLst/>
          </a:prstGeom>
          <a:noFill/>
          <a:ln/>
        </p:spPr>
        <p:txBody>
          <a:bodyPr wrap="square" rtlCol="0" anchor="t"/>
          <a:lstStyle/>
          <a:p>
            <a:pPr marL="0" indent="0" algn="ctr">
              <a:lnSpc>
                <a:spcPts val="2650"/>
              </a:lnSpc>
              <a:buNone/>
            </a:pPr>
            <a:r>
              <a:rPr lang="en-US" sz="1656" kern="0" spc="-33" dirty="0">
                <a:solidFill>
                  <a:srgbClr val="272525"/>
                </a:solidFill>
                <a:latin typeface="Source Sans Pro" pitchFamily="34" charset="0"/>
                <a:ea typeface="Source Sans Pro" pitchFamily="34" charset="-122"/>
                <a:cs typeface="Source Sans Pro" pitchFamily="34" charset="-120"/>
              </a:rPr>
              <a:t>Integrity provides assurance that the information being transmitted or stored has not been modified in any way. Hash functions, such as SHA-2, are commonly used to ensure data integrity.</a:t>
            </a:r>
            <a:endParaRPr lang="en-US" sz="1656" dirty="0"/>
          </a:p>
        </p:txBody>
      </p:sp>
      <p:sp>
        <p:nvSpPr>
          <p:cNvPr id="11" name="Shape 8"/>
          <p:cNvSpPr/>
          <p:nvPr/>
        </p:nvSpPr>
        <p:spPr>
          <a:xfrm>
            <a:off x="7294066" y="3753326"/>
            <a:ext cx="42029" cy="736044"/>
          </a:xfrm>
          <a:prstGeom prst="rect">
            <a:avLst/>
          </a:prstGeom>
          <a:solidFill>
            <a:srgbClr val="D7A1F7"/>
          </a:solidFill>
          <a:ln/>
        </p:spPr>
      </p:sp>
      <p:sp>
        <p:nvSpPr>
          <p:cNvPr id="12" name="Shape 9"/>
          <p:cNvSpPr/>
          <p:nvPr/>
        </p:nvSpPr>
        <p:spPr>
          <a:xfrm>
            <a:off x="7078504" y="4252793"/>
            <a:ext cx="473154" cy="473154"/>
          </a:xfrm>
          <a:prstGeom prst="roundRect">
            <a:avLst>
              <a:gd name="adj" fmla="val 20003"/>
            </a:avLst>
          </a:prstGeom>
          <a:solidFill>
            <a:srgbClr val="EBD0FB"/>
          </a:solidFill>
          <a:ln w="13097">
            <a:solidFill>
              <a:srgbClr val="D7A1F7"/>
            </a:solidFill>
            <a:prstDash val="solid"/>
          </a:ln>
        </p:spPr>
      </p:sp>
      <p:sp>
        <p:nvSpPr>
          <p:cNvPr id="13" name="Text 10"/>
          <p:cNvSpPr/>
          <p:nvPr/>
        </p:nvSpPr>
        <p:spPr>
          <a:xfrm>
            <a:off x="7230547" y="4292203"/>
            <a:ext cx="169069" cy="394335"/>
          </a:xfrm>
          <a:prstGeom prst="rect">
            <a:avLst/>
          </a:prstGeom>
          <a:noFill/>
          <a:ln/>
        </p:spPr>
        <p:txBody>
          <a:bodyPr wrap="none" rtlCol="0" anchor="t"/>
          <a:lstStyle/>
          <a:p>
            <a:pPr marL="0" indent="0" algn="ctr">
              <a:lnSpc>
                <a:spcPts val="3105"/>
              </a:lnSpc>
              <a:buNone/>
            </a:pPr>
            <a:r>
              <a:rPr lang="en-US" sz="2484" b="1" kern="0" spc="-50" dirty="0">
                <a:solidFill>
                  <a:srgbClr val="272525"/>
                </a:solidFill>
                <a:latin typeface="adonis-web" pitchFamily="34" charset="0"/>
                <a:ea typeface="adonis-web" pitchFamily="34" charset="-122"/>
                <a:cs typeface="adonis-web" pitchFamily="34" charset="-120"/>
              </a:rPr>
              <a:t>2</a:t>
            </a:r>
            <a:endParaRPr lang="en-US" sz="2484" dirty="0"/>
          </a:p>
        </p:txBody>
      </p:sp>
      <p:sp>
        <p:nvSpPr>
          <p:cNvPr id="14" name="Text 11"/>
          <p:cNvSpPr/>
          <p:nvPr/>
        </p:nvSpPr>
        <p:spPr>
          <a:xfrm>
            <a:off x="5466278" y="1658660"/>
            <a:ext cx="3697486" cy="328613"/>
          </a:xfrm>
          <a:prstGeom prst="rect">
            <a:avLst/>
          </a:prstGeom>
          <a:noFill/>
          <a:ln/>
        </p:spPr>
        <p:txBody>
          <a:bodyPr wrap="none" rtlCol="0" anchor="t"/>
          <a:lstStyle/>
          <a:p>
            <a:pPr marL="0" indent="0" algn="ctr">
              <a:lnSpc>
                <a:spcPts val="2588"/>
              </a:lnSpc>
              <a:buNone/>
            </a:pPr>
            <a:r>
              <a:rPr lang="en-US" sz="2070" b="1" kern="0" spc="-41" dirty="0">
                <a:solidFill>
                  <a:srgbClr val="272525"/>
                </a:solidFill>
                <a:latin typeface="adonis-web" pitchFamily="34" charset="0"/>
                <a:ea typeface="adonis-web" pitchFamily="34" charset="-122"/>
                <a:cs typeface="adonis-web" pitchFamily="34" charset="-120"/>
              </a:rPr>
              <a:t>User Case: Financial Transactions</a:t>
            </a:r>
            <a:endParaRPr lang="en-US" sz="2070" dirty="0"/>
          </a:p>
        </p:txBody>
      </p:sp>
      <p:sp>
        <p:nvSpPr>
          <p:cNvPr id="15" name="Text 12"/>
          <p:cNvSpPr/>
          <p:nvPr/>
        </p:nvSpPr>
        <p:spPr>
          <a:xfrm>
            <a:off x="5227320" y="2197537"/>
            <a:ext cx="4175522" cy="1345406"/>
          </a:xfrm>
          <a:prstGeom prst="rect">
            <a:avLst/>
          </a:prstGeom>
          <a:noFill/>
          <a:ln/>
        </p:spPr>
        <p:txBody>
          <a:bodyPr wrap="square" rtlCol="0" anchor="t"/>
          <a:lstStyle/>
          <a:p>
            <a:pPr marL="0" indent="0" algn="ctr">
              <a:lnSpc>
                <a:spcPts val="2650"/>
              </a:lnSpc>
              <a:buNone/>
            </a:pPr>
            <a:r>
              <a:rPr lang="en-US" sz="1656" kern="0" spc="-33" dirty="0">
                <a:solidFill>
                  <a:srgbClr val="272525"/>
                </a:solidFill>
                <a:latin typeface="Source Sans Pro" pitchFamily="34" charset="0"/>
                <a:ea typeface="Source Sans Pro" pitchFamily="34" charset="-122"/>
                <a:cs typeface="Source Sans Pro" pitchFamily="34" charset="-120"/>
              </a:rPr>
              <a:t>Financial transactions require high data integrity to prevent fraudulent activity. Hash functions protect against any modifications to the transaction data.</a:t>
            </a:r>
            <a:endParaRPr lang="en-US" sz="1656" dirty="0"/>
          </a:p>
        </p:txBody>
      </p:sp>
      <p:sp>
        <p:nvSpPr>
          <p:cNvPr id="16" name="Shape 13"/>
          <p:cNvSpPr/>
          <p:nvPr/>
        </p:nvSpPr>
        <p:spPr>
          <a:xfrm>
            <a:off x="9697224" y="4489371"/>
            <a:ext cx="42029" cy="736044"/>
          </a:xfrm>
          <a:prstGeom prst="rect">
            <a:avLst/>
          </a:prstGeom>
          <a:solidFill>
            <a:srgbClr val="D7A1F7"/>
          </a:solidFill>
          <a:ln/>
        </p:spPr>
      </p:sp>
      <p:sp>
        <p:nvSpPr>
          <p:cNvPr id="17" name="Shape 14"/>
          <p:cNvSpPr/>
          <p:nvPr/>
        </p:nvSpPr>
        <p:spPr>
          <a:xfrm>
            <a:off x="9481661" y="4252793"/>
            <a:ext cx="473154" cy="473154"/>
          </a:xfrm>
          <a:prstGeom prst="roundRect">
            <a:avLst>
              <a:gd name="adj" fmla="val 20003"/>
            </a:avLst>
          </a:prstGeom>
          <a:solidFill>
            <a:srgbClr val="EBD0FB"/>
          </a:solidFill>
          <a:ln w="13097">
            <a:solidFill>
              <a:srgbClr val="D7A1F7"/>
            </a:solidFill>
            <a:prstDash val="solid"/>
          </a:ln>
        </p:spPr>
      </p:sp>
      <p:sp>
        <p:nvSpPr>
          <p:cNvPr id="18" name="Text 15"/>
          <p:cNvSpPr/>
          <p:nvPr/>
        </p:nvSpPr>
        <p:spPr>
          <a:xfrm>
            <a:off x="9633704" y="4292203"/>
            <a:ext cx="169069" cy="394335"/>
          </a:xfrm>
          <a:prstGeom prst="rect">
            <a:avLst/>
          </a:prstGeom>
          <a:noFill/>
          <a:ln/>
        </p:spPr>
        <p:txBody>
          <a:bodyPr wrap="none" rtlCol="0" anchor="t"/>
          <a:lstStyle/>
          <a:p>
            <a:pPr marL="0" indent="0" algn="ctr">
              <a:lnSpc>
                <a:spcPts val="3105"/>
              </a:lnSpc>
              <a:buNone/>
            </a:pPr>
            <a:r>
              <a:rPr lang="en-US" sz="2484" b="1" kern="0" spc="-50" dirty="0">
                <a:solidFill>
                  <a:srgbClr val="272525"/>
                </a:solidFill>
                <a:latin typeface="adonis-web" pitchFamily="34" charset="0"/>
                <a:ea typeface="adonis-web" pitchFamily="34" charset="-122"/>
                <a:cs typeface="adonis-web" pitchFamily="34" charset="-120"/>
              </a:rPr>
              <a:t>3</a:t>
            </a:r>
            <a:endParaRPr lang="en-US" sz="2484" dirty="0"/>
          </a:p>
        </p:txBody>
      </p:sp>
      <p:sp>
        <p:nvSpPr>
          <p:cNvPr id="19" name="Text 16"/>
          <p:cNvSpPr/>
          <p:nvPr/>
        </p:nvSpPr>
        <p:spPr>
          <a:xfrm>
            <a:off x="7630477" y="5435798"/>
            <a:ext cx="4175641" cy="657225"/>
          </a:xfrm>
          <a:prstGeom prst="rect">
            <a:avLst/>
          </a:prstGeom>
          <a:noFill/>
          <a:ln/>
        </p:spPr>
        <p:txBody>
          <a:bodyPr wrap="square" rtlCol="0" anchor="t"/>
          <a:lstStyle/>
          <a:p>
            <a:pPr marL="0" indent="0" algn="ctr">
              <a:lnSpc>
                <a:spcPts val="2588"/>
              </a:lnSpc>
              <a:buNone/>
            </a:pPr>
            <a:r>
              <a:rPr lang="en-US" sz="2070" b="1" kern="0" spc="-41" dirty="0">
                <a:solidFill>
                  <a:srgbClr val="272525"/>
                </a:solidFill>
                <a:latin typeface="adonis-web" pitchFamily="34" charset="0"/>
                <a:ea typeface="adonis-web" pitchFamily="34" charset="-122"/>
                <a:cs typeface="adonis-web" pitchFamily="34" charset="-120"/>
              </a:rPr>
              <a:t>Future Development: Homomorphic Encryption</a:t>
            </a:r>
            <a:endParaRPr lang="en-US" sz="2070" dirty="0"/>
          </a:p>
        </p:txBody>
      </p:sp>
      <p:sp>
        <p:nvSpPr>
          <p:cNvPr id="20" name="Text 17"/>
          <p:cNvSpPr/>
          <p:nvPr/>
        </p:nvSpPr>
        <p:spPr>
          <a:xfrm>
            <a:off x="7630477" y="6303288"/>
            <a:ext cx="4175641" cy="1345406"/>
          </a:xfrm>
          <a:prstGeom prst="rect">
            <a:avLst/>
          </a:prstGeom>
          <a:noFill/>
          <a:ln/>
        </p:spPr>
        <p:txBody>
          <a:bodyPr wrap="square" rtlCol="0" anchor="t"/>
          <a:lstStyle/>
          <a:p>
            <a:pPr marL="0" indent="0" algn="ctr">
              <a:lnSpc>
                <a:spcPts val="2650"/>
              </a:lnSpc>
              <a:buNone/>
            </a:pPr>
            <a:r>
              <a:rPr lang="en-US" sz="1656" kern="0" spc="-33" dirty="0">
                <a:solidFill>
                  <a:srgbClr val="272525"/>
                </a:solidFill>
                <a:latin typeface="Source Sans Pro" pitchFamily="34" charset="0"/>
                <a:ea typeface="Source Sans Pro" pitchFamily="34" charset="-122"/>
                <a:cs typeface="Source Sans Pro" pitchFamily="34" charset="-120"/>
              </a:rPr>
              <a:t>Homomorphic encryption allows for data to be manipulated without the need for decryption, providing a more secure method for transmitting and processing data.</a:t>
            </a:r>
            <a:endParaRPr lang="en-US" sz="165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923449"/>
            <a:ext cx="5444966"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Objective 3: Availability</a:t>
            </a:r>
            <a:endParaRPr lang="en-US" sz="4374" dirty="0"/>
          </a:p>
        </p:txBody>
      </p:sp>
      <p:pic>
        <p:nvPicPr>
          <p:cNvPr id="5" name="Image 1" descr="preencoded.png"/>
          <p:cNvPicPr>
            <a:picLocks noChangeAspect="1"/>
          </p:cNvPicPr>
          <p:nvPr/>
        </p:nvPicPr>
        <p:blipFill>
          <a:blip r:embed="rId4"/>
          <a:stretch>
            <a:fillRect/>
          </a:stretch>
        </p:blipFill>
        <p:spPr>
          <a:xfrm>
            <a:off x="2348389" y="2062163"/>
            <a:ext cx="3088958" cy="1909048"/>
          </a:xfrm>
          <a:prstGeom prst="rect">
            <a:avLst/>
          </a:prstGeom>
        </p:spPr>
      </p:pic>
      <p:sp>
        <p:nvSpPr>
          <p:cNvPr id="6" name="Text 2"/>
          <p:cNvSpPr/>
          <p:nvPr/>
        </p:nvSpPr>
        <p:spPr>
          <a:xfrm>
            <a:off x="2348389" y="4248864"/>
            <a:ext cx="2758797" cy="347186"/>
          </a:xfrm>
          <a:prstGeom prst="rect">
            <a:avLst/>
          </a:prstGeom>
          <a:noFill/>
          <a:ln/>
        </p:spPr>
        <p:txBody>
          <a:bodyPr wrap="non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Definition of Availability</a:t>
            </a:r>
            <a:endParaRPr lang="en-US" sz="2187" dirty="0"/>
          </a:p>
        </p:txBody>
      </p:sp>
      <p:sp>
        <p:nvSpPr>
          <p:cNvPr id="7" name="Text 3"/>
          <p:cNvSpPr/>
          <p:nvPr/>
        </p:nvSpPr>
        <p:spPr>
          <a:xfrm>
            <a:off x="2348389" y="4818221"/>
            <a:ext cx="3088958" cy="2487811"/>
          </a:xfrm>
          <a:prstGeom prst="rect">
            <a:avLst/>
          </a:prstGeom>
          <a:noFill/>
          <a:ln/>
        </p:spPr>
        <p:txBody>
          <a:bodyPr wrap="square" rtlCol="0" anchor="t"/>
          <a:lstStyle/>
          <a:p>
            <a:pPr marL="0" indent="0" algn="l">
              <a:lnSpc>
                <a:spcPts val="2799"/>
              </a:lnSpc>
              <a:buNone/>
            </a:pPr>
            <a:r>
              <a:rPr lang="en-US" sz="1600" kern="0" spc="-35" dirty="0">
                <a:solidFill>
                  <a:srgbClr val="272525"/>
                </a:solidFill>
                <a:latin typeface="Source Sans Pro" pitchFamily="34" charset="0"/>
                <a:ea typeface="Source Sans Pro" pitchFamily="34" charset="-122"/>
                <a:cs typeface="Source Sans Pro" pitchFamily="34" charset="-120"/>
              </a:rPr>
              <a:t>Availability ensures that the communication channels and data are always accessible and functioning properly. Network security measures, such as firewalls, protect against denial-of-service (DoS) attacks.</a:t>
            </a:r>
            <a:endParaRPr lang="en-US" sz="1600" dirty="0"/>
          </a:p>
        </p:txBody>
      </p:sp>
      <p:pic>
        <p:nvPicPr>
          <p:cNvPr id="8" name="Image 2" descr="preencoded.png"/>
          <p:cNvPicPr>
            <a:picLocks noChangeAspect="1"/>
          </p:cNvPicPr>
          <p:nvPr/>
        </p:nvPicPr>
        <p:blipFill>
          <a:blip r:embed="rId5"/>
          <a:stretch>
            <a:fillRect/>
          </a:stretch>
        </p:blipFill>
        <p:spPr>
          <a:xfrm>
            <a:off x="5770602" y="2062163"/>
            <a:ext cx="3088958" cy="1909048"/>
          </a:xfrm>
          <a:prstGeom prst="rect">
            <a:avLst/>
          </a:prstGeom>
        </p:spPr>
      </p:pic>
      <p:sp>
        <p:nvSpPr>
          <p:cNvPr id="9" name="Text 4"/>
          <p:cNvSpPr/>
          <p:nvPr/>
        </p:nvSpPr>
        <p:spPr>
          <a:xfrm>
            <a:off x="5770602" y="4248864"/>
            <a:ext cx="2853809" cy="347186"/>
          </a:xfrm>
          <a:prstGeom prst="rect">
            <a:avLst/>
          </a:prstGeom>
          <a:noFill/>
          <a:ln/>
        </p:spPr>
        <p:txBody>
          <a:bodyPr wrap="non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User Case: Cybersecurity</a:t>
            </a:r>
            <a:endParaRPr lang="en-US" sz="2187" dirty="0"/>
          </a:p>
        </p:txBody>
      </p:sp>
      <p:sp>
        <p:nvSpPr>
          <p:cNvPr id="10" name="Text 5"/>
          <p:cNvSpPr/>
          <p:nvPr/>
        </p:nvSpPr>
        <p:spPr>
          <a:xfrm>
            <a:off x="5770602" y="4818221"/>
            <a:ext cx="3088958" cy="1777008"/>
          </a:xfrm>
          <a:prstGeom prst="rect">
            <a:avLst/>
          </a:prstGeom>
          <a:noFill/>
          <a:ln/>
        </p:spPr>
        <p:txBody>
          <a:bodyPr wrap="square" rtlCol="0" anchor="t"/>
          <a:lstStyle/>
          <a:p>
            <a:pPr marL="0" indent="0" algn="l">
              <a:lnSpc>
                <a:spcPts val="2799"/>
              </a:lnSpc>
              <a:buNone/>
            </a:pPr>
            <a:r>
              <a:rPr lang="en-US" sz="1600" kern="0" spc="-35" dirty="0">
                <a:solidFill>
                  <a:srgbClr val="272525"/>
                </a:solidFill>
                <a:latin typeface="Source Sans Pro" pitchFamily="34" charset="0"/>
                <a:ea typeface="Source Sans Pro" pitchFamily="34" charset="-122"/>
                <a:cs typeface="Source Sans Pro" pitchFamily="34" charset="-120"/>
              </a:rPr>
              <a:t>Cybersecurity experts ensure that networks are secure and operational, preventing hackers from disrupting or taking control of the system.</a:t>
            </a:r>
            <a:endParaRPr lang="en-US" sz="1600" dirty="0"/>
          </a:p>
        </p:txBody>
      </p:sp>
      <p:pic>
        <p:nvPicPr>
          <p:cNvPr id="11" name="Image 3" descr="preencoded.png"/>
          <p:cNvPicPr>
            <a:picLocks noChangeAspect="1"/>
          </p:cNvPicPr>
          <p:nvPr/>
        </p:nvPicPr>
        <p:blipFill>
          <a:blip r:embed="rId6"/>
          <a:stretch>
            <a:fillRect/>
          </a:stretch>
        </p:blipFill>
        <p:spPr>
          <a:xfrm>
            <a:off x="9192816" y="2062163"/>
            <a:ext cx="3089077" cy="1909167"/>
          </a:xfrm>
          <a:prstGeom prst="rect">
            <a:avLst/>
          </a:prstGeom>
        </p:spPr>
      </p:pic>
      <p:sp>
        <p:nvSpPr>
          <p:cNvPr id="12" name="Text 6"/>
          <p:cNvSpPr/>
          <p:nvPr/>
        </p:nvSpPr>
        <p:spPr>
          <a:xfrm>
            <a:off x="9192816" y="4248983"/>
            <a:ext cx="3651647" cy="694373"/>
          </a:xfrm>
          <a:prstGeom prst="rect">
            <a:avLst/>
          </a:prstGeom>
          <a:noFill/>
          <a:ln/>
        </p:spPr>
        <p:txBody>
          <a:bodyPr wrap="squar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Future Development: Post-Quantum Cryptography</a:t>
            </a:r>
            <a:endParaRPr lang="en-US" sz="2187" dirty="0"/>
          </a:p>
        </p:txBody>
      </p:sp>
      <p:sp>
        <p:nvSpPr>
          <p:cNvPr id="13" name="Text 7"/>
          <p:cNvSpPr/>
          <p:nvPr/>
        </p:nvSpPr>
        <p:spPr>
          <a:xfrm>
            <a:off x="9192816" y="5165527"/>
            <a:ext cx="3089077" cy="2132409"/>
          </a:xfrm>
          <a:prstGeom prst="rect">
            <a:avLst/>
          </a:prstGeom>
          <a:noFill/>
          <a:ln/>
        </p:spPr>
        <p:txBody>
          <a:bodyPr wrap="square" rtlCol="0" anchor="t"/>
          <a:lstStyle/>
          <a:p>
            <a:pPr marL="0" indent="0" algn="l">
              <a:lnSpc>
                <a:spcPts val="2799"/>
              </a:lnSpc>
              <a:buNone/>
            </a:pPr>
            <a:r>
              <a:rPr lang="en-US" sz="1600" kern="0" spc="-35" dirty="0">
                <a:solidFill>
                  <a:srgbClr val="272525"/>
                </a:solidFill>
                <a:latin typeface="Source Sans Pro" pitchFamily="34" charset="0"/>
                <a:ea typeface="Source Sans Pro" pitchFamily="34" charset="-122"/>
                <a:cs typeface="Source Sans Pro" pitchFamily="34" charset="-120"/>
              </a:rPr>
              <a:t>Post-quantum cryptography provides a method for securing data against quantum computing attacks, which have the potential to break traditional cryptographic algorithms.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288" y="0"/>
            <a:ext cx="14630400" cy="8229600"/>
          </a:xfrm>
          <a:prstGeom prst="rect">
            <a:avLst/>
          </a:prstGeom>
        </p:spPr>
      </p:pic>
      <p:sp>
        <p:nvSpPr>
          <p:cNvPr id="3" name="Shape 0"/>
          <p:cNvSpPr/>
          <p:nvPr/>
        </p:nvSpPr>
        <p:spPr>
          <a:xfrm>
            <a:off x="14288"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528888" y="923449"/>
            <a:ext cx="7045035" cy="694373"/>
          </a:xfrm>
          <a:prstGeom prst="rect">
            <a:avLst/>
          </a:prstGeom>
          <a:noFill/>
          <a:ln/>
        </p:spPr>
        <p:txBody>
          <a:bodyPr wrap="none" rtlCol="0" anchor="t"/>
          <a:lstStyle/>
          <a:p>
            <a:pPr>
              <a:lnSpc>
                <a:spcPts val="5468"/>
              </a:lnSpc>
            </a:pPr>
            <a:r>
              <a:rPr lang="en-US" sz="4000" b="1" kern="0" spc="-87" dirty="0">
                <a:solidFill>
                  <a:srgbClr val="FF75D3"/>
                </a:solidFill>
                <a:latin typeface="adonis-web" pitchFamily="34" charset="0"/>
                <a:ea typeface="adonis-web" pitchFamily="34" charset="-122"/>
                <a:cs typeface="adonis-web" pitchFamily="34" charset="-120"/>
              </a:rPr>
              <a:t>Objective </a:t>
            </a:r>
            <a:r>
              <a:rPr lang="en-US" sz="4000" b="1" kern="0" spc="-87" dirty="0" smtClean="0">
                <a:solidFill>
                  <a:srgbClr val="FF33CC"/>
                </a:solidFill>
                <a:latin typeface="adonis-web" pitchFamily="34" charset="0"/>
                <a:ea typeface="adonis-web" pitchFamily="34" charset="-122"/>
                <a:cs typeface="adonis-web" pitchFamily="34" charset="-120"/>
              </a:rPr>
              <a:t>3</a:t>
            </a:r>
            <a:r>
              <a:rPr lang="en-US" sz="4374" b="1" kern="0" spc="-87" dirty="0" smtClean="0">
                <a:solidFill>
                  <a:srgbClr val="FF33CC"/>
                </a:solidFill>
                <a:latin typeface="adonis-web" pitchFamily="34" charset="0"/>
                <a:ea typeface="adonis-web" pitchFamily="34" charset="-122"/>
                <a:cs typeface="adonis-web" pitchFamily="34" charset="-120"/>
              </a:rPr>
              <a:t>:</a:t>
            </a:r>
            <a:r>
              <a:rPr lang="en-US" sz="4400" dirty="0">
                <a:solidFill>
                  <a:srgbClr val="FF33CC"/>
                </a:solidFill>
              </a:rPr>
              <a:t>Non-repudiation</a:t>
            </a:r>
            <a:endParaRPr lang="en-US" sz="4374" dirty="0">
              <a:solidFill>
                <a:srgbClr val="FF33CC"/>
              </a:solidFill>
            </a:endParaRPr>
          </a:p>
        </p:txBody>
      </p:sp>
      <p:sp>
        <p:nvSpPr>
          <p:cNvPr id="15" name="Shape 2"/>
          <p:cNvSpPr/>
          <p:nvPr/>
        </p:nvSpPr>
        <p:spPr>
          <a:xfrm>
            <a:off x="4300548" y="2368272"/>
            <a:ext cx="3163014" cy="4231719"/>
          </a:xfrm>
          <a:prstGeom prst="roundRect">
            <a:avLst>
              <a:gd name="adj" fmla="val 3161"/>
            </a:avLst>
          </a:prstGeom>
          <a:solidFill>
            <a:srgbClr val="EBD0FB"/>
          </a:solidFill>
          <a:ln w="13811">
            <a:solidFill>
              <a:srgbClr val="D7A1F7"/>
            </a:solidFill>
            <a:prstDash val="solid"/>
          </a:ln>
        </p:spPr>
      </p:sp>
      <p:sp>
        <p:nvSpPr>
          <p:cNvPr id="16" name="TextBox 15"/>
          <p:cNvSpPr txBox="1"/>
          <p:nvPr/>
        </p:nvSpPr>
        <p:spPr>
          <a:xfrm>
            <a:off x="4357704" y="2584135"/>
            <a:ext cx="2928937" cy="3654205"/>
          </a:xfrm>
          <a:prstGeom prst="rect">
            <a:avLst/>
          </a:prstGeom>
          <a:noFill/>
        </p:spPr>
        <p:txBody>
          <a:bodyPr wrap="square" rtlCol="0">
            <a:spAutoFit/>
          </a:bodyPr>
          <a:lstStyle/>
          <a:p>
            <a:pPr>
              <a:lnSpc>
                <a:spcPts val="2799"/>
              </a:lnSpc>
            </a:pPr>
            <a:r>
              <a:rPr lang="en-US" dirty="0"/>
              <a:t>Cryptography can be used to ensure that a sender cannot deny sending a message or that a receiver cannot deny receiving a message. This is used in legal contracts and other applications where it is important to be able to prove that a message was sent or received.</a:t>
            </a:r>
          </a:p>
        </p:txBody>
      </p:sp>
    </p:spTree>
    <p:extLst>
      <p:ext uri="{BB962C8B-B14F-4D97-AF65-F5344CB8AC3E}">
        <p14:creationId xmlns:p14="http://schemas.microsoft.com/office/powerpoint/2010/main" val="193832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2085023"/>
            <a:ext cx="6283762"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Objective 4: Authentication</a:t>
            </a:r>
            <a:endParaRPr lang="en-US" sz="4374" dirty="0"/>
          </a:p>
        </p:txBody>
      </p:sp>
      <p:sp>
        <p:nvSpPr>
          <p:cNvPr id="5" name="Shape 2"/>
          <p:cNvSpPr/>
          <p:nvPr/>
        </p:nvSpPr>
        <p:spPr>
          <a:xfrm>
            <a:off x="2348389" y="3286244"/>
            <a:ext cx="499943" cy="499943"/>
          </a:xfrm>
          <a:prstGeom prst="roundRect">
            <a:avLst>
              <a:gd name="adj" fmla="val 20000"/>
            </a:avLst>
          </a:prstGeom>
          <a:solidFill>
            <a:srgbClr val="EBD0FB"/>
          </a:solidFill>
          <a:ln w="13811">
            <a:solidFill>
              <a:srgbClr val="D7A1F7"/>
            </a:solidFill>
            <a:prstDash val="solid"/>
          </a:ln>
        </p:spPr>
      </p:sp>
      <p:sp>
        <p:nvSpPr>
          <p:cNvPr id="6" name="Text 3"/>
          <p:cNvSpPr/>
          <p:nvPr/>
        </p:nvSpPr>
        <p:spPr>
          <a:xfrm>
            <a:off x="2506385" y="332791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3362563"/>
            <a:ext cx="2440900"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Definition of Authentication</a:t>
            </a:r>
            <a:endParaRPr lang="en-US" sz="2187" dirty="0"/>
          </a:p>
        </p:txBody>
      </p:sp>
      <p:sp>
        <p:nvSpPr>
          <p:cNvPr id="8" name="Text 5"/>
          <p:cNvSpPr/>
          <p:nvPr/>
        </p:nvSpPr>
        <p:spPr>
          <a:xfrm>
            <a:off x="3070503" y="4279106"/>
            <a:ext cx="24409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Authentication ensures that the parties involved in the communication are who they claim to be. Digital certificates, such as X.509, are used to verify identities.</a:t>
            </a:r>
            <a:endParaRPr lang="en-US" sz="1750" dirty="0"/>
          </a:p>
        </p:txBody>
      </p:sp>
      <p:sp>
        <p:nvSpPr>
          <p:cNvPr id="9" name="Shape 6"/>
          <p:cNvSpPr/>
          <p:nvPr/>
        </p:nvSpPr>
        <p:spPr>
          <a:xfrm>
            <a:off x="5733574" y="3286244"/>
            <a:ext cx="499943" cy="499943"/>
          </a:xfrm>
          <a:prstGeom prst="roundRect">
            <a:avLst>
              <a:gd name="adj" fmla="val 20000"/>
            </a:avLst>
          </a:prstGeom>
          <a:solidFill>
            <a:srgbClr val="EBD0FB"/>
          </a:solidFill>
          <a:ln w="13811">
            <a:solidFill>
              <a:srgbClr val="D7A1F7"/>
            </a:solidFill>
            <a:prstDash val="solid"/>
          </a:ln>
        </p:spPr>
      </p:sp>
      <p:sp>
        <p:nvSpPr>
          <p:cNvPr id="10" name="Text 7"/>
          <p:cNvSpPr/>
          <p:nvPr/>
        </p:nvSpPr>
        <p:spPr>
          <a:xfrm>
            <a:off x="5891570" y="332791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6455688" y="3362563"/>
            <a:ext cx="2440900"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User Case: Online Banking</a:t>
            </a:r>
            <a:endParaRPr lang="en-US" sz="2187" dirty="0"/>
          </a:p>
        </p:txBody>
      </p:sp>
      <p:sp>
        <p:nvSpPr>
          <p:cNvPr id="12" name="Text 9"/>
          <p:cNvSpPr/>
          <p:nvPr/>
        </p:nvSpPr>
        <p:spPr>
          <a:xfrm>
            <a:off x="6455688" y="4279106"/>
            <a:ext cx="2440900"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Online banking requires user authentication to prevent unauthorized access to sensitive information. Digital certificates are used to verify the identity of the user and ensure secure communication.</a:t>
            </a:r>
            <a:endParaRPr lang="en-US" sz="1750" dirty="0"/>
          </a:p>
        </p:txBody>
      </p:sp>
      <p:sp>
        <p:nvSpPr>
          <p:cNvPr id="13" name="Shape 10"/>
          <p:cNvSpPr/>
          <p:nvPr/>
        </p:nvSpPr>
        <p:spPr>
          <a:xfrm>
            <a:off x="9118759" y="3286244"/>
            <a:ext cx="499943" cy="499943"/>
          </a:xfrm>
          <a:prstGeom prst="roundRect">
            <a:avLst>
              <a:gd name="adj" fmla="val 20000"/>
            </a:avLst>
          </a:prstGeom>
          <a:solidFill>
            <a:srgbClr val="EBD0FB"/>
          </a:solidFill>
          <a:ln w="13811">
            <a:solidFill>
              <a:srgbClr val="D7A1F7"/>
            </a:solidFill>
            <a:prstDash val="solid"/>
          </a:ln>
        </p:spPr>
      </p:sp>
      <p:sp>
        <p:nvSpPr>
          <p:cNvPr id="14" name="Text 11"/>
          <p:cNvSpPr/>
          <p:nvPr/>
        </p:nvSpPr>
        <p:spPr>
          <a:xfrm>
            <a:off x="9276755" y="332791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9840873" y="3362563"/>
            <a:ext cx="2848332" cy="1041559"/>
          </a:xfrm>
          <a:prstGeom prst="rect">
            <a:avLst/>
          </a:prstGeom>
          <a:noFill/>
          <a:ln/>
        </p:spPr>
        <p:txBody>
          <a:bodyPr wrap="square" rtlCol="0" anchor="t"/>
          <a:lstStyle/>
          <a:p>
            <a:pPr marL="0" indent="0">
              <a:lnSpc>
                <a:spcPts val="2734"/>
              </a:lnSpc>
              <a:buNone/>
            </a:pPr>
            <a:r>
              <a:rPr lang="en-US" sz="2000" b="1" kern="0" spc="-44" dirty="0">
                <a:solidFill>
                  <a:srgbClr val="272525"/>
                </a:solidFill>
                <a:latin typeface="adonis-web" pitchFamily="34" charset="0"/>
                <a:ea typeface="adonis-web" pitchFamily="34" charset="-122"/>
                <a:cs typeface="adonis-web" pitchFamily="34" charset="-120"/>
              </a:rPr>
              <a:t>Future Development: Multi-Factor Authentication</a:t>
            </a:r>
            <a:endParaRPr lang="en-US" sz="2000" dirty="0"/>
          </a:p>
        </p:txBody>
      </p:sp>
      <p:sp>
        <p:nvSpPr>
          <p:cNvPr id="16" name="Text 13"/>
          <p:cNvSpPr/>
          <p:nvPr/>
        </p:nvSpPr>
        <p:spPr>
          <a:xfrm>
            <a:off x="9840873" y="4626293"/>
            <a:ext cx="24409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Multi-factor authentication offers an additional layer of security by requiring multiple types of identification, such as a password and a fingerprint, to verify a user's identity.</a:t>
            </a:r>
            <a:endParaRPr lang="en-US" sz="1750" dirty="0"/>
          </a:p>
        </p:txBody>
      </p:sp>
      <p:pic>
        <p:nvPicPr>
          <p:cNvPr id="17" name="Image 1" descr="preencoded.png"/>
          <p:cNvPicPr>
            <a:picLocks noChangeAspect="1"/>
          </p:cNvPicPr>
          <p:nvPr/>
        </p:nvPicPr>
        <p:blipFill>
          <a:blip r:embed="rId4"/>
          <a:stretch>
            <a:fillRect/>
          </a:stretch>
        </p:blipFill>
        <p:spPr>
          <a:xfrm>
            <a:off x="0" y="0"/>
            <a:ext cx="14630400" cy="13331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2182058"/>
            <a:ext cx="8183047"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Encryption </a:t>
            </a:r>
            <a:r>
              <a:rPr lang="en-US" sz="4374" b="1" kern="0" spc="-87" dirty="0" smtClean="0">
                <a:solidFill>
                  <a:srgbClr val="FF75D3"/>
                </a:solidFill>
                <a:latin typeface="adonis-web" pitchFamily="34" charset="0"/>
                <a:ea typeface="adonis-web" pitchFamily="34" charset="-122"/>
                <a:cs typeface="adonis-web" pitchFamily="34" charset="-120"/>
              </a:rPr>
              <a:t>Process</a:t>
            </a:r>
            <a:endParaRPr lang="en-US" sz="4374" dirty="0"/>
          </a:p>
        </p:txBody>
      </p:sp>
      <p:sp>
        <p:nvSpPr>
          <p:cNvPr id="5" name="Text 2"/>
          <p:cNvSpPr/>
          <p:nvPr/>
        </p:nvSpPr>
        <p:spPr>
          <a:xfrm>
            <a:off x="2348389" y="3431857"/>
            <a:ext cx="3733919" cy="416481"/>
          </a:xfrm>
          <a:prstGeom prst="rect">
            <a:avLst/>
          </a:prstGeom>
          <a:noFill/>
          <a:ln/>
        </p:spPr>
        <p:txBody>
          <a:bodyPr wrap="none" rtlCol="0" anchor="t"/>
          <a:lstStyle/>
          <a:p>
            <a:pPr marL="0" indent="0">
              <a:lnSpc>
                <a:spcPts val="3281"/>
              </a:lnSpc>
              <a:buNone/>
            </a:pPr>
            <a:r>
              <a:rPr lang="en-US" sz="2624" b="1" kern="0" spc="-52" dirty="0">
                <a:solidFill>
                  <a:srgbClr val="FF75D3"/>
                </a:solidFill>
                <a:latin typeface="adonis-web" pitchFamily="34" charset="0"/>
                <a:ea typeface="adonis-web" pitchFamily="34" charset="-122"/>
                <a:cs typeface="adonis-web" pitchFamily="34" charset="-120"/>
              </a:rPr>
              <a:t>Symmetric Key Encryption</a:t>
            </a:r>
            <a:endParaRPr lang="en-US" sz="2624" dirty="0"/>
          </a:p>
        </p:txBody>
      </p:sp>
      <p:sp>
        <p:nvSpPr>
          <p:cNvPr id="6" name="Text 3"/>
          <p:cNvSpPr/>
          <p:nvPr/>
        </p:nvSpPr>
        <p:spPr>
          <a:xfrm>
            <a:off x="2348389" y="4070509"/>
            <a:ext cx="469570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Symmetric key encryption, also known as shared secret encryption, uses the same secret key for both encryption and decryption. This method is relatively fast but requires secure key distribution.</a:t>
            </a:r>
            <a:endParaRPr lang="en-US" sz="1750" dirty="0"/>
          </a:p>
        </p:txBody>
      </p:sp>
      <p:sp>
        <p:nvSpPr>
          <p:cNvPr id="7" name="Text 4"/>
          <p:cNvSpPr/>
          <p:nvPr/>
        </p:nvSpPr>
        <p:spPr>
          <a:xfrm>
            <a:off x="7593687" y="3431857"/>
            <a:ext cx="3894892" cy="416481"/>
          </a:xfrm>
          <a:prstGeom prst="rect">
            <a:avLst/>
          </a:prstGeom>
          <a:noFill/>
          <a:ln/>
        </p:spPr>
        <p:txBody>
          <a:bodyPr wrap="none" rtlCol="0" anchor="t"/>
          <a:lstStyle/>
          <a:p>
            <a:pPr marL="0" indent="0">
              <a:lnSpc>
                <a:spcPts val="3281"/>
              </a:lnSpc>
              <a:buNone/>
            </a:pPr>
            <a:r>
              <a:rPr lang="en-US" sz="2624" b="1" kern="0" spc="-52" dirty="0">
                <a:solidFill>
                  <a:srgbClr val="FF75D3"/>
                </a:solidFill>
                <a:latin typeface="adonis-web" pitchFamily="34" charset="0"/>
                <a:ea typeface="adonis-web" pitchFamily="34" charset="-122"/>
                <a:cs typeface="adonis-web" pitchFamily="34" charset="-120"/>
              </a:rPr>
              <a:t>Asymmetric Key Encryption</a:t>
            </a:r>
            <a:endParaRPr lang="en-US" sz="2624" dirty="0"/>
          </a:p>
        </p:txBody>
      </p:sp>
      <p:sp>
        <p:nvSpPr>
          <p:cNvPr id="8" name="Text 5"/>
          <p:cNvSpPr/>
          <p:nvPr/>
        </p:nvSpPr>
        <p:spPr>
          <a:xfrm>
            <a:off x="7593687" y="4070509"/>
            <a:ext cx="469570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Asymmetric key encryption, also known as public key encryption, uses two separate keys for encryption and decryption. This method provides secure key distribution but is slower than symmetric key encryption.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2834640"/>
            <a:ext cx="4516874"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Decryption process</a:t>
            </a:r>
            <a:endParaRPr lang="en-US" sz="4374" dirty="0"/>
          </a:p>
        </p:txBody>
      </p:sp>
      <p:sp>
        <p:nvSpPr>
          <p:cNvPr id="5" name="Text 2"/>
          <p:cNvSpPr/>
          <p:nvPr/>
        </p:nvSpPr>
        <p:spPr>
          <a:xfrm>
            <a:off x="2348389" y="3973354"/>
            <a:ext cx="9933503"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decryption process for symmetric key encryption is straightforward, as the recipient simply uses the same secret key to decrypt the message. However, in asymmetric key encryption, the recipient must use their private key to decrypt the message, which is more secure but also more complex. Overall, encryption and decryption are crucial processes for ensuring the security and confidentiality of sensitive information.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723</Words>
  <Application>Microsoft Office PowerPoint</Application>
  <PresentationFormat>Custom</PresentationFormat>
  <Paragraphs>67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IT DEPAET</cp:lastModifiedBy>
  <cp:revision>8</cp:revision>
  <dcterms:created xsi:type="dcterms:W3CDTF">2023-08-21T14:53:51Z</dcterms:created>
  <dcterms:modified xsi:type="dcterms:W3CDTF">2023-08-21T15:44:55Z</dcterms:modified>
</cp:coreProperties>
</file>