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902825"/>
  <p:notesSz cx="6858000" cy="9144000"/>
  <p:embeddedFontLs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Qbh7j4pbEoujR5jjmYrEusxmI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19"/>
        <p:guide pos="218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0" name="Google Shape;4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3552af9da_2_15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3552af9da_2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23552af9da_2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552af9da_1_10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552af9da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23552af9da_1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3552af9da_1_1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3552af9da_1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23552af9da_1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552af9da_1_23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3552af9da_1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23552af9da_1_2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552af9da_1_2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3552af9da_1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23552af9da_1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3552af9da_2_14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3552af9da_2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23552af9da_2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3552af9da_1_1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3552af9da_1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23552af9da_1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3552af9da_1_12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3552af9da_1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23552af9da_1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3552af9da_2_13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3552af9da_2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23552af9da_2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3552af9da_1_13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3552af9da_1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23552af9da_1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3552af9da_2_1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3552af9da_2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23552af9da_2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3552af9da_1_14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3552af9da_1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23552af9da_1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3552af9da_2_1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3552af9da_2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23552af9da_2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3552af9da_1_16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3552af9da_1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23552af9da_1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3552af9da_1_16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3552af9da_1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23552af9da_1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3552af9da_1_18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3552af9da_1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23552af9da_1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3552af9da_1_19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3552af9da_1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23552af9da_1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3552af9da_1_22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3552af9da_1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23552af9da_1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3552af9da_1_6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23552af9da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70" name="Google Shape;70;g223552af9da_1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9439d996797d5a_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9439d996797d5a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39439d996797d5a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Some examples of random experiments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+Flipping a coin.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+Rolling dices.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You will start with these simple examples and build a basis of probability.</a:t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9439d996797d5a_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9439d996797d5a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39439d996797d5a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3552af9da_1_9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3552af9da_1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23552af9da_1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3552af9da_1_20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3552af9da_1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23552af9da_1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3552af9da_1_10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3552af9da_1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3552af9da_1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">
  <p:cSld name="Front Cover">
    <p:bg>
      <p:bgPr>
        <a:solidFill>
          <a:srgbClr val="193EB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565653" y="6344481"/>
            <a:ext cx="261427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3" name="Google Shape;13;p6"/>
          <p:cNvSpPr/>
          <p:nvPr/>
        </p:nvSpPr>
        <p:spPr>
          <a:xfrm>
            <a:off x="7961228" y="403958"/>
            <a:ext cx="1360963" cy="210192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266878" y="6333134"/>
            <a:ext cx="594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9902825" cy="207053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7"/>
          <p:cNvCxnSpPr/>
          <p:nvPr/>
        </p:nvCxnSpPr>
        <p:spPr>
          <a:xfrm>
            <a:off x="579206" y="6218954"/>
            <a:ext cx="877434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7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266878" y="6333134"/>
            <a:ext cx="594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">
  <p:cSld name="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/>
          <p:nvPr/>
        </p:nvSpPr>
        <p:spPr>
          <a:xfrm>
            <a:off x="-1" y="0"/>
            <a:ext cx="9902825" cy="119733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8"/>
          <p:cNvCxnSpPr/>
          <p:nvPr/>
        </p:nvCxnSpPr>
        <p:spPr>
          <a:xfrm>
            <a:off x="569681" y="6209429"/>
            <a:ext cx="877434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8"/>
          <p:cNvSpPr txBox="1"/>
          <p:nvPr/>
        </p:nvSpPr>
        <p:spPr>
          <a:xfrm>
            <a:off x="8233367" y="6347704"/>
            <a:ext cx="841577" cy="16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  <p:sp>
        <p:nvSpPr>
          <p:cNvPr id="24" name="Google Shape;24;p8"/>
          <p:cNvSpPr txBox="1"/>
          <p:nvPr/>
        </p:nvSpPr>
        <p:spPr>
          <a:xfrm>
            <a:off x="8805863" y="6347704"/>
            <a:ext cx="538163" cy="16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fld id="{00000000-1234-1234-1234-123412341234}" type="slidenum"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9266878" y="6333134"/>
            <a:ext cx="594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">
  <p:cSld name="Back Cover">
    <p:bg>
      <p:bgPr>
        <a:solidFill>
          <a:srgbClr val="193EB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592977" y="5631041"/>
            <a:ext cx="9309848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sp>
        <p:nvSpPr>
          <p:cNvPr id="29" name="Google Shape;29;p9"/>
          <p:cNvSpPr/>
          <p:nvPr/>
        </p:nvSpPr>
        <p:spPr>
          <a:xfrm>
            <a:off x="8060081" y="403958"/>
            <a:ext cx="1360963" cy="210192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8115" y="2766611"/>
            <a:ext cx="4046594" cy="132477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9266878" y="6333134"/>
            <a:ext cx="594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m Cover">
  <p:cSld name="Interim Cover">
    <p:bg>
      <p:bgPr>
        <a:solidFill>
          <a:srgbClr val="193EB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565653" y="6344481"/>
            <a:ext cx="261427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9266878" y="6333134"/>
            <a:ext cx="594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Time Slide">
  <p:cSld name="Break Tim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9266878" y="6333134"/>
            <a:ext cx="594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9266878" y="6333134"/>
            <a:ext cx="594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945925" y="2438575"/>
            <a:ext cx="70185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नेपाली Language Processing</a:t>
            </a:r>
            <a:endParaRPr/>
          </a:p>
        </p:txBody>
      </p:sp>
      <p:sp>
        <p:nvSpPr>
          <p:cNvPr id="43" name="Google Shape;43;p1"/>
          <p:cNvSpPr/>
          <p:nvPr/>
        </p:nvSpPr>
        <p:spPr>
          <a:xfrm>
            <a:off x="945929" y="5721068"/>
            <a:ext cx="235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B3E3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100">
              <a:solidFill>
                <a:srgbClr val="00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"/>
          <p:cNvCxnSpPr/>
          <p:nvPr/>
        </p:nvCxnSpPr>
        <p:spPr>
          <a:xfrm flipH="1">
            <a:off x="645881" y="1871078"/>
            <a:ext cx="10510" cy="287775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1"/>
          <p:cNvSpPr/>
          <p:nvPr/>
        </p:nvSpPr>
        <p:spPr>
          <a:xfrm>
            <a:off x="945923" y="4441925"/>
            <a:ext cx="834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Team: NonLinear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Nabin Da Shrestha(076BCT037)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Nirajan Bekoju (076BCT039)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Nishant Luitel (076BCT041)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552af9da_2_153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3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3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2d Word Embeddings </a:t>
            </a:r>
            <a:endParaRPr/>
          </a:p>
        </p:txBody>
      </p:sp>
      <p:sp>
        <p:nvSpPr>
          <p:cNvPr id="139" name="Google Shape;139;g223552af9da_2_153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223552af9da_2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75" y="1539975"/>
            <a:ext cx="9223777" cy="43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3552af9da_1_108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3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3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3d Word Embeddings</a:t>
            </a:r>
            <a:endParaRPr/>
          </a:p>
        </p:txBody>
      </p:sp>
      <p:sp>
        <p:nvSpPr>
          <p:cNvPr id="147" name="Google Shape;147;g223552af9da_1_108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223552af9da_1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5" y="1401132"/>
            <a:ext cx="9034683" cy="425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552af9da_1_115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4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4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1</a:t>
            </a:r>
            <a:r>
              <a:rPr lang="en-US" sz="2000">
                <a:solidFill>
                  <a:srgbClr val="F2F2F2"/>
                </a:solidFill>
              </a:rPr>
              <a:t>. Sentiment Analysis </a:t>
            </a:r>
            <a:endParaRPr/>
          </a:p>
        </p:txBody>
      </p:sp>
      <p:sp>
        <p:nvSpPr>
          <p:cNvPr id="155" name="Google Shape;155;g223552af9da_1_115"/>
          <p:cNvSpPr txBox="1"/>
          <p:nvPr/>
        </p:nvSpPr>
        <p:spPr>
          <a:xfrm flipH="1" rot="350">
            <a:off x="528976" y="1367932"/>
            <a:ext cx="88449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obtained from kaggle and hugging face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exploration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cleaning and preprocessing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Train test split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One Hot encoding and tokenization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Development using Embedding, LSTMs and Dense layer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Evaluation on Test data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Loading and Saving Model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3552af9da_1_234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4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4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Sentiment Analysis </a:t>
            </a:r>
            <a:endParaRPr/>
          </a:p>
        </p:txBody>
      </p:sp>
      <p:sp>
        <p:nvSpPr>
          <p:cNvPr id="162" name="Google Shape;162;g223552af9da_1_234"/>
          <p:cNvSpPr txBox="1"/>
          <p:nvPr/>
        </p:nvSpPr>
        <p:spPr>
          <a:xfrm flipH="1" rot="350">
            <a:off x="528976" y="1367932"/>
            <a:ext cx="884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LSTMs</a:t>
            </a:r>
            <a:r>
              <a:rPr lang="en-US" sz="1700">
                <a:solidFill>
                  <a:schemeClr val="dk1"/>
                </a:solidFill>
              </a:rPr>
              <a:t> Model Classification Report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63" name="Google Shape;163;g223552af9da_1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250" y="2335610"/>
            <a:ext cx="6165601" cy="22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3552af9da_1_227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4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4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Sentiment Analysis </a:t>
            </a:r>
            <a:endParaRPr/>
          </a:p>
        </p:txBody>
      </p:sp>
      <p:sp>
        <p:nvSpPr>
          <p:cNvPr id="170" name="Google Shape;170;g223552af9da_1_227"/>
          <p:cNvSpPr txBox="1"/>
          <p:nvPr/>
        </p:nvSpPr>
        <p:spPr>
          <a:xfrm flipH="1" rot="350">
            <a:off x="528976" y="1367932"/>
            <a:ext cx="884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Bert Model Classification Report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71" name="Google Shape;171;g223552af9da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150" y="2161257"/>
            <a:ext cx="56578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3552af9da_2_146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4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4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Sentiment Analysis : Positive</a:t>
            </a:r>
            <a:endParaRPr/>
          </a:p>
        </p:txBody>
      </p:sp>
      <p:sp>
        <p:nvSpPr>
          <p:cNvPr id="178" name="Google Shape;178;g223552af9da_2_146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223552af9da_2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88" y="1399157"/>
            <a:ext cx="8667719" cy="425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3552af9da_1_122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4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4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Sentiment Analysis : Neutral</a:t>
            </a:r>
            <a:endParaRPr/>
          </a:p>
        </p:txBody>
      </p:sp>
      <p:sp>
        <p:nvSpPr>
          <p:cNvPr id="186" name="Google Shape;186;g223552af9da_1_122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223552af9da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" y="1412657"/>
            <a:ext cx="8962080" cy="446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552af9da_1_129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4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4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Sentiment Analysis : Negative</a:t>
            </a:r>
            <a:endParaRPr/>
          </a:p>
        </p:txBody>
      </p:sp>
      <p:sp>
        <p:nvSpPr>
          <p:cNvPr id="194" name="Google Shape;194;g223552af9da_1_129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g223552af9da_1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" y="1367482"/>
            <a:ext cx="8962077" cy="442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3552af9da_2_139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5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5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1</a:t>
            </a:r>
            <a:r>
              <a:rPr lang="en-US" sz="2000">
                <a:solidFill>
                  <a:srgbClr val="F2F2F2"/>
                </a:solidFill>
              </a:rPr>
              <a:t>. Probabilistic Language Model</a:t>
            </a:r>
            <a:endParaRPr/>
          </a:p>
        </p:txBody>
      </p:sp>
      <p:sp>
        <p:nvSpPr>
          <p:cNvPr id="202" name="Google Shape;202;g223552af9da_2_139"/>
          <p:cNvSpPr txBox="1"/>
          <p:nvPr/>
        </p:nvSpPr>
        <p:spPr>
          <a:xfrm flipH="1" rot="350">
            <a:off x="528963" y="1348332"/>
            <a:ext cx="88449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Methodology</a:t>
            </a:r>
            <a:endParaRPr sz="32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Generate a vocabulary from the training data set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split text into list of sentences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remove all non-devanagari letters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remove numbers from the corpus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create word tokenization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create vocabulary from the tokenized word using minimum frequency constraints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create &lt;UNK&gt; token for Out Of Vocabulary words with the help of minimum frequency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Generate n_gram_counts_list from the training data set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count n-gram with the help of tokenized word sequences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estimate probability with the help of word given, n and (n+1) gram counts list and vocabulary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3552af9da_1_136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5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5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Probabilistic Language Model</a:t>
            </a:r>
            <a:endParaRPr/>
          </a:p>
        </p:txBody>
      </p:sp>
      <p:sp>
        <p:nvSpPr>
          <p:cNvPr id="209" name="Google Shape;209;g223552af9da_1_136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223552af9da_1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75" y="1367482"/>
            <a:ext cx="7685565" cy="4784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/>
          <p:nvPr/>
        </p:nvSpPr>
        <p:spPr>
          <a:xfrm>
            <a:off x="558800" y="928950"/>
            <a:ext cx="5417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नेपाली Language Processing</a:t>
            </a:r>
            <a:endParaRPr sz="100"/>
          </a:p>
        </p:txBody>
      </p:sp>
      <p:grpSp>
        <p:nvGrpSpPr>
          <p:cNvPr id="52" name="Google Shape;52;p2"/>
          <p:cNvGrpSpPr/>
          <p:nvPr/>
        </p:nvGrpSpPr>
        <p:grpSpPr>
          <a:xfrm>
            <a:off x="571500" y="2248545"/>
            <a:ext cx="4379913" cy="1216982"/>
            <a:chOff x="4181256" y="3224809"/>
            <a:chExt cx="4379913" cy="1216982"/>
          </a:xfrm>
        </p:grpSpPr>
        <p:sp>
          <p:nvSpPr>
            <p:cNvPr id="53" name="Google Shape;53;p2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1. Introd</a:t>
              </a:r>
              <a:r>
                <a:rPr lang="en-US" sz="1800">
                  <a:solidFill>
                    <a:srgbClr val="3F3F3F"/>
                  </a:solidFill>
                </a:rPr>
                <a:t>uction</a:t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93EB0"/>
                  </a:solidFill>
                </a:rPr>
                <a:t>1.1. Abstract</a:t>
              </a:r>
              <a:endParaRPr>
                <a:solidFill>
                  <a:srgbClr val="193EB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r>
                <a:rPr lang="en-US">
                  <a:solidFill>
                    <a:srgbClr val="193EB0"/>
                  </a:solidFill>
                </a:rPr>
                <a:t>2.</a:t>
              </a: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>
                  <a:solidFill>
                    <a:srgbClr val="193EB0"/>
                  </a:solidFill>
                </a:rPr>
                <a:t>Problem Statement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155CC"/>
                  </a:solidFill>
                </a:rPr>
                <a:t>1.3. O</a:t>
              </a:r>
              <a:r>
                <a:rPr lang="en-US">
                  <a:solidFill>
                    <a:srgbClr val="193EB0"/>
                  </a:solidFill>
                </a:rPr>
                <a:t>bjectives</a:t>
              </a:r>
              <a:endParaRPr>
                <a:solidFill>
                  <a:srgbClr val="193EB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93EB0"/>
                  </a:solidFill>
                </a:rPr>
                <a:t>1.4. Frontend Homepage</a:t>
              </a:r>
              <a:endParaRPr>
                <a:solidFill>
                  <a:srgbClr val="193EB0"/>
                </a:solidFill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8863" y="3526853"/>
            <a:ext cx="4379880" cy="354273"/>
            <a:chOff x="4181256" y="3224809"/>
            <a:chExt cx="4379880" cy="354273"/>
          </a:xfrm>
        </p:grpSpPr>
        <p:sp>
          <p:nvSpPr>
            <p:cNvPr id="57" name="Google Shape;57;p2"/>
            <p:cNvSpPr/>
            <p:nvPr/>
          </p:nvSpPr>
          <p:spPr>
            <a:xfrm>
              <a:off x="4364136" y="3302182"/>
              <a:ext cx="419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>
                  <a:solidFill>
                    <a:srgbClr val="3F3F3F"/>
                  </a:solidFill>
                </a:rPr>
                <a:t>2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>
                  <a:solidFill>
                    <a:srgbClr val="3F3F3F"/>
                  </a:solidFill>
                </a:rPr>
                <a:t>Literature Review</a:t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3334" y="4919050"/>
            <a:ext cx="4396246" cy="1216985"/>
            <a:chOff x="4181256" y="3224809"/>
            <a:chExt cx="4396246" cy="1216863"/>
          </a:xfrm>
        </p:grpSpPr>
        <p:sp>
          <p:nvSpPr>
            <p:cNvPr id="60" name="Google Shape;60;p2"/>
            <p:cNvSpPr/>
            <p:nvPr/>
          </p:nvSpPr>
          <p:spPr>
            <a:xfrm>
              <a:off x="4364136" y="3302182"/>
              <a:ext cx="419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>
                  <a:solidFill>
                    <a:srgbClr val="3F3F3F"/>
                  </a:solidFill>
                </a:rPr>
                <a:t>4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>
                  <a:solidFill>
                    <a:srgbClr val="3F3F3F"/>
                  </a:solidFill>
                </a:rPr>
                <a:t>Sentimental Classification</a:t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77002" y="3641572"/>
              <a:ext cx="34005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93EB0"/>
                  </a:solidFill>
                </a:rPr>
                <a:t>4</a:t>
              </a: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.1. </a:t>
              </a:r>
              <a:r>
                <a:rPr lang="en-US">
                  <a:solidFill>
                    <a:srgbClr val="193EB0"/>
                  </a:solidFill>
                </a:rPr>
                <a:t>Methodology</a:t>
              </a:r>
              <a:endParaRPr sz="1400">
                <a:solidFill>
                  <a:srgbClr val="193EB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93EB0"/>
                  </a:solidFill>
                </a:rPr>
                <a:t>4.2. Frontend Snapshots</a:t>
              </a: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558796" y="3942462"/>
            <a:ext cx="4379996" cy="1317254"/>
            <a:chOff x="4181256" y="3224809"/>
            <a:chExt cx="4379996" cy="1216863"/>
          </a:xfrm>
        </p:grpSpPr>
        <p:sp>
          <p:nvSpPr>
            <p:cNvPr id="64" name="Google Shape;64;p2"/>
            <p:cNvSpPr/>
            <p:nvPr/>
          </p:nvSpPr>
          <p:spPr>
            <a:xfrm>
              <a:off x="4364136" y="3302182"/>
              <a:ext cx="419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>
                  <a:solidFill>
                    <a:srgbClr val="3F3F3F"/>
                  </a:solidFill>
                </a:rPr>
                <a:t>3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>
                  <a:solidFill>
                    <a:srgbClr val="3F3F3F"/>
                  </a:solidFill>
                </a:rPr>
                <a:t>Word Embeddings</a:t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160752" y="3641572"/>
              <a:ext cx="34005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3.1. </a:t>
              </a:r>
              <a:r>
                <a:rPr lang="en-US">
                  <a:solidFill>
                    <a:srgbClr val="193EB0"/>
                  </a:solidFill>
                </a:rPr>
                <a:t>Methodology</a:t>
              </a:r>
              <a:endParaRPr sz="1400">
                <a:solidFill>
                  <a:srgbClr val="193EB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93EB0"/>
                  </a:solidFill>
                </a:rPr>
                <a:t>3.2. Frontend Snapshots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3552af9da_2_128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6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6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1</a:t>
            </a:r>
            <a:r>
              <a:rPr lang="en-US" sz="2000">
                <a:solidFill>
                  <a:srgbClr val="F2F2F2"/>
                </a:solidFill>
              </a:rPr>
              <a:t>. Transformer Language Model</a:t>
            </a:r>
            <a:endParaRPr/>
          </a:p>
        </p:txBody>
      </p:sp>
      <p:sp>
        <p:nvSpPr>
          <p:cNvPr id="217" name="Google Shape;217;g223552af9da_2_128"/>
          <p:cNvSpPr txBox="1"/>
          <p:nvPr/>
        </p:nvSpPr>
        <p:spPr>
          <a:xfrm flipH="1" rot="350">
            <a:off x="528975" y="1367920"/>
            <a:ext cx="8844900" cy="4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Generate a vocabulary from the training data set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split text into list of sentences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remove all non-devanagari letters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remove numbers from the corpus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word tokenization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vocabulary from the tokenized word using minimum frequency constraints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&lt;UNK&gt; token for Out Of Vocabulary words with the help of minimum frequency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Define Transformer Architecture and Train based on corpus of data.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Estimate probability through inference and choose one from top-k choices using categorical distribution.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552af9da_1_148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6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6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Transformer based language model</a:t>
            </a:r>
            <a:endParaRPr/>
          </a:p>
        </p:txBody>
      </p:sp>
      <p:sp>
        <p:nvSpPr>
          <p:cNvPr id="224" name="Google Shape;224;g223552af9da_1_148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g223552af9da_1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1469557"/>
            <a:ext cx="9598026" cy="3918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3552af9da_2_115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7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7.1</a:t>
            </a:r>
            <a:r>
              <a:rPr lang="en-US" sz="2000">
                <a:solidFill>
                  <a:srgbClr val="F2F2F2"/>
                </a:solidFill>
              </a:rPr>
              <a:t>. Spelling Correction</a:t>
            </a:r>
            <a:endParaRPr/>
          </a:p>
        </p:txBody>
      </p:sp>
      <p:sp>
        <p:nvSpPr>
          <p:cNvPr id="232" name="Google Shape;232;g223552af9da_2_115"/>
          <p:cNvSpPr txBox="1"/>
          <p:nvPr/>
        </p:nvSpPr>
        <p:spPr>
          <a:xfrm flipH="1" rot="350">
            <a:off x="528975" y="1367923"/>
            <a:ext cx="88449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Used Noisy Channel Model for spelling correction.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Train Channel model  based on Brill and Moore model using unsupervised data from corpus.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Use Probabilistic and transformer language model to determine prior distribution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Find candidate sentences using edit distance and based on above equation.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Choose the word that maximizes channel model and prior.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33" name="Google Shape;233;g223552af9da_2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50" y="2571750"/>
            <a:ext cx="2926325" cy="8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3552af9da_1_169"/>
          <p:cNvSpPr/>
          <p:nvPr/>
        </p:nvSpPr>
        <p:spPr>
          <a:xfrm>
            <a:off x="558800" y="525050"/>
            <a:ext cx="67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7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7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Manual Spelling Correction using Transformer Model</a:t>
            </a:r>
            <a:endParaRPr/>
          </a:p>
        </p:txBody>
      </p:sp>
      <p:sp>
        <p:nvSpPr>
          <p:cNvPr id="240" name="Google Shape;240;g223552af9da_1_169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g223552af9da_1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63" y="1527700"/>
            <a:ext cx="8008101" cy="43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3552af9da_1_162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7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7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Manual</a:t>
            </a:r>
            <a:r>
              <a:rPr lang="en-US" sz="2000">
                <a:solidFill>
                  <a:srgbClr val="F2F2F2"/>
                </a:solidFill>
              </a:rPr>
              <a:t> spelling correction using KN Model</a:t>
            </a:r>
            <a:endParaRPr/>
          </a:p>
        </p:txBody>
      </p:sp>
      <p:sp>
        <p:nvSpPr>
          <p:cNvPr id="248" name="Google Shape;248;g223552af9da_1_162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g223552af9da_1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500" y="1574350"/>
            <a:ext cx="7730826" cy="41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3552af9da_1_182"/>
          <p:cNvSpPr/>
          <p:nvPr/>
        </p:nvSpPr>
        <p:spPr>
          <a:xfrm>
            <a:off x="558800" y="525050"/>
            <a:ext cx="75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7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7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Auto spelling correction using Transformer Model</a:t>
            </a:r>
            <a:endParaRPr/>
          </a:p>
        </p:txBody>
      </p:sp>
      <p:sp>
        <p:nvSpPr>
          <p:cNvPr id="256" name="Google Shape;256;g223552af9da_1_182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g223552af9da_1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488" y="1602562"/>
            <a:ext cx="8303849" cy="400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3552af9da_1_190"/>
          <p:cNvSpPr/>
          <p:nvPr/>
        </p:nvSpPr>
        <p:spPr>
          <a:xfrm>
            <a:off x="558800" y="525050"/>
            <a:ext cx="689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7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7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2</a:t>
            </a:r>
            <a:r>
              <a:rPr lang="en-US" sz="2000">
                <a:solidFill>
                  <a:srgbClr val="F2F2F2"/>
                </a:solidFill>
              </a:rPr>
              <a:t>. Auto Spelling correction KN Model</a:t>
            </a:r>
            <a:endParaRPr/>
          </a:p>
        </p:txBody>
      </p:sp>
      <p:sp>
        <p:nvSpPr>
          <p:cNvPr id="264" name="Google Shape;264;g223552af9da_1_190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g223552af9da_1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99" y="1585026"/>
            <a:ext cx="8020248" cy="388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3552af9da_1_221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F2F2F2"/>
                </a:solidFill>
              </a:rPr>
              <a:t>UNIT 7. </a:t>
            </a:r>
            <a:endParaRPr sz="2000">
              <a:solidFill>
                <a:srgbClr val="F2F2F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2F2F2"/>
                </a:solidFill>
              </a:rPr>
              <a:t>Application</a:t>
            </a:r>
            <a:endParaRPr sz="1800"/>
          </a:p>
        </p:txBody>
      </p:sp>
      <p:sp>
        <p:nvSpPr>
          <p:cNvPr id="272" name="Google Shape;272;g223552af9da_1_221"/>
          <p:cNvSpPr txBox="1"/>
          <p:nvPr/>
        </p:nvSpPr>
        <p:spPr>
          <a:xfrm flipH="1" rot="350">
            <a:off x="528963" y="1348332"/>
            <a:ext cx="8844900" cy="2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Further NLP Tasks : text summarization, speech to text model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Drafting emails and report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Language Learning : text generation and spelling correction for improving writing skills and word embeddings visualization to understand the antonyms and synonyms of words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3552af9da_1_69"/>
          <p:cNvSpPr/>
          <p:nvPr/>
        </p:nvSpPr>
        <p:spPr>
          <a:xfrm>
            <a:off x="558800" y="928950"/>
            <a:ext cx="5417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नेपाली Language Processing</a:t>
            </a:r>
            <a:endParaRPr sz="100"/>
          </a:p>
        </p:txBody>
      </p:sp>
      <p:grpSp>
        <p:nvGrpSpPr>
          <p:cNvPr id="73" name="Google Shape;73;g223552af9da_1_69"/>
          <p:cNvGrpSpPr/>
          <p:nvPr/>
        </p:nvGrpSpPr>
        <p:grpSpPr>
          <a:xfrm>
            <a:off x="527010" y="2293075"/>
            <a:ext cx="5913994" cy="886386"/>
            <a:chOff x="4155874" y="3224798"/>
            <a:chExt cx="4405210" cy="1216895"/>
          </a:xfrm>
        </p:grpSpPr>
        <p:sp>
          <p:nvSpPr>
            <p:cNvPr id="74" name="Google Shape;74;g223552af9da_1_69"/>
            <p:cNvSpPr/>
            <p:nvPr/>
          </p:nvSpPr>
          <p:spPr>
            <a:xfrm>
              <a:off x="4299284" y="3225999"/>
              <a:ext cx="426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>
                  <a:solidFill>
                    <a:srgbClr val="3F3F3F"/>
                  </a:solidFill>
                </a:rPr>
                <a:t>5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sz="1800">
                  <a:solidFill>
                    <a:srgbClr val="3F3F3F"/>
                  </a:solidFill>
                </a:rPr>
                <a:t> Probabilistic Language model</a:t>
              </a:r>
              <a:endParaRPr/>
            </a:p>
          </p:txBody>
        </p:sp>
        <p:sp>
          <p:nvSpPr>
            <p:cNvPr id="75" name="Google Shape;75;g223552af9da_1_69"/>
            <p:cNvSpPr/>
            <p:nvPr/>
          </p:nvSpPr>
          <p:spPr>
            <a:xfrm>
              <a:off x="4155874" y="3224798"/>
              <a:ext cx="615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g223552af9da_1_69"/>
            <p:cNvSpPr/>
            <p:nvPr/>
          </p:nvSpPr>
          <p:spPr>
            <a:xfrm>
              <a:off x="4895353" y="3641593"/>
              <a:ext cx="35763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>
                  <a:solidFill>
                    <a:srgbClr val="193EB0"/>
                  </a:solidFill>
                </a:rPr>
                <a:t>4</a:t>
              </a:r>
              <a:r>
                <a:rPr lang="en-US">
                  <a:solidFill>
                    <a:srgbClr val="193EB0"/>
                  </a:solidFill>
                </a:rPr>
                <a:t>.1. Methodology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>
                  <a:solidFill>
                    <a:srgbClr val="193EB0"/>
                  </a:solidFill>
                </a:rPr>
                <a:t>4.2. Frontend Snapshots</a:t>
              </a:r>
              <a:endParaRPr>
                <a:solidFill>
                  <a:srgbClr val="193EB0"/>
                </a:solidFill>
              </a:endParaRPr>
            </a:p>
          </p:txBody>
        </p:sp>
      </p:grpSp>
      <p:grpSp>
        <p:nvGrpSpPr>
          <p:cNvPr id="77" name="Google Shape;77;g223552af9da_1_69"/>
          <p:cNvGrpSpPr/>
          <p:nvPr/>
        </p:nvGrpSpPr>
        <p:grpSpPr>
          <a:xfrm>
            <a:off x="516367" y="3132418"/>
            <a:ext cx="5935286" cy="1216857"/>
            <a:chOff x="4181256" y="3224809"/>
            <a:chExt cx="4379962" cy="1216857"/>
          </a:xfrm>
        </p:grpSpPr>
        <p:sp>
          <p:nvSpPr>
            <p:cNvPr id="78" name="Google Shape;78;g223552af9da_1_69"/>
            <p:cNvSpPr/>
            <p:nvPr/>
          </p:nvSpPr>
          <p:spPr>
            <a:xfrm>
              <a:off x="4305118" y="3225991"/>
              <a:ext cx="4256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>
                  <a:solidFill>
                    <a:srgbClr val="3F3F3F"/>
                  </a:solidFill>
                </a:rPr>
                <a:t>6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>
                  <a:solidFill>
                    <a:srgbClr val="3F3F3F"/>
                  </a:solidFill>
                </a:rPr>
                <a:t>Transformer based </a:t>
              </a:r>
              <a:r>
                <a:rPr lang="en-US" sz="1800">
                  <a:solidFill>
                    <a:srgbClr val="3F3F3F"/>
                  </a:solidFill>
                </a:rPr>
                <a:t> Language Model</a:t>
              </a:r>
              <a:endParaRPr/>
            </a:p>
          </p:txBody>
        </p:sp>
        <p:sp>
          <p:nvSpPr>
            <p:cNvPr id="79" name="Google Shape;79;g223552af9da_1_69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g223552af9da_1_69"/>
            <p:cNvSpPr/>
            <p:nvPr/>
          </p:nvSpPr>
          <p:spPr>
            <a:xfrm>
              <a:off x="4905332" y="3641566"/>
              <a:ext cx="36558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93EB0"/>
                  </a:solidFill>
                </a:rPr>
                <a:t>5</a:t>
              </a: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.1. </a:t>
              </a:r>
              <a:r>
                <a:rPr lang="en-US">
                  <a:solidFill>
                    <a:srgbClr val="193EB0"/>
                  </a:solidFill>
                </a:rPr>
                <a:t>Methodology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93EB0"/>
                  </a:solidFill>
                </a:rPr>
                <a:t>5</a:t>
              </a: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.2. Frontend Snapshots</a:t>
              </a:r>
              <a:endParaRPr>
                <a:solidFill>
                  <a:srgbClr val="193EB0"/>
                </a:solidFill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5A5A5"/>
                </a:solidFill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5A5A5"/>
                </a:solidFill>
              </a:endParaRPr>
            </a:p>
          </p:txBody>
        </p:sp>
      </p:grpSp>
      <p:grpSp>
        <p:nvGrpSpPr>
          <p:cNvPr id="81" name="Google Shape;81;g223552af9da_1_69"/>
          <p:cNvGrpSpPr/>
          <p:nvPr/>
        </p:nvGrpSpPr>
        <p:grpSpPr>
          <a:xfrm>
            <a:off x="516382" y="4112784"/>
            <a:ext cx="5417556" cy="1216866"/>
            <a:chOff x="4181256" y="3224809"/>
            <a:chExt cx="4379946" cy="1216866"/>
          </a:xfrm>
        </p:grpSpPr>
        <p:sp>
          <p:nvSpPr>
            <p:cNvPr id="82" name="Google Shape;82;g223552af9da_1_69"/>
            <p:cNvSpPr/>
            <p:nvPr/>
          </p:nvSpPr>
          <p:spPr>
            <a:xfrm>
              <a:off x="4294416" y="3225975"/>
              <a:ext cx="4266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>
                  <a:solidFill>
                    <a:srgbClr val="3F3F3F"/>
                  </a:solidFill>
                </a:rPr>
                <a:t>7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>
                  <a:solidFill>
                    <a:srgbClr val="3F3F3F"/>
                  </a:solidFill>
                </a:rPr>
                <a:t>Spelling Correction</a:t>
              </a:r>
              <a:endParaRPr/>
            </a:p>
          </p:txBody>
        </p:sp>
        <p:sp>
          <p:nvSpPr>
            <p:cNvPr id="83" name="Google Shape;83;g223552af9da_1_69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g223552af9da_1_69"/>
            <p:cNvSpPr/>
            <p:nvPr/>
          </p:nvSpPr>
          <p:spPr>
            <a:xfrm>
              <a:off x="4974402" y="3641575"/>
              <a:ext cx="35868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93EB0"/>
                  </a:solidFill>
                </a:rPr>
                <a:t>6</a:t>
              </a: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.1. </a:t>
              </a:r>
              <a:r>
                <a:rPr lang="en-US">
                  <a:solidFill>
                    <a:srgbClr val="193EB0"/>
                  </a:solidFill>
                </a:rPr>
                <a:t>Methodology</a:t>
              </a:r>
              <a:endParaRPr>
                <a:solidFill>
                  <a:srgbClr val="193EB0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193EB0"/>
                  </a:solidFill>
                </a:rPr>
                <a:t>6.2. Frontend Snapshots</a:t>
              </a:r>
              <a:endParaRPr>
                <a:solidFill>
                  <a:srgbClr val="193EB0"/>
                </a:solidFill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g223552af9da_1_69"/>
          <p:cNvSpPr/>
          <p:nvPr/>
        </p:nvSpPr>
        <p:spPr>
          <a:xfrm>
            <a:off x="628850" y="5177475"/>
            <a:ext cx="527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800">
                <a:solidFill>
                  <a:srgbClr val="3F3F3F"/>
                </a:solidFill>
              </a:rPr>
              <a:t>8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>
                <a:solidFill>
                  <a:srgbClr val="3F3F3F"/>
                </a:solidFill>
              </a:rPr>
              <a:t>Application</a:t>
            </a:r>
            <a:endParaRPr/>
          </a:p>
        </p:txBody>
      </p:sp>
      <p:sp>
        <p:nvSpPr>
          <p:cNvPr id="86" name="Google Shape;86;g223552af9da_1_69"/>
          <p:cNvSpPr/>
          <p:nvPr/>
        </p:nvSpPr>
        <p:spPr>
          <a:xfrm flipH="1">
            <a:off x="537639" y="5077650"/>
            <a:ext cx="42300" cy="25200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9439d996797d5a_8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1.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1.1. </a:t>
            </a:r>
            <a:r>
              <a:rPr lang="en-US" sz="2000">
                <a:solidFill>
                  <a:srgbClr val="F2F2F2"/>
                </a:solidFill>
              </a:rPr>
              <a:t>Abstract</a:t>
            </a:r>
            <a:endParaRPr/>
          </a:p>
        </p:txBody>
      </p:sp>
      <p:sp>
        <p:nvSpPr>
          <p:cNvPr id="93" name="Google Shape;93;g139439d996797d5a_8"/>
          <p:cNvSpPr txBox="1"/>
          <p:nvPr/>
        </p:nvSpPr>
        <p:spPr>
          <a:xfrm>
            <a:off x="668111" y="2326488"/>
            <a:ext cx="85548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Language modeling (LM) is the use of various statistical and probabilistic techniques to determine the probability of a given sequence of words occurring in a sentence. 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Language models analyze bodies of text data to provide a basis for their word predictions. 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They are used in natural language processing (NLP) applications, particularly ones that generate text as an output. Some of these applications include , machine translation and question answering.</a:t>
            </a:r>
            <a:endParaRPr sz="1900"/>
          </a:p>
        </p:txBody>
      </p:sp>
      <p:sp>
        <p:nvSpPr>
          <p:cNvPr id="94" name="Google Shape;94;g139439d996797d5a_8"/>
          <p:cNvSpPr/>
          <p:nvPr/>
        </p:nvSpPr>
        <p:spPr>
          <a:xfrm>
            <a:off x="546895" y="1523719"/>
            <a:ext cx="879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</a:rPr>
              <a:t>Abstract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1.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2000">
                <a:solidFill>
                  <a:srgbClr val="F2F2F2"/>
                </a:solidFill>
              </a:rPr>
              <a:t>2.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2F2F2"/>
                </a:solidFill>
              </a:rPr>
              <a:t>Problem Statements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</a:rPr>
              <a:t>Problem Statements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329256" y="2460819"/>
            <a:ext cx="8632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144000" wrap="square" tIns="720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1800">
                <a:solidFill>
                  <a:srgbClr val="262626"/>
                </a:solidFill>
              </a:rPr>
              <a:t>Nepali Language is rich in vocabulary and it is difficult to choose the best possible vocab.</a:t>
            </a:r>
            <a:endParaRPr sz="1800">
              <a:solidFill>
                <a:srgbClr val="262626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1800">
                <a:solidFill>
                  <a:srgbClr val="262626"/>
                </a:solidFill>
              </a:rPr>
              <a:t>Spelling correction for nepali language available today are based on dictionary rather than contextual meaning of the sentence.</a:t>
            </a:r>
            <a:endParaRPr sz="1800">
              <a:solidFill>
                <a:srgbClr val="262626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1800">
                <a:solidFill>
                  <a:srgbClr val="262626"/>
                </a:solidFill>
              </a:rPr>
              <a:t>No proper development of various NLP tasks like text generation, text summarization, image captioning, text to speech, etc. due to lack of reliable nepali language model.</a:t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9439d996797d5a_3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1.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2000">
                <a:solidFill>
                  <a:srgbClr val="F2F2F2"/>
                </a:solidFill>
              </a:rPr>
              <a:t>3. Objectives</a:t>
            </a:r>
            <a:endParaRPr/>
          </a:p>
        </p:txBody>
      </p:sp>
      <p:sp>
        <p:nvSpPr>
          <p:cNvPr id="109" name="Google Shape;109;g139439d996797d5a_3"/>
          <p:cNvSpPr txBox="1"/>
          <p:nvPr/>
        </p:nvSpPr>
        <p:spPr>
          <a:xfrm>
            <a:off x="493812" y="2228522"/>
            <a:ext cx="890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 develop nepali language model for text generation.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 the nepali language model to develop the spelling correction based on contextual meaning.</a:t>
            </a:r>
            <a:endParaRPr sz="1800"/>
          </a:p>
        </p:txBody>
      </p:sp>
      <p:sp>
        <p:nvSpPr>
          <p:cNvPr id="110" name="Google Shape;110;g139439d996797d5a_3"/>
          <p:cNvSpPr/>
          <p:nvPr/>
        </p:nvSpPr>
        <p:spPr>
          <a:xfrm>
            <a:off x="546895" y="1523719"/>
            <a:ext cx="879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</a:rPr>
              <a:t>Objectives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552af9da_1_92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1.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2000">
                <a:solidFill>
                  <a:srgbClr val="F2F2F2"/>
                </a:solidFill>
              </a:rPr>
              <a:t>4. </a:t>
            </a:r>
            <a:r>
              <a:rPr lang="en-US" sz="2000">
                <a:solidFill>
                  <a:srgbClr val="F2F2F2"/>
                </a:solidFill>
              </a:rPr>
              <a:t>Home</a:t>
            </a:r>
            <a:r>
              <a:rPr lang="en-US" sz="2000">
                <a:solidFill>
                  <a:srgbClr val="F2F2F2"/>
                </a:solidFill>
              </a:rPr>
              <a:t> Page Frontend</a:t>
            </a:r>
            <a:endParaRPr/>
          </a:p>
        </p:txBody>
      </p:sp>
      <p:sp>
        <p:nvSpPr>
          <p:cNvPr id="117" name="Google Shape;117;g223552af9da_1_92"/>
          <p:cNvSpPr txBox="1"/>
          <p:nvPr/>
        </p:nvSpPr>
        <p:spPr>
          <a:xfrm flipH="1" rot="350">
            <a:off x="528976" y="1367932"/>
            <a:ext cx="8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g223552af9da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75" y="1345682"/>
            <a:ext cx="8962078" cy="47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3552af9da_1_200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2. </a:t>
            </a:r>
            <a:endParaRPr sz="1800">
              <a:solidFill>
                <a:srgbClr val="F2F2F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2F2F2"/>
                </a:solidFill>
              </a:rPr>
              <a:t>Literature Review</a:t>
            </a:r>
            <a:endParaRPr/>
          </a:p>
        </p:txBody>
      </p:sp>
      <p:sp>
        <p:nvSpPr>
          <p:cNvPr id="125" name="Google Shape;125;g223552af9da_1_200"/>
          <p:cNvSpPr txBox="1"/>
          <p:nvPr/>
        </p:nvSpPr>
        <p:spPr>
          <a:xfrm flipH="1" rot="350">
            <a:off x="528975" y="1187800"/>
            <a:ext cx="8844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A. Vaswani et al.'s "Attention is all you need" (2017) in Adv. Neural Inf. Process. Syst. (vol. 30).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A. Radford, J. Wu, R. Child, D. Luan, D. Amodei, I. Sutskever, et al., “Language models are unsupervised multitask learners,” OpenAI blog, vol. 1, no. 8, p. 9, 2019.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Y. Bengio, R. Ducharme, and P. Vincent, “A neural probabilistic language model,” Advances in neural information processing systems, vol. 13, 2000.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T. Mikolov, I. Sutskever, K. Chen, G. S. Corrado, and J. Dean, “Distributed representations of words and phrases and their compositionality,” Advances in neural information processing systems, vol. 26, 2013.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S. Timilsina, M. Gautam, and B. Bhattarai, “Nepberta: Nepali language model trained in a large corpus,” in Proceedings of the 2nd Conference of the Asia-Pacific Chapter of the Association for Computational Linguistics and the 12th International Joint Conference on Natural Language Processing, pp. 273–284, 2022.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Whitelaw, C., B. Hutchinson, G. Y. Chung, and G. Ellis. 2009. Using the web for language independent spellchecking and autocorrection.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Wilcox-O’Hearn, L. A. 2014. Detection is the central problem in real-word spelling correction.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Norvig, P. 2009. Natural language corpus data. In T. Segaran and J. Hammerbacher, editors, Beautiful data: the stories behind elegant data solutions. O’Reilly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552af9da_1_100"/>
          <p:cNvSpPr/>
          <p:nvPr/>
        </p:nvSpPr>
        <p:spPr>
          <a:xfrm>
            <a:off x="558800" y="525055"/>
            <a:ext cx="5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lang="en-US" sz="1600">
                <a:solidFill>
                  <a:srgbClr val="F2F2F2"/>
                </a:solidFill>
              </a:rPr>
              <a:t>3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</a:rPr>
              <a:t>3</a:t>
            </a: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F2F2F2"/>
                </a:solidFill>
              </a:rPr>
              <a:t>1</a:t>
            </a:r>
            <a:r>
              <a:rPr lang="en-US" sz="2000">
                <a:solidFill>
                  <a:srgbClr val="F2F2F2"/>
                </a:solidFill>
              </a:rPr>
              <a:t>.  Word Embeddings </a:t>
            </a:r>
            <a:endParaRPr/>
          </a:p>
        </p:txBody>
      </p:sp>
      <p:sp>
        <p:nvSpPr>
          <p:cNvPr id="132" name="Google Shape;132;g223552af9da_1_100"/>
          <p:cNvSpPr txBox="1"/>
          <p:nvPr/>
        </p:nvSpPr>
        <p:spPr>
          <a:xfrm flipH="1" rot="350">
            <a:off x="528976" y="1367932"/>
            <a:ext cx="88449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of gensim word2vec model for word embeddings of dimension 300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PCA for converting 300-dimension word embeddings vector into 2-dimensional and 3-dimensional vectors for visualization.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2019-07-06T14:12:49Z</dcterms:created>
  <dc:creator>Soon Yong Chang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