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7" d="100"/>
          <a:sy n="87" d="100"/>
        </p:scale>
        <p:origin x="-528" y="-8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xmlns=""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xmlns="" id="{CF666AE8-A5E4-529C-376D-A7F21A81DCA8}"/>
              </a:ext>
            </a:extLst>
          </p:cNvPr>
          <p:cNvSpPr>
            <a:spLocks noGrp="1"/>
          </p:cNvSpPr>
          <p:nvPr>
            <p:ph type="dt" sz="half" idx="10"/>
          </p:nvPr>
        </p:nvSpPr>
        <p:spPr/>
        <p:txBody>
          <a:bodyPr/>
          <a:lstStyle/>
          <a:p>
            <a:fld id="{6670FE10-F406-47AF-8AE1-E9BA4C7E25F2}" type="datetimeFigureOut">
              <a:rPr lang="en-GB" smtClean="0"/>
              <a:pPr/>
              <a:t>21/04/2025</a:t>
            </a:fld>
            <a:endParaRPr lang="en-GB" dirty="0"/>
          </a:p>
        </p:txBody>
      </p:sp>
      <p:sp>
        <p:nvSpPr>
          <p:cNvPr id="5" name="Footer Placeholder 4">
            <a:extLst>
              <a:ext uri="{FF2B5EF4-FFF2-40B4-BE49-F238E27FC236}">
                <a16:creationId xmlns:a16="http://schemas.microsoft.com/office/drawing/2014/main" xmlns=""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xmlns="" id="{8B6AC3F9-8084-22E7-D885-8B98F38D04B0}"/>
              </a:ext>
            </a:extLst>
          </p:cNvPr>
          <p:cNvSpPr>
            <a:spLocks noGrp="1"/>
          </p:cNvSpPr>
          <p:nvPr>
            <p:ph type="sldNum" sz="quarter" idx="12"/>
          </p:nvPr>
        </p:nvSpPr>
        <p:spPr/>
        <p:txBody>
          <a:bodyPr/>
          <a:lstStyle/>
          <a:p>
            <a:fld id="{537AB4F7-4BD9-43F1-95BD-EA19DB6F96FE}" type="slidenum">
              <a:rPr lang="en-GB" smtClean="0"/>
              <a:pPr/>
              <a:t>‹#›</a:t>
            </a:fld>
            <a:endParaRPr lang="en-GB" dirty="0"/>
          </a:p>
        </p:txBody>
      </p:sp>
      <p:sp>
        <p:nvSpPr>
          <p:cNvPr id="7" name="Footer Placeholder 4">
            <a:extLst>
              <a:ext uri="{FF2B5EF4-FFF2-40B4-BE49-F238E27FC236}">
                <a16:creationId xmlns:a16="http://schemas.microsoft.com/office/drawing/2014/main" xmlns=""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xmlns=""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9DCAC13-CEF5-615F-7188-2FF616782B18}"/>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5" name="Footer Placeholder 4">
            <a:extLst>
              <a:ext uri="{FF2B5EF4-FFF2-40B4-BE49-F238E27FC236}">
                <a16:creationId xmlns:a16="http://schemas.microsoft.com/office/drawing/2014/main" xmlns=""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81B89A1-9BF9-CB79-4981-4A057B60A758}"/>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6F2C76B-2410-6DF5-E769-3F1375B9F60C}"/>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5" name="Footer Placeholder 4">
            <a:extLst>
              <a:ext uri="{FF2B5EF4-FFF2-40B4-BE49-F238E27FC236}">
                <a16:creationId xmlns:a16="http://schemas.microsoft.com/office/drawing/2014/main" xmlns=""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809F2B8-DDB4-2806-89D5-BFB2856E1266}"/>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2056992-9D89-2C0C-4C2C-BAE80A944102}"/>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5" name="Footer Placeholder 4">
            <a:extLst>
              <a:ext uri="{FF2B5EF4-FFF2-40B4-BE49-F238E27FC236}">
                <a16:creationId xmlns:a16="http://schemas.microsoft.com/office/drawing/2014/main" xmlns=""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36F401C-D4D3-3500-4073-E532BD9F1FD6}"/>
              </a:ext>
            </a:extLst>
          </p:cNvPr>
          <p:cNvSpPr>
            <a:spLocks noGrp="1"/>
          </p:cNvSpPr>
          <p:nvPr>
            <p:ph type="sldNum" sz="quarter" idx="12"/>
          </p:nvPr>
        </p:nvSpPr>
        <p:spPr/>
        <p:txBody>
          <a:bodyPr/>
          <a:lstStyle/>
          <a:p>
            <a:fld id="{537AB4F7-4BD9-43F1-95BD-EA19DB6F96FE}" type="slidenum">
              <a:rPr lang="en-GB" smtClean="0"/>
              <a:pPr/>
              <a:t>‹#›</a:t>
            </a:fld>
            <a:endParaRPr lang="en-GB"/>
          </a:p>
        </p:txBody>
      </p:sp>
      <p:sp>
        <p:nvSpPr>
          <p:cNvPr id="7" name="Footer Placeholder 4">
            <a:extLst>
              <a:ext uri="{FF2B5EF4-FFF2-40B4-BE49-F238E27FC236}">
                <a16:creationId xmlns:a16="http://schemas.microsoft.com/office/drawing/2014/main" xmlns=""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xmlns=""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E42C001-3FCB-0E6B-9E1F-20622B91CBC3}"/>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5" name="Footer Placeholder 4">
            <a:extLst>
              <a:ext uri="{FF2B5EF4-FFF2-40B4-BE49-F238E27FC236}">
                <a16:creationId xmlns:a16="http://schemas.microsoft.com/office/drawing/2014/main" xmlns=""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DA85AB1-BB89-8FEB-4B9B-6D47D0A3306D}"/>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70BDE4EC-111C-93BE-1438-6CDC2E8FCC78}"/>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6" name="Footer Placeholder 5">
            <a:extLst>
              <a:ext uri="{FF2B5EF4-FFF2-40B4-BE49-F238E27FC236}">
                <a16:creationId xmlns:a16="http://schemas.microsoft.com/office/drawing/2014/main" xmlns=""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38136DD-9F31-209F-5224-7E8DA5ED84DF}"/>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BCFE2E4-8192-9EA2-4489-80F4A15EFB6B}"/>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8" name="Footer Placeholder 7">
            <a:extLst>
              <a:ext uri="{FF2B5EF4-FFF2-40B4-BE49-F238E27FC236}">
                <a16:creationId xmlns:a16="http://schemas.microsoft.com/office/drawing/2014/main" xmlns=""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F0FA5518-D3AE-F720-2BE0-3F9DB2DFA9EF}"/>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0F1CEF92-A5CC-B946-CAFC-8C36EB5A1CA9}"/>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4" name="Footer Placeholder 3">
            <a:extLst>
              <a:ext uri="{FF2B5EF4-FFF2-40B4-BE49-F238E27FC236}">
                <a16:creationId xmlns:a16="http://schemas.microsoft.com/office/drawing/2014/main" xmlns=""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30C34D5F-9056-9555-8436-92D63EF82CE5}"/>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30EC6A-6AD6-AA45-F17C-03F69F0BC0B1}"/>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3" name="Footer Placeholder 2">
            <a:extLst>
              <a:ext uri="{FF2B5EF4-FFF2-40B4-BE49-F238E27FC236}">
                <a16:creationId xmlns:a16="http://schemas.microsoft.com/office/drawing/2014/main" xmlns=""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78D85FA6-E886-1316-E77C-F547D63906B5}"/>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2A4C-20E2-A896-97ED-F88A7A2385FF}"/>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6" name="Footer Placeholder 5">
            <a:extLst>
              <a:ext uri="{FF2B5EF4-FFF2-40B4-BE49-F238E27FC236}">
                <a16:creationId xmlns:a16="http://schemas.microsoft.com/office/drawing/2014/main" xmlns=""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6B4ECD2-23D6-A678-D6E6-CC8E80A4100C}"/>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B76135-5B72-1EEF-F390-24A30E0C2784}"/>
              </a:ext>
            </a:extLst>
          </p:cNvPr>
          <p:cNvSpPr>
            <a:spLocks noGrp="1"/>
          </p:cNvSpPr>
          <p:nvPr>
            <p:ph type="dt" sz="half" idx="10"/>
          </p:nvPr>
        </p:nvSpPr>
        <p:spPr/>
        <p:txBody>
          <a:bodyPr/>
          <a:lstStyle/>
          <a:p>
            <a:fld id="{6670FE10-F406-47AF-8AE1-E9BA4C7E25F2}" type="datetimeFigureOut">
              <a:rPr lang="en-GB" smtClean="0"/>
              <a:pPr/>
              <a:t>21/04/2025</a:t>
            </a:fld>
            <a:endParaRPr lang="en-GB"/>
          </a:p>
        </p:txBody>
      </p:sp>
      <p:sp>
        <p:nvSpPr>
          <p:cNvPr id="6" name="Footer Placeholder 5">
            <a:extLst>
              <a:ext uri="{FF2B5EF4-FFF2-40B4-BE49-F238E27FC236}">
                <a16:creationId xmlns:a16="http://schemas.microsoft.com/office/drawing/2014/main" xmlns=""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55CACC89-7C0E-4493-8D29-3D8652C25C7A}"/>
              </a:ext>
            </a:extLst>
          </p:cNvPr>
          <p:cNvSpPr>
            <a:spLocks noGrp="1"/>
          </p:cNvSpPr>
          <p:nvPr>
            <p:ph type="sldNum" sz="quarter" idx="12"/>
          </p:nvPr>
        </p:nvSpPr>
        <p:spPr/>
        <p:txBody>
          <a:body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pPr/>
              <a:t>21/04/2025</a:t>
            </a:fld>
            <a:endParaRPr lang="en-GB"/>
          </a:p>
        </p:txBody>
      </p:sp>
      <p:sp>
        <p:nvSpPr>
          <p:cNvPr id="5" name="Footer Placeholder 4">
            <a:extLst>
              <a:ext uri="{FF2B5EF4-FFF2-40B4-BE49-F238E27FC236}">
                <a16:creationId xmlns:a16="http://schemas.microsoft.com/office/drawing/2014/main" xmlns=""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pPr/>
              <a:t>‹#›</a:t>
            </a:fld>
            <a:endParaRPr lang="en-GB"/>
          </a:p>
        </p:txBody>
      </p:sp>
    </p:spTree>
    <p:extLst>
      <p:ext uri="{BB962C8B-B14F-4D97-AF65-F5344CB8AC3E}">
        <p14:creationId xmlns:p14="http://schemas.microsoft.com/office/powerpoint/2010/main" xmlns=""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hannels4_profile.jpg"/>
          <p:cNvPicPr>
            <a:picLocks noGrp="1" noChangeAspect="1"/>
          </p:cNvPicPr>
          <p:nvPr>
            <p:ph type="pic" idx="1"/>
          </p:nvPr>
        </p:nvPicPr>
        <p:blipFill>
          <a:blip r:embed="rId2" cstate="print"/>
          <a:srcRect t="10520" b="10520"/>
          <a:stretch>
            <a:fillRect/>
          </a:stretch>
        </p:blipFill>
        <p:spPr/>
      </p:pic>
      <p:sp>
        <p:nvSpPr>
          <p:cNvPr id="3" name="Subtitle 2">
            <a:extLst>
              <a:ext uri="{FF2B5EF4-FFF2-40B4-BE49-F238E27FC236}">
                <a16:creationId xmlns:a16="http://schemas.microsoft.com/office/drawing/2014/main" xmlns="" id="{7730DC87-B7BC-1B7B-AB86-8B0F1FACBC23}"/>
              </a:ext>
            </a:extLst>
          </p:cNvPr>
          <p:cNvSpPr>
            <a:spLocks noGrp="1"/>
          </p:cNvSpPr>
          <p:nvPr>
            <p:ph type="body" sz="half" idx="2"/>
          </p:nvPr>
        </p:nvSpPr>
        <p:spPr>
          <a:xfrm>
            <a:off x="857373" y="2602523"/>
            <a:ext cx="3932237" cy="2651003"/>
          </a:xfrm>
        </p:spPr>
        <p:txBody>
          <a:bodyPr/>
          <a:lstStyle/>
          <a:p>
            <a:pPr>
              <a:buFont typeface="Arial" pitchFamily="34" charset="0"/>
              <a:buChar char="•"/>
            </a:pPr>
            <a:r>
              <a:rPr lang="en-GB" dirty="0" smtClean="0">
                <a:solidFill>
                  <a:schemeClr val="accent1"/>
                </a:solidFill>
              </a:rPr>
              <a:t>Web Scraping </a:t>
            </a:r>
          </a:p>
          <a:p>
            <a:pPr>
              <a:buFont typeface="Arial" pitchFamily="34" charset="0"/>
              <a:buChar char="•"/>
            </a:pPr>
            <a:r>
              <a:rPr lang="en-GB" dirty="0" smtClean="0">
                <a:solidFill>
                  <a:schemeClr val="accent1"/>
                </a:solidFill>
              </a:rPr>
              <a:t>Data </a:t>
            </a:r>
            <a:r>
              <a:rPr lang="en-GB" dirty="0" err="1" smtClean="0">
                <a:solidFill>
                  <a:schemeClr val="accent1"/>
                </a:solidFill>
              </a:rPr>
              <a:t>Preprocessing</a:t>
            </a:r>
            <a:endParaRPr lang="en-GB" dirty="0" smtClean="0">
              <a:solidFill>
                <a:schemeClr val="accent1"/>
              </a:solidFill>
            </a:endParaRPr>
          </a:p>
          <a:p>
            <a:pPr>
              <a:buFont typeface="Arial" pitchFamily="34" charset="0"/>
              <a:buChar char="•"/>
            </a:pPr>
            <a:r>
              <a:rPr lang="en-GB" dirty="0" smtClean="0">
                <a:solidFill>
                  <a:schemeClr val="accent1"/>
                </a:solidFill>
              </a:rPr>
              <a:t> Sentiment Analysis</a:t>
            </a:r>
          </a:p>
          <a:p>
            <a:endParaRPr lang="en-GB" dirty="0"/>
          </a:p>
        </p:txBody>
      </p:sp>
      <p:pic>
        <p:nvPicPr>
          <p:cNvPr id="6" name="Picture Placeholder 4" descr="channels4_profile.jpg"/>
          <p:cNvPicPr>
            <a:picLocks noChangeAspect="1"/>
          </p:cNvPicPr>
          <p:nvPr/>
        </p:nvPicPr>
        <p:blipFill>
          <a:blip r:embed="rId2" cstate="print"/>
          <a:srcRect t="10520" b="10520"/>
          <a:stretch>
            <a:fillRect/>
          </a:stretch>
        </p:blipFill>
        <p:spPr>
          <a:xfrm>
            <a:off x="-142020" y="-258152"/>
            <a:ext cx="4661265" cy="2031243"/>
          </a:xfrm>
          <a:prstGeom prst="rect">
            <a:avLst/>
          </a:prstGeom>
        </p:spPr>
      </p:pic>
      <p:sp>
        <p:nvSpPr>
          <p:cNvPr id="7" name="Title 6"/>
          <p:cNvSpPr>
            <a:spLocks noGrp="1"/>
          </p:cNvSpPr>
          <p:nvPr>
            <p:ph type="title"/>
          </p:nvPr>
        </p:nvSpPr>
        <p:spPr>
          <a:xfrm>
            <a:off x="-316523" y="-1354015"/>
            <a:ext cx="3982916" cy="3297115"/>
          </a:xfrm>
        </p:spPr>
        <p:txBody>
          <a:bodyPr/>
          <a:lstStyle/>
          <a:p>
            <a:endParaRPr lang="en-US" dirty="0"/>
          </a:p>
        </p:txBody>
      </p:sp>
    </p:spTree>
    <p:extLst>
      <p:ext uri="{BB962C8B-B14F-4D97-AF65-F5344CB8AC3E}">
        <p14:creationId xmlns:p14="http://schemas.microsoft.com/office/powerpoint/2010/main" xmlns="" val="1492306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730DC87-B7BC-1B7B-AB86-8B0F1FACBC23}"/>
              </a:ext>
            </a:extLst>
          </p:cNvPr>
          <p:cNvSpPr>
            <a:spLocks noGrp="1"/>
          </p:cNvSpPr>
          <p:nvPr>
            <p:ph type="body" sz="half" idx="2"/>
          </p:nvPr>
        </p:nvSpPr>
        <p:spPr>
          <a:xfrm>
            <a:off x="857373" y="2602523"/>
            <a:ext cx="3081581" cy="2651003"/>
          </a:xfrm>
        </p:spPr>
        <p:txBody>
          <a:bodyPr/>
          <a:lstStyle/>
          <a:p>
            <a:pPr>
              <a:buFont typeface="Arial" pitchFamily="34" charset="0"/>
              <a:buChar char="•"/>
            </a:pPr>
            <a:r>
              <a:rPr lang="en-GB" dirty="0" smtClean="0">
                <a:solidFill>
                  <a:schemeClr val="accent1"/>
                </a:solidFill>
              </a:rPr>
              <a:t>Web Scraping  using the beautiful soup library along with the use of the website </a:t>
            </a:r>
            <a:r>
              <a:rPr lang="en-GB" dirty="0" err="1" smtClean="0">
                <a:solidFill>
                  <a:schemeClr val="accent1"/>
                </a:solidFill>
              </a:rPr>
              <a:t>url</a:t>
            </a:r>
            <a:r>
              <a:rPr lang="en-GB" dirty="0" smtClean="0">
                <a:solidFill>
                  <a:schemeClr val="accent1"/>
                </a:solidFill>
              </a:rPr>
              <a:t> from where the data has been scraped</a:t>
            </a:r>
          </a:p>
          <a:p>
            <a:endParaRPr lang="en-GB" dirty="0"/>
          </a:p>
        </p:txBody>
      </p:sp>
      <p:pic>
        <p:nvPicPr>
          <p:cNvPr id="6" name="Picture Placeholder 4" descr="channels4_profile.jpg"/>
          <p:cNvPicPr>
            <a:picLocks noChangeAspect="1"/>
          </p:cNvPicPr>
          <p:nvPr/>
        </p:nvPicPr>
        <p:blipFill>
          <a:blip r:embed="rId2" cstate="print"/>
          <a:srcRect t="10520" b="10520"/>
          <a:stretch>
            <a:fillRect/>
          </a:stretch>
        </p:blipFill>
        <p:spPr>
          <a:xfrm>
            <a:off x="-167054" y="-254976"/>
            <a:ext cx="4559880" cy="1987062"/>
          </a:xfrm>
          <a:prstGeom prst="rect">
            <a:avLst/>
          </a:prstGeom>
        </p:spPr>
      </p:pic>
      <p:pic>
        <p:nvPicPr>
          <p:cNvPr id="9" name="Picture Placeholder 8" descr="Screenshot (22).png"/>
          <p:cNvPicPr>
            <a:picLocks noGrp="1" noChangeAspect="1"/>
          </p:cNvPicPr>
          <p:nvPr>
            <p:ph type="pic" idx="1"/>
          </p:nvPr>
        </p:nvPicPr>
        <p:blipFill>
          <a:blip r:embed="rId3" cstate="print"/>
          <a:srcRect l="15648" t="7883" r="14941" b="36552"/>
          <a:stretch>
            <a:fillRect/>
          </a:stretch>
        </p:blipFill>
        <p:spPr>
          <a:xfrm>
            <a:off x="3982915" y="114300"/>
            <a:ext cx="8209085" cy="5635869"/>
          </a:xfrm>
        </p:spPr>
      </p:pic>
    </p:spTree>
    <p:extLst>
      <p:ext uri="{BB962C8B-B14F-4D97-AF65-F5344CB8AC3E}">
        <p14:creationId xmlns:p14="http://schemas.microsoft.com/office/powerpoint/2010/main" xmlns="" val="1492306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730DC87-B7BC-1B7B-AB86-8B0F1FACBC23}"/>
              </a:ext>
            </a:extLst>
          </p:cNvPr>
          <p:cNvSpPr>
            <a:spLocks noGrp="1"/>
          </p:cNvSpPr>
          <p:nvPr>
            <p:ph type="body" sz="half" idx="2"/>
          </p:nvPr>
        </p:nvSpPr>
        <p:spPr>
          <a:xfrm>
            <a:off x="857373" y="2602523"/>
            <a:ext cx="3081581" cy="2651003"/>
          </a:xfrm>
        </p:spPr>
        <p:txBody>
          <a:bodyPr/>
          <a:lstStyle/>
          <a:p>
            <a:pPr>
              <a:buFont typeface="Arial" pitchFamily="34" charset="0"/>
              <a:buChar char="•"/>
            </a:pPr>
            <a:r>
              <a:rPr lang="en-GB" dirty="0" smtClean="0">
                <a:solidFill>
                  <a:schemeClr val="accent1"/>
                </a:solidFill>
              </a:rPr>
              <a:t>Data </a:t>
            </a:r>
            <a:r>
              <a:rPr lang="en-GB" dirty="0" err="1" smtClean="0">
                <a:solidFill>
                  <a:schemeClr val="accent1"/>
                </a:solidFill>
              </a:rPr>
              <a:t>Preproceesing</a:t>
            </a:r>
            <a:r>
              <a:rPr lang="en-GB" dirty="0" smtClean="0">
                <a:solidFill>
                  <a:schemeClr val="accent1"/>
                </a:solidFill>
              </a:rPr>
              <a:t> include the removal of the irrelevant text from the dataset such as “</a:t>
            </a:r>
            <a:r>
              <a:rPr lang="en-US" dirty="0" smtClean="0">
                <a:solidFill>
                  <a:schemeClr val="accent1"/>
                </a:solidFill>
              </a:rPr>
              <a:t>✅ Trip Verified | </a:t>
            </a:r>
            <a:r>
              <a:rPr lang="en-US" dirty="0" smtClean="0">
                <a:solidFill>
                  <a:schemeClr val="accent1"/>
                </a:solidFill>
              </a:rPr>
              <a:t>” which allow me to use the relevant data which helped me to analysis the sentiment of the customer.</a:t>
            </a:r>
            <a:endParaRPr lang="en-GB" dirty="0" smtClean="0">
              <a:solidFill>
                <a:schemeClr val="accent1"/>
              </a:solidFill>
            </a:endParaRPr>
          </a:p>
        </p:txBody>
      </p:sp>
      <p:pic>
        <p:nvPicPr>
          <p:cNvPr id="6" name="Picture Placeholder 4" descr="channels4_profile.jpg"/>
          <p:cNvPicPr>
            <a:picLocks noChangeAspect="1"/>
          </p:cNvPicPr>
          <p:nvPr/>
        </p:nvPicPr>
        <p:blipFill>
          <a:blip r:embed="rId2" cstate="print"/>
          <a:srcRect t="10520" b="10520"/>
          <a:stretch>
            <a:fillRect/>
          </a:stretch>
        </p:blipFill>
        <p:spPr>
          <a:xfrm>
            <a:off x="-105508" y="-202224"/>
            <a:ext cx="4479172" cy="2250831"/>
          </a:xfrm>
          <a:prstGeom prst="rect">
            <a:avLst/>
          </a:prstGeom>
        </p:spPr>
      </p:pic>
      <p:sp>
        <p:nvSpPr>
          <p:cNvPr id="7" name="Title 6"/>
          <p:cNvSpPr>
            <a:spLocks noGrp="1"/>
          </p:cNvSpPr>
          <p:nvPr>
            <p:ph type="title"/>
          </p:nvPr>
        </p:nvSpPr>
        <p:spPr>
          <a:xfrm>
            <a:off x="-158261" y="0"/>
            <a:ext cx="272562" cy="131885"/>
          </a:xfrm>
        </p:spPr>
        <p:txBody>
          <a:bodyPr>
            <a:normAutofit fontScale="90000"/>
          </a:bodyPr>
          <a:lstStyle/>
          <a:p>
            <a:endParaRPr lang="en-US" dirty="0"/>
          </a:p>
        </p:txBody>
      </p:sp>
      <p:pic>
        <p:nvPicPr>
          <p:cNvPr id="9" name="Picture Placeholder 8" descr="Screenshot (22).png"/>
          <p:cNvPicPr>
            <a:picLocks noGrp="1" noChangeAspect="1"/>
          </p:cNvPicPr>
          <p:nvPr>
            <p:ph type="pic" idx="1"/>
          </p:nvPr>
        </p:nvPicPr>
        <p:blipFill>
          <a:blip r:embed="rId3" cstate="print"/>
          <a:srcRect l="15530" t="7634" r="14959" b="26104"/>
          <a:stretch>
            <a:fillRect/>
          </a:stretch>
        </p:blipFill>
        <p:spPr>
          <a:xfrm>
            <a:off x="3903785" y="0"/>
            <a:ext cx="8288215" cy="6295292"/>
          </a:xfrm>
        </p:spPr>
      </p:pic>
    </p:spTree>
    <p:extLst>
      <p:ext uri="{BB962C8B-B14F-4D97-AF65-F5344CB8AC3E}">
        <p14:creationId xmlns:p14="http://schemas.microsoft.com/office/powerpoint/2010/main" xmlns="" val="1492306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730DC87-B7BC-1B7B-AB86-8B0F1FACBC23}"/>
              </a:ext>
            </a:extLst>
          </p:cNvPr>
          <p:cNvSpPr>
            <a:spLocks noGrp="1"/>
          </p:cNvSpPr>
          <p:nvPr>
            <p:ph type="body" sz="half" idx="2"/>
          </p:nvPr>
        </p:nvSpPr>
        <p:spPr>
          <a:xfrm>
            <a:off x="857373" y="2602523"/>
            <a:ext cx="3081581" cy="3710354"/>
          </a:xfrm>
        </p:spPr>
        <p:txBody>
          <a:bodyPr>
            <a:normAutofit lnSpcReduction="10000"/>
          </a:bodyPr>
          <a:lstStyle/>
          <a:p>
            <a:pPr>
              <a:buFont typeface="Arial" pitchFamily="34" charset="0"/>
              <a:buChar char="•"/>
            </a:pPr>
            <a:r>
              <a:rPr lang="en-GB" dirty="0" smtClean="0">
                <a:solidFill>
                  <a:schemeClr val="accent1"/>
                </a:solidFill>
              </a:rPr>
              <a:t>Sentiment Analysis has been done by using the model </a:t>
            </a:r>
            <a:r>
              <a:rPr lang="en-GB" dirty="0" err="1" smtClean="0">
                <a:solidFill>
                  <a:schemeClr val="accent1"/>
                </a:solidFill>
              </a:rPr>
              <a:t>SentimentIntensityAnalyzer</a:t>
            </a:r>
            <a:r>
              <a:rPr lang="en-GB" dirty="0" smtClean="0">
                <a:solidFill>
                  <a:schemeClr val="accent1"/>
                </a:solidFill>
              </a:rPr>
              <a:t> so that we can determine what type of review does the airways has received by the Passenger</a:t>
            </a:r>
          </a:p>
          <a:p>
            <a:pPr>
              <a:buFont typeface="Arial" pitchFamily="34" charset="0"/>
              <a:buChar char="•"/>
            </a:pPr>
            <a:r>
              <a:rPr lang="en-GB" dirty="0" smtClean="0">
                <a:solidFill>
                  <a:schemeClr val="accent1"/>
                </a:solidFill>
              </a:rPr>
              <a:t>We found out three types of sentiment Positive, Negative and Neutral.</a:t>
            </a:r>
          </a:p>
          <a:p>
            <a:pPr>
              <a:buFont typeface="Arial" pitchFamily="34" charset="0"/>
              <a:buChar char="•"/>
            </a:pPr>
            <a:r>
              <a:rPr lang="en-GB" dirty="0" smtClean="0">
                <a:solidFill>
                  <a:schemeClr val="accent1"/>
                </a:solidFill>
              </a:rPr>
              <a:t>Positive Reviews are 1292 with 51.68 % of total reviews.</a:t>
            </a:r>
          </a:p>
          <a:p>
            <a:pPr>
              <a:buFont typeface="Arial" pitchFamily="34" charset="0"/>
              <a:buChar char="•"/>
            </a:pPr>
            <a:r>
              <a:rPr lang="en-GB" dirty="0" smtClean="0">
                <a:solidFill>
                  <a:schemeClr val="accent1"/>
                </a:solidFill>
              </a:rPr>
              <a:t>Negative Reviews are 1169 with</a:t>
            </a:r>
            <a:r>
              <a:rPr lang="en-GB" dirty="0" smtClean="0">
                <a:solidFill>
                  <a:schemeClr val="accent1"/>
                </a:solidFill>
              </a:rPr>
              <a:t> </a:t>
            </a:r>
            <a:r>
              <a:rPr lang="en-GB" dirty="0" smtClean="0">
                <a:solidFill>
                  <a:schemeClr val="accent1"/>
                </a:solidFill>
              </a:rPr>
              <a:t>46.76% of total reviews.</a:t>
            </a:r>
          </a:p>
          <a:p>
            <a:pPr>
              <a:buFont typeface="Arial" pitchFamily="34" charset="0"/>
              <a:buChar char="•"/>
            </a:pPr>
            <a:r>
              <a:rPr lang="en-GB" dirty="0" smtClean="0">
                <a:solidFill>
                  <a:schemeClr val="accent1"/>
                </a:solidFill>
              </a:rPr>
              <a:t>Neutral Reviews are 39 with 1.56% of total reviews.</a:t>
            </a:r>
          </a:p>
        </p:txBody>
      </p:sp>
      <p:sp>
        <p:nvSpPr>
          <p:cNvPr id="7" name="Title 6"/>
          <p:cNvSpPr>
            <a:spLocks noGrp="1"/>
          </p:cNvSpPr>
          <p:nvPr>
            <p:ph type="title"/>
          </p:nvPr>
        </p:nvSpPr>
        <p:spPr>
          <a:xfrm>
            <a:off x="-158262" y="0"/>
            <a:ext cx="465993" cy="422031"/>
          </a:xfrm>
        </p:spPr>
        <p:txBody>
          <a:bodyPr>
            <a:normAutofit fontScale="90000"/>
          </a:bodyPr>
          <a:lstStyle/>
          <a:p>
            <a:endParaRPr lang="en-US" dirty="0"/>
          </a:p>
        </p:txBody>
      </p:sp>
      <p:pic>
        <p:nvPicPr>
          <p:cNvPr id="10" name="Picture Placeholder 9" descr="Screenshot (24).png"/>
          <p:cNvPicPr>
            <a:picLocks noGrp="1" noChangeAspect="1"/>
          </p:cNvPicPr>
          <p:nvPr>
            <p:ph type="pic" idx="1"/>
          </p:nvPr>
        </p:nvPicPr>
        <p:blipFill>
          <a:blip r:embed="rId2" cstate="print"/>
          <a:srcRect l="16866" t="24119" r="44775" b="27352"/>
          <a:stretch>
            <a:fillRect/>
          </a:stretch>
        </p:blipFill>
        <p:spPr>
          <a:xfrm>
            <a:off x="4916549" y="0"/>
            <a:ext cx="6800666" cy="3042138"/>
          </a:xfrm>
        </p:spPr>
      </p:pic>
      <p:pic>
        <p:nvPicPr>
          <p:cNvPr id="11" name="Picture 10" descr="Screenshot (25).png"/>
          <p:cNvPicPr>
            <a:picLocks noChangeAspect="1"/>
          </p:cNvPicPr>
          <p:nvPr/>
        </p:nvPicPr>
        <p:blipFill>
          <a:blip r:embed="rId3" cstate="print"/>
          <a:srcRect l="14851" t="32556" r="53130" b="25777"/>
          <a:stretch>
            <a:fillRect/>
          </a:stretch>
        </p:blipFill>
        <p:spPr>
          <a:xfrm>
            <a:off x="5782240" y="3235570"/>
            <a:ext cx="5410369" cy="3622430"/>
          </a:xfrm>
          <a:prstGeom prst="rect">
            <a:avLst/>
          </a:prstGeom>
        </p:spPr>
      </p:pic>
      <p:pic>
        <p:nvPicPr>
          <p:cNvPr id="12" name="Content Placeholder 3" descr="channels4_profile.jpg"/>
          <p:cNvPicPr>
            <a:picLocks noChangeAspect="1"/>
          </p:cNvPicPr>
          <p:nvPr/>
        </p:nvPicPr>
        <p:blipFill>
          <a:blip r:embed="rId4" cstate="print"/>
          <a:stretch>
            <a:fillRect/>
          </a:stretch>
        </p:blipFill>
        <p:spPr>
          <a:xfrm>
            <a:off x="0" y="0"/>
            <a:ext cx="4351338" cy="2567354"/>
          </a:xfrm>
          <a:prstGeom prst="rect">
            <a:avLst/>
          </a:prstGeom>
        </p:spPr>
      </p:pic>
    </p:spTree>
    <p:extLst>
      <p:ext uri="{BB962C8B-B14F-4D97-AF65-F5344CB8AC3E}">
        <p14:creationId xmlns:p14="http://schemas.microsoft.com/office/powerpoint/2010/main" xmlns="" val="1492306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ADD12-D653-7463-3EAD-70846DE1F2CC}"/>
              </a:ext>
            </a:extLst>
          </p:cNvPr>
          <p:cNvSpPr>
            <a:spLocks noGrp="1"/>
          </p:cNvSpPr>
          <p:nvPr>
            <p:ph type="title"/>
          </p:nvPr>
        </p:nvSpPr>
        <p:spPr/>
        <p:txBody>
          <a:bodyPr/>
          <a:lstStyle/>
          <a:p>
            <a:pPr algn="ctr"/>
            <a:r>
              <a:rPr lang="en-GB" dirty="0" smtClean="0">
                <a:solidFill>
                  <a:schemeClr val="accent1"/>
                </a:solidFill>
              </a:rPr>
              <a:t>Conclusion</a:t>
            </a:r>
            <a:endParaRPr lang="en-GB" dirty="0">
              <a:solidFill>
                <a:schemeClr val="accent1"/>
              </a:solidFill>
            </a:endParaRPr>
          </a:p>
        </p:txBody>
      </p:sp>
      <p:pic>
        <p:nvPicPr>
          <p:cNvPr id="4" name="Content Placeholder 3" descr="channels4_profile.jpg"/>
          <p:cNvPicPr>
            <a:picLocks noGrp="1" noChangeAspect="1"/>
          </p:cNvPicPr>
          <p:nvPr>
            <p:ph idx="1"/>
          </p:nvPr>
        </p:nvPicPr>
        <p:blipFill>
          <a:blip r:embed="rId2" cstate="print"/>
          <a:stretch>
            <a:fillRect/>
          </a:stretch>
        </p:blipFill>
        <p:spPr>
          <a:xfrm>
            <a:off x="0" y="-975946"/>
            <a:ext cx="4351338" cy="3692767"/>
          </a:xfrm>
        </p:spPr>
      </p:pic>
      <p:sp>
        <p:nvSpPr>
          <p:cNvPr id="5" name="TextBox 4"/>
          <p:cNvSpPr txBox="1"/>
          <p:nvPr/>
        </p:nvSpPr>
        <p:spPr>
          <a:xfrm>
            <a:off x="958361" y="1943100"/>
            <a:ext cx="10163908" cy="2862322"/>
          </a:xfrm>
          <a:prstGeom prst="rect">
            <a:avLst/>
          </a:prstGeom>
          <a:noFill/>
        </p:spPr>
        <p:txBody>
          <a:bodyPr wrap="square" rtlCol="0">
            <a:spAutoFit/>
          </a:bodyPr>
          <a:lstStyle/>
          <a:p>
            <a:pPr>
              <a:buFont typeface="Arial" pitchFamily="34" charset="0"/>
              <a:buChar char="•"/>
            </a:pPr>
            <a:r>
              <a:rPr lang="en-US" dirty="0" smtClean="0">
                <a:solidFill>
                  <a:schemeClr val="accent1"/>
                </a:solidFill>
              </a:rPr>
              <a:t>After the Sentiment analysis of the reviews of 2500 people .I found that out of 2500 people 1269 Passengers  are satisfied with the service provided by the British Airways whereas 1169 Passengers are dissatisfied by the </a:t>
            </a:r>
            <a:r>
              <a:rPr lang="en-US" dirty="0" err="1" smtClean="0">
                <a:solidFill>
                  <a:schemeClr val="accent1"/>
                </a:solidFill>
              </a:rPr>
              <a:t>Airways.However</a:t>
            </a:r>
            <a:r>
              <a:rPr lang="en-US" dirty="0" smtClean="0">
                <a:solidFill>
                  <a:schemeClr val="accent1"/>
                </a:solidFill>
              </a:rPr>
              <a:t> , 39 remains neutral</a:t>
            </a:r>
          </a:p>
          <a:p>
            <a:pPr>
              <a:buFont typeface="Arial" pitchFamily="34" charset="0"/>
              <a:buChar char="•"/>
            </a:pPr>
            <a:endParaRPr lang="en-US" dirty="0" smtClean="0">
              <a:solidFill>
                <a:schemeClr val="accent1"/>
              </a:solidFill>
            </a:endParaRPr>
          </a:p>
          <a:p>
            <a:pPr>
              <a:buFont typeface="Arial" pitchFamily="34" charset="0"/>
              <a:buChar char="•"/>
            </a:pPr>
            <a:r>
              <a:rPr lang="en-US" dirty="0" smtClean="0">
                <a:solidFill>
                  <a:schemeClr val="accent1"/>
                </a:solidFill>
              </a:rPr>
              <a:t>The percentage of satisfied passengers are 51.68% , dissatisfied passengers are 46.76% and 1.56% are neutral.</a:t>
            </a:r>
          </a:p>
          <a:p>
            <a:endParaRPr lang="en-US" dirty="0" smtClean="0">
              <a:solidFill>
                <a:schemeClr val="accent1"/>
              </a:solidFill>
            </a:endParaRPr>
          </a:p>
          <a:p>
            <a:pPr>
              <a:buFont typeface="Arial" pitchFamily="34" charset="0"/>
              <a:buChar char="•"/>
            </a:pPr>
            <a:r>
              <a:rPr lang="en-US" dirty="0" smtClean="0">
                <a:solidFill>
                  <a:schemeClr val="accent1"/>
                </a:solidFill>
              </a:rPr>
              <a:t>The Airways services must be improved so that the satisfaction level of the passengers should be increased for the benefit of the Airways,</a:t>
            </a:r>
          </a:p>
          <a:p>
            <a:pPr>
              <a:buFont typeface="Arial" pitchFamily="34" charset="0"/>
              <a:buChar char="•"/>
            </a:pPr>
            <a:endParaRPr lang="en-US" dirty="0">
              <a:solidFill>
                <a:schemeClr val="accent1"/>
              </a:solidFill>
            </a:endParaRPr>
          </a:p>
        </p:txBody>
      </p:sp>
    </p:spTree>
    <p:extLst>
      <p:ext uri="{BB962C8B-B14F-4D97-AF65-F5344CB8AC3E}">
        <p14:creationId xmlns:p14="http://schemas.microsoft.com/office/powerpoint/2010/main" xmlns="" val="1911081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208</Words>
  <Application>Microsoft Office PowerPoint</Application>
  <PresentationFormat>Custom</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Corporate Edition</cp:lastModifiedBy>
  <cp:revision>5</cp:revision>
  <dcterms:created xsi:type="dcterms:W3CDTF">2022-12-06T11:13:27Z</dcterms:created>
  <dcterms:modified xsi:type="dcterms:W3CDTF">2025-04-21T16:43:11Z</dcterms:modified>
</cp:coreProperties>
</file>