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66" r:id="rId3"/>
    <p:sldId id="322" r:id="rId4"/>
    <p:sldId id="258" r:id="rId5"/>
    <p:sldId id="320" r:id="rId6"/>
    <p:sldId id="269" r:id="rId7"/>
    <p:sldId id="272" r:id="rId8"/>
    <p:sldId id="321" r:id="rId9"/>
    <p:sldId id="32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0" r:id="rId18"/>
    <p:sldId id="282" r:id="rId19"/>
    <p:sldId id="324" r:id="rId20"/>
    <p:sldId id="283" r:id="rId21"/>
    <p:sldId id="284" r:id="rId22"/>
    <p:sldId id="285" r:id="rId23"/>
    <p:sldId id="286" r:id="rId24"/>
    <p:sldId id="287" r:id="rId25"/>
    <p:sldId id="325" r:id="rId26"/>
    <p:sldId id="288" r:id="rId27"/>
    <p:sldId id="290" r:id="rId28"/>
    <p:sldId id="326" r:id="rId29"/>
    <p:sldId id="291" r:id="rId30"/>
    <p:sldId id="327" r:id="rId31"/>
    <p:sldId id="292" r:id="rId32"/>
    <p:sldId id="328" r:id="rId33"/>
    <p:sldId id="329" r:id="rId34"/>
    <p:sldId id="293" r:id="rId35"/>
    <p:sldId id="330" r:id="rId36"/>
    <p:sldId id="331" r:id="rId37"/>
    <p:sldId id="296" r:id="rId38"/>
    <p:sldId id="294" r:id="rId39"/>
    <p:sldId id="332" r:id="rId40"/>
    <p:sldId id="295" r:id="rId41"/>
    <p:sldId id="297" r:id="rId42"/>
    <p:sldId id="333" r:id="rId43"/>
    <p:sldId id="298" r:id="rId44"/>
    <p:sldId id="334" r:id="rId45"/>
    <p:sldId id="299" r:id="rId46"/>
    <p:sldId id="335" r:id="rId47"/>
    <p:sldId id="300" r:id="rId48"/>
    <p:sldId id="301" r:id="rId49"/>
    <p:sldId id="336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3" r:id="rId60"/>
    <p:sldId id="311" r:id="rId61"/>
    <p:sldId id="314" r:id="rId62"/>
    <p:sldId id="312" r:id="rId63"/>
    <p:sldId id="315" r:id="rId64"/>
    <p:sldId id="316" r:id="rId65"/>
    <p:sldId id="317" r:id="rId66"/>
    <p:sldId id="318" r:id="rId67"/>
    <p:sldId id="31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6E4A10-C96A-4963-994F-BFC13382DCA6}" v="328" dt="2018-12-24T08:52:11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7CEB3-74ED-434B-ABA4-95CEE442725B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CDF-E0F2-4C97-9566-AB88EB464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3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BF3F-CD03-4331-9667-9F3981972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B0A2D-1D8D-41FD-AFE5-EC3151C04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9032-26FD-424E-BC6D-0A05355F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4D8A-6DFD-4BB5-896D-D399FB12F5BE}" type="datetime1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51C1-9ED3-4F6F-B45C-7E916ED6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48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A3FD-4FE1-44BC-9C67-FD1EE59E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3D231-AD90-4E8C-8642-970ECF87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AE269-6453-4F80-9C1C-1724E0DD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452B-6D9C-4578-A844-9A9854826ACA}" type="datetime1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723D-5D81-4560-9ABD-4FDE826A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2259-A51A-4D30-A822-3F749C4B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1725" y="2132011"/>
            <a:ext cx="2743200" cy="365125"/>
          </a:xfrm>
          <a:prstGeom prst="rect">
            <a:avLst/>
          </a:prstGeom>
        </p:spPr>
        <p:txBody>
          <a:bodyPr/>
          <a:lstStyle/>
          <a:p>
            <a:fld id="{1D29888F-9CE9-49F8-B6A0-280A677F2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8C26-ACE6-4692-90D4-CB1CAA27D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632C3-6A05-41DE-8FCC-8660F20E1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FA088-ECB1-4BB2-B5BC-15DA803D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8574-4E8E-4B17-9B97-87D4F69C0B97}" type="datetime1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48C4-1768-46E8-ADCC-282492E8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5AD8D-0571-4FCD-9F97-D496946E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1725" y="2132011"/>
            <a:ext cx="2743200" cy="365125"/>
          </a:xfrm>
          <a:prstGeom prst="rect">
            <a:avLst/>
          </a:prstGeom>
        </p:spPr>
        <p:txBody>
          <a:bodyPr/>
          <a:lstStyle/>
          <a:p>
            <a:fld id="{1D29888F-9CE9-49F8-B6A0-280A677F2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84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BE68-7C09-434B-A50E-0A61D25E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CAB5-3AB8-4FA2-A7EE-B5C64604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D8886-3EE4-4E90-ACB9-3E844FFC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857F-F5C5-4C5E-A236-5D017D2DE83C}" type="datetime1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5BA3-7903-48FE-80E2-6D189A6D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89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FC80-9565-48CB-9113-92F27475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C3DF-D65A-4C21-BA22-720E13A5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3FB95-EB6A-4E59-9505-FA7A6B76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6F5B-CCF8-47F4-B45B-BB2C94AF44B8}" type="datetime1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10A8-DD92-4EE1-82B8-145D25A6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6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C13-7419-46AD-BAA0-C03C7144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FE31-1A5B-4065-8B4B-7FA44B41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48B2E-A3D7-47FB-8FCF-D466A0D61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F25A8-408A-49A0-BCD7-6C11A1CA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A573-6B00-4BB4-981A-DE229C84079A}" type="datetime1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FA458-0230-4610-9314-CBC89BEE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4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FDB2-4085-4F19-858F-4879908F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4969E-43D7-42EC-84D2-2E8731AC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C5B13-4880-4676-B44B-EEA7F8EFF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FA103-F89F-4269-A39E-68B35557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491F3-2A86-4E2F-A358-301ED3AD6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01ABA-BD04-414A-80B7-5EBBDAB7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E9B-F393-4990-AEA4-8A14E4502D59}" type="datetime1">
              <a:rPr lang="en-IN" smtClean="0"/>
              <a:t>23-02-2019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33152-D1F9-4600-B633-C1C0988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8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022F-FAF5-4360-AAC9-C9CBB43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DD53D-3B8A-4D31-8268-1FDDF14F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6392-D784-4F79-A772-D475D8189707}" type="datetime1">
              <a:rPr lang="en-IN" smtClean="0"/>
              <a:t>23-02-2019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4AE07-75D3-45F3-B8F7-DE1080C0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58CBC-150A-40BD-B61F-4963B6E2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1725" y="2132011"/>
            <a:ext cx="2743200" cy="365125"/>
          </a:xfrm>
          <a:prstGeom prst="rect">
            <a:avLst/>
          </a:prstGeom>
        </p:spPr>
        <p:txBody>
          <a:bodyPr/>
          <a:lstStyle/>
          <a:p>
            <a:fld id="{1D29888F-9CE9-49F8-B6A0-280A677F2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66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373B1-DC3E-461E-8630-FFAB3B05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79C4-A516-4008-9D4E-57B4A9FCF9D2}" type="datetime1">
              <a:rPr lang="en-IN" smtClean="0"/>
              <a:t>23-02-2019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B68AC-F077-4EA5-89F3-BDCD26B4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31D8E-5EFE-435E-8C97-3708EA80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1725" y="2132011"/>
            <a:ext cx="2743200" cy="365125"/>
          </a:xfrm>
          <a:prstGeom prst="rect">
            <a:avLst/>
          </a:prstGeom>
        </p:spPr>
        <p:txBody>
          <a:bodyPr/>
          <a:lstStyle/>
          <a:p>
            <a:fld id="{1D29888F-9CE9-49F8-B6A0-280A677F2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5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CE94-A96C-468C-9461-33AF5A10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662F-1C0B-4D36-A800-D1174605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DCB05-A56B-47E7-B7BC-528DC63F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E58E4-366C-403E-BC8A-4D7631AD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F5C9-818D-4D90-933E-14339DFF5EB5}" type="datetime1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7B398-2415-4168-8299-C3A63391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AA69D-1877-4E1E-B96F-95FD2374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1725" y="2132011"/>
            <a:ext cx="2743200" cy="365125"/>
          </a:xfrm>
          <a:prstGeom prst="rect">
            <a:avLst/>
          </a:prstGeom>
        </p:spPr>
        <p:txBody>
          <a:bodyPr/>
          <a:lstStyle/>
          <a:p>
            <a:fld id="{1D29888F-9CE9-49F8-B6A0-280A677F2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41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B11F-0BA9-48C2-9334-867CC52B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EEDB8-BAA6-4DF0-87A9-44A057BBB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190E-C1BC-4462-8B79-EA000FFD2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08E4A-989D-4FAF-A199-2C1D4DDB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3BA4-8FE2-4AD6-A755-2C5EA09C8D84}" type="datetime1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92A1-1B02-4DEB-9DA7-E26BFC1C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E95D9-F6A6-4BB3-9682-9F3C29D8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1725" y="2132011"/>
            <a:ext cx="2743200" cy="365125"/>
          </a:xfrm>
          <a:prstGeom prst="rect">
            <a:avLst/>
          </a:prstGeom>
        </p:spPr>
        <p:txBody>
          <a:bodyPr/>
          <a:lstStyle/>
          <a:p>
            <a:fld id="{1D29888F-9CE9-49F8-B6A0-280A677F2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60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A0B73-98CF-454E-B34C-BCCC6186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86E3B-C4FB-49B0-BD77-025D5330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6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54E30-A61A-478F-836A-BBA0F13CE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7DB5-AF97-40B3-A50C-7AABC2EA5E41}" type="datetime1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570AB-0906-4803-9F0D-187F6A22E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BD162-2B2E-4E7A-A370-4B898B1496D9}"/>
              </a:ext>
            </a:extLst>
          </p:cNvPr>
          <p:cNvSpPr/>
          <p:nvPr userDrawn="1"/>
        </p:nvSpPr>
        <p:spPr>
          <a:xfrm>
            <a:off x="895351" y="1088925"/>
            <a:ext cx="10934700" cy="21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800"/>
          </a:p>
        </p:txBody>
      </p:sp>
      <p:pic>
        <p:nvPicPr>
          <p:cNvPr id="3074" name="Picture 2" descr="https://neosphere.com.np/media/1109/logo-01.png">
            <a:extLst>
              <a:ext uri="{FF2B5EF4-FFF2-40B4-BE49-F238E27FC236}">
                <a16:creationId xmlns:a16="http://schemas.microsoft.com/office/drawing/2014/main" id="{E4525B03-528D-4D91-8209-42B3A17104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1" y="219539"/>
            <a:ext cx="2705100" cy="51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115877-F898-4FDE-9102-191453BB99C8}"/>
              </a:ext>
            </a:extLst>
          </p:cNvPr>
          <p:cNvSpPr/>
          <p:nvPr userDrawn="1"/>
        </p:nvSpPr>
        <p:spPr>
          <a:xfrm>
            <a:off x="285750" y="365127"/>
            <a:ext cx="466725" cy="939798"/>
          </a:xfrm>
          <a:prstGeom prst="rect">
            <a:avLst/>
          </a:prstGeom>
          <a:solidFill>
            <a:srgbClr val="005D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C4A210-B178-4E9C-8708-F204F6358AE7}"/>
              </a:ext>
            </a:extLst>
          </p:cNvPr>
          <p:cNvSpPr/>
          <p:nvPr userDrawn="1"/>
        </p:nvSpPr>
        <p:spPr>
          <a:xfrm>
            <a:off x="-4762" y="6597651"/>
            <a:ext cx="12196762" cy="2682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9801 200 111 | info@neosphere.com.np</a:t>
            </a:r>
          </a:p>
        </p:txBody>
      </p:sp>
    </p:spTree>
    <p:extLst>
      <p:ext uri="{BB962C8B-B14F-4D97-AF65-F5344CB8AC3E}">
        <p14:creationId xmlns:p14="http://schemas.microsoft.com/office/powerpoint/2010/main" val="269874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84344-D9E5-4466-9E79-37FB97B453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-2371725" y="2132011"/>
            <a:ext cx="2743200" cy="365125"/>
          </a:xfrm>
          <a:prstGeom prst="rect">
            <a:avLst/>
          </a:prstGeom>
        </p:spPr>
        <p:txBody>
          <a:bodyPr/>
          <a:lstStyle/>
          <a:p>
            <a:fld id="{1D29888F-9CE9-49F8-B6A0-280A677F23BB}" type="slidenum">
              <a:rPr lang="en-IN" smtClean="0"/>
              <a:t>1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EA8ED-0BF3-4050-9E39-F68CDE14C571}"/>
              </a:ext>
            </a:extLst>
          </p:cNvPr>
          <p:cNvSpPr txBox="1"/>
          <p:nvPr/>
        </p:nvSpPr>
        <p:spPr>
          <a:xfrm>
            <a:off x="3181349" y="2543175"/>
            <a:ext cx="5591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Workshop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D5A98-6B10-4460-9D4F-E672ECAD316D}"/>
              </a:ext>
            </a:extLst>
          </p:cNvPr>
          <p:cNvSpPr txBox="1"/>
          <p:nvPr/>
        </p:nvSpPr>
        <p:spPr>
          <a:xfrm>
            <a:off x="3181349" y="3429000"/>
            <a:ext cx="5591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Programming with C</a:t>
            </a:r>
          </a:p>
        </p:txBody>
      </p:sp>
    </p:spTree>
    <p:extLst>
      <p:ext uri="{BB962C8B-B14F-4D97-AF65-F5344CB8AC3E}">
        <p14:creationId xmlns:p14="http://schemas.microsoft.com/office/powerpoint/2010/main" val="141703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rimary data types in c">
            <a:extLst>
              <a:ext uri="{FF2B5EF4-FFF2-40B4-BE49-F238E27FC236}">
                <a16:creationId xmlns:a16="http://schemas.microsoft.com/office/drawing/2014/main" id="{2F0AAED7-F89C-4473-B800-F8B5680F8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95" y="1462086"/>
            <a:ext cx="9013190" cy="643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DC4C3-6EA6-41D0-9484-05475614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3"/>
            <a:ext cx="10515600" cy="1325563"/>
          </a:xfrm>
        </p:spPr>
        <p:txBody>
          <a:bodyPr/>
          <a:lstStyle/>
          <a:p>
            <a:r>
              <a:rPr lang="en-IN"/>
              <a:t>Data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07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2A09-E560-4AAF-91A2-46C3293E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B53BC8-0500-4BF6-A5F6-29EA98452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81270"/>
              </p:ext>
            </p:extLst>
          </p:nvPr>
        </p:nvGraphicFramePr>
        <p:xfrm>
          <a:off x="714375" y="1701801"/>
          <a:ext cx="10763250" cy="4649140"/>
        </p:xfrm>
        <a:graphic>
          <a:graphicData uri="http://schemas.openxmlformats.org/drawingml/2006/table">
            <a:tbl>
              <a:tblPr/>
              <a:tblGrid>
                <a:gridCol w="3587750">
                  <a:extLst>
                    <a:ext uri="{9D8B030D-6E8A-4147-A177-3AD203B41FA5}">
                      <a16:colId xmlns:a16="http://schemas.microsoft.com/office/drawing/2014/main" val="215356258"/>
                    </a:ext>
                  </a:extLst>
                </a:gridCol>
                <a:gridCol w="3587750">
                  <a:extLst>
                    <a:ext uri="{9D8B030D-6E8A-4147-A177-3AD203B41FA5}">
                      <a16:colId xmlns:a16="http://schemas.microsoft.com/office/drawing/2014/main" val="654631076"/>
                    </a:ext>
                  </a:extLst>
                </a:gridCol>
                <a:gridCol w="3587750">
                  <a:extLst>
                    <a:ext uri="{9D8B030D-6E8A-4147-A177-3AD203B41FA5}">
                      <a16:colId xmlns:a16="http://schemas.microsoft.com/office/drawing/2014/main" val="251441938"/>
                    </a:ext>
                  </a:extLst>
                </a:gridCol>
              </a:tblGrid>
              <a:tr h="33894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Type</a:t>
                      </a:r>
                    </a:p>
                  </a:txBody>
                  <a:tcPr marL="45804" marR="45804" marT="45804" marB="4580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Size(bytes)</a:t>
                      </a:r>
                    </a:p>
                  </a:txBody>
                  <a:tcPr marL="45804" marR="45804" marT="45804" marB="4580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Range</a:t>
                      </a:r>
                    </a:p>
                  </a:txBody>
                  <a:tcPr marL="45804" marR="45804" marT="45804" marB="4580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27795"/>
                  </a:ext>
                </a:extLst>
              </a:tr>
              <a:tr h="58628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int or signed int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2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-32,768 to 32767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18712"/>
                  </a:ext>
                </a:extLst>
              </a:tr>
              <a:tr h="338946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unsigned int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2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0 to 65535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17431"/>
                  </a:ext>
                </a:extLst>
              </a:tr>
              <a:tr h="83362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short int or signed short int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1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-128 to 127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228013"/>
                  </a:ext>
                </a:extLst>
              </a:tr>
              <a:tr h="58628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unsigned short int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1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0 to 255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739239"/>
                  </a:ext>
                </a:extLst>
              </a:tr>
              <a:tr h="10809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long int or signed long int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4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-2,147,483,648 to 2,147,483,647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380516"/>
                  </a:ext>
                </a:extLst>
              </a:tr>
              <a:tr h="58628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unsigned long int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4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0 to 4,294,967,295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169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1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2A09-E560-4AAF-91A2-46C3293E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Floating Point Type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1C8CDEF-45B9-453B-B197-D1E3AC2CE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034700"/>
              </p:ext>
            </p:extLst>
          </p:nvPr>
        </p:nvGraphicFramePr>
        <p:xfrm>
          <a:off x="1133475" y="1612265"/>
          <a:ext cx="9925050" cy="3633471"/>
        </p:xfrm>
        <a:graphic>
          <a:graphicData uri="http://schemas.openxmlformats.org/drawingml/2006/table">
            <a:tbl>
              <a:tblPr/>
              <a:tblGrid>
                <a:gridCol w="3308350">
                  <a:extLst>
                    <a:ext uri="{9D8B030D-6E8A-4147-A177-3AD203B41FA5}">
                      <a16:colId xmlns:a16="http://schemas.microsoft.com/office/drawing/2014/main" val="1483307356"/>
                    </a:ext>
                  </a:extLst>
                </a:gridCol>
                <a:gridCol w="2415540">
                  <a:extLst>
                    <a:ext uri="{9D8B030D-6E8A-4147-A177-3AD203B41FA5}">
                      <a16:colId xmlns:a16="http://schemas.microsoft.com/office/drawing/2014/main" val="2276825967"/>
                    </a:ext>
                  </a:extLst>
                </a:gridCol>
                <a:gridCol w="4201160">
                  <a:extLst>
                    <a:ext uri="{9D8B030D-6E8A-4147-A177-3AD203B41FA5}">
                      <a16:colId xmlns:a16="http://schemas.microsoft.com/office/drawing/2014/main" val="2535106232"/>
                    </a:ext>
                  </a:extLst>
                </a:gridCol>
              </a:tblGrid>
              <a:tr h="58706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Type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Size(bytes)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Range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29407"/>
                  </a:ext>
                </a:extLst>
              </a:tr>
              <a:tr h="1015468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Float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3.4E-38 to 3.4E+38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56159"/>
                  </a:ext>
                </a:extLst>
              </a:tr>
              <a:tr h="1015468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double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1.7E-308 to 1.7E+308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858480"/>
                  </a:ext>
                </a:extLst>
              </a:tr>
              <a:tr h="1015468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long double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>
                          <a:effectLst/>
                        </a:rPr>
                        <a:t>10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3.4E-4932 to 1.1E+4932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95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27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2A09-E560-4AAF-91A2-46C3293E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 type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D3E314-85E9-440E-9EA3-C023165C5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33520"/>
              </p:ext>
            </p:extLst>
          </p:nvPr>
        </p:nvGraphicFramePr>
        <p:xfrm>
          <a:off x="933450" y="2038350"/>
          <a:ext cx="9906000" cy="2635112"/>
        </p:xfrm>
        <a:graphic>
          <a:graphicData uri="http://schemas.openxmlformats.org/drawingml/2006/table">
            <a:tbl>
              <a:tblPr/>
              <a:tblGrid>
                <a:gridCol w="3302000">
                  <a:extLst>
                    <a:ext uri="{9D8B030D-6E8A-4147-A177-3AD203B41FA5}">
                      <a16:colId xmlns:a16="http://schemas.microsoft.com/office/drawing/2014/main" val="299480961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28357669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4254598"/>
                    </a:ext>
                  </a:extLst>
                </a:gridCol>
              </a:tblGrid>
              <a:tr h="9653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Type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Size(bytes)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Range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853793"/>
                  </a:ext>
                </a:extLst>
              </a:tr>
              <a:tr h="1669774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effectLst/>
                        </a:rPr>
                        <a:t>char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effectLst/>
                        </a:rPr>
                        <a:t>-128 to 127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13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51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2A09-E560-4AAF-91A2-46C3293E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9CDB11-179E-41DC-96EB-55735A7BF7C7}"/>
              </a:ext>
            </a:extLst>
          </p:cNvPr>
          <p:cNvSpPr/>
          <p:nvPr/>
        </p:nvSpPr>
        <p:spPr>
          <a:xfrm>
            <a:off x="3942942" y="2863334"/>
            <a:ext cx="43061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0" dirty="0"/>
              <a:t>int a = 10;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36A75A-470D-4FFB-A352-13E9EAF7D62F}"/>
              </a:ext>
            </a:extLst>
          </p:cNvPr>
          <p:cNvCxnSpPr/>
          <p:nvPr/>
        </p:nvCxnSpPr>
        <p:spPr>
          <a:xfrm flipV="1">
            <a:off x="1971675" y="3781425"/>
            <a:ext cx="2124075" cy="1152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FC4F0-0892-4A88-A8D5-D415887672C3}"/>
              </a:ext>
            </a:extLst>
          </p:cNvPr>
          <p:cNvCxnSpPr>
            <a:cxnSpLocks/>
          </p:cNvCxnSpPr>
          <p:nvPr/>
        </p:nvCxnSpPr>
        <p:spPr>
          <a:xfrm flipH="1" flipV="1">
            <a:off x="5734050" y="3928527"/>
            <a:ext cx="514350" cy="1310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2F47A5-F7C2-449A-8291-15D48194A3F2}"/>
              </a:ext>
            </a:extLst>
          </p:cNvPr>
          <p:cNvCxnSpPr>
            <a:cxnSpLocks/>
          </p:cNvCxnSpPr>
          <p:nvPr/>
        </p:nvCxnSpPr>
        <p:spPr>
          <a:xfrm flipH="1" flipV="1">
            <a:off x="7562850" y="3928527"/>
            <a:ext cx="2447925" cy="14573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C60005-6AD3-4F22-BACF-5D778C5E63E8}"/>
              </a:ext>
            </a:extLst>
          </p:cNvPr>
          <p:cNvCxnSpPr>
            <a:cxnSpLocks/>
          </p:cNvCxnSpPr>
          <p:nvPr/>
        </p:nvCxnSpPr>
        <p:spPr>
          <a:xfrm flipH="1">
            <a:off x="6248400" y="2386027"/>
            <a:ext cx="657224" cy="9546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B47016-779E-431A-BE63-B50C0D261FF5}"/>
              </a:ext>
            </a:extLst>
          </p:cNvPr>
          <p:cNvSpPr txBox="1"/>
          <p:nvPr/>
        </p:nvSpPr>
        <p:spPr>
          <a:xfrm>
            <a:off x="838200" y="5385853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Type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81039-C163-48EE-90A5-9DEE1B5AB152}"/>
              </a:ext>
            </a:extLst>
          </p:cNvPr>
          <p:cNvSpPr txBox="1"/>
          <p:nvPr/>
        </p:nvSpPr>
        <p:spPr>
          <a:xfrm>
            <a:off x="5619750" y="545730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563ECD-9645-41A4-87F2-A540D0023E2C}"/>
              </a:ext>
            </a:extLst>
          </p:cNvPr>
          <p:cNvSpPr txBox="1"/>
          <p:nvPr/>
        </p:nvSpPr>
        <p:spPr>
          <a:xfrm>
            <a:off x="9658755" y="545730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6C6AF5-F353-44F7-9F1E-6D25068EC397}"/>
              </a:ext>
            </a:extLst>
          </p:cNvPr>
          <p:cNvSpPr txBox="1"/>
          <p:nvPr/>
        </p:nvSpPr>
        <p:spPr>
          <a:xfrm>
            <a:off x="6819900" y="2130444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315306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5657-4288-487A-92F7-9CD8120B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 Specifier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649B54-8F50-423D-963B-994854E07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29906"/>
              </p:ext>
            </p:extLst>
          </p:nvPr>
        </p:nvGraphicFramePr>
        <p:xfrm>
          <a:off x="838200" y="2015014"/>
          <a:ext cx="10515600" cy="38506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8754777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466840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7571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400" b="1" dirty="0">
                          <a:effectLst/>
                        </a:rPr>
                        <a:t>Format specifier</a:t>
                      </a:r>
                    </a:p>
                  </a:txBody>
                  <a:tcPr marL="95250" marR="95250" anchor="ctr">
                    <a:lnL w="63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1">
                          <a:effectLst/>
                        </a:rPr>
                        <a:t>Description</a:t>
                      </a:r>
                    </a:p>
                  </a:txBody>
                  <a:tcPr marL="95250" marR="95250" anchor="ctr">
                    <a:lnL w="63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1">
                          <a:effectLst/>
                        </a:rPr>
                        <a:t>Supported data types</a:t>
                      </a:r>
                    </a:p>
                  </a:txBody>
                  <a:tcPr marL="95250" marR="95250" anchor="ctr">
                    <a:lnL w="63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923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400" b="0" i="0">
                          <a:effectLst/>
                          <a:latin typeface="Consolas" panose="020B0609020204030204" pitchFamily="49" charset="0"/>
                        </a:rPr>
                        <a:t>%c</a:t>
                      </a:r>
                      <a:endParaRPr lang="en-IN" sz="2400" b="0">
                        <a:effectLst/>
                      </a:endParaRPr>
                    </a:p>
                  </a:txBody>
                  <a:tcPr marL="31750" marR="635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0">
                          <a:effectLst/>
                        </a:rPr>
                        <a:t>Character</a:t>
                      </a:r>
                    </a:p>
                  </a:txBody>
                  <a:tcPr marL="31750" marR="635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0" i="0"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br>
                        <a:rPr lang="en-IN" sz="2400" b="0" i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2400" b="0" i="0">
                          <a:effectLst/>
                          <a:latin typeface="Consolas" panose="020B0609020204030204" pitchFamily="49" charset="0"/>
                        </a:rPr>
                        <a:t>unsigned char</a:t>
                      </a:r>
                      <a:endParaRPr lang="en-IN" sz="2400" b="0">
                        <a:effectLst/>
                      </a:endParaRPr>
                    </a:p>
                  </a:txBody>
                  <a:tcPr marL="31750" marR="635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378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400" b="0" i="0">
                          <a:effectLst/>
                          <a:latin typeface="Consolas" panose="020B0609020204030204" pitchFamily="49" charset="0"/>
                        </a:rPr>
                        <a:t>%d</a:t>
                      </a:r>
                      <a:endParaRPr lang="en-IN" sz="2400" b="0">
                        <a:effectLst/>
                      </a:endParaRPr>
                    </a:p>
                  </a:txBody>
                  <a:tcPr marL="31750" marR="635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0">
                          <a:effectLst/>
                        </a:rPr>
                        <a:t>Signed Integer</a:t>
                      </a:r>
                    </a:p>
                  </a:txBody>
                  <a:tcPr marL="31750" marR="635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>
                          <a:effectLst/>
                          <a:latin typeface="Consolas" panose="020B0609020204030204" pitchFamily="49" charset="0"/>
                        </a:rPr>
                        <a:t>short</a:t>
                      </a:r>
                      <a:br>
                        <a:rPr lang="en-US" sz="2400" b="0" i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400" b="0" i="0">
                          <a:effectLst/>
                          <a:latin typeface="Consolas" panose="020B0609020204030204" pitchFamily="49" charset="0"/>
                        </a:rPr>
                        <a:t>unsigned short</a:t>
                      </a:r>
                      <a:br>
                        <a:rPr lang="en-US" sz="2400" b="0" i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400" b="0" i="0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br>
                        <a:rPr lang="en-US" sz="2400" b="0" i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400" b="0" i="0">
                          <a:effectLst/>
                          <a:latin typeface="Consolas" panose="020B0609020204030204" pitchFamily="49" charset="0"/>
                        </a:rPr>
                        <a:t>long</a:t>
                      </a:r>
                      <a:endParaRPr lang="en-US" sz="2400" b="0">
                        <a:effectLst/>
                      </a:endParaRPr>
                    </a:p>
                  </a:txBody>
                  <a:tcPr marL="31750" marR="635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506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400" b="0" i="0">
                          <a:effectLst/>
                          <a:latin typeface="Consolas" panose="020B0609020204030204" pitchFamily="49" charset="0"/>
                        </a:rPr>
                        <a:t>%e or %E</a:t>
                      </a:r>
                      <a:endParaRPr lang="en-IN" sz="2400" b="0">
                        <a:effectLst/>
                      </a:endParaRPr>
                    </a:p>
                  </a:txBody>
                  <a:tcPr marL="31750" marR="635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</a:rPr>
                        <a:t>Scientific notation of float values</a:t>
                      </a:r>
                    </a:p>
                  </a:txBody>
                  <a:tcPr marL="31750" marR="635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0" i="0"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br>
                        <a:rPr lang="en-IN" sz="2400" b="0" i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2400" b="0" i="0"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endParaRPr lang="en-IN" sz="2400" b="0">
                        <a:effectLst/>
                      </a:endParaRPr>
                    </a:p>
                  </a:txBody>
                  <a:tcPr marL="31750" marR="635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84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400" b="0" i="0">
                          <a:effectLst/>
                          <a:latin typeface="Consolas" panose="020B0609020204030204" pitchFamily="49" charset="0"/>
                        </a:rPr>
                        <a:t>%f</a:t>
                      </a:r>
                      <a:endParaRPr lang="en-IN" sz="2400" b="0">
                        <a:effectLst/>
                      </a:endParaRPr>
                    </a:p>
                  </a:txBody>
                  <a:tcPr marL="31750" marR="635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0">
                          <a:effectLst/>
                        </a:rPr>
                        <a:t>Floating point</a:t>
                      </a:r>
                    </a:p>
                  </a:txBody>
                  <a:tcPr marL="31750" marR="635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0" i="0" dirty="0"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endParaRPr lang="en-IN" sz="2400" b="0" dirty="0">
                        <a:effectLst/>
                      </a:endParaRPr>
                    </a:p>
                  </a:txBody>
                  <a:tcPr marL="31750" marR="63500" marT="12700" marB="12700" anchor="ctr">
                    <a:lnL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92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5657-4288-487A-92F7-9CD8120B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BB062A-0CA3-4BB4-AC1F-049231C82BB4}"/>
              </a:ext>
            </a:extLst>
          </p:cNvPr>
          <p:cNvSpPr/>
          <p:nvPr/>
        </p:nvSpPr>
        <p:spPr>
          <a:xfrm>
            <a:off x="1905000" y="1997839"/>
            <a:ext cx="8382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0" i="0" dirty="0">
                <a:solidFill>
                  <a:srgbClr val="252830"/>
                </a:solidFill>
                <a:effectLst/>
                <a:latin typeface="+mj-lt"/>
              </a:rPr>
              <a:t>An operator is a symbol which operates on a value or a variable. For example: + is an operator to perform addition.</a:t>
            </a:r>
          </a:p>
          <a:p>
            <a:endParaRPr lang="en-US" sz="3000" b="0" i="0" dirty="0">
              <a:solidFill>
                <a:srgbClr val="252830"/>
              </a:solidFill>
              <a:effectLst/>
              <a:latin typeface="+mj-lt"/>
            </a:endParaRPr>
          </a:p>
          <a:p>
            <a:endParaRPr lang="en-US" sz="3000" dirty="0">
              <a:solidFill>
                <a:srgbClr val="252830"/>
              </a:solidFill>
              <a:latin typeface="+mj-lt"/>
            </a:endParaRPr>
          </a:p>
          <a:p>
            <a:pPr lvl="7"/>
            <a:r>
              <a:rPr lang="en-US" sz="3000" dirty="0">
                <a:solidFill>
                  <a:srgbClr val="252830"/>
                </a:solidFill>
                <a:latin typeface="+mj-lt"/>
              </a:rPr>
              <a:t>n</a:t>
            </a:r>
            <a:r>
              <a:rPr lang="en-US" sz="3000" b="0" i="0" dirty="0">
                <a:solidFill>
                  <a:srgbClr val="252830"/>
                </a:solidFill>
                <a:effectLst/>
                <a:latin typeface="+mj-lt"/>
              </a:rPr>
              <a:t>um1 + num2</a:t>
            </a:r>
          </a:p>
          <a:p>
            <a:endParaRPr lang="en-IN" sz="3000" dirty="0">
              <a:latin typeface="+mj-lt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3199E3-2193-407E-9606-59B1769D48AE}"/>
              </a:ext>
            </a:extLst>
          </p:cNvPr>
          <p:cNvCxnSpPr>
            <a:cxnSpLocks/>
          </p:cNvCxnSpPr>
          <p:nvPr/>
        </p:nvCxnSpPr>
        <p:spPr>
          <a:xfrm flipV="1">
            <a:off x="6277389" y="4720897"/>
            <a:ext cx="0" cy="4607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F848C5-F54B-4F37-9D73-9D0F2A9BDCDB}"/>
              </a:ext>
            </a:extLst>
          </p:cNvPr>
          <p:cNvSpPr txBox="1"/>
          <p:nvPr/>
        </p:nvSpPr>
        <p:spPr>
          <a:xfrm>
            <a:off x="5760004" y="5128251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Operator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F046AE-112A-437D-80AC-AEED1E34D893}"/>
              </a:ext>
            </a:extLst>
          </p:cNvPr>
          <p:cNvCxnSpPr>
            <a:cxnSpLocks/>
          </p:cNvCxnSpPr>
          <p:nvPr/>
        </p:nvCxnSpPr>
        <p:spPr>
          <a:xfrm flipH="1">
            <a:off x="5720247" y="3667517"/>
            <a:ext cx="1184136" cy="7723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AD21D0-461A-4832-B49A-228FCA2A581E}"/>
              </a:ext>
            </a:extLst>
          </p:cNvPr>
          <p:cNvCxnSpPr>
            <a:cxnSpLocks/>
          </p:cNvCxnSpPr>
          <p:nvPr/>
        </p:nvCxnSpPr>
        <p:spPr>
          <a:xfrm flipH="1">
            <a:off x="6575012" y="3658297"/>
            <a:ext cx="329371" cy="844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58D192-BE07-4C11-9B4E-7888C500E735}"/>
              </a:ext>
            </a:extLst>
          </p:cNvPr>
          <p:cNvSpPr txBox="1"/>
          <p:nvPr/>
        </p:nvSpPr>
        <p:spPr>
          <a:xfrm>
            <a:off x="6402450" y="3298185"/>
            <a:ext cx="100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Operand</a:t>
            </a:r>
          </a:p>
        </p:txBody>
      </p:sp>
    </p:spTree>
    <p:extLst>
      <p:ext uri="{BB962C8B-B14F-4D97-AF65-F5344CB8AC3E}">
        <p14:creationId xmlns:p14="http://schemas.microsoft.com/office/powerpoint/2010/main" val="259311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5657-4288-487A-92F7-9CD8120B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82143-468B-4632-87C7-B3439189FF99}"/>
              </a:ext>
            </a:extLst>
          </p:cNvPr>
          <p:cNvSpPr/>
          <p:nvPr/>
        </p:nvSpPr>
        <p:spPr>
          <a:xfrm>
            <a:off x="1247774" y="1528761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Arithmetic Operators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Increment and Decrement Operators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Assignment Operators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Relational Operators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Logical Operators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Bitwise Operators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sizeof</a:t>
            </a:r>
            <a:r>
              <a:rPr lang="en-US" sz="3600" dirty="0"/>
              <a:t> Operator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Ternary Operator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54602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83DA-4BB1-46E3-9D88-6F7E8454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8261D-C2FD-46CA-A2F8-FE0BE8EDBE6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462086"/>
            <a:ext cx="9697278" cy="460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dirty="0"/>
              <a:t>+	</a:t>
            </a:r>
            <a:r>
              <a:rPr lang="en-IN" dirty="0">
                <a:sym typeface="Wingdings" panose="05000000000000000000" pitchFamily="2" charset="2"/>
              </a:rPr>
              <a:t> 	Addition 		 	2+2 	returns 4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-	</a:t>
            </a:r>
            <a:r>
              <a:rPr lang="en-IN" dirty="0">
                <a:sym typeface="Wingdings" panose="05000000000000000000" pitchFamily="2" charset="2"/>
              </a:rPr>
              <a:t> 	Subtraction 			2-2 	returns 0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*	</a:t>
            </a:r>
            <a:r>
              <a:rPr lang="en-IN" dirty="0">
                <a:sym typeface="Wingdings" panose="05000000000000000000" pitchFamily="2" charset="2"/>
              </a:rPr>
              <a:t>	Multiplication	 	2*2 	returns 4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	</a:t>
            </a:r>
            <a:r>
              <a:rPr lang="en-IN" dirty="0">
                <a:sym typeface="Wingdings" panose="05000000000000000000" pitchFamily="2" charset="2"/>
              </a:rPr>
              <a:t>	Division(Quotient) 	5/2 	returns 2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%	</a:t>
            </a:r>
            <a:r>
              <a:rPr lang="en-IN" dirty="0">
                <a:sym typeface="Wingdings" panose="05000000000000000000" pitchFamily="2" charset="2"/>
              </a:rPr>
              <a:t> 	Modulo(Remainder)	5%2 	returns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78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10B8-9816-421D-B601-A67085C7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B699-B1AD-442C-9E49-B1265A7A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++	</a:t>
            </a:r>
            <a:r>
              <a:rPr lang="en-US" dirty="0">
                <a:sym typeface="Wingdings" panose="05000000000000000000" pitchFamily="2" charset="2"/>
              </a:rPr>
              <a:t>	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++	same as 	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= i+1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--		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--	same as	I = i-1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6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7FDD-180D-482A-A34C-A6D386B9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C3CC-E104-4F8F-829D-FF9778A1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4200" dirty="0"/>
              <a:t>Developed by Dennis Ritchie </a:t>
            </a:r>
          </a:p>
          <a:p>
            <a:pPr>
              <a:lnSpc>
                <a:spcPct val="100000"/>
              </a:lnSpc>
            </a:pPr>
            <a:r>
              <a:rPr lang="en-US" sz="4200" dirty="0"/>
              <a:t>Mainly developed as a system programming language to write operating system</a:t>
            </a:r>
          </a:p>
          <a:p>
            <a:pPr>
              <a:lnSpc>
                <a:spcPct val="100000"/>
              </a:lnSpc>
            </a:pPr>
            <a:r>
              <a:rPr lang="en-IN" sz="4200" dirty="0"/>
              <a:t>C is a procedural programming language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649756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AA57-3961-4F87-9F7C-6A312FE9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1BE4FD-9349-44B8-9B6D-155DBF864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49092"/>
              </p:ext>
            </p:extLst>
          </p:nvPr>
        </p:nvGraphicFramePr>
        <p:xfrm>
          <a:off x="838200" y="2129949"/>
          <a:ext cx="10515600" cy="389509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1164879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72454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17859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Operator</a:t>
                      </a:r>
                    </a:p>
                  </a:txBody>
                  <a:tcPr marL="63500" marR="50800" marT="95250" marB="8890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Example</a:t>
                      </a:r>
                    </a:p>
                  </a:txBody>
                  <a:tcPr marL="63500" marR="50800" marT="95250" marB="8890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Same as</a:t>
                      </a:r>
                    </a:p>
                  </a:txBody>
                  <a:tcPr marL="63500" marR="50800" marT="95250" marB="8890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36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=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a = b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a = b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67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+=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a += b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a = a+b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161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-=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a -= b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a = a-b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342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*=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a *= b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a = a*b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801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/=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a /= b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a = a/b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67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%=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a %= b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a = </a:t>
                      </a:r>
                      <a:r>
                        <a:rPr lang="en-IN" sz="2800" dirty="0" err="1">
                          <a:effectLst/>
                        </a:rPr>
                        <a:t>a%b</a:t>
                      </a:r>
                      <a:endParaRPr lang="en-IN" sz="2800" dirty="0">
                        <a:effectLst/>
                      </a:endParaRP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5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826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AA57-3961-4F87-9F7C-6A312FE9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2F20DE-501E-423B-A797-E3259035C5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914614"/>
              </p:ext>
            </p:extLst>
          </p:nvPr>
        </p:nvGraphicFramePr>
        <p:xfrm>
          <a:off x="838200" y="1642269"/>
          <a:ext cx="10515600" cy="432181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85449796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433107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29673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Operator</a:t>
                      </a:r>
                    </a:p>
                  </a:txBody>
                  <a:tcPr marL="63500" marR="50800" marT="95250" marB="8890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Meaning of Operator</a:t>
                      </a:r>
                    </a:p>
                  </a:txBody>
                  <a:tcPr marL="63500" marR="50800" marT="95250" marB="8890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Example</a:t>
                      </a:r>
                    </a:p>
                  </a:txBody>
                  <a:tcPr marL="63500" marR="50800" marT="95250" marB="8890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027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==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Equal to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5 == 3 returns 0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971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&gt;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Greater than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5 &gt; 3 returns 1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475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&lt;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Less than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5 &lt; 3 returns 0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56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!=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Not equal to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5 != 3 returns 1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353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&gt;=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Greater than or equal to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5 &gt;= 3 returns 1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991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&lt;=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Less than or equal to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5 &lt;= 3 return 0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5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13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AA57-3961-4F87-9F7C-6A312FE9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5C5585-7859-42C0-9834-11DB805FC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419211"/>
              </p:ext>
            </p:extLst>
          </p:nvPr>
        </p:nvGraphicFramePr>
        <p:xfrm>
          <a:off x="695960" y="1620044"/>
          <a:ext cx="10988040" cy="4386580"/>
        </p:xfrm>
        <a:graphic>
          <a:graphicData uri="http://schemas.openxmlformats.org/drawingml/2006/table">
            <a:tbl>
              <a:tblPr/>
              <a:tblGrid>
                <a:gridCol w="2961640">
                  <a:extLst>
                    <a:ext uri="{9D8B030D-6E8A-4147-A177-3AD203B41FA5}">
                      <a16:colId xmlns:a16="http://schemas.microsoft.com/office/drawing/2014/main" val="357505806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732033857"/>
                    </a:ext>
                  </a:extLst>
                </a:gridCol>
                <a:gridCol w="3968750">
                  <a:extLst>
                    <a:ext uri="{9D8B030D-6E8A-4147-A177-3AD203B41FA5}">
                      <a16:colId xmlns:a16="http://schemas.microsoft.com/office/drawing/2014/main" val="3509102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Operator</a:t>
                      </a:r>
                    </a:p>
                  </a:txBody>
                  <a:tcPr marL="63500" marR="50800" marT="95250" marB="8890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Meaning of Operator</a:t>
                      </a:r>
                    </a:p>
                  </a:txBody>
                  <a:tcPr marL="63500" marR="50800" marT="95250" marB="8890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Example</a:t>
                      </a:r>
                    </a:p>
                  </a:txBody>
                  <a:tcPr marL="63500" marR="50800" marT="95250" marB="8890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79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&amp;&amp;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Logial AND. True only if all operands are true 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If c = 5 and d = 2 then, expression ((c == 5) &amp;&amp; (d &gt; 5)) equals to 0.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577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||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Logical OR. True only if either one operand is true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If c = 5 and d = 2 then, expression ((c == 5) || (d &gt; 5)) equals to 1.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36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!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Logical NOT. True only if the operand is 0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If c = 5 then, expression ! (c == 5) equals to 0.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4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84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D422-E301-4ACF-B797-F1456F4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C9820B-5CDB-4797-821E-2E243FE92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786254"/>
              </p:ext>
            </p:extLst>
          </p:nvPr>
        </p:nvGraphicFramePr>
        <p:xfrm>
          <a:off x="838200" y="1940719"/>
          <a:ext cx="10515600" cy="389509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9881845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43571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Operators</a:t>
                      </a:r>
                    </a:p>
                  </a:txBody>
                  <a:tcPr marL="63500" marR="50800" marT="95250" marB="8890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Meaning of operators</a:t>
                      </a:r>
                    </a:p>
                  </a:txBody>
                  <a:tcPr marL="63500" marR="50800" marT="95250" marB="8890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62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&amp;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Bitwise AND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67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|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Bitwise OR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41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^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Bitwise exclusive OR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10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~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Bitwise complement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3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&lt;&lt;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Shift left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53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&gt;&gt;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Shift right</a:t>
                      </a:r>
                    </a:p>
                  </a:txBody>
                  <a:tcPr marL="63500" marR="50800" marT="63500" marB="57150" anchor="ctr">
                    <a:lnL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40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2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D422-E301-4ACF-B797-F1456F4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Ternary Operator (?:)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3C0180-0860-4B5E-A139-C5A4DB8DF78B}"/>
              </a:ext>
            </a:extLst>
          </p:cNvPr>
          <p:cNvSpPr/>
          <p:nvPr/>
        </p:nvSpPr>
        <p:spPr>
          <a:xfrm>
            <a:off x="1524293" y="3105834"/>
            <a:ext cx="9513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err="1"/>
              <a:t>conditionalExpression</a:t>
            </a:r>
            <a:r>
              <a:rPr lang="en-IN" sz="3600" dirty="0"/>
              <a:t> ? expression1 : expression2</a:t>
            </a:r>
          </a:p>
        </p:txBody>
      </p:sp>
    </p:spTree>
    <p:extLst>
      <p:ext uri="{BB962C8B-B14F-4D97-AF65-F5344CB8AC3E}">
        <p14:creationId xmlns:p14="http://schemas.microsoft.com/office/powerpoint/2010/main" val="957758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E406-8AD1-4FEF-BA71-80822FD4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find greatest of two no.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0170-ACD5-4466-A714-CB258F49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void main()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int a, b;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two numbers”);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d%d</a:t>
            </a:r>
            <a:r>
              <a:rPr lang="en-US" dirty="0"/>
              <a:t>”,&amp;</a:t>
            </a:r>
            <a:r>
              <a:rPr lang="en-US" dirty="0" err="1"/>
              <a:t>a,&amp;b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(a&gt;b)?</a:t>
            </a:r>
            <a:r>
              <a:rPr lang="en-US" dirty="0" err="1"/>
              <a:t>printf</a:t>
            </a:r>
            <a:r>
              <a:rPr lang="en-US" dirty="0"/>
              <a:t>(“a is greater”):</a:t>
            </a:r>
            <a:r>
              <a:rPr lang="en-US" dirty="0" err="1"/>
              <a:t>printf</a:t>
            </a:r>
            <a:r>
              <a:rPr lang="en-US" dirty="0"/>
              <a:t>(“b is greater”);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46075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0025-5F41-4FAB-B3EA-0CD7C71A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10C2-8BB8-4E23-B9DB-E46E0D96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Write a program to check whether a number is positive or negative.</a:t>
            </a:r>
          </a:p>
        </p:txBody>
      </p:sp>
    </p:spTree>
    <p:extLst>
      <p:ext uri="{BB962C8B-B14F-4D97-AF65-F5344CB8AC3E}">
        <p14:creationId xmlns:p14="http://schemas.microsoft.com/office/powerpoint/2010/main" val="1515556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D433-5487-4E57-8C5D-661F8539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01A2-ABCD-44DE-9F81-091E6E82D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Selection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Iteration or loops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2348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6745-DB34-4784-940A-93F5CAF1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F8171-80FD-4E21-9BFB-EA1C309A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if statement</a:t>
            </a:r>
          </a:p>
          <a:p>
            <a:pPr marL="514350" indent="-514350">
              <a:buAutoNum type="arabicPeriod"/>
            </a:pPr>
            <a:r>
              <a:rPr lang="en-US" dirty="0"/>
              <a:t>if…else statement</a:t>
            </a:r>
          </a:p>
          <a:p>
            <a:pPr marL="514350" indent="-514350">
              <a:buAutoNum type="arabicPeriod"/>
            </a:pPr>
            <a:r>
              <a:rPr lang="en-US" dirty="0"/>
              <a:t>If…else if… else statement (ladder)</a:t>
            </a:r>
          </a:p>
          <a:p>
            <a:pPr marL="514350" indent="-514350">
              <a:buAutoNum type="arabicPeriod" startAt="4"/>
            </a:pPr>
            <a:r>
              <a:rPr lang="en-US" dirty="0"/>
              <a:t>nested if</a:t>
            </a:r>
          </a:p>
          <a:p>
            <a:pPr marL="514350" indent="-514350">
              <a:buAutoNum type="arabicPeriod" startAt="4"/>
            </a:pPr>
            <a:r>
              <a:rPr lang="en-US" dirty="0"/>
              <a:t>switch…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52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44C8-9B04-40F7-AAD4-C684E33F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DBFD-E5AE-4B18-9007-EEB08D36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30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if (condition)</a:t>
            </a:r>
          </a:p>
          <a:p>
            <a:pPr marL="0" indent="0">
              <a:buNone/>
            </a:pPr>
            <a:r>
              <a:rPr lang="en-IN" sz="4000" dirty="0"/>
              <a:t>{</a:t>
            </a:r>
          </a:p>
          <a:p>
            <a:pPr marL="0" indent="0">
              <a:buNone/>
            </a:pPr>
            <a:r>
              <a:rPr lang="en-IN" sz="4000" dirty="0"/>
              <a:t>  statements</a:t>
            </a:r>
          </a:p>
          <a:p>
            <a:pPr marL="0" indent="0">
              <a:buNone/>
            </a:pPr>
            <a:r>
              <a:rPr lang="en-IN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570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C125-3DF9-4947-BEC5-BAEAB41E2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0502"/>
            <a:ext cx="9144000" cy="2387600"/>
          </a:xfrm>
        </p:spPr>
        <p:txBody>
          <a:bodyPr/>
          <a:lstStyle/>
          <a:p>
            <a:r>
              <a:rPr lang="en-US" dirty="0"/>
              <a:t>Turbo C++</a:t>
            </a:r>
          </a:p>
        </p:txBody>
      </p:sp>
    </p:spTree>
    <p:extLst>
      <p:ext uri="{BB962C8B-B14F-4D97-AF65-F5344CB8AC3E}">
        <p14:creationId xmlns:p14="http://schemas.microsoft.com/office/powerpoint/2010/main" val="3515541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5DC5-D5A9-4B8D-BBB6-722A5C00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check number is positive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3000-E4B1-4876-BF5F-AA7538FD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void main()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int num;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any number”);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if(num&gt;0)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(“positive”);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35627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44C8-9B04-40F7-AAD4-C684E33F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If…else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DBFD-E5AE-4B18-9007-EEB08D36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1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if (condition)</a:t>
            </a:r>
          </a:p>
          <a:p>
            <a:pPr marL="0" indent="0">
              <a:buNone/>
            </a:pPr>
            <a:r>
              <a:rPr lang="en-IN" sz="4000" dirty="0"/>
              <a:t>{</a:t>
            </a:r>
          </a:p>
          <a:p>
            <a:pPr marL="0" indent="0">
              <a:buNone/>
            </a:pPr>
            <a:r>
              <a:rPr lang="en-IN" sz="4000" dirty="0"/>
              <a:t>  statements;</a:t>
            </a:r>
          </a:p>
          <a:p>
            <a:pPr marL="0" indent="0">
              <a:buNone/>
            </a:pPr>
            <a:r>
              <a:rPr lang="en-IN" sz="4000" dirty="0"/>
              <a:t>}else{</a:t>
            </a:r>
          </a:p>
          <a:p>
            <a:pPr marL="0" indent="0">
              <a:buNone/>
            </a:pPr>
            <a:r>
              <a:rPr lang="en-IN" sz="4000" dirty="0"/>
              <a:t>Statement/s;</a:t>
            </a:r>
          </a:p>
          <a:p>
            <a:pPr marL="0" indent="0">
              <a:buNone/>
            </a:pPr>
            <a:r>
              <a:rPr lang="en-IN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83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08C0-33F4-4733-BE57-FFCA033E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positive or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89BF-C49E-4E14-A394-83F7CE30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void main()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int num;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any number”);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if(num&gt;0)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(“positive”);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8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2DFF-03EA-4B38-BB3E-040A2250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EFC2A-D26E-4AD2-875B-159BE816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else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(“negative”);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64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44C8-9B04-40F7-AAD4-C684E33F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If…else if…else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DBFD-E5AE-4B18-9007-EEB08D36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62085"/>
            <a:ext cx="6581775" cy="5259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if(condition1)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// statement(s);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else if(condition2)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//statement(s);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………</a:t>
            </a:r>
          </a:p>
          <a:p>
            <a:pPr marL="0" indent="0">
              <a:buNone/>
            </a:pPr>
            <a:r>
              <a:rPr lang="en-US" sz="2000" dirty="0"/>
              <a:t>else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//statement(s);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40124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DC6A-8C58-4A40-8FC1-8567A858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positive zero and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DC73-D320-4459-8566-C5B66058B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void main()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int num;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any number”);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if(num&gt;0)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(“positive”);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32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5623-B80E-4528-A613-96C15F94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D7DD5-0FCB-4D12-B348-41336C59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	else if(num==0)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(“Zero”);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else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(“negative”);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2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8568-B424-4631-BCC8-2DD1CF39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6834C-4A40-4D5C-8A15-1F05251F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Write a program to compare two numbers…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the number is even or Odd</a:t>
            </a:r>
          </a:p>
        </p:txBody>
      </p:sp>
    </p:spTree>
    <p:extLst>
      <p:ext uri="{BB962C8B-B14F-4D97-AF65-F5344CB8AC3E}">
        <p14:creationId xmlns:p14="http://schemas.microsoft.com/office/powerpoint/2010/main" val="231369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2BB5-52C2-4F45-9D2B-63881377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B6AE-D432-4BB8-92E8-1B2E83AD3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1300956"/>
            <a:ext cx="10515600" cy="6014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switch( expression )</a:t>
            </a:r>
          </a:p>
          <a:p>
            <a:pPr marL="0" indent="0">
              <a:buNone/>
            </a:pPr>
            <a:r>
              <a:rPr lang="en-IN" sz="2000" dirty="0"/>
              <a:t>     {</a:t>
            </a:r>
          </a:p>
          <a:p>
            <a:pPr marL="0" indent="0">
              <a:buNone/>
            </a:pPr>
            <a:r>
              <a:rPr lang="en-IN" sz="2000" dirty="0"/>
              <a:t>        	case constant-expression1:</a:t>
            </a:r>
          </a:p>
          <a:p>
            <a:pPr marL="0" indent="0">
              <a:buNone/>
            </a:pPr>
            <a:r>
              <a:rPr lang="en-IN" sz="2000" dirty="0"/>
              <a:t>	statements1;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FF0000"/>
                </a:solidFill>
              </a:rPr>
              <a:t>break;</a:t>
            </a:r>
          </a:p>
          <a:p>
            <a:pPr marL="0" indent="0">
              <a:buNone/>
            </a:pPr>
            <a:r>
              <a:rPr lang="en-IN" sz="2000" dirty="0"/>
              <a:t>	case constant-expression2:	</a:t>
            </a:r>
          </a:p>
          <a:p>
            <a:pPr marL="0" indent="0">
              <a:buNone/>
            </a:pPr>
            <a:r>
              <a:rPr lang="en-IN" sz="2000" dirty="0"/>
              <a:t>	statements2;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FF0000"/>
                </a:solidFill>
              </a:rPr>
              <a:t>break;</a:t>
            </a:r>
          </a:p>
          <a:p>
            <a:pPr marL="0" indent="0">
              <a:buNone/>
            </a:pPr>
            <a:r>
              <a:rPr lang="en-IN" sz="2000" dirty="0"/>
              <a:t>	case constant-expression3:	</a:t>
            </a:r>
          </a:p>
          <a:p>
            <a:pPr marL="0" indent="0">
              <a:buNone/>
            </a:pPr>
            <a:r>
              <a:rPr lang="en-IN" sz="2000" dirty="0"/>
              <a:t>	statements3;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	break;</a:t>
            </a:r>
          </a:p>
          <a:p>
            <a:pPr marL="0" indent="0">
              <a:buNone/>
            </a:pPr>
            <a:r>
              <a:rPr lang="en-IN" sz="2000" dirty="0"/>
              <a:t>	default : </a:t>
            </a:r>
          </a:p>
          <a:p>
            <a:pPr marL="0" indent="0">
              <a:buNone/>
            </a:pPr>
            <a:r>
              <a:rPr lang="en-IN" sz="2000" dirty="0"/>
              <a:t>	statements4;</a:t>
            </a:r>
          </a:p>
          <a:p>
            <a:pPr marL="0" indent="0">
              <a:buNone/>
            </a:pPr>
            <a:r>
              <a:rPr lang="en-IN" sz="2000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1477992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7F81-6DB4-4D23-85D8-CF178C5D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3D6C-4B20-4FBE-837C-4BD560F3E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void main()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int num;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day number”);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switch(num)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case 1: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(“Sunday”);</a:t>
            </a:r>
          </a:p>
          <a:p>
            <a:pPr marL="0" indent="0">
              <a:buNone/>
            </a:pPr>
            <a:r>
              <a:rPr lang="en-US" dirty="0"/>
              <a:t>			break;</a:t>
            </a:r>
          </a:p>
          <a:p>
            <a:pPr marL="0" indent="0">
              <a:buNone/>
            </a:pPr>
            <a:r>
              <a:rPr lang="en-US" dirty="0"/>
              <a:t>			case 2: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(“Monday”);	</a:t>
            </a:r>
          </a:p>
          <a:p>
            <a:pPr marL="0" indent="0">
              <a:buNone/>
            </a:pPr>
            <a:r>
              <a:rPr lang="en-US" dirty="0"/>
              <a:t>			break;	</a:t>
            </a:r>
          </a:p>
        </p:txBody>
      </p:sp>
    </p:spTree>
    <p:extLst>
      <p:ext uri="{BB962C8B-B14F-4D97-AF65-F5344CB8AC3E}">
        <p14:creationId xmlns:p14="http://schemas.microsoft.com/office/powerpoint/2010/main" val="405165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55C413C-893C-4B5B-90B0-EC848117F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2" y="5451906"/>
            <a:ext cx="7605352" cy="830997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latin typeface="+mn-lt"/>
                <a:cs typeface="Arial" panose="020B0604020202020204" pitchFamily="34" charset="0"/>
              </a:rPr>
              <a:t>\n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 is used to move the control onto the next line</a:t>
            </a:r>
          </a:p>
          <a:p>
            <a:r>
              <a:rPr lang="en-US" altLang="en-US" sz="2400" b="1" dirty="0">
                <a:latin typeface="+mn-lt"/>
                <a:cs typeface="Arial" panose="020B0604020202020204" pitchFamily="34" charset="0"/>
              </a:rPr>
              <a:t>\t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 is used to give a horizontal tab i.e. continuous five spaces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4EC0D7-01A8-497D-9D14-7F2C0186FD54}"/>
              </a:ext>
            </a:extLst>
          </p:cNvPr>
          <p:cNvSpPr/>
          <p:nvPr/>
        </p:nvSpPr>
        <p:spPr>
          <a:xfrm>
            <a:off x="1338262" y="1574048"/>
            <a:ext cx="95154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dirty="0"/>
              <a:t>#include &lt;</a:t>
            </a:r>
            <a:r>
              <a:rPr lang="en-IN" sz="3000" dirty="0" err="1"/>
              <a:t>stdio.h</a:t>
            </a:r>
            <a:r>
              <a:rPr lang="en-IN" sz="3000" dirty="0"/>
              <a:t>&gt;</a:t>
            </a:r>
          </a:p>
          <a:p>
            <a:r>
              <a:rPr lang="en-IN" sz="3000" dirty="0"/>
              <a:t>#include &lt;</a:t>
            </a:r>
            <a:r>
              <a:rPr lang="en-IN" sz="3000" dirty="0" err="1"/>
              <a:t>conio.h</a:t>
            </a:r>
            <a:r>
              <a:rPr lang="en-IN" sz="3000" dirty="0"/>
              <a:t>&gt;</a:t>
            </a:r>
          </a:p>
          <a:p>
            <a:r>
              <a:rPr lang="en-IN" sz="3000" dirty="0"/>
              <a:t>void main()</a:t>
            </a:r>
          </a:p>
          <a:p>
            <a:r>
              <a:rPr lang="en-IN" sz="3000" dirty="0"/>
              <a:t>{</a:t>
            </a:r>
          </a:p>
          <a:p>
            <a:r>
              <a:rPr lang="en-IN" sz="3000" dirty="0" err="1"/>
              <a:t>clrscr</a:t>
            </a:r>
            <a:r>
              <a:rPr lang="en-IN" sz="3000" dirty="0"/>
              <a:t>();</a:t>
            </a:r>
          </a:p>
          <a:p>
            <a:r>
              <a:rPr lang="en-IN" sz="3000" dirty="0" err="1"/>
              <a:t>printf</a:t>
            </a:r>
            <a:r>
              <a:rPr lang="en-IN" sz="3000" dirty="0"/>
              <a:t>(“welcome to C Programming”);</a:t>
            </a:r>
          </a:p>
          <a:p>
            <a:r>
              <a:rPr lang="en-IN" sz="3000" dirty="0" err="1"/>
              <a:t>getch</a:t>
            </a:r>
            <a:r>
              <a:rPr lang="en-IN" sz="3000" dirty="0"/>
              <a:t>();	</a:t>
            </a:r>
          </a:p>
          <a:p>
            <a:r>
              <a:rPr lang="en-IN" sz="3000" dirty="0"/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2325BB-B771-47F2-8085-525D44B76084}"/>
              </a:ext>
            </a:extLst>
          </p:cNvPr>
          <p:cNvGrpSpPr/>
          <p:nvPr/>
        </p:nvGrpSpPr>
        <p:grpSpPr>
          <a:xfrm>
            <a:off x="2800349" y="1409700"/>
            <a:ext cx="3643042" cy="666750"/>
            <a:chOff x="2800349" y="1409700"/>
            <a:chExt cx="3643042" cy="6667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0B25DF-5C0A-400B-8FD1-DF73E7E9355F}"/>
                </a:ext>
              </a:extLst>
            </p:cNvPr>
            <p:cNvSpPr/>
            <p:nvPr/>
          </p:nvSpPr>
          <p:spPr>
            <a:xfrm>
              <a:off x="2800349" y="1409700"/>
              <a:ext cx="2371725" cy="666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434234-8689-48FA-82E8-97D8EB2F4897}"/>
                </a:ext>
              </a:extLst>
            </p:cNvPr>
            <p:cNvSpPr txBox="1"/>
            <p:nvPr/>
          </p:nvSpPr>
          <p:spPr>
            <a:xfrm>
              <a:off x="5191125" y="1574048"/>
              <a:ext cx="125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Header File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EC53C-1755-4027-84FB-2F7AE71D44CB}"/>
              </a:ext>
            </a:extLst>
          </p:cNvPr>
          <p:cNvSpPr/>
          <p:nvPr/>
        </p:nvSpPr>
        <p:spPr>
          <a:xfrm>
            <a:off x="1190625" y="1425339"/>
            <a:ext cx="1524269" cy="666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B61665-6F28-43B8-9416-ACD9FB41CB6A}"/>
              </a:ext>
            </a:extLst>
          </p:cNvPr>
          <p:cNvSpPr/>
          <p:nvPr/>
        </p:nvSpPr>
        <p:spPr>
          <a:xfrm>
            <a:off x="0" y="1445758"/>
            <a:ext cx="1595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err="1">
                <a:solidFill>
                  <a:srgbClr val="FF0000"/>
                </a:solidFill>
                <a:effectLst/>
                <a:latin typeface="Helvetica Neue"/>
              </a:rPr>
              <a:t>preprocessor</a:t>
            </a:r>
            <a:r>
              <a:rPr lang="en-IN" b="0" i="0" dirty="0">
                <a:solidFill>
                  <a:srgbClr val="FF0000"/>
                </a:solidFill>
                <a:effectLst/>
                <a:latin typeface="Helvetica Neue"/>
              </a:rPr>
              <a:t> </a:t>
            </a:r>
          </a:p>
          <a:p>
            <a:r>
              <a:rPr lang="en-IN" b="0" i="0" dirty="0">
                <a:solidFill>
                  <a:srgbClr val="FF0000"/>
                </a:solidFill>
                <a:effectLst/>
                <a:latin typeface="Helvetica Neue"/>
              </a:rPr>
              <a:t>directive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4A4222-6DD7-425F-A68E-08FD7A6E621F}"/>
              </a:ext>
            </a:extLst>
          </p:cNvPr>
          <p:cNvSpPr/>
          <p:nvPr/>
        </p:nvSpPr>
        <p:spPr>
          <a:xfrm>
            <a:off x="124388" y="294826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Helvetica Neue"/>
              </a:rPr>
              <a:t>return type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1E647E-B002-448A-B665-8713D7772F87}"/>
              </a:ext>
            </a:extLst>
          </p:cNvPr>
          <p:cNvSpPr/>
          <p:nvPr/>
        </p:nvSpPr>
        <p:spPr>
          <a:xfrm>
            <a:off x="3126580" y="296720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Helvetica Neue"/>
              </a:rPr>
              <a:t>function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DA450C-56AD-4D6C-9BC2-4EF6354D161C}"/>
              </a:ext>
            </a:extLst>
          </p:cNvPr>
          <p:cNvCxnSpPr>
            <a:cxnSpLocks/>
          </p:cNvCxnSpPr>
          <p:nvPr/>
        </p:nvCxnSpPr>
        <p:spPr>
          <a:xfrm flipV="1">
            <a:off x="1075140" y="2856058"/>
            <a:ext cx="376237" cy="180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DDCD35-F65C-40B9-92C1-35E48CBBE7D6}"/>
              </a:ext>
            </a:extLst>
          </p:cNvPr>
          <p:cNvCxnSpPr>
            <a:cxnSpLocks/>
          </p:cNvCxnSpPr>
          <p:nvPr/>
        </p:nvCxnSpPr>
        <p:spPr>
          <a:xfrm flipH="1" flipV="1">
            <a:off x="2750343" y="2951798"/>
            <a:ext cx="376237" cy="107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5804FC6D-9817-4816-975C-251D72735DD7}"/>
              </a:ext>
            </a:extLst>
          </p:cNvPr>
          <p:cNvSpPr/>
          <p:nvPr/>
        </p:nvSpPr>
        <p:spPr>
          <a:xfrm>
            <a:off x="624084" y="3201380"/>
            <a:ext cx="787836" cy="199318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26090D-D022-4750-A7C6-2E74FB20BEB1}"/>
              </a:ext>
            </a:extLst>
          </p:cNvPr>
          <p:cNvSpPr/>
          <p:nvPr/>
        </p:nvSpPr>
        <p:spPr>
          <a:xfrm>
            <a:off x="124388" y="3842581"/>
            <a:ext cx="9925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Helvetica Neue"/>
              </a:rPr>
              <a:t>main</a:t>
            </a:r>
          </a:p>
          <a:p>
            <a:r>
              <a:rPr lang="en-IN" dirty="0">
                <a:solidFill>
                  <a:srgbClr val="FF0000"/>
                </a:solidFill>
                <a:latin typeface="Helvetica Neue"/>
              </a:rPr>
              <a:t>function</a:t>
            </a:r>
          </a:p>
          <a:p>
            <a:r>
              <a:rPr lang="en-IN" dirty="0">
                <a:solidFill>
                  <a:srgbClr val="FF0000"/>
                </a:solidFill>
                <a:latin typeface="Helvetica Neue"/>
              </a:rPr>
              <a:t>block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9DB917-5B9E-477F-A6EB-EF4C74D46BE5}"/>
              </a:ext>
            </a:extLst>
          </p:cNvPr>
          <p:cNvCxnSpPr>
            <a:cxnSpLocks/>
          </p:cNvCxnSpPr>
          <p:nvPr/>
        </p:nvCxnSpPr>
        <p:spPr>
          <a:xfrm flipH="1" flipV="1">
            <a:off x="3622871" y="1943380"/>
            <a:ext cx="3120829" cy="983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E04B36F-6B5D-413D-A2DF-B59044306E29}"/>
              </a:ext>
            </a:extLst>
          </p:cNvPr>
          <p:cNvSpPr/>
          <p:nvPr/>
        </p:nvSpPr>
        <p:spPr>
          <a:xfrm>
            <a:off x="6743700" y="2787962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Helvetica Neue"/>
              </a:rPr>
              <a:t>Standard I/O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D5FA29-E8C3-4804-BFFB-CFCA69E70D1A}"/>
              </a:ext>
            </a:extLst>
          </p:cNvPr>
          <p:cNvCxnSpPr>
            <a:cxnSpLocks/>
          </p:cNvCxnSpPr>
          <p:nvPr/>
        </p:nvCxnSpPr>
        <p:spPr>
          <a:xfrm flipH="1" flipV="1">
            <a:off x="3772618" y="2484387"/>
            <a:ext cx="3120829" cy="983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4BEFF37-5384-456F-B169-3694059C7F11}"/>
              </a:ext>
            </a:extLst>
          </p:cNvPr>
          <p:cNvSpPr/>
          <p:nvPr/>
        </p:nvSpPr>
        <p:spPr>
          <a:xfrm>
            <a:off x="6901973" y="330932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Helvetica Neue"/>
              </a:rPr>
              <a:t>Console I/O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6CC4E-2D53-412E-96E6-472D833F16A5}"/>
              </a:ext>
            </a:extLst>
          </p:cNvPr>
          <p:cNvCxnSpPr>
            <a:cxnSpLocks/>
          </p:cNvCxnSpPr>
          <p:nvPr/>
        </p:nvCxnSpPr>
        <p:spPr>
          <a:xfrm flipH="1" flipV="1">
            <a:off x="1675042" y="4239173"/>
            <a:ext cx="3120829" cy="983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1A201B3-A0BC-4356-916D-C591CD4B39B1}"/>
              </a:ext>
            </a:extLst>
          </p:cNvPr>
          <p:cNvSpPr/>
          <p:nvPr/>
        </p:nvSpPr>
        <p:spPr>
          <a:xfrm>
            <a:off x="4836407" y="5036471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Helvetica Neue"/>
              </a:rPr>
              <a:t>Formatted Printing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9530E8-76A8-49E9-9A8B-79729BE8ED5A}"/>
              </a:ext>
            </a:extLst>
          </p:cNvPr>
          <p:cNvSpPr/>
          <p:nvPr/>
        </p:nvSpPr>
        <p:spPr>
          <a:xfrm>
            <a:off x="7119059" y="3829787"/>
            <a:ext cx="153280" cy="666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5D7768-AC74-4322-81F3-7BF77AD38B92}"/>
              </a:ext>
            </a:extLst>
          </p:cNvPr>
          <p:cNvCxnSpPr>
            <a:cxnSpLocks/>
          </p:cNvCxnSpPr>
          <p:nvPr/>
        </p:nvCxnSpPr>
        <p:spPr>
          <a:xfrm flipH="1">
            <a:off x="7260449" y="4162918"/>
            <a:ext cx="5046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644242E-1BB8-44FB-A13E-378A8C833F5B}"/>
              </a:ext>
            </a:extLst>
          </p:cNvPr>
          <p:cNvSpPr/>
          <p:nvPr/>
        </p:nvSpPr>
        <p:spPr>
          <a:xfrm>
            <a:off x="7816691" y="3961630"/>
            <a:ext cx="127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Helvetica Neue"/>
              </a:rPr>
              <a:t>Terminator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98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6987-3F52-451D-B7B6-43128EB5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7F510-B79D-4614-813C-BC2B560E4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C47311-E460-4D3D-970F-9E262E72AAE9}"/>
              </a:ext>
            </a:extLst>
          </p:cNvPr>
          <p:cNvSpPr/>
          <p:nvPr/>
        </p:nvSpPr>
        <p:spPr>
          <a:xfrm>
            <a:off x="1033669" y="125333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		case 3: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(“Tuesday”);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	case 4: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</a:t>
            </a:r>
            <a:r>
              <a:rPr lang="en-US" dirty="0" err="1"/>
              <a:t>Wednesay</a:t>
            </a:r>
            <a:r>
              <a:rPr lang="en-US" dirty="0"/>
              <a:t>”);	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	case 5: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(“Thursday”);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	case 6: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(“Friday”);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	case 7: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(“Saturday”);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	default: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(“Invalid day”);</a:t>
            </a:r>
          </a:p>
          <a:p>
            <a:r>
              <a:rPr lang="en-US" dirty="0"/>
              <a:t>		}</a:t>
            </a:r>
          </a:p>
          <a:p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6601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03EA-EE14-4577-8E40-B68EC64B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4E9D42-121E-4016-8D4B-F46527F10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943169"/>
              </p:ext>
            </p:extLst>
          </p:nvPr>
        </p:nvGraphicFramePr>
        <p:xfrm>
          <a:off x="838200" y="2392680"/>
          <a:ext cx="10515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7679831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9715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Entry Controlled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Exit Controlled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71500" indent="-571500">
                        <a:buFont typeface="Wingdings" panose="05000000000000000000" pitchFamily="2" charset="2"/>
                        <a:buChar char="§"/>
                      </a:pPr>
                      <a:r>
                        <a:rPr lang="en-IN" sz="4400" dirty="0"/>
                        <a:t>while</a:t>
                      </a:r>
                    </a:p>
                    <a:p>
                      <a:pPr marL="571500" indent="-571500">
                        <a:buFont typeface="Wingdings" panose="05000000000000000000" pitchFamily="2" charset="2"/>
                        <a:buChar char="§"/>
                      </a:pPr>
                      <a:r>
                        <a:rPr lang="en-IN" sz="4400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indent="-571500">
                        <a:buFont typeface="Wingdings" panose="05000000000000000000" pitchFamily="2" charset="2"/>
                        <a:buChar char="§"/>
                      </a:pPr>
                      <a:r>
                        <a:rPr lang="en-IN" sz="4400" dirty="0"/>
                        <a:t>do…while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47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275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2F48-A2EC-4E6F-ABEA-CF0F8EA8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389C-8AD2-4E06-BBA3-0746867E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while(condition)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Statement/s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4409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A85F-FE4E-4646-BCEC-904DA087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0F7BA-E116-41F4-8235-01F4C1057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int n, </a:t>
            </a:r>
            <a:r>
              <a:rPr lang="en-US" dirty="0" err="1"/>
              <a:t>i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clrscr</a:t>
            </a:r>
            <a:r>
              <a:rPr lang="en-US" dirty="0"/>
              <a:t> 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("enter the values of n");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 ("%d", &amp;n);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("natural numbers from 1 to %d ", n);</a:t>
            </a:r>
          </a:p>
          <a:p>
            <a:pPr marL="0" indent="0">
              <a:buNone/>
            </a:pPr>
            <a:r>
              <a:rPr lang="en-US" dirty="0"/>
              <a:t>	while (</a:t>
            </a:r>
            <a:r>
              <a:rPr lang="en-US" dirty="0" err="1"/>
              <a:t>i</a:t>
            </a:r>
            <a:r>
              <a:rPr lang="en-US" dirty="0"/>
              <a:t>&lt;=n)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 ("%d\ t",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839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EB61-B597-427D-A249-65D28099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41BB-C547-46A5-B245-8618E467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Initializtion;Condition;Updation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Statemant</a:t>
            </a:r>
            <a:r>
              <a:rPr lang="en-US" dirty="0"/>
              <a:t>/s;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4333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5023-8ECC-4922-B586-71A96EEF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70EAE-94A5-4B76-8FC1-BF00BA9E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int n,i;</a:t>
            </a:r>
          </a:p>
          <a:p>
            <a:pPr marL="0" indent="0">
              <a:buNone/>
            </a:pPr>
            <a:r>
              <a:rPr lang="pt-BR" dirty="0"/>
              <a:t>	clrscr();</a:t>
            </a:r>
          </a:p>
          <a:p>
            <a:pPr marL="0" indent="0">
              <a:buNone/>
            </a:pPr>
            <a:r>
              <a:rPr lang="pt-BR" dirty="0"/>
              <a:t>	printf("enter any number");</a:t>
            </a:r>
          </a:p>
          <a:p>
            <a:pPr marL="0" indent="0">
              <a:buNone/>
            </a:pPr>
            <a:r>
              <a:rPr lang="pt-BR" dirty="0"/>
              <a:t>	scanf("%d",&amp;n);</a:t>
            </a:r>
          </a:p>
          <a:p>
            <a:pPr marL="0" indent="0">
              <a:buNone/>
            </a:pPr>
            <a:r>
              <a:rPr lang="pt-BR" dirty="0"/>
              <a:t>	for(i=1,i&lt;=n,i++)</a:t>
            </a:r>
          </a:p>
          <a:p>
            <a:pPr marL="0" indent="0">
              <a:buNone/>
            </a:pPr>
            <a:r>
              <a:rPr lang="pt-BR" dirty="0"/>
              <a:t>	{</a:t>
            </a:r>
          </a:p>
          <a:p>
            <a:pPr marL="0" indent="0">
              <a:buNone/>
            </a:pPr>
            <a:r>
              <a:rPr lang="pt-BR" dirty="0"/>
              <a:t>		printf(“%d”,i);</a:t>
            </a:r>
          </a:p>
          <a:p>
            <a:pPr marL="0" indent="0">
              <a:buNone/>
            </a:pPr>
            <a:r>
              <a:rPr lang="pt-BR" dirty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071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6029-30FF-45AF-B485-FA64BC65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do…while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E9B9-E9B0-44D3-A59C-B8CBB50D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Statement/s;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}while(condition);</a:t>
            </a:r>
          </a:p>
        </p:txBody>
      </p:sp>
    </p:spTree>
    <p:extLst>
      <p:ext uri="{BB962C8B-B14F-4D97-AF65-F5344CB8AC3E}">
        <p14:creationId xmlns:p14="http://schemas.microsoft.com/office/powerpoint/2010/main" val="1836706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E9D4-58D3-4A2F-93DC-B7B7469B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do…while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D875-827D-4F1A-8741-C0B6A595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n,i</a:t>
            </a:r>
            <a:r>
              <a:rPr lang="en-IN" dirty="0"/>
              <a:t>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clrscr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("enter any number");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("natural numbers from 1 to %</a:t>
            </a:r>
            <a:r>
              <a:rPr lang="en-IN" dirty="0" err="1"/>
              <a:t>d",n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do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("%d\t",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	}while(</a:t>
            </a:r>
            <a:r>
              <a:rPr lang="en-IN" dirty="0" err="1"/>
              <a:t>i</a:t>
            </a:r>
            <a:r>
              <a:rPr lang="en-IN" dirty="0"/>
              <a:t>&lt;=n);</a:t>
            </a:r>
          </a:p>
        </p:txBody>
      </p:sp>
    </p:spTree>
    <p:extLst>
      <p:ext uri="{BB962C8B-B14F-4D97-AF65-F5344CB8AC3E}">
        <p14:creationId xmlns:p14="http://schemas.microsoft.com/office/powerpoint/2010/main" val="2446107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3E4F-8F39-4D38-963D-AD5D8E42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A70C-0EB3-471C-95BC-FF9A36D5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Print multiplication table of any numbers from 1 to 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242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E6DD-C841-46C5-A285-9FC6CE610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015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3A48-1D9C-4F8D-BB5E-F78676DE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 C++ shortcuts: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114D-C6D5-410B-873C-FEB167865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F2 </a:t>
            </a:r>
            <a:r>
              <a:rPr lang="en-US" dirty="0">
                <a:sym typeface="Wingdings" panose="05000000000000000000" pitchFamily="2" charset="2"/>
              </a:rPr>
              <a:t> Save  </a:t>
            </a:r>
            <a:r>
              <a:rPr lang="en-US" dirty="0" err="1">
                <a:sym typeface="Wingdings" panose="05000000000000000000" pitchFamily="2" charset="2"/>
              </a:rPr>
              <a:t>filename.c</a:t>
            </a:r>
            <a:r>
              <a:rPr lang="en-US" dirty="0">
                <a:sym typeface="Wingdings" panose="05000000000000000000" pitchFamily="2" charset="2"/>
              </a:rPr>
              <a:t> (c file must have .c extension)</a:t>
            </a:r>
          </a:p>
          <a:p>
            <a:r>
              <a:rPr lang="en-US" dirty="0">
                <a:sym typeface="Wingdings" panose="05000000000000000000" pitchFamily="2" charset="2"/>
              </a:rPr>
              <a:t>Alt + F9  Compile (human readable code to machine readable code)</a:t>
            </a:r>
          </a:p>
          <a:p>
            <a:r>
              <a:rPr lang="en-US" dirty="0">
                <a:sym typeface="Wingdings" panose="05000000000000000000" pitchFamily="2" charset="2"/>
              </a:rPr>
              <a:t>Ctrl + F9  Run (execute the program)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324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FC98-C7EB-4B39-A98A-976F266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</p:txBody>
      </p:sp>
      <p:pic>
        <p:nvPicPr>
          <p:cNvPr id="3074" name="Picture 2" descr="http://tutorialtous.com/c/images/funstruct.png">
            <a:extLst>
              <a:ext uri="{FF2B5EF4-FFF2-40B4-BE49-F238E27FC236}">
                <a16:creationId xmlns:a16="http://schemas.microsoft.com/office/drawing/2014/main" id="{15309B40-E507-4CB4-8586-29ECD9DCD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621469"/>
            <a:ext cx="9848850" cy="459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5097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FC98-C7EB-4B39-A98A-976F266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227DC-BF49-4354-96D5-AD14EAF5D136}"/>
              </a:ext>
            </a:extLst>
          </p:cNvPr>
          <p:cNvSpPr/>
          <p:nvPr/>
        </p:nvSpPr>
        <p:spPr>
          <a:xfrm>
            <a:off x="1543050" y="2828836"/>
            <a:ext cx="9105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We have 2 types of functions:</a:t>
            </a:r>
            <a:b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en-US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Standard library functions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User-defined functions</a:t>
            </a:r>
            <a:endParaRPr lang="en-US" sz="24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168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FC98-C7EB-4B39-A98A-976F266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227DC-BF49-4354-96D5-AD14EAF5D136}"/>
              </a:ext>
            </a:extLst>
          </p:cNvPr>
          <p:cNvSpPr/>
          <p:nvPr/>
        </p:nvSpPr>
        <p:spPr>
          <a:xfrm>
            <a:off x="1543050" y="2828836"/>
            <a:ext cx="9105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Function declaration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Function calling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3563022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FC98-C7EB-4B39-A98A-976F266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79AD5-7389-4BBA-9795-45F246690B11}"/>
              </a:ext>
            </a:extLst>
          </p:cNvPr>
          <p:cNvSpPr/>
          <p:nvPr/>
        </p:nvSpPr>
        <p:spPr>
          <a:xfrm>
            <a:off x="1362075" y="2690336"/>
            <a:ext cx="7781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return type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function_name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(argument list)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code block;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26784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FC98-C7EB-4B39-A98A-976F266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EF08B-D5C9-4D1E-8E3C-E64624D83F36}"/>
              </a:ext>
            </a:extLst>
          </p:cNvPr>
          <p:cNvSpPr/>
          <p:nvPr/>
        </p:nvSpPr>
        <p:spPr>
          <a:xfrm>
            <a:off x="1619250" y="1462086"/>
            <a:ext cx="760095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#include &lt; 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/>
              <a:t>#include &lt; </a:t>
            </a:r>
            <a:r>
              <a:rPr lang="en-IN" sz="2000" dirty="0" err="1"/>
              <a:t>conio.h</a:t>
            </a:r>
            <a:r>
              <a:rPr lang="en-IN" sz="2000" dirty="0"/>
              <a:t>&gt;</a:t>
            </a:r>
          </a:p>
          <a:p>
            <a:r>
              <a:rPr lang="en-IN" sz="2000" dirty="0"/>
              <a:t>void </a:t>
            </a:r>
            <a:r>
              <a:rPr lang="en-IN" sz="2000" dirty="0" err="1"/>
              <a:t>speakHello</a:t>
            </a:r>
            <a:r>
              <a:rPr lang="en-IN" sz="2000" dirty="0"/>
              <a:t>();      /* Function Declaration */</a:t>
            </a:r>
          </a:p>
          <a:p>
            <a:r>
              <a:rPr lang="en-IN" sz="2000" dirty="0"/>
              <a:t>void main()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clrscr</a:t>
            </a:r>
            <a:r>
              <a:rPr lang="en-IN" sz="2000" dirty="0"/>
              <a:t>();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speakHello</a:t>
            </a:r>
            <a:r>
              <a:rPr lang="en-IN" sz="2000" dirty="0"/>
              <a:t>();      /* Function Calling */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getch</a:t>
            </a:r>
            <a:r>
              <a:rPr lang="en-IN" sz="2000" dirty="0"/>
              <a:t>();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dirty="0"/>
              <a:t>void </a:t>
            </a:r>
            <a:r>
              <a:rPr lang="en-IN" sz="2000" dirty="0" err="1"/>
              <a:t>speakHello</a:t>
            </a:r>
            <a:r>
              <a:rPr lang="en-IN" sz="2000" dirty="0"/>
              <a:t>()      /* Function Definition*/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printf</a:t>
            </a:r>
            <a:r>
              <a:rPr lang="en-IN" sz="2000" dirty="0"/>
              <a:t>("\n WELCOME TO THE WORLD OF C LANGUAGE");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49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FC98-C7EB-4B39-A98A-976F266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–return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EF08B-D5C9-4D1E-8E3C-E64624D83F36}"/>
              </a:ext>
            </a:extLst>
          </p:cNvPr>
          <p:cNvSpPr/>
          <p:nvPr/>
        </p:nvSpPr>
        <p:spPr>
          <a:xfrm>
            <a:off x="1619250" y="1462086"/>
            <a:ext cx="76009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#include &lt; 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/>
              <a:t>void </a:t>
            </a:r>
            <a:r>
              <a:rPr lang="en-IN" sz="2000" dirty="0" err="1"/>
              <a:t>speakHello</a:t>
            </a:r>
            <a:r>
              <a:rPr lang="en-IN" sz="2000" dirty="0"/>
              <a:t>(int, int);      /* Function Declaration */</a:t>
            </a:r>
          </a:p>
          <a:p>
            <a:r>
              <a:rPr lang="en-IN" sz="2000" dirty="0"/>
              <a:t>void main()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clrscr</a:t>
            </a:r>
            <a:r>
              <a:rPr lang="en-IN" sz="2000" dirty="0"/>
              <a:t>();</a:t>
            </a:r>
          </a:p>
          <a:p>
            <a:r>
              <a:rPr lang="en-IN" sz="2000" dirty="0"/>
              <a:t>   </a:t>
            </a:r>
          </a:p>
          <a:p>
            <a:r>
              <a:rPr lang="en-IN" sz="2000" dirty="0" err="1"/>
              <a:t>printf</a:t>
            </a:r>
            <a:r>
              <a:rPr lang="en-IN" sz="2000" dirty="0"/>
              <a:t>(“%d”, </a:t>
            </a:r>
            <a:r>
              <a:rPr lang="en-IN" sz="2000" dirty="0" err="1"/>
              <a:t>speakHello</a:t>
            </a:r>
            <a:r>
              <a:rPr lang="en-IN" sz="2000" dirty="0"/>
              <a:t>(12,21));      /* Function Calling */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getch</a:t>
            </a:r>
            <a:r>
              <a:rPr lang="en-IN" sz="2000" dirty="0"/>
              <a:t>();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dirty="0"/>
              <a:t>void </a:t>
            </a:r>
            <a:r>
              <a:rPr lang="en-IN" sz="2000" dirty="0" err="1"/>
              <a:t>speakHello</a:t>
            </a:r>
            <a:r>
              <a:rPr lang="en-IN" sz="2000" dirty="0"/>
              <a:t>(int x, int y)      /* Function Definition*/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return (</a:t>
            </a:r>
            <a:r>
              <a:rPr lang="en-IN" sz="2000" dirty="0" err="1"/>
              <a:t>x+y</a:t>
            </a:r>
            <a:r>
              <a:rPr lang="en-IN" sz="2000" dirty="0"/>
              <a:t>);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396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FC98-C7EB-4B39-A98A-976F266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EF08B-D5C9-4D1E-8E3C-E64624D83F36}"/>
              </a:ext>
            </a:extLst>
          </p:cNvPr>
          <p:cNvSpPr/>
          <p:nvPr/>
        </p:nvSpPr>
        <p:spPr>
          <a:xfrm>
            <a:off x="1533525" y="2814636"/>
            <a:ext cx="76009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type</a:t>
            </a:r>
            <a:r>
              <a:rPr lang="en-IN" sz="4000" dirty="0"/>
              <a:t> </a:t>
            </a:r>
            <a:r>
              <a:rPr lang="en-IN" sz="4000" dirty="0" err="1">
                <a:solidFill>
                  <a:srgbClr val="005D22"/>
                </a:solidFill>
              </a:rPr>
              <a:t>variable_name</a:t>
            </a:r>
            <a:r>
              <a:rPr lang="en-IN" sz="4000" dirty="0"/>
              <a:t>[</a:t>
            </a:r>
            <a:r>
              <a:rPr lang="en-IN" sz="4000" dirty="0" err="1">
                <a:solidFill>
                  <a:srgbClr val="FF0000"/>
                </a:solidFill>
              </a:rPr>
              <a:t>lengthofarray</a:t>
            </a:r>
            <a:r>
              <a:rPr lang="en-IN" sz="4000" dirty="0"/>
              <a:t>];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D12A85-F196-49D2-9A50-4DF06F81ED46}"/>
              </a:ext>
            </a:extLst>
          </p:cNvPr>
          <p:cNvSpPr/>
          <p:nvPr/>
        </p:nvSpPr>
        <p:spPr>
          <a:xfrm>
            <a:off x="3007528" y="4158734"/>
            <a:ext cx="2361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int</a:t>
            </a:r>
            <a:r>
              <a:rPr lang="en-IN" sz="4000" dirty="0"/>
              <a:t> </a:t>
            </a:r>
            <a:r>
              <a:rPr lang="en-IN" sz="4000" dirty="0">
                <a:solidFill>
                  <a:srgbClr val="005D22"/>
                </a:solidFill>
              </a:rPr>
              <a:t>min</a:t>
            </a:r>
            <a:r>
              <a:rPr lang="en-IN" sz="4000" dirty="0"/>
              <a:t>[</a:t>
            </a:r>
            <a:r>
              <a:rPr lang="en-IN" sz="4000" dirty="0">
                <a:solidFill>
                  <a:srgbClr val="FF0000"/>
                </a:solidFill>
              </a:rPr>
              <a:t>9</a:t>
            </a:r>
            <a:r>
              <a:rPr lang="en-IN" sz="40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1412250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FC98-C7EB-4B39-A98A-976F266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D12A85-F196-49D2-9A50-4DF06F81ED46}"/>
              </a:ext>
            </a:extLst>
          </p:cNvPr>
          <p:cNvSpPr/>
          <p:nvPr/>
        </p:nvSpPr>
        <p:spPr>
          <a:xfrm>
            <a:off x="3045628" y="2377559"/>
            <a:ext cx="2361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int</a:t>
            </a:r>
            <a:r>
              <a:rPr lang="en-IN" sz="4000" dirty="0"/>
              <a:t> </a:t>
            </a:r>
            <a:r>
              <a:rPr lang="en-IN" sz="4000" dirty="0">
                <a:solidFill>
                  <a:srgbClr val="005D22"/>
                </a:solidFill>
              </a:rPr>
              <a:t>min</a:t>
            </a:r>
            <a:r>
              <a:rPr lang="en-IN" sz="4000" dirty="0"/>
              <a:t>[</a:t>
            </a:r>
            <a:r>
              <a:rPr lang="en-IN" sz="4000" dirty="0">
                <a:solidFill>
                  <a:srgbClr val="FF0000"/>
                </a:solidFill>
              </a:rPr>
              <a:t>5</a:t>
            </a:r>
            <a:r>
              <a:rPr lang="en-IN" sz="4000" dirty="0"/>
              <a:t>];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0B9017-E6EA-4AE2-A020-0C7CF3DD0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93003"/>
              </p:ext>
            </p:extLst>
          </p:nvPr>
        </p:nvGraphicFramePr>
        <p:xfrm>
          <a:off x="1527175" y="4057272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48347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103901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583079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24850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54456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690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5BA702-295B-4D34-8044-D05A2C0B043E}"/>
              </a:ext>
            </a:extLst>
          </p:cNvPr>
          <p:cNvSpPr txBox="1"/>
          <p:nvPr/>
        </p:nvSpPr>
        <p:spPr>
          <a:xfrm>
            <a:off x="1733550" y="458521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min[0]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204AC-52AC-48CF-BBEF-86E1DE426833}"/>
              </a:ext>
            </a:extLst>
          </p:cNvPr>
          <p:cNvSpPr txBox="1"/>
          <p:nvPr/>
        </p:nvSpPr>
        <p:spPr>
          <a:xfrm>
            <a:off x="3374695" y="458521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min[1]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8ACBA-2B64-477F-BC69-EA04B0EF7A67}"/>
              </a:ext>
            </a:extLst>
          </p:cNvPr>
          <p:cNvSpPr txBox="1"/>
          <p:nvPr/>
        </p:nvSpPr>
        <p:spPr>
          <a:xfrm>
            <a:off x="5015840" y="458521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min[2]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AC978-5BA6-49C3-93EC-E95778A0824B}"/>
              </a:ext>
            </a:extLst>
          </p:cNvPr>
          <p:cNvSpPr txBox="1"/>
          <p:nvPr/>
        </p:nvSpPr>
        <p:spPr>
          <a:xfrm>
            <a:off x="6656985" y="458521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min[3]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D1024-7DE1-415F-AE81-A6ED2FC2A8C1}"/>
              </a:ext>
            </a:extLst>
          </p:cNvPr>
          <p:cNvSpPr txBox="1"/>
          <p:nvPr/>
        </p:nvSpPr>
        <p:spPr>
          <a:xfrm>
            <a:off x="8298130" y="458521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min[4]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F7FFED-B807-4C91-BA84-1F5EB7216BB5}"/>
              </a:ext>
            </a:extLst>
          </p:cNvPr>
          <p:cNvSpPr/>
          <p:nvPr/>
        </p:nvSpPr>
        <p:spPr>
          <a:xfrm>
            <a:off x="3336595" y="5399939"/>
            <a:ext cx="3390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CONTINOUS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34741228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FC98-C7EB-4B39-A98A-976F266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AB8CF-AF84-4A5E-AF2B-6BB26B831FFB}"/>
              </a:ext>
            </a:extLst>
          </p:cNvPr>
          <p:cNvSpPr/>
          <p:nvPr/>
        </p:nvSpPr>
        <p:spPr>
          <a:xfrm>
            <a:off x="3048000" y="260461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int </a:t>
            </a:r>
            <a:r>
              <a:rPr lang="en-US" sz="3600" dirty="0" err="1"/>
              <a:t>myArray</a:t>
            </a:r>
            <a:r>
              <a:rPr lang="en-US" sz="3600" dirty="0"/>
              <a:t>[5] = {1,2,3,4,5};</a:t>
            </a:r>
          </a:p>
          <a:p>
            <a:endParaRPr lang="en-US" sz="3600" dirty="0"/>
          </a:p>
          <a:p>
            <a:r>
              <a:rPr lang="en-US" sz="3600" dirty="0"/>
              <a:t>for (int </a:t>
            </a:r>
            <a:r>
              <a:rPr lang="en-US" sz="3600" dirty="0" err="1"/>
              <a:t>i</a:t>
            </a:r>
            <a:r>
              <a:rPr lang="en-US" sz="3600" dirty="0"/>
              <a:t>=0;i&lt;5;i++){</a:t>
            </a:r>
          </a:p>
          <a:p>
            <a:r>
              <a:rPr lang="en-US" sz="3600" dirty="0"/>
              <a:t>   </a:t>
            </a:r>
            <a:r>
              <a:rPr lang="en-US" sz="3600" dirty="0" err="1"/>
              <a:t>printf</a:t>
            </a:r>
            <a:r>
              <a:rPr lang="en-US" sz="3600" dirty="0"/>
              <a:t>("%d", </a:t>
            </a:r>
            <a:r>
              <a:rPr lang="en-US" sz="3600" dirty="0" err="1"/>
              <a:t>myArray</a:t>
            </a:r>
            <a:r>
              <a:rPr lang="en-US" sz="3600" dirty="0"/>
              <a:t>[</a:t>
            </a:r>
            <a:r>
              <a:rPr lang="en-US" sz="3600" dirty="0" err="1"/>
              <a:t>i</a:t>
            </a:r>
            <a:r>
              <a:rPr lang="en-US" sz="3600" dirty="0"/>
              <a:t>]);</a:t>
            </a:r>
          </a:p>
          <a:p>
            <a:r>
              <a:rPr lang="en-US" sz="3600" dirty="0"/>
              <a:t>}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93305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FC98-C7EB-4B39-A98A-976F266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AB8CF-AF84-4A5E-AF2B-6BB26B831FFB}"/>
              </a:ext>
            </a:extLst>
          </p:cNvPr>
          <p:cNvSpPr/>
          <p:nvPr/>
        </p:nvSpPr>
        <p:spPr>
          <a:xfrm>
            <a:off x="1466850" y="2604611"/>
            <a:ext cx="9258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Find the greatest number in an array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3172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FC71-3192-416C-874A-4CEE1326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E67A-B663-4EAE-A98B-735A3049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000" b="1" dirty="0"/>
              <a:t>Question: </a:t>
            </a:r>
          </a:p>
          <a:p>
            <a:pPr marL="0" indent="0">
              <a:buNone/>
            </a:pPr>
            <a:r>
              <a:rPr lang="en-IN" sz="4000" dirty="0"/>
              <a:t>Write a Program to print your name and address</a:t>
            </a:r>
          </a:p>
        </p:txBody>
      </p:sp>
    </p:spTree>
    <p:extLst>
      <p:ext uri="{BB962C8B-B14F-4D97-AF65-F5344CB8AC3E}">
        <p14:creationId xmlns:p14="http://schemas.microsoft.com/office/powerpoint/2010/main" val="4113406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FC98-C7EB-4B39-A98A-976F266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– Multidimensional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AB8CF-AF84-4A5E-AF2B-6BB26B831FFB}"/>
              </a:ext>
            </a:extLst>
          </p:cNvPr>
          <p:cNvSpPr/>
          <p:nvPr/>
        </p:nvSpPr>
        <p:spPr>
          <a:xfrm>
            <a:off x="933450" y="2252990"/>
            <a:ext cx="25431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 values [3] [4]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C7F28-64C3-4A7B-A49E-4D2B30326104}"/>
              </a:ext>
            </a:extLst>
          </p:cNvPr>
          <p:cNvSpPr/>
          <p:nvPr/>
        </p:nvSpPr>
        <p:spPr>
          <a:xfrm>
            <a:off x="8267700" y="2514600"/>
            <a:ext cx="3343275" cy="21431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Size: 3x4 = 12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933A1E-54AE-4C0D-8479-E0C7E951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821557"/>
              </p:ext>
            </p:extLst>
          </p:nvPr>
        </p:nvGraphicFramePr>
        <p:xfrm>
          <a:off x="933450" y="3114675"/>
          <a:ext cx="618172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45">
                  <a:extLst>
                    <a:ext uri="{9D8B030D-6E8A-4147-A177-3AD203B41FA5}">
                      <a16:colId xmlns:a16="http://schemas.microsoft.com/office/drawing/2014/main" val="651087239"/>
                    </a:ext>
                  </a:extLst>
                </a:gridCol>
                <a:gridCol w="1236345">
                  <a:extLst>
                    <a:ext uri="{9D8B030D-6E8A-4147-A177-3AD203B41FA5}">
                      <a16:colId xmlns:a16="http://schemas.microsoft.com/office/drawing/2014/main" val="1328516621"/>
                    </a:ext>
                  </a:extLst>
                </a:gridCol>
                <a:gridCol w="1236345">
                  <a:extLst>
                    <a:ext uri="{9D8B030D-6E8A-4147-A177-3AD203B41FA5}">
                      <a16:colId xmlns:a16="http://schemas.microsoft.com/office/drawing/2014/main" val="2797704914"/>
                    </a:ext>
                  </a:extLst>
                </a:gridCol>
                <a:gridCol w="1236345">
                  <a:extLst>
                    <a:ext uri="{9D8B030D-6E8A-4147-A177-3AD203B41FA5}">
                      <a16:colId xmlns:a16="http://schemas.microsoft.com/office/drawing/2014/main" val="665344494"/>
                    </a:ext>
                  </a:extLst>
                </a:gridCol>
                <a:gridCol w="1236345">
                  <a:extLst>
                    <a:ext uri="{9D8B030D-6E8A-4147-A177-3AD203B41FA5}">
                      <a16:colId xmlns:a16="http://schemas.microsoft.com/office/drawing/2014/main" val="179866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4000" b="0" dirty="0"/>
                        <a:t>[0,0]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0" dirty="0"/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0" dirty="0"/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0" dirty="0"/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0" dirty="0"/>
                        <a:t>[0,4]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2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4000" b="0" dirty="0"/>
                        <a:t>[1,0]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0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0" dirty="0"/>
                        <a:t>[1,2]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0" dirty="0"/>
                        <a:t>[1,3]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0" dirty="0"/>
                        <a:t>[1,4]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4000" b="0" dirty="0"/>
                        <a:t>[2,0]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0" dirty="0"/>
                        <a:t>[2,1]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0" dirty="0"/>
                        <a:t>[2,2]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0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0" dirty="0"/>
                        <a:t>[2,4]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2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1958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FC98-C7EB-4B39-A98A-976F266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– Multidimensional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AB8CF-AF84-4A5E-AF2B-6BB26B831FFB}"/>
              </a:ext>
            </a:extLst>
          </p:cNvPr>
          <p:cNvSpPr/>
          <p:nvPr/>
        </p:nvSpPr>
        <p:spPr>
          <a:xfrm>
            <a:off x="3114675" y="1590675"/>
            <a:ext cx="59626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 values [3] [4] = {</a:t>
            </a:r>
          </a:p>
          <a:p>
            <a:r>
              <a:rPr lang="en-US" sz="2800" dirty="0"/>
              <a:t>	{</a:t>
            </a:r>
          </a:p>
          <a:p>
            <a:r>
              <a:rPr lang="en-US" sz="2800" dirty="0"/>
              <a:t>		1, 2, 3, 4</a:t>
            </a:r>
          </a:p>
          <a:p>
            <a:r>
              <a:rPr lang="en-US" sz="2800" dirty="0"/>
              <a:t>	}</a:t>
            </a:r>
          </a:p>
          <a:p>
            <a:r>
              <a:rPr lang="en-US" sz="2800" dirty="0"/>
              <a:t>	{</a:t>
            </a:r>
          </a:p>
          <a:p>
            <a:r>
              <a:rPr lang="en-US" sz="2800" dirty="0"/>
              <a:t>		5, 6, 7, 8</a:t>
            </a:r>
          </a:p>
          <a:p>
            <a:r>
              <a:rPr lang="en-US" sz="2800" dirty="0"/>
              <a:t>	}</a:t>
            </a:r>
          </a:p>
          <a:p>
            <a:r>
              <a:rPr lang="en-US" sz="2800" dirty="0"/>
              <a:t>	{</a:t>
            </a:r>
          </a:p>
          <a:p>
            <a:r>
              <a:rPr lang="en-US" sz="2800" dirty="0"/>
              <a:t>		9, 10, 11, 12</a:t>
            </a:r>
          </a:p>
          <a:p>
            <a:r>
              <a:rPr lang="en-US" sz="2800" dirty="0"/>
              <a:t>	}</a:t>
            </a:r>
          </a:p>
          <a:p>
            <a:r>
              <a:rPr lang="en-US" sz="2800" dirty="0"/>
              <a:t>};</a:t>
            </a:r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C7F28-64C3-4A7B-A49E-4D2B30326104}"/>
              </a:ext>
            </a:extLst>
          </p:cNvPr>
          <p:cNvSpPr/>
          <p:nvPr/>
        </p:nvSpPr>
        <p:spPr>
          <a:xfrm>
            <a:off x="8267700" y="2514600"/>
            <a:ext cx="3343275" cy="21431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Size: 3x4 = 12</a:t>
            </a:r>
          </a:p>
        </p:txBody>
      </p:sp>
    </p:spTree>
    <p:extLst>
      <p:ext uri="{BB962C8B-B14F-4D97-AF65-F5344CB8AC3E}">
        <p14:creationId xmlns:p14="http://schemas.microsoft.com/office/powerpoint/2010/main" val="34953900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FC98-C7EB-4B39-A98A-976F266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05BE63-7656-49CD-9834-60AB76E05CBB}"/>
              </a:ext>
            </a:extLst>
          </p:cNvPr>
          <p:cNvSpPr/>
          <p:nvPr/>
        </p:nvSpPr>
        <p:spPr>
          <a:xfrm>
            <a:off x="1457325" y="3105835"/>
            <a:ext cx="92773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pointer is a variable that contains an address which is a location of another variable in memory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361219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FC98-C7EB-4B39-A98A-976F266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05BE63-7656-49CD-9834-60AB76E05CBB}"/>
              </a:ext>
            </a:extLst>
          </p:cNvPr>
          <p:cNvSpPr/>
          <p:nvPr/>
        </p:nvSpPr>
        <p:spPr>
          <a:xfrm>
            <a:off x="1457325" y="2025134"/>
            <a:ext cx="9277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Datatype    *pointer name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A0D0B-FAD9-44DD-96D3-438DA2357274}"/>
              </a:ext>
            </a:extLst>
          </p:cNvPr>
          <p:cNvSpPr/>
          <p:nvPr/>
        </p:nvSpPr>
        <p:spPr>
          <a:xfrm>
            <a:off x="1457325" y="4186535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asterisk (*) tells the variable ‘p’ is a pointer variable.</a:t>
            </a:r>
          </a:p>
          <a:p>
            <a:r>
              <a:rPr lang="en-US" sz="2800" dirty="0"/>
              <a:t>‘p’ needs a memory location.</a:t>
            </a:r>
          </a:p>
          <a:p>
            <a:r>
              <a:rPr lang="en-US" sz="2800" dirty="0"/>
              <a:t>‘p’ points to a variable of type datatype.</a:t>
            </a: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7F197-A570-4867-AC7F-726E9D071F4E}"/>
              </a:ext>
            </a:extLst>
          </p:cNvPr>
          <p:cNvSpPr/>
          <p:nvPr/>
        </p:nvSpPr>
        <p:spPr>
          <a:xfrm>
            <a:off x="1457325" y="2977156"/>
            <a:ext cx="9277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int    *p</a:t>
            </a:r>
          </a:p>
        </p:txBody>
      </p:sp>
    </p:spTree>
    <p:extLst>
      <p:ext uri="{BB962C8B-B14F-4D97-AF65-F5344CB8AC3E}">
        <p14:creationId xmlns:p14="http://schemas.microsoft.com/office/powerpoint/2010/main" val="1758695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8A92-C035-4DD0-B3E4-90F09321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2747-D9F5-41C9-9189-1781CB99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int a=10;</a:t>
            </a:r>
          </a:p>
          <a:p>
            <a:pPr marL="0" indent="0">
              <a:buNone/>
            </a:pPr>
            <a:r>
              <a:rPr lang="en-US" dirty="0"/>
              <a:t>int *b;</a:t>
            </a:r>
          </a:p>
          <a:p>
            <a:pPr marL="0" indent="0">
              <a:buNone/>
            </a:pPr>
            <a:r>
              <a:rPr lang="en-US" dirty="0"/>
              <a:t>	   b=&amp;a;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/>
              <a:t>printf</a:t>
            </a:r>
            <a:r>
              <a:rPr lang="en-US" dirty="0"/>
              <a:t>("value of a=%d \</a:t>
            </a:r>
            <a:r>
              <a:rPr lang="en-US" dirty="0" err="1"/>
              <a:t>n",a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/>
              <a:t>printf</a:t>
            </a:r>
            <a:r>
              <a:rPr lang="en-US" dirty="0"/>
              <a:t>("value of a=%d \n",*(&amp;a));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/>
              <a:t>printf</a:t>
            </a:r>
            <a:r>
              <a:rPr lang="en-US" dirty="0"/>
              <a:t>("value of a=%d \n",*b);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/>
              <a:t>printf</a:t>
            </a:r>
            <a:r>
              <a:rPr lang="en-US" dirty="0"/>
              <a:t>("address of a=%u \</a:t>
            </a:r>
            <a:r>
              <a:rPr lang="en-US" dirty="0" err="1"/>
              <a:t>n",&amp;a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/>
              <a:t>printf</a:t>
            </a:r>
            <a:r>
              <a:rPr lang="en-US" dirty="0"/>
              <a:t>("address of a=%u \</a:t>
            </a:r>
            <a:r>
              <a:rPr lang="en-US" dirty="0" err="1"/>
              <a:t>n",b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/>
              <a:t>printf</a:t>
            </a:r>
            <a:r>
              <a:rPr lang="en-US" dirty="0"/>
              <a:t>("address of b=%u \</a:t>
            </a:r>
            <a:r>
              <a:rPr lang="en-US" dirty="0" err="1"/>
              <a:t>n",&amp;b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/>
              <a:t>printf</a:t>
            </a:r>
            <a:r>
              <a:rPr lang="en-US" dirty="0"/>
              <a:t>("value of b=address of a=%u \</a:t>
            </a:r>
            <a:r>
              <a:rPr lang="en-US" dirty="0" err="1"/>
              <a:t>n",b</a:t>
            </a:r>
            <a:r>
              <a:rPr lang="en-US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9067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8A92-C035-4DD0-B3E4-90F09321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Pointer-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2747-D9F5-41C9-9189-1781CB99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dirty="0"/>
              <a:t>int main()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int m = 5, n = 10, o = 0;</a:t>
            </a:r>
          </a:p>
          <a:p>
            <a:pPr marL="0" indent="0">
              <a:buNone/>
            </a:pPr>
            <a:r>
              <a:rPr lang="en-US" sz="2400" dirty="0"/>
              <a:t>    int *p1;</a:t>
            </a:r>
          </a:p>
          <a:p>
            <a:pPr marL="0" indent="0">
              <a:buNone/>
            </a:pPr>
            <a:r>
              <a:rPr lang="en-US" sz="2400" dirty="0"/>
              <a:t>    int *p2;</a:t>
            </a:r>
          </a:p>
          <a:p>
            <a:pPr marL="0" indent="0">
              <a:buNone/>
            </a:pPr>
            <a:r>
              <a:rPr lang="en-US" sz="2400" dirty="0"/>
              <a:t>    int *p3;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p1 = &amp;m;    //printing the address of m</a:t>
            </a:r>
          </a:p>
          <a:p>
            <a:pPr marL="0" indent="0">
              <a:buNone/>
            </a:pPr>
            <a:r>
              <a:rPr lang="en-US" sz="2400" dirty="0"/>
              <a:t>    p2 = &amp;n;    //printing the address of 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("p1 = %d\n", p1);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("p2 = %d\n", p2);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o = *p1+*p2;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("*p1+*p2 = %d\n", o);//point 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8132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8A92-C035-4DD0-B3E4-90F09321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Pointer-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2747-D9F5-41C9-9189-1781CB99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dirty="0"/>
              <a:t> p3 = p1-p2;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("p1 - p2 = %d\n", p3); //point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p1++;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("p1++ = %d\n", p1); //point 3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p2--;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("p2-- = %d\n", p2); //point 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//Below line will give ERROR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("p1+p2 = %d\n", p1+p2); //point 5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4356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5035F-B9F7-497D-AB51-147B15C1868A}"/>
              </a:ext>
            </a:extLst>
          </p:cNvPr>
          <p:cNvSpPr txBox="1"/>
          <p:nvPr/>
        </p:nvSpPr>
        <p:spPr>
          <a:xfrm>
            <a:off x="2724150" y="2876550"/>
            <a:ext cx="647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0" b="1">
                <a:solidFill>
                  <a:srgbClr val="FF0000"/>
                </a:solidFill>
              </a:rPr>
              <a:t>Thank You</a:t>
            </a:r>
            <a:endParaRPr lang="en-IN" sz="10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4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A31F-579C-410A-8EAC-76A93A21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Escape Characters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99E59-B88B-4154-85BE-EF029E762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109252"/>
            <a:ext cx="10515600" cy="503168"/>
          </a:xfrm>
        </p:spPr>
        <p:txBody>
          <a:bodyPr/>
          <a:lstStyle/>
          <a:p>
            <a:r>
              <a:rPr lang="en-US" dirty="0"/>
              <a:t>* </a:t>
            </a:r>
            <a:r>
              <a:rPr lang="en-US" dirty="0">
                <a:solidFill>
                  <a:srgbClr val="FF0000"/>
                </a:solidFill>
              </a:rPr>
              <a:t>Move cursor to first position of a 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D8562C-9115-44F0-9123-59361EA5456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84667429"/>
              </p:ext>
            </p:extLst>
          </p:nvPr>
        </p:nvGraphicFramePr>
        <p:xfrm>
          <a:off x="0" y="1985963"/>
          <a:ext cx="10515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189058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41482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4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New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Horizontal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3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\v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Vertical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3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Carriage return*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0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Backspace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89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82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7259-7919-4BB0-A777-6F64FB66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Add two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E4AD-6D9D-4518-B376-E30828EEE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31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void main()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int num1, num2, sum;</a:t>
            </a:r>
          </a:p>
          <a:p>
            <a:pPr marL="0" indent="0">
              <a:buNone/>
            </a:pPr>
            <a:r>
              <a:rPr lang="en-US" dirty="0"/>
              <a:t>		num1 = 10;</a:t>
            </a:r>
          </a:p>
          <a:p>
            <a:pPr marL="0" indent="0">
              <a:buNone/>
            </a:pPr>
            <a:r>
              <a:rPr lang="en-US" dirty="0"/>
              <a:t>		num2 = 20;</a:t>
            </a:r>
          </a:p>
          <a:p>
            <a:pPr marL="0" indent="0">
              <a:buNone/>
            </a:pPr>
            <a:r>
              <a:rPr lang="en-US" dirty="0"/>
              <a:t>		sum = num1 + num2;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(“sum is %</a:t>
            </a:r>
            <a:r>
              <a:rPr lang="en-US" dirty="0" err="1"/>
              <a:t>d”,sum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EDA73C-DAF5-47FD-B7B0-2EAD14CA0151}"/>
              </a:ext>
            </a:extLst>
          </p:cNvPr>
          <p:cNvSpPr/>
          <p:nvPr/>
        </p:nvSpPr>
        <p:spPr>
          <a:xfrm>
            <a:off x="2729948" y="3101009"/>
            <a:ext cx="409016" cy="327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BC7DD-479E-4889-A7CF-8BD768184FAB}"/>
              </a:ext>
            </a:extLst>
          </p:cNvPr>
          <p:cNvSpPr/>
          <p:nvPr/>
        </p:nvSpPr>
        <p:spPr>
          <a:xfrm>
            <a:off x="4499113" y="4658139"/>
            <a:ext cx="409016" cy="327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0481B3-6FE4-45E8-8D2C-1393FA3828E8}"/>
              </a:ext>
            </a:extLst>
          </p:cNvPr>
          <p:cNvCxnSpPr>
            <a:cxnSpLocks/>
          </p:cNvCxnSpPr>
          <p:nvPr/>
        </p:nvCxnSpPr>
        <p:spPr>
          <a:xfrm flipV="1">
            <a:off x="2007186" y="3265004"/>
            <a:ext cx="722762" cy="449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F4AD5-3695-4EC0-A51F-850774397C8B}"/>
              </a:ext>
            </a:extLst>
          </p:cNvPr>
          <p:cNvCxnSpPr>
            <a:cxnSpLocks/>
          </p:cNvCxnSpPr>
          <p:nvPr/>
        </p:nvCxnSpPr>
        <p:spPr>
          <a:xfrm flipH="1" flipV="1">
            <a:off x="4720011" y="4986130"/>
            <a:ext cx="806146" cy="437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93FA93-7C27-46ED-8769-7291C69D57B5}"/>
              </a:ext>
            </a:extLst>
          </p:cNvPr>
          <p:cNvCxnSpPr>
            <a:cxnSpLocks/>
          </p:cNvCxnSpPr>
          <p:nvPr/>
        </p:nvCxnSpPr>
        <p:spPr>
          <a:xfrm>
            <a:off x="3898934" y="2640835"/>
            <a:ext cx="283060" cy="605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51092A-5786-4746-A92C-CA949DCEA912}"/>
              </a:ext>
            </a:extLst>
          </p:cNvPr>
          <p:cNvCxnSpPr>
            <a:cxnSpLocks/>
          </p:cNvCxnSpPr>
          <p:nvPr/>
        </p:nvCxnSpPr>
        <p:spPr>
          <a:xfrm flipH="1">
            <a:off x="3610142" y="2640835"/>
            <a:ext cx="288792" cy="621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028462-AA76-4BA9-A60E-560BE9BE059C}"/>
              </a:ext>
            </a:extLst>
          </p:cNvPr>
          <p:cNvCxnSpPr>
            <a:cxnSpLocks/>
          </p:cNvCxnSpPr>
          <p:nvPr/>
        </p:nvCxnSpPr>
        <p:spPr>
          <a:xfrm>
            <a:off x="3898934" y="2640835"/>
            <a:ext cx="1023359" cy="605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97E83A-232A-4E7C-944B-14EA9C733365}"/>
              </a:ext>
            </a:extLst>
          </p:cNvPr>
          <p:cNvSpPr/>
          <p:nvPr/>
        </p:nvSpPr>
        <p:spPr>
          <a:xfrm>
            <a:off x="1363420" y="3714565"/>
            <a:ext cx="1172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Helvetica Neue"/>
              </a:rPr>
              <a:t>Data type</a:t>
            </a:r>
          </a:p>
          <a:p>
            <a:r>
              <a:rPr lang="en-IN" dirty="0">
                <a:solidFill>
                  <a:srgbClr val="FF0000"/>
                </a:solidFill>
                <a:latin typeface="Helvetica Neue"/>
              </a:rPr>
              <a:t>(integer)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17C134-0DCF-4BE6-B5A7-EB39C2D1E77A}"/>
              </a:ext>
            </a:extLst>
          </p:cNvPr>
          <p:cNvSpPr/>
          <p:nvPr/>
        </p:nvSpPr>
        <p:spPr>
          <a:xfrm>
            <a:off x="3432479" y="2306897"/>
            <a:ext cx="11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Helvetica Neue"/>
              </a:rPr>
              <a:t>Variables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0E4089-8539-49FC-8310-FA079B39658B}"/>
              </a:ext>
            </a:extLst>
          </p:cNvPr>
          <p:cNvSpPr/>
          <p:nvPr/>
        </p:nvSpPr>
        <p:spPr>
          <a:xfrm>
            <a:off x="5123084" y="537868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Helvetica Neue"/>
              </a:rPr>
              <a:t>Format specifier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7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1145-BDAF-4302-A0B0-52392A08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Input using </a:t>
            </a:r>
            <a:r>
              <a:rPr lang="en-US" dirty="0" err="1"/>
              <a:t>scanf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39AE-FE73-49C6-AB2E-7C7A59466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void main()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int num1, num2, sum;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(“%d%d”,&amp;num1,&amp;num2);</a:t>
            </a:r>
          </a:p>
          <a:p>
            <a:pPr marL="0" indent="0">
              <a:buNone/>
            </a:pPr>
            <a:r>
              <a:rPr lang="en-US" dirty="0"/>
              <a:t>		sum = num1 + num2;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(“%d + %d = %d”,num1, num2, sum);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824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1518</Words>
  <Application>Microsoft Office PowerPoint</Application>
  <PresentationFormat>Widescreen</PresentationFormat>
  <Paragraphs>623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Consolas</vt:lpstr>
      <vt:lpstr>Helvetica Neue</vt:lpstr>
      <vt:lpstr>Verdana</vt:lpstr>
      <vt:lpstr>Wingdings</vt:lpstr>
      <vt:lpstr>Office Theme</vt:lpstr>
      <vt:lpstr>PowerPoint Presentation</vt:lpstr>
      <vt:lpstr>Introduction to C Programming</vt:lpstr>
      <vt:lpstr>Turbo C++</vt:lpstr>
      <vt:lpstr>PowerPoint Presentation</vt:lpstr>
      <vt:lpstr>Turbo C++ shortcuts:</vt:lpstr>
      <vt:lpstr>Question</vt:lpstr>
      <vt:lpstr>Escape Characters</vt:lpstr>
      <vt:lpstr>Program to Add two numbers</vt:lpstr>
      <vt:lpstr>Manual Input using scanf()</vt:lpstr>
      <vt:lpstr>Data Types</vt:lpstr>
      <vt:lpstr>Integer</vt:lpstr>
      <vt:lpstr>Floating Point Type</vt:lpstr>
      <vt:lpstr>Character type</vt:lpstr>
      <vt:lpstr>Variables</vt:lpstr>
      <vt:lpstr>Format Specifier</vt:lpstr>
      <vt:lpstr>Operators</vt:lpstr>
      <vt:lpstr>Operators</vt:lpstr>
      <vt:lpstr>Arithmetic Operator</vt:lpstr>
      <vt:lpstr>Increment and Decrement Operator </vt:lpstr>
      <vt:lpstr>Assignment Operator</vt:lpstr>
      <vt:lpstr>Relational Operator</vt:lpstr>
      <vt:lpstr>Logical Operator</vt:lpstr>
      <vt:lpstr>Bitwise</vt:lpstr>
      <vt:lpstr>Ternary Operator (?:)</vt:lpstr>
      <vt:lpstr>Program to find greatest of two no.</vt:lpstr>
      <vt:lpstr>Question</vt:lpstr>
      <vt:lpstr>Control Statement</vt:lpstr>
      <vt:lpstr>Selection</vt:lpstr>
      <vt:lpstr>If Statement</vt:lpstr>
      <vt:lpstr>Program to check number is positive</vt:lpstr>
      <vt:lpstr>If…else Statement</vt:lpstr>
      <vt:lpstr>Check positive or negative</vt:lpstr>
      <vt:lpstr>Continued..</vt:lpstr>
      <vt:lpstr>If…else if…else Statement</vt:lpstr>
      <vt:lpstr>Check positive zero and negative</vt:lpstr>
      <vt:lpstr>Continued..</vt:lpstr>
      <vt:lpstr>Question</vt:lpstr>
      <vt:lpstr>Switch</vt:lpstr>
      <vt:lpstr>Switch example:</vt:lpstr>
      <vt:lpstr>Continued..</vt:lpstr>
      <vt:lpstr>Loops</vt:lpstr>
      <vt:lpstr>while</vt:lpstr>
      <vt:lpstr>While</vt:lpstr>
      <vt:lpstr>for</vt:lpstr>
      <vt:lpstr>for</vt:lpstr>
      <vt:lpstr>do…while</vt:lpstr>
      <vt:lpstr>do…while</vt:lpstr>
      <vt:lpstr>PowerPoint Presentation</vt:lpstr>
      <vt:lpstr>Thank You</vt:lpstr>
      <vt:lpstr>Function</vt:lpstr>
      <vt:lpstr>Function</vt:lpstr>
      <vt:lpstr>Function</vt:lpstr>
      <vt:lpstr>Function</vt:lpstr>
      <vt:lpstr>Function</vt:lpstr>
      <vt:lpstr>Function –return statement</vt:lpstr>
      <vt:lpstr>Array</vt:lpstr>
      <vt:lpstr>Array</vt:lpstr>
      <vt:lpstr>Array</vt:lpstr>
      <vt:lpstr>Question</vt:lpstr>
      <vt:lpstr>Array – Multidimensional</vt:lpstr>
      <vt:lpstr>Array – Multidimensional</vt:lpstr>
      <vt:lpstr>Pointers</vt:lpstr>
      <vt:lpstr>Pointers</vt:lpstr>
      <vt:lpstr>Pointer</vt:lpstr>
      <vt:lpstr>Pointer- Arithmetic</vt:lpstr>
      <vt:lpstr>Pointer- Arithmetic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Ratnesh Dheeraj</dc:creator>
  <cp:lastModifiedBy>Ratnesh Dheeraj</cp:lastModifiedBy>
  <cp:revision>50</cp:revision>
  <dcterms:created xsi:type="dcterms:W3CDTF">2018-12-22T02:21:05Z</dcterms:created>
  <dcterms:modified xsi:type="dcterms:W3CDTF">2019-02-23T06:57:43Z</dcterms:modified>
</cp:coreProperties>
</file>